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8"/>
  </p:notesMasterIdLst>
  <p:sldIdLst>
    <p:sldId id="269" r:id="rId3"/>
    <p:sldId id="270" r:id="rId4"/>
    <p:sldId id="271" r:id="rId5"/>
    <p:sldId id="272" r:id="rId6"/>
    <p:sldId id="301" r:id="rId7"/>
    <p:sldId id="257" r:id="rId8"/>
    <p:sldId id="303" r:id="rId9"/>
    <p:sldId id="304" r:id="rId10"/>
    <p:sldId id="305" r:id="rId11"/>
    <p:sldId id="275" r:id="rId12"/>
    <p:sldId id="276" r:id="rId13"/>
    <p:sldId id="311" r:id="rId14"/>
    <p:sldId id="312" r:id="rId15"/>
    <p:sldId id="313" r:id="rId16"/>
    <p:sldId id="314" r:id="rId17"/>
    <p:sldId id="315" r:id="rId18"/>
    <p:sldId id="274" r:id="rId19"/>
    <p:sldId id="316" r:id="rId20"/>
    <p:sldId id="317" r:id="rId21"/>
    <p:sldId id="280" r:id="rId22"/>
    <p:sldId id="281" r:id="rId23"/>
    <p:sldId id="282" r:id="rId24"/>
    <p:sldId id="283" r:id="rId25"/>
    <p:sldId id="284" r:id="rId26"/>
    <p:sldId id="285" r:id="rId27"/>
    <p:sldId id="286" r:id="rId28"/>
    <p:sldId id="320" r:id="rId29"/>
    <p:sldId id="258" r:id="rId30"/>
    <p:sldId id="259" r:id="rId31"/>
    <p:sldId id="318" r:id="rId32"/>
    <p:sldId id="322" r:id="rId33"/>
    <p:sldId id="323" r:id="rId34"/>
    <p:sldId id="325" r:id="rId35"/>
    <p:sldId id="327" r:id="rId36"/>
    <p:sldId id="328" r:id="rId37"/>
    <p:sldId id="330" r:id="rId38"/>
    <p:sldId id="331" r:id="rId39"/>
    <p:sldId id="262" r:id="rId40"/>
    <p:sldId id="332" r:id="rId41"/>
    <p:sldId id="333" r:id="rId42"/>
    <p:sldId id="261" r:id="rId43"/>
    <p:sldId id="334" r:id="rId44"/>
    <p:sldId id="307" r:id="rId45"/>
    <p:sldId id="256" r:id="rId46"/>
    <p:sldId id="290" r:id="rId47"/>
    <p:sldId id="291" r:id="rId48"/>
    <p:sldId id="292" r:id="rId49"/>
    <p:sldId id="293" r:id="rId50"/>
    <p:sldId id="294" r:id="rId51"/>
    <p:sldId id="295" r:id="rId52"/>
    <p:sldId id="296" r:id="rId53"/>
    <p:sldId id="297" r:id="rId54"/>
    <p:sldId id="298" r:id="rId55"/>
    <p:sldId id="299" r:id="rId56"/>
    <p:sldId id="300" r:id="rId57"/>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09" autoAdjust="0"/>
    <p:restoredTop sz="69629" autoAdjust="0"/>
  </p:normalViewPr>
  <p:slideViewPr>
    <p:cSldViewPr snapToGrid="0">
      <p:cViewPr varScale="1">
        <p:scale>
          <a:sx n="88" d="100"/>
          <a:sy n="88" d="100"/>
        </p:scale>
        <p:origin x="14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CD468-BB24-47CD-831D-1C10462CC0D1}" type="datetimeFigureOut">
              <a:rPr lang="en-US" smtClean="0"/>
              <a:t>1/16/2025</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F552D-2268-40C4-9FCB-4C925D7B92B8}" type="slidenum">
              <a:rPr lang="en-US" smtClean="0"/>
              <a:t>‹#›</a:t>
            </a:fld>
            <a:endParaRPr lang="en-US"/>
          </a:p>
        </p:txBody>
      </p:sp>
    </p:spTree>
    <p:extLst>
      <p:ext uri="{BB962C8B-B14F-4D97-AF65-F5344CB8AC3E}">
        <p14:creationId xmlns:p14="http://schemas.microsoft.com/office/powerpoint/2010/main" val="342522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Чем больше функций у вашего приложения, тем сложнее его протестировать вручную. Автоматизированные тесты помогают убедиться, что ваше приложение работает корректно перед публикацией, сохраняя при этом функциональность и скорость исправления ошибок.</a:t>
            </a:r>
          </a:p>
          <a:p>
            <a:endParaRPr lang="ru-RU" sz="1200" b="0" i="0" kern="1200" dirty="0" smtClean="0">
              <a:solidFill>
                <a:schemeClr val="tx1"/>
              </a:solidFill>
              <a:effectLst/>
              <a:latin typeface="+mn-lt"/>
              <a:ea typeface="+mn-ea"/>
              <a:cs typeface="+mn-cs"/>
            </a:endParaRPr>
          </a:p>
          <a:p>
            <a:endParaRPr lang="ru-RU" dirty="0" smtClean="0"/>
          </a:p>
          <a:p>
            <a:endParaRPr lang="ru-RU" dirty="0" smtClean="0"/>
          </a:p>
          <a:p>
            <a:r>
              <a:rPr lang="ru-RU" sz="1200" b="0" i="0" kern="1200" dirty="0" smtClean="0">
                <a:solidFill>
                  <a:schemeClr val="tx1"/>
                </a:solidFill>
                <a:effectLst/>
                <a:latin typeface="+mn-lt"/>
                <a:ea typeface="+mn-ea"/>
                <a:cs typeface="+mn-cs"/>
              </a:rPr>
              <a:t>Вообще говоря, хорошо протестированное приложение включает в себя множество модульных тестов и тестов </a:t>
            </a:r>
            <a:r>
              <a:rPr lang="ru-RU" sz="1200" b="0" i="0" kern="1200" dirty="0" err="1" smtClean="0">
                <a:solidFill>
                  <a:schemeClr val="tx1"/>
                </a:solidFill>
                <a:effectLst/>
                <a:latin typeface="+mn-lt"/>
                <a:ea typeface="+mn-ea"/>
                <a:cs typeface="+mn-cs"/>
              </a:rPr>
              <a:t>виджетов</a:t>
            </a:r>
            <a:r>
              <a:rPr lang="ru-RU" sz="1200" b="0" i="0" kern="1200" dirty="0" smtClean="0">
                <a:solidFill>
                  <a:schemeClr val="tx1"/>
                </a:solidFill>
                <a:effectLst/>
                <a:latin typeface="+mn-lt"/>
                <a:ea typeface="+mn-ea"/>
                <a:cs typeface="+mn-cs"/>
              </a:rPr>
              <a:t>, отслеживаемых по охвату кода, а также достаточное количество интеграционных тестов, чтобы охватить все важные варианты использования. Этот совет основан на том факте, что существуют компромиссы между различными видами тестирования, как показано ниже.</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4</a:t>
            </a:fld>
            <a:endParaRPr lang="en-US"/>
          </a:p>
        </p:txBody>
      </p:sp>
    </p:spTree>
    <p:extLst>
      <p:ext uri="{BB962C8B-B14F-4D97-AF65-F5344CB8AC3E}">
        <p14:creationId xmlns:p14="http://schemas.microsoft.com/office/powerpoint/2010/main" val="140434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Далее вам нужен "блок" для тестирования. Помните: "блок" - это другое название функции, метода или класса. Для этого примера создайте класс </a:t>
            </a:r>
            <a:r>
              <a:rPr lang="ru-RU" dirty="0" err="1" smtClean="0"/>
              <a:t>Counter</a:t>
            </a:r>
            <a:r>
              <a:rPr lang="ru-RU" dirty="0" smtClean="0"/>
              <a:t> внутри файла </a:t>
            </a:r>
            <a:r>
              <a:rPr lang="ru-RU" dirty="0" err="1" smtClean="0"/>
              <a:t>lib</a:t>
            </a:r>
            <a:r>
              <a:rPr lang="ru-RU" dirty="0" smtClean="0"/>
              <a:t>/</a:t>
            </a:r>
            <a:r>
              <a:rPr lang="ru-RU" dirty="0" err="1" smtClean="0"/>
              <a:t>counter.dart</a:t>
            </a:r>
            <a:r>
              <a:rPr lang="ru-RU" dirty="0" smtClean="0"/>
              <a:t>. Он отвечает за увеличение и уменьшение значения, начиная с 0.</a:t>
            </a:r>
          </a:p>
          <a:p>
            <a:endParaRPr lang="ru-RU" dirty="0" smtClean="0"/>
          </a:p>
          <a:p>
            <a:r>
              <a:rPr lang="ru-RU" dirty="0" smtClean="0"/>
              <a:t>Примечание: Для простоты в этом руководстве не используется подход "</a:t>
            </a:r>
            <a:r>
              <a:rPr lang="ru-RU" dirty="0" err="1" smtClean="0"/>
              <a:t>Test</a:t>
            </a:r>
            <a:r>
              <a:rPr lang="ru-RU" dirty="0" smtClean="0"/>
              <a:t> </a:t>
            </a:r>
            <a:r>
              <a:rPr lang="ru-RU" dirty="0" err="1" smtClean="0"/>
              <a:t>Driven</a:t>
            </a:r>
            <a:r>
              <a:rPr lang="ru-RU" dirty="0" smtClean="0"/>
              <a:t> </a:t>
            </a:r>
            <a:r>
              <a:rPr lang="ru-RU" dirty="0" err="1" smtClean="0"/>
              <a:t>Development</a:t>
            </a:r>
            <a:r>
              <a:rPr lang="ru-RU" dirty="0" smtClean="0"/>
              <a:t>". Если вам больше нравится такой стиль разработки, вы всегда можете пойти по этому пути.</a:t>
            </a:r>
          </a:p>
          <a:p>
            <a:endParaRPr lang="ru-RU" dirty="0" smtClean="0"/>
          </a:p>
          <a:p>
            <a:r>
              <a:rPr lang="ru-RU" sz="1200" b="0" i="0" kern="1200" dirty="0" smtClean="0">
                <a:solidFill>
                  <a:schemeClr val="tx1"/>
                </a:solidFill>
                <a:effectLst/>
                <a:latin typeface="+mn-lt"/>
                <a:ea typeface="+mn-ea"/>
                <a:cs typeface="+mn-cs"/>
              </a:rPr>
              <a:t>Разработка через тестирование (англ. </a:t>
            </a:r>
            <a:r>
              <a:rPr lang="ru-RU" sz="1200" b="0" i="0" kern="1200" dirty="0" err="1" smtClean="0">
                <a:solidFill>
                  <a:schemeClr val="tx1"/>
                </a:solidFill>
                <a:effectLst/>
                <a:latin typeface="+mn-lt"/>
                <a:ea typeface="+mn-ea"/>
                <a:cs typeface="+mn-cs"/>
              </a:rPr>
              <a:t>test-driven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development</a:t>
            </a:r>
            <a:r>
              <a:rPr lang="ru-RU" sz="1200" b="0" i="0" kern="1200" dirty="0" smtClean="0">
                <a:solidFill>
                  <a:schemeClr val="tx1"/>
                </a:solidFill>
                <a:effectLst/>
                <a:latin typeface="+mn-lt"/>
                <a:ea typeface="+mn-ea"/>
                <a:cs typeface="+mn-cs"/>
              </a:rPr>
              <a:t>, TDD) — техника разработки программного обеспечения, которая основывается на повторении очень коротких циклов разработки:</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15</a:t>
            </a:fld>
            <a:endParaRPr lang="en-US"/>
          </a:p>
        </p:txBody>
      </p:sp>
    </p:spTree>
    <p:extLst>
      <p:ext uri="{BB962C8B-B14F-4D97-AF65-F5344CB8AC3E}">
        <p14:creationId xmlns:p14="http://schemas.microsoft.com/office/powerpoint/2010/main" val="178277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файле </a:t>
            </a:r>
            <a:r>
              <a:rPr lang="ru-RU" dirty="0" err="1" smtClean="0"/>
              <a:t>counter_test.dart</a:t>
            </a:r>
            <a:r>
              <a:rPr lang="ru-RU" dirty="0" smtClean="0"/>
              <a:t> напишите первый юнит-тест. Тесты определяются с помощью функции верхнего уровня </a:t>
            </a:r>
            <a:r>
              <a:rPr lang="ru-RU" dirty="0" err="1" smtClean="0"/>
              <a:t>test</a:t>
            </a:r>
            <a:r>
              <a:rPr lang="ru-RU" dirty="0" smtClean="0"/>
              <a:t>, а проверить правильность результатов можно с помощью функции верхнего уровня </a:t>
            </a:r>
            <a:r>
              <a:rPr lang="ru-RU" dirty="0" err="1" smtClean="0"/>
              <a:t>expect</a:t>
            </a:r>
            <a:r>
              <a:rPr lang="ru-RU" dirty="0" smtClean="0"/>
              <a:t>. Обе эти функции берутся из пакета </a:t>
            </a:r>
            <a:r>
              <a:rPr lang="ru-RU" dirty="0" err="1" smtClean="0"/>
              <a:t>test</a:t>
            </a:r>
            <a:r>
              <a:rPr lang="ru-RU" dirty="0" smtClean="0"/>
              <a:t>.</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16</a:t>
            </a:fld>
            <a:endParaRPr lang="en-US"/>
          </a:p>
        </p:txBody>
      </p:sp>
    </p:spTree>
    <p:extLst>
      <p:ext uri="{BB962C8B-B14F-4D97-AF65-F5344CB8AC3E}">
        <p14:creationId xmlns:p14="http://schemas.microsoft.com/office/powerpoint/2010/main" val="48775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вы хотите запустить серию связанных между собой тестов, используйте функцию </a:t>
            </a:r>
            <a:r>
              <a:rPr lang="ru-RU" dirty="0" err="1" smtClean="0"/>
              <a:t>group</a:t>
            </a:r>
            <a:r>
              <a:rPr lang="ru-RU" dirty="0" smtClean="0"/>
              <a:t> пакета </a:t>
            </a:r>
            <a:r>
              <a:rPr lang="ru-RU" dirty="0" err="1" smtClean="0"/>
              <a:t>flutter_test</a:t>
            </a:r>
            <a:r>
              <a:rPr lang="ru-RU" dirty="0" smtClean="0"/>
              <a:t>, чтобы распределить тесты по категориям. Поместив их в группу, вы можете вызвать </a:t>
            </a:r>
            <a:r>
              <a:rPr lang="ru-RU" dirty="0" err="1" smtClean="0"/>
              <a:t>flutter</a:t>
            </a:r>
            <a:r>
              <a:rPr lang="ru-RU" dirty="0" smtClean="0"/>
              <a:t> </a:t>
            </a:r>
            <a:r>
              <a:rPr lang="ru-RU" dirty="0" err="1" smtClean="0"/>
              <a:t>test</a:t>
            </a:r>
            <a:r>
              <a:rPr lang="ru-RU" dirty="0" smtClean="0"/>
              <a:t> для всех тестов в этой группе одной командой.</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18</a:t>
            </a:fld>
            <a:endParaRPr lang="en-US"/>
          </a:p>
        </p:txBody>
      </p:sp>
    </p:spTree>
    <p:extLst>
      <p:ext uri="{BB962C8B-B14F-4D97-AF65-F5344CB8AC3E}">
        <p14:creationId xmlns:p14="http://schemas.microsoft.com/office/powerpoint/2010/main" val="350353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Чтобы запустить все тесты, объединенные в одну группу, выполните следующую команду из корня проекта:</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19</a:t>
            </a:fld>
            <a:endParaRPr lang="en-US"/>
          </a:p>
        </p:txBody>
      </p:sp>
    </p:spTree>
    <p:extLst>
      <p:ext uri="{BB962C8B-B14F-4D97-AF65-F5344CB8AC3E}">
        <p14:creationId xmlns:p14="http://schemas.microsoft.com/office/powerpoint/2010/main" val="3727127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тестирования классов </a:t>
            </a:r>
            <a:r>
              <a:rPr lang="ru-RU" dirty="0" err="1" smtClean="0"/>
              <a:t>виджетов</a:t>
            </a:r>
            <a:r>
              <a:rPr lang="ru-RU" dirty="0" smtClean="0"/>
              <a:t> вам понадобятся несколько дополнительных инструментов, предоставляемых пакетом </a:t>
            </a:r>
            <a:r>
              <a:rPr lang="ru-RU" dirty="0" err="1" smtClean="0"/>
              <a:t>flutter_test</a:t>
            </a:r>
            <a:r>
              <a:rPr lang="ru-RU" dirty="0" smtClean="0"/>
              <a:t>, который поставляется вместе с </a:t>
            </a:r>
            <a:r>
              <a:rPr lang="ru-RU" dirty="0" err="1" smtClean="0"/>
              <a:t>Flutter</a:t>
            </a:r>
            <a:r>
              <a:rPr lang="ru-RU" dirty="0" smtClean="0"/>
              <a:t> SDK.</a:t>
            </a:r>
            <a:endParaRPr lang="en-US" dirty="0" smtClean="0"/>
          </a:p>
          <a:p>
            <a:endParaRPr lang="en-US" dirty="0" smtClean="0"/>
          </a:p>
          <a:p>
            <a:endParaRPr lang="en-US" dirty="0" smtClean="0"/>
          </a:p>
          <a:p>
            <a:r>
              <a:rPr lang="ru-RU" dirty="0" smtClean="0"/>
              <a:t>Если все это кажется сложным, не волнуйтесь. Узнайте, как все эти детали сочетаются друг с другом в этом рецепте, в котором используются следующие шаги:</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30</a:t>
            </a:fld>
            <a:endParaRPr lang="en-US"/>
          </a:p>
        </p:txBody>
      </p:sp>
    </p:spTree>
    <p:extLst>
      <p:ext uri="{BB962C8B-B14F-4D97-AF65-F5344CB8AC3E}">
        <p14:creationId xmlns:p14="http://schemas.microsoft.com/office/powerpoint/2010/main" val="57710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 тестирования классов </a:t>
            </a:r>
            <a:r>
              <a:rPr lang="ru-RU" dirty="0" err="1" smtClean="0"/>
              <a:t>виджетов</a:t>
            </a:r>
            <a:r>
              <a:rPr lang="ru-RU" dirty="0" smtClean="0"/>
              <a:t> вам понадобятся несколько дополнительных инструментов, предоставляемых пакетом </a:t>
            </a:r>
            <a:r>
              <a:rPr lang="ru-RU" dirty="0" err="1" smtClean="0"/>
              <a:t>flutter_test</a:t>
            </a:r>
            <a:r>
              <a:rPr lang="ru-RU" dirty="0" smtClean="0"/>
              <a:t>, который поставляется вместе с </a:t>
            </a:r>
            <a:r>
              <a:rPr lang="ru-RU" dirty="0" err="1" smtClean="0"/>
              <a:t>Flutter</a:t>
            </a:r>
            <a:r>
              <a:rPr lang="ru-RU" dirty="0" smtClean="0"/>
              <a:t> SDK.</a:t>
            </a:r>
            <a:endParaRPr lang="en-US" dirty="0" smtClean="0"/>
          </a:p>
          <a:p>
            <a:endParaRPr lang="en-US" dirty="0" smtClean="0"/>
          </a:p>
          <a:p>
            <a:endParaRPr lang="en-US" dirty="0" smtClean="0"/>
          </a:p>
          <a:p>
            <a:r>
              <a:rPr lang="ru-RU" dirty="0" smtClean="0"/>
              <a:t>Если все это кажется сложным, не волнуйтесь. Узнайте, как все эти детали сочетаются друг с другом в этом рецепте, в котором используются следующие шаги:</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31</a:t>
            </a:fld>
            <a:endParaRPr lang="en-US"/>
          </a:p>
        </p:txBody>
      </p:sp>
    </p:spTree>
    <p:extLst>
      <p:ext uri="{BB962C8B-B14F-4D97-AF65-F5344CB8AC3E}">
        <p14:creationId xmlns:p14="http://schemas.microsoft.com/office/powerpoint/2010/main" val="2523790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Затем создайте </a:t>
            </a:r>
            <a:r>
              <a:rPr lang="ru-RU" dirty="0" err="1" smtClean="0"/>
              <a:t>виджет</a:t>
            </a:r>
            <a:r>
              <a:rPr lang="ru-RU" dirty="0" smtClean="0"/>
              <a:t> для тестирования. Для этого рецепта создайте </a:t>
            </a:r>
            <a:r>
              <a:rPr lang="ru-RU" dirty="0" err="1" smtClean="0"/>
              <a:t>виджет</a:t>
            </a:r>
            <a:r>
              <a:rPr lang="ru-RU" dirty="0" smtClean="0"/>
              <a:t>, который будет отображать заголовок и сообщение.</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32</a:t>
            </a:fld>
            <a:endParaRPr lang="en-US"/>
          </a:p>
        </p:txBody>
      </p:sp>
    </p:spTree>
    <p:extLst>
      <p:ext uri="{BB962C8B-B14F-4D97-AF65-F5344CB8AC3E}">
        <p14:creationId xmlns:p14="http://schemas.microsoft.com/office/powerpoint/2010/main" val="3288009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Имея </a:t>
            </a:r>
            <a:r>
              <a:rPr lang="ru-RU" dirty="0" err="1" smtClean="0"/>
              <a:t>виджет</a:t>
            </a:r>
            <a:r>
              <a:rPr lang="ru-RU" dirty="0" smtClean="0"/>
              <a:t> для тестирования, начните с написания своего первого теста. Используйте функцию </a:t>
            </a:r>
            <a:r>
              <a:rPr lang="ru-RU" dirty="0" err="1" smtClean="0"/>
              <a:t>testWidgets</a:t>
            </a:r>
            <a:r>
              <a:rPr lang="ru-RU" dirty="0" smtClean="0"/>
              <a:t>(), предоставляемую пакетом </a:t>
            </a:r>
            <a:r>
              <a:rPr lang="ru-RU" dirty="0" err="1" smtClean="0"/>
              <a:t>flutter_test</a:t>
            </a:r>
            <a:r>
              <a:rPr lang="ru-RU" dirty="0" smtClean="0"/>
              <a:t>, чтобы определить тест. Функция </a:t>
            </a:r>
            <a:r>
              <a:rPr lang="ru-RU" dirty="0" err="1" smtClean="0"/>
              <a:t>testWidgets</a:t>
            </a:r>
            <a:r>
              <a:rPr lang="ru-RU" dirty="0" smtClean="0"/>
              <a:t> позволяет определить тест </a:t>
            </a:r>
            <a:r>
              <a:rPr lang="ru-RU" dirty="0" err="1" smtClean="0"/>
              <a:t>виджета</a:t>
            </a:r>
            <a:r>
              <a:rPr lang="ru-RU" dirty="0" smtClean="0"/>
              <a:t> и создает </a:t>
            </a:r>
            <a:r>
              <a:rPr lang="ru-RU" dirty="0" err="1" smtClean="0"/>
              <a:t>WidgetTester</a:t>
            </a:r>
            <a:r>
              <a:rPr lang="ru-RU" dirty="0" smtClean="0"/>
              <a:t> для работы с </a:t>
            </a:r>
            <a:r>
              <a:rPr lang="ru-RU" dirty="0" err="1" smtClean="0"/>
              <a:t>ним.Этот</a:t>
            </a:r>
            <a:r>
              <a:rPr lang="ru-RU" dirty="0" smtClean="0"/>
              <a:t> тест проверяет, что </a:t>
            </a:r>
            <a:r>
              <a:rPr lang="ru-RU" dirty="0" err="1" smtClean="0"/>
              <a:t>MyWidget</a:t>
            </a:r>
            <a:r>
              <a:rPr lang="ru-RU" dirty="0" smtClean="0"/>
              <a:t> отображает заданный заголовок и сообщение. Он имеет соответствующее название и будет заполнен в следующем </a:t>
            </a:r>
            <a:r>
              <a:rPr lang="ru-RU" dirty="0" err="1" smtClean="0"/>
              <a:t>разделе.Переведено</a:t>
            </a:r>
            <a:r>
              <a:rPr lang="ru-RU" dirty="0" smtClean="0"/>
              <a:t> с помощью www.DeepL.com/Translator (бесплатная версия)</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33</a:t>
            </a:fld>
            <a:endParaRPr lang="en-US"/>
          </a:p>
        </p:txBody>
      </p:sp>
    </p:spTree>
    <p:extLst>
      <p:ext uri="{BB962C8B-B14F-4D97-AF65-F5344CB8AC3E}">
        <p14:creationId xmlns:p14="http://schemas.microsoft.com/office/powerpoint/2010/main" val="3518551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Затем создайте </a:t>
            </a:r>
            <a:r>
              <a:rPr lang="ru-RU" dirty="0" err="1" smtClean="0"/>
              <a:t>MyWidget</a:t>
            </a:r>
            <a:r>
              <a:rPr lang="ru-RU" dirty="0" smtClean="0"/>
              <a:t> в тестовом окружении с помощью метода </a:t>
            </a:r>
            <a:r>
              <a:rPr lang="ru-RU" dirty="0" err="1" smtClean="0"/>
              <a:t>pumpWidget</a:t>
            </a:r>
            <a:r>
              <a:rPr lang="ru-RU" dirty="0" smtClean="0"/>
              <a:t>(), предоставляемого </a:t>
            </a:r>
            <a:r>
              <a:rPr lang="ru-RU" dirty="0" err="1" smtClean="0"/>
              <a:t>WidgetTester</a:t>
            </a:r>
            <a:r>
              <a:rPr lang="ru-RU" dirty="0" smtClean="0"/>
              <a:t>. Метод </a:t>
            </a:r>
            <a:r>
              <a:rPr lang="ru-RU" dirty="0" err="1" smtClean="0"/>
              <a:t>pumpWidget</a:t>
            </a:r>
            <a:r>
              <a:rPr lang="ru-RU" dirty="0" smtClean="0"/>
              <a:t> создает и отображает предоставленный </a:t>
            </a:r>
            <a:r>
              <a:rPr lang="ru-RU" dirty="0" err="1" smtClean="0"/>
              <a:t>виджет.Создайте</a:t>
            </a:r>
            <a:r>
              <a:rPr lang="ru-RU" dirty="0" smtClean="0"/>
              <a:t> экземпляр </a:t>
            </a:r>
            <a:r>
              <a:rPr lang="ru-RU" dirty="0" err="1" smtClean="0"/>
              <a:t>MyWidget</a:t>
            </a:r>
            <a:r>
              <a:rPr lang="ru-RU" dirty="0" smtClean="0"/>
              <a:t>, который отображает "T" в качестве заголовка и "M" в качестве сообщения.</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34</a:t>
            </a:fld>
            <a:endParaRPr lang="en-US"/>
          </a:p>
        </p:txBody>
      </p:sp>
    </p:spTree>
    <p:extLst>
      <p:ext uri="{BB962C8B-B14F-4D97-AF65-F5344CB8AC3E}">
        <p14:creationId xmlns:p14="http://schemas.microsoft.com/office/powerpoint/2010/main" val="1123676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нажатие на кнопку вызывает </a:t>
            </a:r>
            <a:r>
              <a:rPr lang="ru-RU" dirty="0" err="1" smtClean="0"/>
              <a:t>setState</a:t>
            </a:r>
            <a:r>
              <a:rPr lang="ru-RU" dirty="0" smtClean="0"/>
              <a:t>(), но </a:t>
            </a:r>
            <a:r>
              <a:rPr lang="ru-RU" dirty="0" err="1" smtClean="0"/>
              <a:t>Flutter</a:t>
            </a:r>
            <a:r>
              <a:rPr lang="ru-RU" dirty="0" smtClean="0"/>
              <a:t> не будет автоматически перестраивать ваш </a:t>
            </a:r>
            <a:r>
              <a:rPr lang="ru-RU" dirty="0" err="1" smtClean="0"/>
              <a:t>виджет</a:t>
            </a:r>
            <a:r>
              <a:rPr lang="ru-RU" dirty="0" smtClean="0"/>
              <a:t> в тестовой среде. Используйте один из следующих методов, чтобы попросить </a:t>
            </a:r>
            <a:r>
              <a:rPr lang="ru-RU" dirty="0" err="1" smtClean="0"/>
              <a:t>Flutter</a:t>
            </a:r>
            <a:r>
              <a:rPr lang="ru-RU" dirty="0" smtClean="0"/>
              <a:t> перестроить </a:t>
            </a:r>
            <a:r>
              <a:rPr lang="ru-RU" dirty="0" err="1" smtClean="0"/>
              <a:t>виджет</a:t>
            </a:r>
            <a:r>
              <a:rPr lang="ru-RU" dirty="0" smtClean="0"/>
              <a:t>. </a:t>
            </a:r>
            <a:r>
              <a:rPr lang="ru-RU" dirty="0" err="1" smtClean="0"/>
              <a:t>tester.pump</a:t>
            </a:r>
            <a:r>
              <a:rPr lang="ru-RU" dirty="0" smtClean="0"/>
              <a:t>(</a:t>
            </a:r>
            <a:r>
              <a:rPr lang="ru-RU" dirty="0" err="1" smtClean="0"/>
              <a:t>Duration</a:t>
            </a:r>
            <a:r>
              <a:rPr lang="ru-RU" dirty="0" smtClean="0"/>
              <a:t> </a:t>
            </a:r>
            <a:r>
              <a:rPr lang="ru-RU" dirty="0" err="1" smtClean="0"/>
              <a:t>duration</a:t>
            </a:r>
            <a:r>
              <a:rPr lang="ru-RU" dirty="0" smtClean="0"/>
              <a:t>)Планирует кадр и запускает перестройку </a:t>
            </a:r>
            <a:r>
              <a:rPr lang="ru-RU" dirty="0" err="1" smtClean="0"/>
              <a:t>виджета</a:t>
            </a:r>
            <a:r>
              <a:rPr lang="ru-RU" dirty="0" smtClean="0"/>
              <a:t>. Если указана длительность, то он переводит часы на это время и планирует кадр. Он не планирует несколько кадров, даже если длительность больше, чем один кадр.</a:t>
            </a:r>
          </a:p>
          <a:p>
            <a:endParaRPr lang="ru-RU" dirty="0" smtClean="0"/>
          </a:p>
          <a:p>
            <a:r>
              <a:rPr lang="ru-RU" dirty="0" err="1" smtClean="0"/>
              <a:t>ПримечаниеЧтобы</a:t>
            </a:r>
            <a:r>
              <a:rPr lang="ru-RU" dirty="0" smtClean="0"/>
              <a:t> запустить анимацию, необходимо один раз вызвать </a:t>
            </a:r>
            <a:r>
              <a:rPr lang="ru-RU" dirty="0" err="1" smtClean="0"/>
              <a:t>pump</a:t>
            </a:r>
            <a:r>
              <a:rPr lang="ru-RU" dirty="0" smtClean="0"/>
              <a:t>() (без указания длительности) для запуска бегущей строки. Без этого анимация не </a:t>
            </a:r>
            <a:r>
              <a:rPr lang="ru-RU" dirty="0" err="1" smtClean="0"/>
              <a:t>запустится.tester.pumpAndSettle</a:t>
            </a:r>
            <a:r>
              <a:rPr lang="ru-RU" dirty="0" smtClean="0"/>
              <a:t>()Повторяет вызов </a:t>
            </a:r>
            <a:r>
              <a:rPr lang="ru-RU" dirty="0" err="1" smtClean="0"/>
              <a:t>pump</a:t>
            </a:r>
            <a:r>
              <a:rPr lang="ru-RU" dirty="0" smtClean="0"/>
              <a:t>() с заданной длительностью до тех пор, пока не останется ни одного запланированного кадра. По сути, это ожидание завершения всех </a:t>
            </a:r>
            <a:r>
              <a:rPr lang="ru-RU" dirty="0" err="1" smtClean="0"/>
              <a:t>анимаций.Эти</a:t>
            </a:r>
            <a:r>
              <a:rPr lang="ru-RU" dirty="0" smtClean="0"/>
              <a:t> методы обеспечивают тонкий контроль над жизненным циклом сборки, что особенно полезно при тестировании.</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35</a:t>
            </a:fld>
            <a:endParaRPr lang="en-US"/>
          </a:p>
        </p:txBody>
      </p:sp>
    </p:spTree>
    <p:extLst>
      <p:ext uri="{BB962C8B-B14F-4D97-AF65-F5344CB8AC3E}">
        <p14:creationId xmlns:p14="http://schemas.microsoft.com/office/powerpoint/2010/main" val="85466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Юнит-тесты обычно не читают с диска и не записывают на него, не выводят на экран и не получают действий пользователя извне процесса, выполняющего тест. Для получения дополнительной информации о модульных тестах вы можете просмотреть следующие рецепты или выполнить команду </a:t>
            </a:r>
            <a:r>
              <a:rPr lang="ru-RU" dirty="0" err="1" smtClean="0"/>
              <a:t>flutter</a:t>
            </a:r>
            <a:r>
              <a:rPr lang="ru-RU" dirty="0" smtClean="0"/>
              <a:t> </a:t>
            </a:r>
            <a:r>
              <a:rPr lang="ru-RU" dirty="0" err="1" smtClean="0"/>
              <a:t>test</a:t>
            </a:r>
            <a:r>
              <a:rPr lang="ru-RU" dirty="0" smtClean="0"/>
              <a:t> --</a:t>
            </a:r>
            <a:r>
              <a:rPr lang="ru-RU" dirty="0" err="1" smtClean="0"/>
              <a:t>help</a:t>
            </a:r>
            <a:r>
              <a:rPr lang="ru-RU" dirty="0" smtClean="0"/>
              <a:t> в терминале.</a:t>
            </a:r>
            <a:endParaRPr lang="en-US" dirty="0" smtClean="0"/>
          </a:p>
          <a:p>
            <a:endParaRPr lang="en-US" dirty="0" smtClean="0"/>
          </a:p>
          <a:p>
            <a:r>
              <a:rPr lang="ru-RU" sz="1200" b="0" i="0" kern="1200" dirty="0" smtClean="0">
                <a:solidFill>
                  <a:schemeClr val="tx1"/>
                </a:solidFill>
                <a:effectLst/>
                <a:latin typeface="+mn-lt"/>
                <a:ea typeface="+mn-ea"/>
                <a:cs typeface="+mn-cs"/>
              </a:rPr>
              <a:t>Если вы пишете </a:t>
            </a:r>
            <a:r>
              <a:rPr lang="en-US" sz="1200" b="0" i="0" kern="1200" dirty="0" smtClean="0">
                <a:solidFill>
                  <a:schemeClr val="tx1"/>
                </a:solidFill>
                <a:effectLst/>
                <a:latin typeface="+mn-lt"/>
                <a:ea typeface="+mn-ea"/>
                <a:cs typeface="+mn-cs"/>
              </a:rPr>
              <a:t>unit</a:t>
            </a:r>
            <a:r>
              <a:rPr lang="ru-RU" sz="1200" b="0" i="0" kern="1200" dirty="0" smtClean="0">
                <a:solidFill>
                  <a:schemeClr val="tx1"/>
                </a:solidFill>
                <a:effectLst/>
                <a:latin typeface="+mn-lt"/>
                <a:ea typeface="+mn-ea"/>
                <a:cs typeface="+mn-cs"/>
              </a:rPr>
              <a:t> тесты для кода, использующего плагины, и хотите избежать сбоев, ознакомьтесь с плагинами в тестах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Если вы хотите протестировать свой плагин </a:t>
            </a:r>
            <a:r>
              <a:rPr lang="ru-RU" sz="1200" b="0" i="0" kern="1200" dirty="0" err="1" smtClean="0">
                <a:solidFill>
                  <a:schemeClr val="tx1"/>
                </a:solidFill>
                <a:effectLst/>
                <a:latin typeface="+mn-lt"/>
                <a:ea typeface="+mn-ea"/>
                <a:cs typeface="+mn-cs"/>
              </a:rPr>
              <a:t>Flutter</a:t>
            </a:r>
            <a:r>
              <a:rPr lang="ru-RU" sz="1200" b="0" i="0" kern="1200" dirty="0" smtClean="0">
                <a:solidFill>
                  <a:schemeClr val="tx1"/>
                </a:solidFill>
                <a:effectLst/>
                <a:latin typeface="+mn-lt"/>
                <a:ea typeface="+mn-ea"/>
                <a:cs typeface="+mn-cs"/>
              </a:rPr>
              <a:t>, ознакомьтесь с разделом Тестирование плагинов.</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6</a:t>
            </a:fld>
            <a:endParaRPr lang="en-US"/>
          </a:p>
        </p:txBody>
      </p:sp>
    </p:spTree>
    <p:extLst>
      <p:ext uri="{BB962C8B-B14F-4D97-AF65-F5344CB8AC3E}">
        <p14:creationId xmlns:p14="http://schemas.microsoft.com/office/powerpoint/2010/main" val="1975406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Установив </a:t>
            </a:r>
            <a:r>
              <a:rPr lang="ru-RU" dirty="0" err="1" smtClean="0"/>
              <a:t>виджет</a:t>
            </a:r>
            <a:r>
              <a:rPr lang="ru-RU" dirty="0" smtClean="0"/>
              <a:t> в тестовой среде, найдите в дереве </a:t>
            </a:r>
            <a:r>
              <a:rPr lang="ru-RU" dirty="0" err="1" smtClean="0"/>
              <a:t>виджетов</a:t>
            </a:r>
            <a:r>
              <a:rPr lang="ru-RU" dirty="0" smtClean="0"/>
              <a:t> </a:t>
            </a:r>
            <a:r>
              <a:rPr lang="ru-RU" dirty="0" err="1" smtClean="0"/>
              <a:t>виджеты</a:t>
            </a:r>
            <a:r>
              <a:rPr lang="ru-RU" dirty="0" smtClean="0"/>
              <a:t> заголовка и сообщения </a:t>
            </a:r>
            <a:r>
              <a:rPr lang="ru-RU" dirty="0" err="1" smtClean="0"/>
              <a:t>Text</a:t>
            </a:r>
            <a:r>
              <a:rPr lang="ru-RU" dirty="0" smtClean="0"/>
              <a:t> с помощью </a:t>
            </a:r>
            <a:r>
              <a:rPr lang="ru-RU" dirty="0" err="1" smtClean="0"/>
              <a:t>Finder</a:t>
            </a:r>
            <a:r>
              <a:rPr lang="ru-RU" dirty="0" smtClean="0"/>
              <a:t>. Это позволяет проверить правильность отображения </a:t>
            </a:r>
            <a:r>
              <a:rPr lang="ru-RU" dirty="0" err="1" smtClean="0"/>
              <a:t>виджетов.Для</a:t>
            </a:r>
            <a:r>
              <a:rPr lang="ru-RU" dirty="0" smtClean="0"/>
              <a:t> этого используйте метод верхнего уровня </a:t>
            </a:r>
            <a:r>
              <a:rPr lang="ru-RU" dirty="0" err="1" smtClean="0"/>
              <a:t>find</a:t>
            </a:r>
            <a:r>
              <a:rPr lang="ru-RU" dirty="0" smtClean="0"/>
              <a:t>(), предоставляемый пакетом </a:t>
            </a:r>
            <a:r>
              <a:rPr lang="ru-RU" dirty="0" err="1" smtClean="0"/>
              <a:t>flutter_test</a:t>
            </a:r>
            <a:r>
              <a:rPr lang="ru-RU" dirty="0" smtClean="0"/>
              <a:t> для создания </a:t>
            </a:r>
            <a:r>
              <a:rPr lang="ru-RU" dirty="0" err="1" smtClean="0"/>
              <a:t>Finder'ов</a:t>
            </a:r>
            <a:r>
              <a:rPr lang="ru-RU" dirty="0" smtClean="0"/>
              <a:t>. Поскольку вы знаете, что ищете </a:t>
            </a:r>
            <a:r>
              <a:rPr lang="ru-RU" dirty="0" err="1" smtClean="0"/>
              <a:t>виджеты</a:t>
            </a:r>
            <a:r>
              <a:rPr lang="ru-RU" dirty="0" smtClean="0"/>
              <a:t> </a:t>
            </a:r>
            <a:r>
              <a:rPr lang="ru-RU" dirty="0" err="1" smtClean="0"/>
              <a:t>Text</a:t>
            </a:r>
            <a:r>
              <a:rPr lang="ru-RU" dirty="0" smtClean="0"/>
              <a:t>, используйте метод </a:t>
            </a:r>
            <a:r>
              <a:rPr lang="ru-RU" dirty="0" err="1" smtClean="0"/>
              <a:t>find.text</a:t>
            </a:r>
            <a:r>
              <a:rPr lang="ru-RU" dirty="0" smtClean="0"/>
              <a:t>().Дополнительные сведения о классах </a:t>
            </a:r>
            <a:r>
              <a:rPr lang="ru-RU" dirty="0" err="1" smtClean="0"/>
              <a:t>Finder</a:t>
            </a:r>
            <a:r>
              <a:rPr lang="ru-RU" dirty="0" smtClean="0"/>
              <a:t> см. в рецепте "Поиск </a:t>
            </a:r>
            <a:r>
              <a:rPr lang="ru-RU" dirty="0" err="1" smtClean="0"/>
              <a:t>виджетов</a:t>
            </a:r>
            <a:r>
              <a:rPr lang="ru-RU" dirty="0" smtClean="0"/>
              <a:t> в тесте </a:t>
            </a:r>
            <a:r>
              <a:rPr lang="ru-RU" dirty="0" err="1" smtClean="0"/>
              <a:t>виджетов</a:t>
            </a:r>
            <a:r>
              <a:rPr lang="ru-RU" dirty="0" smtClean="0"/>
              <a:t>".Переведено с помощью www.DeepL.com/Translator (бесплатная версия)</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36</a:t>
            </a:fld>
            <a:endParaRPr lang="en-US"/>
          </a:p>
        </p:txBody>
      </p:sp>
    </p:spTree>
    <p:extLst>
      <p:ext uri="{BB962C8B-B14F-4D97-AF65-F5344CB8AC3E}">
        <p14:creationId xmlns:p14="http://schemas.microsoft.com/office/powerpoint/2010/main" val="302683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Наконец, проверьте появление на экране </a:t>
            </a:r>
            <a:r>
              <a:rPr lang="ru-RU" dirty="0" err="1" smtClean="0"/>
              <a:t>виджетов</a:t>
            </a:r>
            <a:r>
              <a:rPr lang="ru-RU" dirty="0" smtClean="0"/>
              <a:t> заголовка и сообщения </a:t>
            </a:r>
            <a:r>
              <a:rPr lang="ru-RU" dirty="0" err="1" smtClean="0"/>
              <a:t>Text</a:t>
            </a:r>
            <a:r>
              <a:rPr lang="ru-RU" dirty="0" smtClean="0"/>
              <a:t> с помощью констант </a:t>
            </a:r>
            <a:r>
              <a:rPr lang="ru-RU" dirty="0" err="1" smtClean="0"/>
              <a:t>Matcher</a:t>
            </a:r>
            <a:r>
              <a:rPr lang="ru-RU" dirty="0" smtClean="0"/>
              <a:t>, предоставляемых </a:t>
            </a:r>
            <a:r>
              <a:rPr lang="ru-RU" dirty="0" err="1" smtClean="0"/>
              <a:t>flutter_test</a:t>
            </a:r>
            <a:r>
              <a:rPr lang="ru-RU" dirty="0" smtClean="0"/>
              <a:t>. Классы </a:t>
            </a:r>
            <a:r>
              <a:rPr lang="ru-RU" dirty="0" err="1" smtClean="0"/>
              <a:t>Matcher</a:t>
            </a:r>
            <a:r>
              <a:rPr lang="ru-RU" dirty="0" smtClean="0"/>
              <a:t> являются основной частью тестового пакета и обеспечивают общий способ проверки соответствия заданного значения </a:t>
            </a:r>
            <a:r>
              <a:rPr lang="ru-RU" dirty="0" err="1" smtClean="0"/>
              <a:t>ожиданиям.Убедитесь</a:t>
            </a:r>
            <a:r>
              <a:rPr lang="ru-RU" dirty="0" smtClean="0"/>
              <a:t>, что </a:t>
            </a:r>
            <a:r>
              <a:rPr lang="ru-RU" dirty="0" err="1" smtClean="0"/>
              <a:t>виджеты</a:t>
            </a:r>
            <a:r>
              <a:rPr lang="ru-RU" dirty="0" smtClean="0"/>
              <a:t> появляются на экране ровно один раз. Для этого используйте </a:t>
            </a:r>
            <a:r>
              <a:rPr lang="ru-RU" dirty="0" err="1" smtClean="0"/>
              <a:t>матчер</a:t>
            </a:r>
            <a:r>
              <a:rPr lang="ru-RU" dirty="0" smtClean="0"/>
              <a:t> </a:t>
            </a:r>
            <a:r>
              <a:rPr lang="ru-RU" dirty="0" err="1" smtClean="0"/>
              <a:t>findsOneWidget</a:t>
            </a:r>
            <a:r>
              <a:rPr lang="ru-RU" dirty="0" smtClean="0"/>
              <a:t>.</a:t>
            </a:r>
          </a:p>
          <a:p>
            <a:endParaRPr lang="ru-RU" dirty="0" smtClean="0"/>
          </a:p>
          <a:p>
            <a:endParaRPr lang="ru-RU" dirty="0" smtClean="0"/>
          </a:p>
          <a:p>
            <a:r>
              <a:rPr lang="ru-RU" dirty="0" smtClean="0"/>
              <a:t> // Используйте </a:t>
            </a:r>
            <a:r>
              <a:rPr lang="ru-RU" dirty="0" err="1" smtClean="0"/>
              <a:t>матчер</a:t>
            </a:r>
            <a:r>
              <a:rPr lang="ru-RU" dirty="0" smtClean="0"/>
              <a:t> `</a:t>
            </a:r>
            <a:r>
              <a:rPr lang="ru-RU" dirty="0" err="1" smtClean="0"/>
              <a:t>findsOneWidget</a:t>
            </a:r>
            <a:r>
              <a:rPr lang="ru-RU" dirty="0" smtClean="0"/>
              <a:t>`, предоставленный </a:t>
            </a:r>
            <a:r>
              <a:rPr lang="ru-RU" dirty="0" err="1" smtClean="0"/>
              <a:t>flutter_test</a:t>
            </a:r>
            <a:r>
              <a:rPr lang="ru-RU" dirty="0" smtClean="0"/>
              <a:t>, чтобы    // убедиться, что </a:t>
            </a:r>
            <a:r>
              <a:rPr lang="ru-RU" dirty="0" err="1" smtClean="0"/>
              <a:t>виджеты</a:t>
            </a:r>
            <a:r>
              <a:rPr lang="ru-RU" dirty="0" smtClean="0"/>
              <a:t> </a:t>
            </a:r>
            <a:r>
              <a:rPr lang="ru-RU" dirty="0" err="1" smtClean="0"/>
              <a:t>Text</a:t>
            </a:r>
            <a:r>
              <a:rPr lang="ru-RU" dirty="0" smtClean="0"/>
              <a:t> появляются в дереве </a:t>
            </a:r>
            <a:r>
              <a:rPr lang="ru-RU" dirty="0" err="1" smtClean="0"/>
              <a:t>виджетов</a:t>
            </a:r>
            <a:r>
              <a:rPr lang="ru-RU" dirty="0" smtClean="0"/>
              <a:t> ровно один раз.</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37</a:t>
            </a:fld>
            <a:endParaRPr lang="en-US"/>
          </a:p>
        </p:txBody>
      </p:sp>
    </p:spTree>
    <p:extLst>
      <p:ext uri="{BB962C8B-B14F-4D97-AF65-F5344CB8AC3E}">
        <p14:creationId xmlns:p14="http://schemas.microsoft.com/office/powerpoint/2010/main" val="1343152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 многих приложениях, от почтовых клиентов до музыкальных приложений и других, есть списки содержимого. Чтобы проверить, что списки содержат ожидаемый контент с помощью тестов </a:t>
            </a:r>
            <a:r>
              <a:rPr lang="ru-RU" dirty="0" err="1" smtClean="0"/>
              <a:t>виджетов</a:t>
            </a:r>
            <a:r>
              <a:rPr lang="ru-RU" dirty="0" smtClean="0"/>
              <a:t>, вам нужен способ прокрутки списков для поиска определенных </a:t>
            </a:r>
            <a:r>
              <a:rPr lang="ru-RU" dirty="0" err="1" smtClean="0"/>
              <a:t>элементов.Чтобы</a:t>
            </a:r>
            <a:r>
              <a:rPr lang="ru-RU" dirty="0" smtClean="0"/>
              <a:t> прокручивать списки с помощью интеграционных тестов, используйте методы, предоставляемые классом </a:t>
            </a:r>
            <a:r>
              <a:rPr lang="ru-RU" dirty="0" err="1" smtClean="0"/>
              <a:t>WidgetTester</a:t>
            </a:r>
            <a:r>
              <a:rPr lang="ru-RU" dirty="0" smtClean="0"/>
              <a:t>, который входит в пакет </a:t>
            </a:r>
            <a:r>
              <a:rPr lang="ru-RU" dirty="0" err="1" smtClean="0"/>
              <a:t>flutter_test:В</a:t>
            </a:r>
            <a:r>
              <a:rPr lang="ru-RU" dirty="0" smtClean="0"/>
              <a:t> этом рецепте вы узнаете, как прокрутить список элементов, чтобы проверить, отображается ли конкретный </a:t>
            </a:r>
            <a:r>
              <a:rPr lang="ru-RU" dirty="0" err="1" smtClean="0"/>
              <a:t>виджет</a:t>
            </a:r>
            <a:r>
              <a:rPr lang="ru-RU" dirty="0" smtClean="0"/>
              <a:t>, а также о плюсах и минусах различных </a:t>
            </a:r>
            <a:r>
              <a:rPr lang="ru-RU" dirty="0" err="1" smtClean="0"/>
              <a:t>подходов.Переведено</a:t>
            </a:r>
            <a:r>
              <a:rPr lang="ru-RU" dirty="0" smtClean="0"/>
              <a:t> с помощью www.DeepL.com/Translator (бесплатная версия)</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39</a:t>
            </a:fld>
            <a:endParaRPr lang="en-US"/>
          </a:p>
        </p:txBody>
      </p:sp>
    </p:spTree>
    <p:extLst>
      <p:ext uri="{BB962C8B-B14F-4D97-AF65-F5344CB8AC3E}">
        <p14:creationId xmlns:p14="http://schemas.microsoft.com/office/powerpoint/2010/main" val="2433404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 наконец, убедитесь, что выполнение действия "провести пальцем по пункту - отменить" удаляет его из списка. Это включает в себя три </a:t>
            </a:r>
            <a:r>
              <a:rPr lang="ru-RU" dirty="0" err="1" smtClean="0"/>
              <a:t>шага:Используйте</a:t>
            </a:r>
            <a:r>
              <a:rPr lang="ru-RU" dirty="0" smtClean="0"/>
              <a:t> метод </a:t>
            </a:r>
            <a:r>
              <a:rPr lang="ru-RU" dirty="0" err="1" smtClean="0"/>
              <a:t>drag</a:t>
            </a:r>
            <a:r>
              <a:rPr lang="ru-RU" dirty="0" smtClean="0"/>
              <a:t>() для выполнения действия пролистывания до </a:t>
            </a:r>
            <a:r>
              <a:rPr lang="ru-RU" dirty="0" err="1" smtClean="0"/>
              <a:t>удаления.Используйте</a:t>
            </a:r>
            <a:r>
              <a:rPr lang="ru-RU" dirty="0" smtClean="0"/>
              <a:t> метод </a:t>
            </a:r>
            <a:r>
              <a:rPr lang="ru-RU" dirty="0" err="1" smtClean="0"/>
              <a:t>pumpAndSettle</a:t>
            </a:r>
            <a:r>
              <a:rPr lang="ru-RU" dirty="0" smtClean="0"/>
              <a:t>(), чтобы постоянно перестраивать дерево </a:t>
            </a:r>
            <a:r>
              <a:rPr lang="ru-RU" dirty="0" err="1" smtClean="0"/>
              <a:t>виджетов</a:t>
            </a:r>
            <a:r>
              <a:rPr lang="ru-RU" dirty="0" smtClean="0"/>
              <a:t> до завершения анимации </a:t>
            </a:r>
            <a:r>
              <a:rPr lang="ru-RU" dirty="0" err="1" smtClean="0"/>
              <a:t>удаления.Убедитесь</a:t>
            </a:r>
            <a:r>
              <a:rPr lang="ru-RU" dirty="0" smtClean="0"/>
              <a:t>, что элемент больше не появляется на экране.</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42</a:t>
            </a:fld>
            <a:endParaRPr lang="en-US"/>
          </a:p>
        </p:txBody>
      </p:sp>
    </p:spTree>
    <p:extLst>
      <p:ext uri="{BB962C8B-B14F-4D97-AF65-F5344CB8AC3E}">
        <p14:creationId xmlns:p14="http://schemas.microsoft.com/office/powerpoint/2010/main" val="3565882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правило, интеграционное тестирование проводится на реальном устройстве или эмуляторе ОС, таком как </a:t>
            </a:r>
            <a:r>
              <a:rPr lang="ru-RU" dirty="0" err="1" smtClean="0"/>
              <a:t>iOS</a:t>
            </a:r>
            <a:r>
              <a:rPr lang="ru-RU" dirty="0" smtClean="0"/>
              <a:t> </a:t>
            </a:r>
            <a:r>
              <a:rPr lang="ru-RU" dirty="0" err="1" smtClean="0"/>
              <a:t>Simulator</a:t>
            </a:r>
            <a:r>
              <a:rPr lang="ru-RU" dirty="0" smtClean="0"/>
              <a:t> или </a:t>
            </a:r>
            <a:r>
              <a:rPr lang="ru-RU" dirty="0" err="1" smtClean="0"/>
              <a:t>Android</a:t>
            </a:r>
            <a:r>
              <a:rPr lang="ru-RU" dirty="0" smtClean="0"/>
              <a:t> </a:t>
            </a:r>
            <a:r>
              <a:rPr lang="ru-RU" dirty="0" err="1" smtClean="0"/>
              <a:t>Emulator</a:t>
            </a:r>
            <a:r>
              <a:rPr lang="ru-RU" dirty="0" smtClean="0"/>
              <a:t>. Тестируемое приложение обычно изолируется от кода тестового драйвера, чтобы избежать искажения результатов.</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43</a:t>
            </a:fld>
            <a:endParaRPr lang="en-US"/>
          </a:p>
        </p:txBody>
      </p:sp>
    </p:spTree>
    <p:extLst>
      <p:ext uri="{BB962C8B-B14F-4D97-AF65-F5344CB8AC3E}">
        <p14:creationId xmlns:p14="http://schemas.microsoft.com/office/powerpoint/2010/main" val="229298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Например, тестируемый </a:t>
            </a:r>
            <a:r>
              <a:rPr lang="ru-RU" dirty="0" err="1" smtClean="0"/>
              <a:t>виджет</a:t>
            </a:r>
            <a:r>
              <a:rPr lang="ru-RU" dirty="0" smtClean="0"/>
              <a:t> должен уметь получать и реагировать на действия и события пользователя, выполнять верстку и создавать дочерние </a:t>
            </a:r>
            <a:r>
              <a:rPr lang="ru-RU" dirty="0" err="1" smtClean="0"/>
              <a:t>виджеты</a:t>
            </a:r>
            <a:r>
              <a:rPr lang="ru-RU" dirty="0" smtClean="0"/>
              <a:t>. Поэтому тест </a:t>
            </a:r>
            <a:r>
              <a:rPr lang="ru-RU" dirty="0" err="1" smtClean="0"/>
              <a:t>виджета</a:t>
            </a:r>
            <a:r>
              <a:rPr lang="ru-RU" dirty="0" smtClean="0"/>
              <a:t> является более полным, чем модульный тест. Однако, как и в случае с модульным тестом, среда </a:t>
            </a:r>
            <a:r>
              <a:rPr lang="ru-RU" dirty="0" err="1" smtClean="0"/>
              <a:t>виджет</a:t>
            </a:r>
            <a:r>
              <a:rPr lang="ru-RU" dirty="0" smtClean="0"/>
              <a:t>-теста заменяется реализацией, гораздо более простой, чем полноценная система пользовательского интерфейса.</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7</a:t>
            </a:fld>
            <a:endParaRPr lang="en-US"/>
          </a:p>
        </p:txBody>
      </p:sp>
    </p:spTree>
    <p:extLst>
      <p:ext uri="{BB962C8B-B14F-4D97-AF65-F5344CB8AC3E}">
        <p14:creationId xmlns:p14="http://schemas.microsoft.com/office/powerpoint/2010/main" val="676091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правило, интеграционное тестирование проводится на реальном устройстве или эмуляторе ОС, таком как </a:t>
            </a:r>
            <a:r>
              <a:rPr lang="ru-RU" dirty="0" err="1" smtClean="0"/>
              <a:t>iOS</a:t>
            </a:r>
            <a:r>
              <a:rPr lang="ru-RU" dirty="0" smtClean="0"/>
              <a:t> </a:t>
            </a:r>
            <a:r>
              <a:rPr lang="ru-RU" dirty="0" err="1" smtClean="0"/>
              <a:t>Simulator</a:t>
            </a:r>
            <a:r>
              <a:rPr lang="ru-RU" dirty="0" smtClean="0"/>
              <a:t> или </a:t>
            </a:r>
            <a:r>
              <a:rPr lang="ru-RU" dirty="0" err="1" smtClean="0"/>
              <a:t>Android</a:t>
            </a:r>
            <a:r>
              <a:rPr lang="ru-RU" dirty="0" smtClean="0"/>
              <a:t> </a:t>
            </a:r>
            <a:r>
              <a:rPr lang="ru-RU" dirty="0" err="1" smtClean="0"/>
              <a:t>Emulator</a:t>
            </a:r>
            <a:r>
              <a:rPr lang="ru-RU" dirty="0" smtClean="0"/>
              <a:t>. Тестируемое приложение обычно изолируется от кода тестового драйвера, чтобы избежать искажения результатов.</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8</a:t>
            </a:fld>
            <a:endParaRPr lang="en-US"/>
          </a:p>
        </p:txBody>
      </p:sp>
    </p:spTree>
    <p:extLst>
      <p:ext uri="{BB962C8B-B14F-4D97-AF65-F5344CB8AC3E}">
        <p14:creationId xmlns:p14="http://schemas.microsoft.com/office/powerpoint/2010/main" val="366447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правило, интеграционное тестирование проводится на реальном устройстве или эмуляторе ОС, таком как </a:t>
            </a:r>
            <a:r>
              <a:rPr lang="ru-RU" dirty="0" err="1" smtClean="0"/>
              <a:t>iOS</a:t>
            </a:r>
            <a:r>
              <a:rPr lang="ru-RU" dirty="0" smtClean="0"/>
              <a:t> </a:t>
            </a:r>
            <a:r>
              <a:rPr lang="ru-RU" dirty="0" err="1" smtClean="0"/>
              <a:t>Simulator</a:t>
            </a:r>
            <a:r>
              <a:rPr lang="ru-RU" dirty="0" smtClean="0"/>
              <a:t> или </a:t>
            </a:r>
            <a:r>
              <a:rPr lang="ru-RU" dirty="0" err="1" smtClean="0"/>
              <a:t>Android</a:t>
            </a:r>
            <a:r>
              <a:rPr lang="ru-RU" dirty="0" smtClean="0"/>
              <a:t> </a:t>
            </a:r>
            <a:r>
              <a:rPr lang="ru-RU" dirty="0" err="1" smtClean="0"/>
              <a:t>Emulator</a:t>
            </a:r>
            <a:r>
              <a:rPr lang="ru-RU" dirty="0" smtClean="0"/>
              <a:t>. Тестируемое приложение обычно изолируется от кода тестового драйвера, чтобы избежать искажения результатов.</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9</a:t>
            </a:fld>
            <a:endParaRPr lang="en-US"/>
          </a:p>
        </p:txBody>
      </p:sp>
    </p:spTree>
    <p:extLst>
      <p:ext uri="{BB962C8B-B14F-4D97-AF65-F5344CB8AC3E}">
        <p14:creationId xmlns:p14="http://schemas.microsoft.com/office/powerpoint/2010/main" val="1672044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Как обеспечить работоспособность приложения при добавлении новых функций или изменении существующей функциональности? С помощью написания </a:t>
            </a:r>
            <a:r>
              <a:rPr lang="ru-RU" dirty="0" err="1" smtClean="0"/>
              <a:t>тестов.Юнит</a:t>
            </a:r>
            <a:r>
              <a:rPr lang="ru-RU" dirty="0" smtClean="0"/>
              <a:t>-тесты удобны для проверки поведения отдельной функции, метода или класса. Пакет </a:t>
            </a:r>
            <a:r>
              <a:rPr lang="ru-RU" dirty="0" err="1" smtClean="0"/>
              <a:t>test</a:t>
            </a:r>
            <a:r>
              <a:rPr lang="ru-RU" dirty="0" smtClean="0"/>
              <a:t> предоставляет основную базу для написания модульных тестов, а пакет </a:t>
            </a:r>
            <a:r>
              <a:rPr lang="ru-RU" dirty="0" err="1" smtClean="0"/>
              <a:t>flutter_test</a:t>
            </a:r>
            <a:r>
              <a:rPr lang="ru-RU" dirty="0" smtClean="0"/>
              <a:t> предоставляет дополнительные утилиты для тестирования </a:t>
            </a:r>
            <a:r>
              <a:rPr lang="ru-RU" dirty="0" err="1" smtClean="0"/>
              <a:t>виджетов</a:t>
            </a:r>
            <a:r>
              <a:rPr lang="ru-RU" dirty="0" smtClean="0"/>
              <a:t>.</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11</a:t>
            </a:fld>
            <a:endParaRPr lang="en-US"/>
          </a:p>
        </p:txBody>
      </p:sp>
    </p:spTree>
    <p:extLst>
      <p:ext uri="{BB962C8B-B14F-4D97-AF65-F5344CB8AC3E}">
        <p14:creationId xmlns:p14="http://schemas.microsoft.com/office/powerpoint/2010/main" val="369123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12</a:t>
            </a:fld>
            <a:endParaRPr lang="en-US"/>
          </a:p>
        </p:txBody>
      </p:sp>
    </p:spTree>
    <p:extLst>
      <p:ext uri="{BB962C8B-B14F-4D97-AF65-F5344CB8AC3E}">
        <p14:creationId xmlns:p14="http://schemas.microsoft.com/office/powerpoint/2010/main" val="1173896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13</a:t>
            </a:fld>
            <a:endParaRPr lang="en-US"/>
          </a:p>
        </p:txBody>
      </p:sp>
    </p:spTree>
    <p:extLst>
      <p:ext uri="{BB962C8B-B14F-4D97-AF65-F5344CB8AC3E}">
        <p14:creationId xmlns:p14="http://schemas.microsoft.com/office/powerpoint/2010/main" val="87021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этом примере создайте два файла: </a:t>
            </a:r>
            <a:r>
              <a:rPr lang="ru-RU" dirty="0" err="1" smtClean="0"/>
              <a:t>counter.dart</a:t>
            </a:r>
            <a:r>
              <a:rPr lang="ru-RU" dirty="0" smtClean="0"/>
              <a:t> и </a:t>
            </a:r>
            <a:r>
              <a:rPr lang="ru-RU" dirty="0" err="1" smtClean="0"/>
              <a:t>counter_test.dart</a:t>
            </a:r>
            <a:r>
              <a:rPr lang="ru-RU" dirty="0" smtClean="0"/>
              <a:t>.</a:t>
            </a:r>
            <a:endParaRPr lang="en-US" dirty="0"/>
          </a:p>
        </p:txBody>
      </p:sp>
      <p:sp>
        <p:nvSpPr>
          <p:cNvPr id="4" name="Номер слайда 3"/>
          <p:cNvSpPr>
            <a:spLocks noGrp="1"/>
          </p:cNvSpPr>
          <p:nvPr>
            <p:ph type="sldNum" sz="quarter" idx="10"/>
          </p:nvPr>
        </p:nvSpPr>
        <p:spPr/>
        <p:txBody>
          <a:bodyPr/>
          <a:lstStyle/>
          <a:p>
            <a:fld id="{BF2F552D-2268-40C4-9FCB-4C925D7B92B8}" type="slidenum">
              <a:rPr lang="en-US" smtClean="0"/>
              <a:t>14</a:t>
            </a:fld>
            <a:endParaRPr lang="en-US"/>
          </a:p>
        </p:txBody>
      </p:sp>
    </p:spTree>
    <p:extLst>
      <p:ext uri="{BB962C8B-B14F-4D97-AF65-F5344CB8AC3E}">
        <p14:creationId xmlns:p14="http://schemas.microsoft.com/office/powerpoint/2010/main" val="2801006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D56B6D-4CC4-B54F-1ACC-C306DB59B8A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032C4A02-C6C7-A77A-6D44-5060E3888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94707461-743D-FBFA-2407-B6C6F07D3D8B}"/>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1552AB88-7F19-576F-03CE-60D151112A4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AFAEC879-ED41-125B-9486-3DC133983496}"/>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3496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43CA5-23D3-4716-9FC5-3C05BCFFED05}"/>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6126A0C9-7417-C4CC-3E03-ACBD3986029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8DA9556A-D4B6-E916-EBA3-0F9416031584}"/>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CD448AF0-BF1D-D4F6-A9F5-AA527B0F5CA7}"/>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51A79C01-40F8-3E06-96A9-9F22686E164E}"/>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193580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FB0EA2E-D0A9-9149-78DC-7360006414D6}"/>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62C6803D-F05D-C48D-370C-5DD7B970009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8A28EA04-E676-BF09-1A3D-38060FAEBDC2}"/>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12794238-F969-39A8-66CC-BBEC69899E84}"/>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7494291F-D5E1-09EF-1668-F5A577A77D86}"/>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21898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42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903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426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EB712588-04B1-427B-82EE-E8DB90309F08}" type="datetimeFigureOut">
              <a:rPr lang="en-US" smtClean="0"/>
              <a:t>1/16/2025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28820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5581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496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1839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42A54C80-263E-416B-A8E0-580EDEADCBDC}" type="datetimeFigureOut">
              <a:rPr lang="en-US" smtClean="0"/>
              <a:t>1/16/2025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9376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AC6F9A-5598-22AB-81BB-24FA7CC192BE}"/>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06BC8648-F2F1-7F46-C24A-E14C76DCC84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6247DEDF-EB52-EFFB-F335-25F37715AD18}"/>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6691A298-2BE0-6E66-02BE-A99180BF8E81}"/>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9B429D9D-A4A5-E6F8-B7BA-ED029841B718}"/>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02063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2884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5C6B4A9-1611-4792-9094-5F34BCA07E0B}" type="datetimeFigureOut">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91927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7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E5156C-9822-BFE2-0963-54DAFCC0B70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0CC7EE67-2845-1B8C-D1DF-B5D182B680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B32D435A-9322-28B3-9D46-200320BF5CF6}"/>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E909CD90-9E94-C025-214A-182B8F1FD02F}"/>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78F29836-43A2-BDBF-CB3D-D58CA15F0AE5}"/>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578154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F3DE75-A5E0-6721-AD83-253EDACB5B17}"/>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7501040B-69F0-C82D-0E03-775C7E0CE87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EA0711BC-C19C-E6F2-F7EF-296370E16F6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56C9C607-13E8-EC45-4BCF-7603AE3A24A9}"/>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6" name="Нижний колонтитул 5">
            <a:extLst>
              <a:ext uri="{FF2B5EF4-FFF2-40B4-BE49-F238E27FC236}">
                <a16:creationId xmlns:a16="http://schemas.microsoft.com/office/drawing/2014/main" id="{B1C8AB1E-F3D4-387E-AC96-8061E7435032}"/>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FB92A805-289E-121D-E9C5-2708642092F1}"/>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24094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3CB5C-3FDD-91F1-61BF-3AF9BF0F9769}"/>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D5ECEFE4-4FF9-277F-D9A3-6135D14E4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0BDD409-1DD6-3A30-ECFE-B58DD828DE1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FD4FAA11-7C9F-C90B-291D-0D6E96584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AE2EAE8-5765-DBB4-28AE-30A98DC3BCC0}"/>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4112F46F-0CF0-7506-CE0E-276E49B548C1}"/>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8" name="Нижний колонтитул 7">
            <a:extLst>
              <a:ext uri="{FF2B5EF4-FFF2-40B4-BE49-F238E27FC236}">
                <a16:creationId xmlns:a16="http://schemas.microsoft.com/office/drawing/2014/main" id="{D8349028-5252-C921-66E7-9BD52E3C13DA}"/>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7A45CD67-38E3-3C84-E7EE-9843329EFC2B}"/>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81737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DFD1D-83E9-F9BC-06DE-997021D81210}"/>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278A4C45-08B1-53E8-97A7-C4FC612CC38C}"/>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4" name="Нижний колонтитул 3">
            <a:extLst>
              <a:ext uri="{FF2B5EF4-FFF2-40B4-BE49-F238E27FC236}">
                <a16:creationId xmlns:a16="http://schemas.microsoft.com/office/drawing/2014/main" id="{6C71CFA5-8C4E-2349-27C8-4C641D0D34BF}"/>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71CD613C-DB6A-60C0-D8C4-A4702634B76A}"/>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13633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D7315D-A643-AF85-5B1F-76AD84893009}"/>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3" name="Нижний колонтитул 2">
            <a:extLst>
              <a:ext uri="{FF2B5EF4-FFF2-40B4-BE49-F238E27FC236}">
                <a16:creationId xmlns:a16="http://schemas.microsoft.com/office/drawing/2014/main" id="{35158CD3-2C59-F876-6CA2-3CDD42E2CEFA}"/>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582C5902-9943-FD06-8216-75B9ED7BBDE2}"/>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417103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195C6-CB0D-F43C-A041-FC7613C3870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23F41978-F73A-6DDD-70EB-81683D6F7D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4A431C2B-195D-FC19-C782-555EA0BC8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7793DA-20B0-24DB-B47D-1EB0D0DBC1AB}"/>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6" name="Нижний колонтитул 5">
            <a:extLst>
              <a:ext uri="{FF2B5EF4-FFF2-40B4-BE49-F238E27FC236}">
                <a16:creationId xmlns:a16="http://schemas.microsoft.com/office/drawing/2014/main" id="{3B73072F-36EC-85F1-C1B9-33D1ACE33EFF}"/>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17A329F6-C187-0EDD-CC39-A9941282D99F}"/>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60464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D99A04-0CC5-E48A-69D9-0E7DEA9F1C9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4B71CDD8-3AF7-9191-9D3A-4D47A70F5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A99F4313-8BA1-4945-AC19-133A0F0AA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95F83E6-AEA7-CCD8-518F-A29EADCB3DF1}"/>
              </a:ext>
            </a:extLst>
          </p:cNvPr>
          <p:cNvSpPr>
            <a:spLocks noGrp="1"/>
          </p:cNvSpPr>
          <p:nvPr>
            <p:ph type="dt" sz="half" idx="10"/>
          </p:nvPr>
        </p:nvSpPr>
        <p:spPr/>
        <p:txBody>
          <a:bodyPr/>
          <a:lstStyle/>
          <a:p>
            <a:fld id="{609E9E78-7834-4044-8B85-3A4CE1A64DE1}" type="datetimeFigureOut">
              <a:rPr lang="ru-BY" smtClean="0"/>
              <a:t>16.01.2025</a:t>
            </a:fld>
            <a:endParaRPr lang="ru-BY"/>
          </a:p>
        </p:txBody>
      </p:sp>
      <p:sp>
        <p:nvSpPr>
          <p:cNvPr id="6" name="Нижний колонтитул 5">
            <a:extLst>
              <a:ext uri="{FF2B5EF4-FFF2-40B4-BE49-F238E27FC236}">
                <a16:creationId xmlns:a16="http://schemas.microsoft.com/office/drawing/2014/main" id="{D512EEBE-8E4D-325B-C653-49D0BAD9AD9D}"/>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0A497C3B-E0C5-E746-7957-35CD33E1403A}"/>
              </a:ext>
            </a:extLst>
          </p:cNvPr>
          <p:cNvSpPr>
            <a:spLocks noGrp="1"/>
          </p:cNvSpPr>
          <p:nvPr>
            <p:ph type="sldNum" sz="quarter" idx="12"/>
          </p:nvPr>
        </p:nvSpPr>
        <p:spPr/>
        <p:txBody>
          <a:bodyPr/>
          <a:lstStyle/>
          <a:p>
            <a:fld id="{273D1F29-9F1E-FE46-BF18-C4462683EB11}" type="slidenum">
              <a:rPr lang="ru-BY" smtClean="0"/>
              <a:t>‹#›</a:t>
            </a:fld>
            <a:endParaRPr lang="ru-BY"/>
          </a:p>
        </p:txBody>
      </p:sp>
    </p:spTree>
    <p:extLst>
      <p:ext uri="{BB962C8B-B14F-4D97-AF65-F5344CB8AC3E}">
        <p14:creationId xmlns:p14="http://schemas.microsoft.com/office/powerpoint/2010/main" val="34440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40AE74-FB1B-C51E-FE6B-F227A1CD6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D8FC0259-24F1-41FD-07AA-6563EDE94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F69C7D45-EDA1-B0D7-3573-E0F4AFE4C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E9E78-7834-4044-8B85-3A4CE1A64DE1}" type="datetimeFigureOut">
              <a:rPr lang="ru-BY" smtClean="0"/>
              <a:t>16.01.2025</a:t>
            </a:fld>
            <a:endParaRPr lang="ru-BY"/>
          </a:p>
        </p:txBody>
      </p:sp>
      <p:sp>
        <p:nvSpPr>
          <p:cNvPr id="5" name="Нижний колонтитул 4">
            <a:extLst>
              <a:ext uri="{FF2B5EF4-FFF2-40B4-BE49-F238E27FC236}">
                <a16:creationId xmlns:a16="http://schemas.microsoft.com/office/drawing/2014/main" id="{2285EDCF-F2AE-5BC4-EF43-AB290B9D4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719D770D-C939-6F62-A5DE-A084A10AB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D1F29-9F1E-FE46-BF18-C4462683EB11}" type="slidenum">
              <a:rPr lang="ru-BY" smtClean="0"/>
              <a:t>‹#›</a:t>
            </a:fld>
            <a:endParaRPr lang="ru-BY"/>
          </a:p>
        </p:txBody>
      </p:sp>
    </p:spTree>
    <p:extLst>
      <p:ext uri="{BB962C8B-B14F-4D97-AF65-F5344CB8AC3E}">
        <p14:creationId xmlns:p14="http://schemas.microsoft.com/office/powerpoint/2010/main" val="376955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61BEF0D-F0BB-DE4B-95CE-6DB70DBA9567}" type="datetimeFigureOut">
              <a:rPr lang="en-US" smtClean="0"/>
              <a:pPr/>
              <a:t>1/16/2025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9384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qwert2603/flutter_driver_helper/blob/master/lib/src/base_screen.dart#L31"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 двумя учесеченными противолежащими углами 3">
            <a:extLst>
              <a:ext uri="{FF2B5EF4-FFF2-40B4-BE49-F238E27FC236}">
                <a16:creationId xmlns:a16="http://schemas.microsoft.com/office/drawing/2014/main" id="{BA007644-56DC-003F-1D2F-707D9EC5E93C}"/>
              </a:ext>
            </a:extLst>
          </p:cNvPr>
          <p:cNvSpPr/>
          <p:nvPr/>
        </p:nvSpPr>
        <p:spPr>
          <a:xfrm>
            <a:off x="0" y="2135076"/>
            <a:ext cx="12192000" cy="2587848"/>
          </a:xfrm>
          <a:prstGeom prst="snip2Diag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AF85A40C-23B9-6FD1-A70E-5571860EC5D4}"/>
              </a:ext>
            </a:extLst>
          </p:cNvPr>
          <p:cNvSpPr>
            <a:spLocks noGrp="1"/>
          </p:cNvSpPr>
          <p:nvPr>
            <p:ph type="ctrTitle"/>
          </p:nvPr>
        </p:nvSpPr>
        <p:spPr>
          <a:xfrm>
            <a:off x="706243" y="2954465"/>
            <a:ext cx="9144000" cy="960815"/>
          </a:xfrm>
        </p:spPr>
        <p:txBody>
          <a:bodyPr/>
          <a:lstStyle/>
          <a:p>
            <a:r>
              <a:rPr lang="en-US" dirty="0">
                <a:solidFill>
                  <a:schemeClr val="bg1"/>
                </a:solidFill>
                <a:latin typeface="Helvetica" pitchFamily="2" charset="0"/>
              </a:rPr>
              <a:t>Testing Flutter App</a:t>
            </a:r>
            <a:endParaRPr lang="ru-BY" dirty="0">
              <a:solidFill>
                <a:schemeClr val="bg1"/>
              </a:solidFill>
              <a:latin typeface="Helvetica" pitchFamily="2" charset="0"/>
            </a:endParaRPr>
          </a:p>
        </p:txBody>
      </p:sp>
      <p:sp>
        <p:nvSpPr>
          <p:cNvPr id="5" name="Куб 4">
            <a:extLst>
              <a:ext uri="{FF2B5EF4-FFF2-40B4-BE49-F238E27FC236}">
                <a16:creationId xmlns:a16="http://schemas.microsoft.com/office/drawing/2014/main" id="{68773490-F045-922D-4207-B905C234030C}"/>
              </a:ext>
            </a:extLst>
          </p:cNvPr>
          <p:cNvSpPr/>
          <p:nvPr/>
        </p:nvSpPr>
        <p:spPr>
          <a:xfrm>
            <a:off x="7660887" y="501805"/>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6" name="Куб 5">
            <a:extLst>
              <a:ext uri="{FF2B5EF4-FFF2-40B4-BE49-F238E27FC236}">
                <a16:creationId xmlns:a16="http://schemas.microsoft.com/office/drawing/2014/main" id="{13E4E205-CDE1-A7D6-5D96-C601432D757A}"/>
              </a:ext>
            </a:extLst>
          </p:cNvPr>
          <p:cNvSpPr/>
          <p:nvPr/>
        </p:nvSpPr>
        <p:spPr>
          <a:xfrm>
            <a:off x="8558561" y="801112"/>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7" name="Куб 6">
            <a:extLst>
              <a:ext uri="{FF2B5EF4-FFF2-40B4-BE49-F238E27FC236}">
                <a16:creationId xmlns:a16="http://schemas.microsoft.com/office/drawing/2014/main" id="{3034E658-6C59-ECBE-1204-66058E1F6D1C}"/>
              </a:ext>
            </a:extLst>
          </p:cNvPr>
          <p:cNvSpPr/>
          <p:nvPr/>
        </p:nvSpPr>
        <p:spPr>
          <a:xfrm>
            <a:off x="9634652" y="1357523"/>
            <a:ext cx="1795348" cy="1848174"/>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Tree>
    <p:extLst>
      <p:ext uri="{BB962C8B-B14F-4D97-AF65-F5344CB8AC3E}">
        <p14:creationId xmlns:p14="http://schemas.microsoft.com/office/powerpoint/2010/main" val="356983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838200" y="453005"/>
            <a:ext cx="10515600" cy="1047488"/>
          </a:xfrm>
        </p:spPr>
        <p:txBody>
          <a:bodyPr/>
          <a:lstStyle/>
          <a:p>
            <a:r>
              <a:rPr lang="en-US" dirty="0">
                <a:latin typeface="Helvetica" panose="020B0604020202020204" pitchFamily="34" charset="0"/>
                <a:cs typeface="Helvetica" panose="020B0604020202020204" pitchFamily="34" charset="0"/>
              </a:rPr>
              <a:t>Unit test</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838200" y="3030865"/>
            <a:ext cx="10515600" cy="3374129"/>
          </a:xfrm>
        </p:spPr>
        <p:txBody>
          <a:bodyPr>
            <a:normAutofit/>
          </a:bodyPr>
          <a:lstStyle/>
          <a:p>
            <a:pPr algn="just"/>
            <a:r>
              <a:rPr lang="en-US" dirty="0">
                <a:solidFill>
                  <a:schemeClr val="tx1"/>
                </a:solidFill>
                <a:latin typeface="Helvetica" panose="020B0604020202020204" pitchFamily="34" charset="0"/>
                <a:cs typeface="Helvetica" panose="020B0604020202020204" pitchFamily="34" charset="0"/>
              </a:rPr>
              <a:t>Unit</a:t>
            </a:r>
            <a:r>
              <a:rPr lang="ru-RU" dirty="0">
                <a:solidFill>
                  <a:schemeClr val="tx1"/>
                </a:solidFill>
                <a:latin typeface="Helvetica" panose="020B0604020202020204" pitchFamily="34" charset="0"/>
                <a:cs typeface="Helvetica" panose="020B0604020202020204" pitchFamily="34" charset="0"/>
              </a:rPr>
              <a:t> тесты тестирует одну функцию, метод или класс</a:t>
            </a:r>
            <a:r>
              <a:rPr lang="en-US" dirty="0">
                <a:solidFill>
                  <a:schemeClr val="tx1"/>
                </a:solidFill>
                <a:latin typeface="Helvetica" panose="020B0604020202020204" pitchFamily="34" charset="0"/>
                <a:cs typeface="Helvetica" panose="020B0604020202020204" pitchFamily="34" charset="0"/>
              </a:rPr>
              <a:t>.</a:t>
            </a:r>
            <a:r>
              <a:rPr lang="ru-RU" dirty="0">
                <a:solidFill>
                  <a:schemeClr val="tx1"/>
                </a:solidFill>
                <a:latin typeface="Helvetica" panose="020B0604020202020204" pitchFamily="34" charset="0"/>
                <a:cs typeface="Helvetica" panose="020B0604020202020204" pitchFamily="34" charset="0"/>
              </a:rPr>
              <a:t> Все внешние зависимости импортируются и передаются в тест в качестве параметров. </a:t>
            </a:r>
            <a:r>
              <a:rPr lang="en-US" dirty="0">
                <a:solidFill>
                  <a:schemeClr val="tx1"/>
                </a:solidFill>
                <a:latin typeface="Helvetica" panose="020B0604020202020204" pitchFamily="34" charset="0"/>
                <a:cs typeface="Helvetica" panose="020B0604020202020204" pitchFamily="34" charset="0"/>
              </a:rPr>
              <a:t>Unit</a:t>
            </a:r>
            <a:r>
              <a:rPr lang="ru-RU" dirty="0">
                <a:solidFill>
                  <a:schemeClr val="tx1"/>
                </a:solidFill>
                <a:latin typeface="Helvetica" panose="020B0604020202020204" pitchFamily="34" charset="0"/>
                <a:cs typeface="Helvetica" panose="020B0604020202020204" pitchFamily="34" charset="0"/>
              </a:rPr>
              <a:t> тесты по своей сути делятся на три части</a:t>
            </a:r>
            <a:r>
              <a:rPr lang="en-US" dirty="0">
                <a:solidFill>
                  <a:schemeClr val="tx1"/>
                </a:solidFill>
                <a:latin typeface="Helvetica" panose="020B0604020202020204" pitchFamily="34" charset="0"/>
                <a:cs typeface="Helvetica" panose="020B0604020202020204" pitchFamily="34" charset="0"/>
              </a:rPr>
              <a:t>:</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код самих тестов;</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отчет об успехе или о провале;</a:t>
            </a:r>
          </a:p>
          <a:p>
            <a:pPr marL="342900" indent="-342900" algn="just">
              <a:buFont typeface="Arial" panose="020B0604020202020204" pitchFamily="34" charset="0"/>
              <a:buChar char="•"/>
            </a:pPr>
            <a:r>
              <a:rPr lang="ru-RU" b="0" i="0" dirty="0">
                <a:solidFill>
                  <a:schemeClr val="tx1"/>
                </a:solidFill>
                <a:effectLst/>
                <a:latin typeface="Helvetica" panose="020B0604020202020204" pitchFamily="34" charset="0"/>
                <a:cs typeface="Helvetica" panose="020B0604020202020204" pitchFamily="34" charset="0"/>
              </a:rPr>
              <a:t>сообщение об ошибке в случае проваленного теста.</a:t>
            </a:r>
          </a:p>
        </p:txBody>
      </p:sp>
    </p:spTree>
    <p:extLst>
      <p:ext uri="{BB962C8B-B14F-4D97-AF65-F5344CB8AC3E}">
        <p14:creationId xmlns:p14="http://schemas.microsoft.com/office/powerpoint/2010/main" val="305255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69CD5786-A721-45B6-A115-C3DFBFFC3480}"/>
              </a:ext>
            </a:extLst>
          </p:cNvPr>
          <p:cNvSpPr txBox="1">
            <a:spLocks/>
          </p:cNvSpPr>
          <p:nvPr/>
        </p:nvSpPr>
        <p:spPr>
          <a:xfrm>
            <a:off x="838200" y="436964"/>
            <a:ext cx="10515600" cy="10549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ru-RU" dirty="0">
                <a:latin typeface="Helvetica" panose="020B0604020202020204" pitchFamily="34" charset="0"/>
                <a:cs typeface="Helvetica" panose="020B0604020202020204" pitchFamily="34" charset="0"/>
              </a:rPr>
              <a:t>Зачем нужны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тесты?</a:t>
            </a:r>
          </a:p>
        </p:txBody>
      </p:sp>
      <p:sp>
        <p:nvSpPr>
          <p:cNvPr id="5" name="Текст 2">
            <a:extLst>
              <a:ext uri="{FF2B5EF4-FFF2-40B4-BE49-F238E27FC236}">
                <a16:creationId xmlns:a16="http://schemas.microsoft.com/office/drawing/2014/main" id="{C2168404-280F-41FD-95A7-E2D594F8F3F1}"/>
              </a:ext>
            </a:extLst>
          </p:cNvPr>
          <p:cNvSpPr txBox="1">
            <a:spLocks/>
          </p:cNvSpPr>
          <p:nvPr/>
        </p:nvSpPr>
        <p:spPr>
          <a:xfrm>
            <a:off x="838200" y="2743726"/>
            <a:ext cx="10515600" cy="232557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b="0" i="0" dirty="0">
                <a:solidFill>
                  <a:schemeClr val="tx1"/>
                </a:solidFill>
                <a:effectLst/>
                <a:latin typeface="Helvetica" panose="020B0604020202020204" pitchFamily="34" charset="0"/>
                <a:cs typeface="Helvetica" panose="020B0604020202020204" pitchFamily="34" charset="0"/>
              </a:rPr>
              <a:t>С их помощью проверяют конкретную часть системы, например, можно убедиться, что контроллер компонента устанавливает нужное состояние. Здесь не нужно эмулировать </a:t>
            </a:r>
            <a:r>
              <a:rPr lang="ru-RU" b="0" i="0" dirty="0" smtClean="0">
                <a:solidFill>
                  <a:schemeClr val="tx1"/>
                </a:solidFill>
                <a:effectLst/>
                <a:latin typeface="Helvetica" panose="020B0604020202020204" pitchFamily="34" charset="0"/>
                <a:cs typeface="Helvetica" panose="020B0604020202020204" pitchFamily="34" charset="0"/>
              </a:rPr>
              <a:t>работу </a:t>
            </a:r>
            <a:r>
              <a:rPr lang="ru-RU" b="0" i="0" dirty="0">
                <a:solidFill>
                  <a:schemeClr val="tx1"/>
                </a:solidFill>
                <a:effectLst/>
                <a:latin typeface="Helvetica" panose="020B0604020202020204" pitchFamily="34" charset="0"/>
                <a:cs typeface="Helvetica" panose="020B0604020202020204" pitchFamily="34" charset="0"/>
              </a:rPr>
              <a:t>приложения. Пишут их разработчики, так как именно они вовлечены в логику самого приложения</a:t>
            </a:r>
            <a:r>
              <a:rPr lang="en-US" b="0" i="0" dirty="0">
                <a:solidFill>
                  <a:schemeClr val="tx1"/>
                </a:solidFill>
                <a:effectLst/>
                <a:latin typeface="Helvetica" panose="020B0604020202020204" pitchFamily="34" charset="0"/>
                <a:cs typeface="Helvetica" panose="020B0604020202020204" pitchFamily="34" charset="0"/>
              </a:rPr>
              <a:t>.</a:t>
            </a:r>
            <a:endParaRPr lang="ru-RU"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065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smtClean="0">
                <a:solidFill>
                  <a:schemeClr val="bg1"/>
                </a:solidFill>
                <a:latin typeface="Helvetica" pitchFamily="2" charset="0"/>
              </a:rPr>
              <a:t>Flutter test </a:t>
            </a:r>
            <a:r>
              <a:rPr lang="en-US" dirty="0" err="1" smtClean="0">
                <a:solidFill>
                  <a:schemeClr val="bg1"/>
                </a:solidFill>
                <a:latin typeface="Helvetica" pitchFamily="2" charset="0"/>
              </a:rPr>
              <a:t>ussage</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2308324"/>
          </a:xfrm>
          <a:prstGeom prst="rect">
            <a:avLst/>
          </a:prstGeom>
          <a:noFill/>
        </p:spPr>
        <p:txBody>
          <a:bodyPr wrap="square">
            <a:spAutoFit/>
          </a:bodyPr>
          <a:lstStyle/>
          <a:p>
            <a:pPr marL="457200"/>
            <a:r>
              <a:rPr lang="ru-RU" sz="2400" kern="100" dirty="0">
                <a:latin typeface="Calibri" panose="020F0502020204030204" pitchFamily="34" charset="0"/>
                <a:ea typeface="Calibri" panose="020F0502020204030204" pitchFamily="34" charset="0"/>
                <a:cs typeface="Times New Roman" panose="02020603050405020304" pitchFamily="18" charset="0"/>
              </a:rPr>
              <a:t>Добавьте зависимость </a:t>
            </a:r>
            <a:r>
              <a:rPr lang="ru-RU" sz="2400" kern="100" dirty="0" err="1">
                <a:latin typeface="Calibri" panose="020F0502020204030204" pitchFamily="34" charset="0"/>
                <a:ea typeface="Calibri" panose="020F0502020204030204" pitchFamily="34" charset="0"/>
                <a:cs typeface="Times New Roman" panose="02020603050405020304" pitchFamily="18" charset="0"/>
              </a:rPr>
              <a:t>test</a:t>
            </a:r>
            <a:r>
              <a:rPr lang="ru-RU" sz="2400" kern="100" dirty="0">
                <a:latin typeface="Calibri" panose="020F0502020204030204" pitchFamily="34" charset="0"/>
                <a:ea typeface="Calibri" panose="020F0502020204030204" pitchFamily="34" charset="0"/>
                <a:cs typeface="Times New Roman" panose="02020603050405020304" pitchFamily="18" charset="0"/>
              </a:rPr>
              <a:t> или </a:t>
            </a:r>
            <a:r>
              <a:rPr lang="ru-RU" sz="2400" kern="100" dirty="0" err="1">
                <a:latin typeface="Calibri" panose="020F0502020204030204" pitchFamily="34" charset="0"/>
                <a:ea typeface="Calibri" panose="020F0502020204030204" pitchFamily="34" charset="0"/>
                <a:cs typeface="Times New Roman" panose="02020603050405020304" pitchFamily="18" charset="0"/>
              </a:rPr>
              <a:t>flutter_test</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kern="100" dirty="0" smtClean="0">
              <a:latin typeface="Calibri" panose="020F0502020204030204" pitchFamily="34" charset="0"/>
              <a:ea typeface="Calibri" panose="020F0502020204030204" pitchFamily="34" charset="0"/>
              <a:cs typeface="Times New Roman" panose="02020603050405020304" pitchFamily="18" charset="0"/>
            </a:endParaRPr>
          </a:p>
          <a:p>
            <a:pPr marL="457200"/>
            <a:r>
              <a:rPr lang="ru-RU" sz="2400" kern="100" dirty="0" smtClean="0">
                <a:latin typeface="Calibri" panose="020F0502020204030204" pitchFamily="34" charset="0"/>
                <a:ea typeface="Calibri" panose="020F0502020204030204" pitchFamily="34" charset="0"/>
                <a:cs typeface="Times New Roman" panose="02020603050405020304" pitchFamily="18" charset="0"/>
              </a:rPr>
              <a:t>Создайте </a:t>
            </a:r>
            <a:r>
              <a:rPr lang="ru-RU" sz="2400" kern="100" dirty="0">
                <a:latin typeface="Calibri" panose="020F0502020204030204" pitchFamily="34" charset="0"/>
                <a:ea typeface="Calibri" panose="020F0502020204030204" pitchFamily="34" charset="0"/>
                <a:cs typeface="Times New Roman" panose="02020603050405020304" pitchFamily="18" charset="0"/>
              </a:rPr>
              <a:t>файл теста</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kern="100" dirty="0" smtClean="0">
              <a:latin typeface="Calibri" panose="020F0502020204030204" pitchFamily="34" charset="0"/>
              <a:ea typeface="Calibri" panose="020F0502020204030204" pitchFamily="34" charset="0"/>
              <a:cs typeface="Times New Roman" panose="02020603050405020304" pitchFamily="18" charset="0"/>
            </a:endParaRPr>
          </a:p>
          <a:p>
            <a:pPr marL="457200"/>
            <a:r>
              <a:rPr lang="ru-RU" sz="2400" kern="100" dirty="0" smtClean="0">
                <a:latin typeface="Calibri" panose="020F0502020204030204" pitchFamily="34" charset="0"/>
                <a:ea typeface="Calibri" panose="020F0502020204030204" pitchFamily="34" charset="0"/>
                <a:cs typeface="Times New Roman" panose="02020603050405020304" pitchFamily="18" charset="0"/>
              </a:rPr>
              <a:t>Создайте </a:t>
            </a:r>
            <a:r>
              <a:rPr lang="ru-RU" sz="2400" kern="100" dirty="0">
                <a:latin typeface="Calibri" panose="020F0502020204030204" pitchFamily="34" charset="0"/>
                <a:ea typeface="Calibri" panose="020F0502020204030204" pitchFamily="34" charset="0"/>
                <a:cs typeface="Times New Roman" panose="02020603050405020304" pitchFamily="18" charset="0"/>
              </a:rPr>
              <a:t>класс для тестирования</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kern="100" dirty="0" smtClean="0">
              <a:latin typeface="Calibri" panose="020F0502020204030204" pitchFamily="34" charset="0"/>
              <a:ea typeface="Calibri" panose="020F0502020204030204" pitchFamily="34" charset="0"/>
              <a:cs typeface="Times New Roman" panose="02020603050405020304" pitchFamily="18" charset="0"/>
            </a:endParaRPr>
          </a:p>
          <a:p>
            <a:pPr marL="457200"/>
            <a:r>
              <a:rPr lang="ru-RU" sz="2400" kern="100" dirty="0" smtClean="0">
                <a:latin typeface="Calibri" panose="020F0502020204030204" pitchFamily="34" charset="0"/>
                <a:ea typeface="Calibri" panose="020F0502020204030204" pitchFamily="34" charset="0"/>
                <a:cs typeface="Times New Roman" panose="02020603050405020304" pitchFamily="18" charset="0"/>
              </a:rPr>
              <a:t>Напишите </a:t>
            </a:r>
            <a:r>
              <a:rPr lang="ru-RU" sz="2400" kern="100" dirty="0">
                <a:latin typeface="Calibri" panose="020F0502020204030204" pitchFamily="34" charset="0"/>
                <a:ea typeface="Calibri" panose="020F0502020204030204" pitchFamily="34" charset="0"/>
                <a:cs typeface="Times New Roman" panose="02020603050405020304" pitchFamily="18" charset="0"/>
              </a:rPr>
              <a:t>тест для нашего класса</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kern="100" dirty="0" smtClean="0">
              <a:latin typeface="Calibri" panose="020F0502020204030204" pitchFamily="34" charset="0"/>
              <a:ea typeface="Calibri" panose="020F0502020204030204" pitchFamily="34" charset="0"/>
              <a:cs typeface="Times New Roman" panose="02020603050405020304" pitchFamily="18" charset="0"/>
            </a:endParaRPr>
          </a:p>
          <a:p>
            <a:pPr marL="457200"/>
            <a:r>
              <a:rPr lang="ru-RU" sz="2400" kern="100" dirty="0" smtClean="0">
                <a:latin typeface="Calibri" panose="020F0502020204030204" pitchFamily="34" charset="0"/>
                <a:ea typeface="Calibri" panose="020F0502020204030204" pitchFamily="34" charset="0"/>
                <a:cs typeface="Times New Roman" panose="02020603050405020304" pitchFamily="18" charset="0"/>
              </a:rPr>
              <a:t>Объедините </a:t>
            </a:r>
            <a:r>
              <a:rPr lang="ru-RU" sz="2400" kern="100" dirty="0">
                <a:latin typeface="Calibri" panose="020F0502020204030204" pitchFamily="34" charset="0"/>
                <a:ea typeface="Calibri" panose="020F0502020204030204" pitchFamily="34" charset="0"/>
                <a:cs typeface="Times New Roman" panose="02020603050405020304" pitchFamily="18" charset="0"/>
              </a:rPr>
              <a:t>несколько тестов в группу</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2400" kern="100" dirty="0" smtClean="0">
              <a:latin typeface="Calibri" panose="020F0502020204030204" pitchFamily="34" charset="0"/>
              <a:ea typeface="Calibri" panose="020F0502020204030204" pitchFamily="34" charset="0"/>
              <a:cs typeface="Times New Roman" panose="02020603050405020304" pitchFamily="18" charset="0"/>
            </a:endParaRPr>
          </a:p>
          <a:p>
            <a:pPr marL="457200"/>
            <a:r>
              <a:rPr lang="ru-RU" sz="2400" kern="100" dirty="0" smtClean="0">
                <a:latin typeface="Calibri" panose="020F0502020204030204" pitchFamily="34" charset="0"/>
                <a:ea typeface="Calibri" panose="020F0502020204030204" pitchFamily="34" charset="0"/>
                <a:cs typeface="Times New Roman" panose="02020603050405020304" pitchFamily="18" charset="0"/>
              </a:rPr>
              <a:t>Запустите </a:t>
            </a:r>
            <a:r>
              <a:rPr lang="ru-RU" sz="2400" kern="100" dirty="0">
                <a:latin typeface="Calibri" panose="020F0502020204030204" pitchFamily="34" charset="0"/>
                <a:ea typeface="Calibri" panose="020F0502020204030204" pitchFamily="34" charset="0"/>
                <a:cs typeface="Times New Roman" panose="02020603050405020304" pitchFamily="18" charset="0"/>
              </a:rPr>
              <a:t>тесты.</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201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smtClean="0">
                <a:solidFill>
                  <a:schemeClr val="bg1"/>
                </a:solidFill>
                <a:latin typeface="Helvetica" pitchFamily="2" charset="0"/>
              </a:rPr>
              <a:t>Добавление зависимости</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1938992"/>
          </a:xfrm>
          <a:prstGeom prst="rect">
            <a:avLst/>
          </a:prstGeom>
          <a:noFill/>
        </p:spPr>
        <p:txBody>
          <a:bodyPr wrap="square">
            <a:spAutoFit/>
          </a:bodyPr>
          <a:lstStyle/>
          <a:p>
            <a:pPr marL="457200"/>
            <a:r>
              <a:rPr lang="ru-RU" sz="2400" kern="100" dirty="0">
                <a:latin typeface="Calibri" panose="020F0502020204030204" pitchFamily="34" charset="0"/>
                <a:ea typeface="Calibri" panose="020F0502020204030204" pitchFamily="34" charset="0"/>
                <a:cs typeface="Times New Roman" panose="02020603050405020304" pitchFamily="18" charset="0"/>
              </a:rPr>
              <a:t>Пакет </a:t>
            </a:r>
            <a:r>
              <a:rPr lang="ru-RU" sz="2400" kern="100" dirty="0" err="1">
                <a:latin typeface="Calibri" panose="020F0502020204030204" pitchFamily="34" charset="0"/>
                <a:ea typeface="Calibri" panose="020F0502020204030204" pitchFamily="34" charset="0"/>
                <a:cs typeface="Times New Roman" panose="02020603050405020304" pitchFamily="18" charset="0"/>
              </a:rPr>
              <a:t>test</a:t>
            </a:r>
            <a:r>
              <a:rPr lang="ru-RU" sz="2400" kern="100" dirty="0">
                <a:latin typeface="Calibri" panose="020F0502020204030204" pitchFamily="34" charset="0"/>
                <a:ea typeface="Calibri" panose="020F0502020204030204" pitchFamily="34" charset="0"/>
                <a:cs typeface="Times New Roman" panose="02020603050405020304" pitchFamily="18" charset="0"/>
              </a:rPr>
              <a:t> предоставляет основную функциональность для написания тестов в </a:t>
            </a:r>
            <a:r>
              <a:rPr lang="ru-RU" sz="2400" kern="100" dirty="0" err="1">
                <a:latin typeface="Calibri" panose="020F0502020204030204" pitchFamily="34" charset="0"/>
                <a:ea typeface="Calibri" panose="020F0502020204030204" pitchFamily="34" charset="0"/>
                <a:cs typeface="Times New Roman" panose="02020603050405020304" pitchFamily="18" charset="0"/>
              </a:rPr>
              <a:t>Dart</a:t>
            </a:r>
            <a:r>
              <a:rPr lang="ru-RU" sz="2400" kern="100" dirty="0">
                <a:latin typeface="Calibri" panose="020F0502020204030204" pitchFamily="34" charset="0"/>
                <a:ea typeface="Calibri" panose="020F0502020204030204" pitchFamily="34" charset="0"/>
                <a:cs typeface="Times New Roman" panose="02020603050405020304" pitchFamily="18" charset="0"/>
              </a:rPr>
              <a:t>. Это лучший подход при написании пакетов, используемых в веб-приложениях, серверах и приложениях </a:t>
            </a:r>
            <a:r>
              <a:rPr lang="ru-RU" sz="2400" kern="100" dirty="0" err="1">
                <a:latin typeface="Calibri" panose="020F0502020204030204" pitchFamily="34" charset="0"/>
                <a:ea typeface="Calibri" panose="020F0502020204030204" pitchFamily="34" charset="0"/>
                <a:cs typeface="Times New Roman" panose="02020603050405020304" pitchFamily="18" charset="0"/>
              </a:rPr>
              <a:t>Flutter</a:t>
            </a:r>
            <a:r>
              <a:rPr lang="ru-RU" sz="2400" kern="100" dirty="0" smtClean="0">
                <a:latin typeface="Calibri" panose="020F0502020204030204" pitchFamily="34" charset="0"/>
                <a:ea typeface="Calibri" panose="020F0502020204030204" pitchFamily="34" charset="0"/>
                <a:cs typeface="Times New Roman" panose="02020603050405020304" pitchFamily="18" charset="0"/>
              </a:rPr>
              <a:t>.</a:t>
            </a:r>
          </a:p>
          <a:p>
            <a:pPr marL="457200"/>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2400" kern="100" dirty="0">
                <a:latin typeface="Calibri" panose="020F0502020204030204" pitchFamily="34" charset="0"/>
                <a:ea typeface="Calibri" panose="020F0502020204030204" pitchFamily="34" charset="0"/>
                <a:cs typeface="Times New Roman" panose="02020603050405020304" pitchFamily="18" charset="0"/>
              </a:rPr>
              <a:t>flutter pub add </a:t>
            </a:r>
            <a:r>
              <a:rPr lang="en-US" sz="2400" kern="100" dirty="0" err="1">
                <a:latin typeface="Calibri" panose="020F0502020204030204" pitchFamily="34" charset="0"/>
                <a:ea typeface="Calibri" panose="020F0502020204030204" pitchFamily="34" charset="0"/>
                <a:cs typeface="Times New Roman" panose="02020603050405020304" pitchFamily="18" charset="0"/>
              </a:rPr>
              <a:t>dev:test</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716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Создайте тестовый файл</a:t>
            </a:r>
            <a:endParaRPr lang="en-US" dirty="0"/>
          </a:p>
        </p:txBody>
      </p:sp>
      <p:sp>
        <p:nvSpPr>
          <p:cNvPr id="3" name="Объект 2"/>
          <p:cNvSpPr>
            <a:spLocks noGrp="1"/>
          </p:cNvSpPr>
          <p:nvPr>
            <p:ph idx="1"/>
          </p:nvPr>
        </p:nvSpPr>
        <p:spPr/>
        <p:txBody>
          <a:bodyPr>
            <a:normAutofit fontScale="92500" lnSpcReduction="10000"/>
          </a:bodyPr>
          <a:lstStyle/>
          <a:p>
            <a:pPr marL="0" indent="0">
              <a:buNone/>
            </a:pPr>
            <a:r>
              <a:rPr lang="ru-RU" dirty="0"/>
              <a:t>Файл </a:t>
            </a:r>
            <a:r>
              <a:rPr lang="ru-RU" dirty="0" err="1"/>
              <a:t>counter.dart</a:t>
            </a:r>
            <a:r>
              <a:rPr lang="ru-RU" dirty="0"/>
              <a:t> содержит класс, который вы хотите протестировать, и находится в папке </a:t>
            </a:r>
            <a:r>
              <a:rPr lang="ru-RU" dirty="0" err="1"/>
              <a:t>lib</a:t>
            </a:r>
            <a:r>
              <a:rPr lang="ru-RU" dirty="0"/>
              <a:t>. Файл </a:t>
            </a:r>
            <a:r>
              <a:rPr lang="ru-RU" dirty="0" err="1"/>
              <a:t>counter_test.dart</a:t>
            </a:r>
            <a:r>
              <a:rPr lang="ru-RU" dirty="0"/>
              <a:t> содержит сами тесты и находится в папке </a:t>
            </a:r>
            <a:r>
              <a:rPr lang="ru-RU" dirty="0" err="1"/>
              <a:t>test.В</a:t>
            </a:r>
            <a:r>
              <a:rPr lang="ru-RU" dirty="0"/>
              <a:t> целом, файлы тестов должны находиться в папке </a:t>
            </a:r>
            <a:r>
              <a:rPr lang="ru-RU" dirty="0" err="1"/>
              <a:t>test</a:t>
            </a:r>
            <a:r>
              <a:rPr lang="ru-RU" dirty="0"/>
              <a:t>, расположенной в корне вашего приложения или пакета </a:t>
            </a:r>
            <a:r>
              <a:rPr lang="ru-RU" dirty="0" err="1"/>
              <a:t>Flutter</a:t>
            </a:r>
            <a:r>
              <a:rPr lang="ru-RU" dirty="0"/>
              <a:t>. Файлы тестов всегда должны заканчиваться на _</a:t>
            </a:r>
            <a:r>
              <a:rPr lang="ru-RU" dirty="0" err="1"/>
              <a:t>test.dart</a:t>
            </a:r>
            <a:r>
              <a:rPr lang="ru-RU" dirty="0"/>
              <a:t>, это соглашение используется программой запуска тестов при поиске тестов</a:t>
            </a:r>
            <a:r>
              <a:rPr lang="ru-RU" dirty="0" smtClean="0"/>
              <a:t>.</a:t>
            </a:r>
          </a:p>
          <a:p>
            <a:pPr marL="0" indent="0">
              <a:buNone/>
            </a:pPr>
            <a:r>
              <a:rPr lang="en-US" dirty="0" err="1"/>
              <a:t>counter_app</a:t>
            </a:r>
            <a:r>
              <a:rPr lang="en-US" dirty="0"/>
              <a:t>/</a:t>
            </a:r>
          </a:p>
          <a:p>
            <a:pPr marL="0" indent="0">
              <a:buNone/>
            </a:pPr>
            <a:r>
              <a:rPr lang="en-US" dirty="0"/>
              <a:t>  lib/</a:t>
            </a:r>
          </a:p>
          <a:p>
            <a:pPr marL="0" indent="0">
              <a:buNone/>
            </a:pPr>
            <a:r>
              <a:rPr lang="en-US" dirty="0"/>
              <a:t>    </a:t>
            </a:r>
            <a:r>
              <a:rPr lang="en-US" dirty="0" err="1"/>
              <a:t>counter.dart</a:t>
            </a:r>
            <a:endParaRPr lang="en-US" dirty="0"/>
          </a:p>
          <a:p>
            <a:pPr marL="0" indent="0">
              <a:buNone/>
            </a:pPr>
            <a:r>
              <a:rPr lang="en-US" dirty="0"/>
              <a:t>  test/</a:t>
            </a:r>
          </a:p>
          <a:p>
            <a:pPr marL="0" indent="0">
              <a:buNone/>
            </a:pPr>
            <a:r>
              <a:rPr lang="en-US" dirty="0"/>
              <a:t>    </a:t>
            </a:r>
            <a:r>
              <a:rPr lang="en-US" dirty="0" err="1"/>
              <a:t>counter_test.dart</a:t>
            </a:r>
            <a:endParaRPr lang="en-US" dirty="0"/>
          </a:p>
        </p:txBody>
      </p:sp>
    </p:spTree>
    <p:extLst>
      <p:ext uri="{BB962C8B-B14F-4D97-AF65-F5344CB8AC3E}">
        <p14:creationId xmlns:p14="http://schemas.microsoft.com/office/powerpoint/2010/main" val="8266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Создайте класс для тестирования</a:t>
            </a:r>
            <a:endParaRPr lang="en-US" dirty="0"/>
          </a:p>
        </p:txBody>
      </p:sp>
      <p:sp>
        <p:nvSpPr>
          <p:cNvPr id="3" name="Объект 2"/>
          <p:cNvSpPr>
            <a:spLocks noGrp="1"/>
          </p:cNvSpPr>
          <p:nvPr>
            <p:ph idx="1"/>
          </p:nvPr>
        </p:nvSpPr>
        <p:spPr/>
        <p:txBody>
          <a:bodyPr/>
          <a:lstStyle/>
          <a:p>
            <a:pPr marL="0" indent="0">
              <a:buNone/>
            </a:pPr>
            <a:r>
              <a:rPr lang="en-US" dirty="0"/>
              <a:t>class Counter {</a:t>
            </a:r>
          </a:p>
          <a:p>
            <a:pPr marL="0" indent="0">
              <a:buNone/>
            </a:pPr>
            <a:r>
              <a:rPr lang="en-US" dirty="0"/>
              <a:t>  </a:t>
            </a:r>
            <a:r>
              <a:rPr lang="en-US" dirty="0" err="1"/>
              <a:t>int</a:t>
            </a:r>
            <a:r>
              <a:rPr lang="en-US" dirty="0"/>
              <a:t> value = 0;</a:t>
            </a:r>
          </a:p>
          <a:p>
            <a:pPr marL="0" indent="0">
              <a:buNone/>
            </a:pPr>
            <a:endParaRPr lang="en-US" dirty="0"/>
          </a:p>
          <a:p>
            <a:pPr marL="0" indent="0">
              <a:buNone/>
            </a:pPr>
            <a:r>
              <a:rPr lang="en-US" dirty="0"/>
              <a:t>  void increment() =&gt; value++;</a:t>
            </a:r>
          </a:p>
          <a:p>
            <a:pPr marL="0" indent="0">
              <a:buNone/>
            </a:pPr>
            <a:endParaRPr lang="en-US" dirty="0"/>
          </a:p>
          <a:p>
            <a:pPr marL="0" indent="0">
              <a:buNone/>
            </a:pPr>
            <a:r>
              <a:rPr lang="en-US" dirty="0"/>
              <a:t>  void decrement() =&gt; value--;</a:t>
            </a:r>
          </a:p>
          <a:p>
            <a:pPr marL="0" indent="0">
              <a:buNone/>
            </a:pPr>
            <a:r>
              <a:rPr lang="en-US" dirty="0"/>
              <a:t>}</a:t>
            </a:r>
          </a:p>
        </p:txBody>
      </p:sp>
    </p:spTree>
    <p:extLst>
      <p:ext uri="{BB962C8B-B14F-4D97-AF65-F5344CB8AC3E}">
        <p14:creationId xmlns:p14="http://schemas.microsoft.com/office/powerpoint/2010/main" val="149449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Написание тестов </a:t>
            </a:r>
            <a:r>
              <a:rPr lang="ru-RU" dirty="0"/>
              <a:t>для нашего класса</a:t>
            </a:r>
            <a:endParaRPr lang="en-US" dirty="0"/>
          </a:p>
        </p:txBody>
      </p:sp>
      <p:sp>
        <p:nvSpPr>
          <p:cNvPr id="3" name="Объект 2"/>
          <p:cNvSpPr>
            <a:spLocks noGrp="1"/>
          </p:cNvSpPr>
          <p:nvPr>
            <p:ph idx="1"/>
          </p:nvPr>
        </p:nvSpPr>
        <p:spPr>
          <a:xfrm>
            <a:off x="555585" y="1446835"/>
            <a:ext cx="11123271" cy="5173884"/>
          </a:xfrm>
        </p:spPr>
        <p:txBody>
          <a:bodyPr>
            <a:normAutofit fontScale="85000" lnSpcReduction="20000"/>
          </a:bodyPr>
          <a:lstStyle/>
          <a:p>
            <a:pPr marL="0" indent="0">
              <a:buNone/>
            </a:pPr>
            <a:r>
              <a:rPr lang="en-US" dirty="0"/>
              <a:t>// Import the test package and Counter class</a:t>
            </a:r>
          </a:p>
          <a:p>
            <a:pPr marL="0" indent="0">
              <a:buNone/>
            </a:pPr>
            <a:r>
              <a:rPr lang="en-US" dirty="0"/>
              <a:t>import '</a:t>
            </a:r>
            <a:r>
              <a:rPr lang="en-US" dirty="0" err="1"/>
              <a:t>package:counter_app</a:t>
            </a:r>
            <a:r>
              <a:rPr lang="en-US" dirty="0"/>
              <a:t>/</a:t>
            </a:r>
            <a:r>
              <a:rPr lang="en-US" dirty="0" err="1"/>
              <a:t>counter.dart</a:t>
            </a:r>
            <a:r>
              <a:rPr lang="en-US" dirty="0"/>
              <a:t>';</a:t>
            </a:r>
          </a:p>
          <a:p>
            <a:pPr marL="0" indent="0">
              <a:buNone/>
            </a:pPr>
            <a:r>
              <a:rPr lang="en-US" dirty="0"/>
              <a:t>import '</a:t>
            </a:r>
            <a:r>
              <a:rPr lang="en-US" dirty="0" err="1"/>
              <a:t>package:test</a:t>
            </a:r>
            <a:r>
              <a:rPr lang="en-US" dirty="0"/>
              <a:t>/</a:t>
            </a:r>
            <a:r>
              <a:rPr lang="en-US" dirty="0" err="1"/>
              <a:t>test.dart</a:t>
            </a:r>
            <a:r>
              <a:rPr lang="en-US" dirty="0"/>
              <a:t>';</a:t>
            </a:r>
          </a:p>
          <a:p>
            <a:pPr marL="0" indent="0">
              <a:buNone/>
            </a:pPr>
            <a:endParaRPr lang="en-US" dirty="0"/>
          </a:p>
          <a:p>
            <a:pPr marL="0" indent="0">
              <a:buNone/>
            </a:pPr>
            <a:r>
              <a:rPr lang="en-US" dirty="0"/>
              <a:t>void main() {</a:t>
            </a:r>
          </a:p>
          <a:p>
            <a:pPr marL="0" indent="0">
              <a:buNone/>
            </a:pPr>
            <a:r>
              <a:rPr lang="en-US" dirty="0"/>
              <a:t>  test('Counter value should be incremented', () {</a:t>
            </a:r>
          </a:p>
          <a:p>
            <a:pPr marL="0" indent="0">
              <a:buNone/>
            </a:pPr>
            <a:r>
              <a:rPr lang="en-US" dirty="0"/>
              <a:t>    final counter = Counter();</a:t>
            </a:r>
          </a:p>
          <a:p>
            <a:pPr marL="0" indent="0">
              <a:buNone/>
            </a:pPr>
            <a:endParaRPr lang="en-US" dirty="0"/>
          </a:p>
          <a:p>
            <a:pPr marL="0" indent="0">
              <a:buNone/>
            </a:pPr>
            <a:r>
              <a:rPr lang="en-US" dirty="0"/>
              <a:t>    </a:t>
            </a:r>
            <a:r>
              <a:rPr lang="en-US" dirty="0" err="1"/>
              <a:t>counter.increment</a:t>
            </a:r>
            <a:r>
              <a:rPr lang="en-US" dirty="0"/>
              <a:t>();</a:t>
            </a:r>
          </a:p>
          <a:p>
            <a:pPr marL="0" indent="0">
              <a:buNone/>
            </a:pPr>
            <a:endParaRPr lang="en-US" dirty="0"/>
          </a:p>
          <a:p>
            <a:pPr marL="0" indent="0">
              <a:buNone/>
            </a:pPr>
            <a:r>
              <a:rPr lang="en-US" dirty="0"/>
              <a:t>    expect(</a:t>
            </a:r>
            <a:r>
              <a:rPr lang="en-US" dirty="0" err="1"/>
              <a:t>counter.value</a:t>
            </a:r>
            <a:r>
              <a:rPr lang="en-US" dirty="0"/>
              <a:t>, 1);</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4890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Метод </a:t>
            </a:r>
            <a:r>
              <a:rPr lang="en-US" dirty="0">
                <a:solidFill>
                  <a:schemeClr val="bg1"/>
                </a:solidFill>
                <a:latin typeface="Helvetica" pitchFamily="2" charset="0"/>
              </a:rPr>
              <a:t>expect</a:t>
            </a:r>
            <a:endParaRPr lang="ru-BY" dirty="0">
              <a:solidFill>
                <a:schemeClr val="bg1"/>
              </a:solidFill>
              <a:latin typeface="Helvetica" pitchFamily="2" charset="0"/>
            </a:endParaRPr>
          </a:p>
        </p:txBody>
      </p:sp>
      <p:sp>
        <p:nvSpPr>
          <p:cNvPr id="6" name="TextBox 5">
            <a:extLst>
              <a:ext uri="{FF2B5EF4-FFF2-40B4-BE49-F238E27FC236}">
                <a16:creationId xmlns:a16="http://schemas.microsoft.com/office/drawing/2014/main" id="{BC63F5AB-DA5D-66AB-CF20-DA138B778306}"/>
              </a:ext>
            </a:extLst>
          </p:cNvPr>
          <p:cNvSpPr txBox="1"/>
          <p:nvPr/>
        </p:nvSpPr>
        <p:spPr>
          <a:xfrm>
            <a:off x="2106650" y="1682820"/>
            <a:ext cx="7978697" cy="830997"/>
          </a:xfrm>
          <a:prstGeom prst="rect">
            <a:avLst/>
          </a:prstGeom>
          <a:noFill/>
        </p:spPr>
        <p:txBody>
          <a:bodyPr wrap="square">
            <a:spAutoFit/>
          </a:bodyPr>
          <a:lstStyle/>
          <a:p>
            <a:r>
              <a:rPr lang="ru-RU" sz="2400" dirty="0">
                <a:latin typeface="Helvetica" pitchFamily="2" charset="0"/>
              </a:rPr>
              <a:t>В </a:t>
            </a:r>
            <a:r>
              <a:rPr lang="en" sz="2400" dirty="0">
                <a:latin typeface="Helvetica" pitchFamily="2" charset="0"/>
              </a:rPr>
              <a:t>Flutter </a:t>
            </a:r>
            <a:r>
              <a:rPr lang="ru-RU" sz="2400" dirty="0">
                <a:latin typeface="Helvetica" pitchFamily="2" charset="0"/>
              </a:rPr>
              <a:t>метод </a:t>
            </a:r>
            <a:r>
              <a:rPr lang="en" sz="2400" dirty="0">
                <a:latin typeface="Helvetica" pitchFamily="2" charset="0"/>
              </a:rPr>
              <a:t>expect </a:t>
            </a:r>
            <a:r>
              <a:rPr lang="ru-RU" sz="2400" dirty="0">
                <a:latin typeface="Helvetica" pitchFamily="2" charset="0"/>
              </a:rPr>
              <a:t>используется в юнит-тестах для проверки выполнения определенного условия.</a:t>
            </a:r>
            <a:endParaRPr lang="ru-BY" sz="2400" dirty="0">
              <a:latin typeface="Helvetica" pitchFamily="2" charset="0"/>
            </a:endParaRPr>
          </a:p>
        </p:txBody>
      </p:sp>
      <p:sp>
        <p:nvSpPr>
          <p:cNvPr id="8" name="TextBox 7">
            <a:extLst>
              <a:ext uri="{FF2B5EF4-FFF2-40B4-BE49-F238E27FC236}">
                <a16:creationId xmlns:a16="http://schemas.microsoft.com/office/drawing/2014/main" id="{1DF587BC-5626-1097-1C89-44BE81FFDADA}"/>
              </a:ext>
            </a:extLst>
          </p:cNvPr>
          <p:cNvSpPr txBox="1"/>
          <p:nvPr/>
        </p:nvSpPr>
        <p:spPr>
          <a:xfrm>
            <a:off x="3376026" y="2913956"/>
            <a:ext cx="5439939" cy="523220"/>
          </a:xfrm>
          <a:prstGeom prst="rect">
            <a:avLst/>
          </a:prstGeom>
          <a:noFill/>
        </p:spPr>
        <p:txBody>
          <a:bodyPr wrap="square">
            <a:spAutoFit/>
          </a:bodyPr>
          <a:lstStyle/>
          <a:p>
            <a:r>
              <a:rPr lang="ru-BY" sz="2800" dirty="0">
                <a:latin typeface="Helvetica" pitchFamily="2" charset="0"/>
              </a:rPr>
              <a:t>expect(actual, matcher, {reason})</a:t>
            </a:r>
          </a:p>
        </p:txBody>
      </p:sp>
      <p:sp>
        <p:nvSpPr>
          <p:cNvPr id="10" name="TextBox 9">
            <a:extLst>
              <a:ext uri="{FF2B5EF4-FFF2-40B4-BE49-F238E27FC236}">
                <a16:creationId xmlns:a16="http://schemas.microsoft.com/office/drawing/2014/main" id="{6446E002-E72E-21D7-F53D-B6C898781934}"/>
              </a:ext>
            </a:extLst>
          </p:cNvPr>
          <p:cNvSpPr txBox="1"/>
          <p:nvPr/>
        </p:nvSpPr>
        <p:spPr>
          <a:xfrm>
            <a:off x="1061221" y="3837315"/>
            <a:ext cx="10069551" cy="1938992"/>
          </a:xfrm>
          <a:prstGeom prst="rect">
            <a:avLst/>
          </a:prstGeom>
          <a:noFill/>
        </p:spPr>
        <p:txBody>
          <a:bodyPr wrap="square">
            <a:spAutoFit/>
          </a:bodyPr>
          <a:lstStyle/>
          <a:p>
            <a:pPr marL="342900" indent="-342900">
              <a:buFont typeface="Wingdings" pitchFamily="2" charset="2"/>
              <a:buChar char="q"/>
            </a:pPr>
            <a:r>
              <a:rPr lang="en" sz="2000" dirty="0">
                <a:latin typeface="Helvetica" pitchFamily="2" charset="0"/>
              </a:rPr>
              <a:t>actual </a:t>
            </a:r>
            <a:r>
              <a:rPr lang="ru-BY" sz="2000" kern="100" dirty="0">
                <a:effectLst/>
                <a:latin typeface="Helvetica" pitchFamily="2" charset="0"/>
                <a:ea typeface="Calibri" panose="020F0502020204030204" pitchFamily="34" charset="0"/>
                <a:cs typeface="Times New Roman" panose="02020603050405020304" pitchFamily="18" charset="0"/>
              </a:rPr>
              <a:t>—</a:t>
            </a:r>
            <a:r>
              <a:rPr lang="en" sz="2000" dirty="0">
                <a:latin typeface="Helvetica" pitchFamily="2" charset="0"/>
              </a:rPr>
              <a:t> </a:t>
            </a:r>
            <a:r>
              <a:rPr lang="ru-RU" sz="2000" dirty="0">
                <a:latin typeface="Helvetica" pitchFamily="2" charset="0"/>
              </a:rPr>
              <a:t>Значение или выражение, которое тестируется.</a:t>
            </a:r>
          </a:p>
          <a:p>
            <a:pPr marL="342900" indent="-342900">
              <a:buFont typeface="Wingdings" pitchFamily="2" charset="2"/>
              <a:buChar char="q"/>
            </a:pPr>
            <a:r>
              <a:rPr lang="en" sz="2000" dirty="0">
                <a:latin typeface="Helvetica" pitchFamily="2" charset="0"/>
              </a:rPr>
              <a:t>matcher </a:t>
            </a:r>
            <a:r>
              <a:rPr lang="ru-BY" sz="2000" kern="100" dirty="0">
                <a:effectLst/>
                <a:latin typeface="Helvetica" pitchFamily="2" charset="0"/>
                <a:ea typeface="Calibri" panose="020F0502020204030204" pitchFamily="34" charset="0"/>
                <a:cs typeface="Times New Roman" panose="02020603050405020304" pitchFamily="18" charset="0"/>
              </a:rPr>
              <a:t>—</a:t>
            </a:r>
            <a:r>
              <a:rPr lang="en" sz="2000" dirty="0">
                <a:latin typeface="Helvetica" pitchFamily="2" charset="0"/>
              </a:rPr>
              <a:t> </a:t>
            </a:r>
            <a:r>
              <a:rPr lang="ru-RU" sz="2000" dirty="0">
                <a:latin typeface="Helvetica" pitchFamily="2" charset="0"/>
              </a:rPr>
              <a:t>Объект-</a:t>
            </a:r>
            <a:r>
              <a:rPr lang="ru-RU" sz="2000" dirty="0" err="1">
                <a:latin typeface="Helvetica" pitchFamily="2" charset="0"/>
              </a:rPr>
              <a:t>сравнитель</a:t>
            </a:r>
            <a:r>
              <a:rPr lang="ru-RU" sz="2000" dirty="0">
                <a:latin typeface="Helvetica" pitchFamily="2" charset="0"/>
              </a:rPr>
              <a:t>, который определяет ожидаемое поведение теста. </a:t>
            </a:r>
            <a:r>
              <a:rPr lang="ru-RU" sz="2000" dirty="0" err="1">
                <a:latin typeface="Helvetica" pitchFamily="2" charset="0"/>
              </a:rPr>
              <a:t>Сравнители</a:t>
            </a:r>
            <a:r>
              <a:rPr lang="ru-RU" sz="2000" dirty="0">
                <a:latin typeface="Helvetica" pitchFamily="2" charset="0"/>
              </a:rPr>
              <a:t> обычно создаются с помощью функций из библиотеки </a:t>
            </a:r>
            <a:r>
              <a:rPr lang="en" sz="2000" dirty="0">
                <a:latin typeface="Helvetica" pitchFamily="2" charset="0"/>
              </a:rPr>
              <a:t>matcher, </a:t>
            </a:r>
            <a:r>
              <a:rPr lang="ru-RU" sz="2000" dirty="0">
                <a:latin typeface="Helvetica" pitchFamily="2" charset="0"/>
              </a:rPr>
              <a:t>таких как </a:t>
            </a:r>
            <a:r>
              <a:rPr lang="en" sz="2000" dirty="0">
                <a:latin typeface="Helvetica" pitchFamily="2" charset="0"/>
              </a:rPr>
              <a:t>equals </a:t>
            </a:r>
            <a:r>
              <a:rPr lang="ru-RU" sz="2000" dirty="0">
                <a:latin typeface="Helvetica" pitchFamily="2" charset="0"/>
              </a:rPr>
              <a:t>или </a:t>
            </a:r>
            <a:r>
              <a:rPr lang="en" sz="2000" dirty="0">
                <a:latin typeface="Helvetica" pitchFamily="2" charset="0"/>
              </a:rPr>
              <a:t>contains.</a:t>
            </a:r>
          </a:p>
          <a:p>
            <a:pPr marL="342900" indent="-342900">
              <a:buFont typeface="Wingdings" pitchFamily="2" charset="2"/>
              <a:buChar char="q"/>
            </a:pPr>
            <a:r>
              <a:rPr lang="en" sz="2000" dirty="0">
                <a:latin typeface="Helvetica" pitchFamily="2" charset="0"/>
              </a:rPr>
              <a:t>reason (</a:t>
            </a:r>
            <a:r>
              <a:rPr lang="ru-RU" sz="2000" dirty="0">
                <a:latin typeface="Helvetica" pitchFamily="2" charset="0"/>
              </a:rPr>
              <a:t>необязательно)</a:t>
            </a:r>
            <a:r>
              <a:rPr lang="en-US" sz="2000" dirty="0">
                <a:latin typeface="Helvetica" pitchFamily="2" charset="0"/>
              </a:rPr>
              <a:t> </a:t>
            </a:r>
            <a:r>
              <a:rPr lang="ru-BY" sz="2000" kern="100" dirty="0">
                <a:effectLst/>
                <a:latin typeface="Helvetica" pitchFamily="2" charset="0"/>
                <a:ea typeface="Calibri" panose="020F0502020204030204" pitchFamily="34" charset="0"/>
                <a:cs typeface="Times New Roman" panose="02020603050405020304" pitchFamily="18" charset="0"/>
              </a:rPr>
              <a:t>—</a:t>
            </a:r>
            <a:r>
              <a:rPr lang="ru-RU" sz="2000" dirty="0">
                <a:latin typeface="Helvetica" pitchFamily="2" charset="0"/>
              </a:rPr>
              <a:t> Дополнительное сообщение, которое будет включено в вывод теста, если проверка не пройдет.</a:t>
            </a:r>
          </a:p>
        </p:txBody>
      </p:sp>
    </p:spTree>
    <p:extLst>
      <p:ext uri="{BB962C8B-B14F-4D97-AF65-F5344CB8AC3E}">
        <p14:creationId xmlns:p14="http://schemas.microsoft.com/office/powerpoint/2010/main" val="317330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56519"/>
            <a:ext cx="10515600" cy="1325563"/>
          </a:xfrm>
        </p:spPr>
        <p:txBody>
          <a:bodyPr/>
          <a:lstStyle/>
          <a:p>
            <a:r>
              <a:rPr lang="ru-RU" dirty="0" smtClean="0"/>
              <a:t>Объединение </a:t>
            </a:r>
            <a:r>
              <a:rPr lang="ru-RU" dirty="0"/>
              <a:t>несколько тестов в группу</a:t>
            </a:r>
            <a:endParaRPr lang="en-US" dirty="0"/>
          </a:p>
        </p:txBody>
      </p:sp>
      <p:sp>
        <p:nvSpPr>
          <p:cNvPr id="3" name="Объект 2"/>
          <p:cNvSpPr>
            <a:spLocks noGrp="1"/>
          </p:cNvSpPr>
          <p:nvPr>
            <p:ph idx="1"/>
          </p:nvPr>
        </p:nvSpPr>
        <p:spPr>
          <a:xfrm>
            <a:off x="838200" y="925976"/>
            <a:ext cx="10771208" cy="5932023"/>
          </a:xfrm>
        </p:spPr>
        <p:txBody>
          <a:bodyPr>
            <a:normAutofit fontScale="70000" lnSpcReduction="20000"/>
          </a:bodyPr>
          <a:lstStyle/>
          <a:p>
            <a:pPr marL="0" indent="0">
              <a:buNone/>
            </a:pPr>
            <a:r>
              <a:rPr lang="en-US" dirty="0"/>
              <a:t>import '</a:t>
            </a:r>
            <a:r>
              <a:rPr lang="en-US" dirty="0" err="1"/>
              <a:t>package:counter_app</a:t>
            </a:r>
            <a:r>
              <a:rPr lang="en-US" dirty="0"/>
              <a:t>/</a:t>
            </a:r>
            <a:r>
              <a:rPr lang="en-US" dirty="0" err="1"/>
              <a:t>counter.dart</a:t>
            </a:r>
            <a:r>
              <a:rPr lang="en-US" dirty="0"/>
              <a:t>';</a:t>
            </a:r>
          </a:p>
          <a:p>
            <a:pPr marL="0" indent="0">
              <a:buNone/>
            </a:pPr>
            <a:r>
              <a:rPr lang="en-US" dirty="0"/>
              <a:t>import '</a:t>
            </a:r>
            <a:r>
              <a:rPr lang="en-US" dirty="0" err="1"/>
              <a:t>package:test</a:t>
            </a:r>
            <a:r>
              <a:rPr lang="en-US" dirty="0"/>
              <a:t>/</a:t>
            </a:r>
            <a:r>
              <a:rPr lang="en-US" dirty="0" err="1"/>
              <a:t>test.dart</a:t>
            </a:r>
            <a:r>
              <a:rPr lang="en-US" dirty="0"/>
              <a:t>';</a:t>
            </a:r>
          </a:p>
          <a:p>
            <a:pPr marL="0" indent="0">
              <a:buNone/>
            </a:pPr>
            <a:endParaRPr lang="en-US" dirty="0"/>
          </a:p>
          <a:p>
            <a:pPr marL="0" indent="0">
              <a:buNone/>
            </a:pPr>
            <a:r>
              <a:rPr lang="en-US" dirty="0"/>
              <a:t>void main() {</a:t>
            </a:r>
          </a:p>
          <a:p>
            <a:pPr marL="0" indent="0">
              <a:buNone/>
            </a:pPr>
            <a:r>
              <a:rPr lang="en-US" dirty="0"/>
              <a:t>  group('Test start, increment, decrement', () {</a:t>
            </a:r>
          </a:p>
          <a:p>
            <a:pPr marL="0" indent="0">
              <a:buNone/>
            </a:pPr>
            <a:r>
              <a:rPr lang="en-US" dirty="0"/>
              <a:t>    test('value should start at 0', () {</a:t>
            </a:r>
          </a:p>
          <a:p>
            <a:pPr marL="0" indent="0">
              <a:buNone/>
            </a:pPr>
            <a:r>
              <a:rPr lang="en-US" dirty="0"/>
              <a:t>      expect(Counter().value, 0);</a:t>
            </a:r>
          </a:p>
          <a:p>
            <a:pPr marL="0" indent="0">
              <a:buNone/>
            </a:pPr>
            <a:r>
              <a:rPr lang="en-US" dirty="0"/>
              <a:t>    });</a:t>
            </a:r>
          </a:p>
          <a:p>
            <a:pPr marL="0" indent="0">
              <a:buNone/>
            </a:pPr>
            <a:endParaRPr lang="en-US" dirty="0"/>
          </a:p>
          <a:p>
            <a:pPr marL="0" indent="0">
              <a:buNone/>
            </a:pPr>
            <a:r>
              <a:rPr lang="en-US" dirty="0"/>
              <a:t>    test('value should be incremented', () {</a:t>
            </a:r>
          </a:p>
          <a:p>
            <a:pPr marL="0" indent="0">
              <a:buNone/>
            </a:pPr>
            <a:r>
              <a:rPr lang="en-US" dirty="0"/>
              <a:t>      final counter = Counter();</a:t>
            </a:r>
          </a:p>
          <a:p>
            <a:pPr marL="0" indent="0">
              <a:buNone/>
            </a:pPr>
            <a:endParaRPr lang="en-US" dirty="0"/>
          </a:p>
          <a:p>
            <a:pPr marL="0" indent="0">
              <a:buNone/>
            </a:pPr>
            <a:r>
              <a:rPr lang="en-US" dirty="0"/>
              <a:t>      </a:t>
            </a:r>
            <a:r>
              <a:rPr lang="en-US" dirty="0" err="1"/>
              <a:t>counter.increment</a:t>
            </a:r>
            <a:r>
              <a:rPr lang="en-US" dirty="0"/>
              <a:t>();</a:t>
            </a:r>
          </a:p>
          <a:p>
            <a:pPr marL="0" indent="0">
              <a:buNone/>
            </a:pPr>
            <a:endParaRPr lang="en-US" dirty="0"/>
          </a:p>
          <a:p>
            <a:pPr marL="0" indent="0">
              <a:buNone/>
            </a:pPr>
            <a:r>
              <a:rPr lang="en-US" dirty="0"/>
              <a:t>      expect(</a:t>
            </a:r>
            <a:r>
              <a:rPr lang="en-US" dirty="0" err="1"/>
              <a:t>counter.value</a:t>
            </a:r>
            <a:r>
              <a:rPr lang="en-US" dirty="0"/>
              <a:t>, 1);</a:t>
            </a:r>
          </a:p>
          <a:p>
            <a:pPr marL="0" indent="0">
              <a:buNone/>
            </a:pPr>
            <a:r>
              <a:rPr lang="en-US" dirty="0"/>
              <a:t>    </a:t>
            </a:r>
            <a:r>
              <a:rPr lang="en-US" dirty="0" smtClean="0"/>
              <a:t>});</a:t>
            </a:r>
            <a:endParaRPr lang="ru-RU" dirty="0" smtClean="0"/>
          </a:p>
          <a:p>
            <a:pPr marL="0" indent="0">
              <a:buNone/>
            </a:pPr>
            <a:r>
              <a:rPr lang="en-US" dirty="0"/>
              <a:t>}); }</a:t>
            </a:r>
          </a:p>
        </p:txBody>
      </p:sp>
    </p:spTree>
    <p:extLst>
      <p:ext uri="{BB962C8B-B14F-4D97-AF65-F5344CB8AC3E}">
        <p14:creationId xmlns:p14="http://schemas.microsoft.com/office/powerpoint/2010/main" val="2489807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Выполнение тестов</a:t>
            </a:r>
            <a:endParaRPr lang="en-US" dirty="0"/>
          </a:p>
        </p:txBody>
      </p:sp>
      <p:sp>
        <p:nvSpPr>
          <p:cNvPr id="3" name="Объект 2"/>
          <p:cNvSpPr>
            <a:spLocks noGrp="1"/>
          </p:cNvSpPr>
          <p:nvPr>
            <p:ph idx="1"/>
          </p:nvPr>
        </p:nvSpPr>
        <p:spPr/>
        <p:txBody>
          <a:bodyPr/>
          <a:lstStyle/>
          <a:p>
            <a:pPr marL="0" indent="0">
              <a:buNone/>
            </a:pPr>
            <a:r>
              <a:rPr lang="en-US" dirty="0"/>
              <a:t>Open the </a:t>
            </a:r>
            <a:r>
              <a:rPr lang="en-US" dirty="0" err="1"/>
              <a:t>counter_test.dart</a:t>
            </a:r>
            <a:endParaRPr lang="ru-RU" dirty="0" smtClean="0"/>
          </a:p>
          <a:p>
            <a:r>
              <a:rPr lang="en-US" b="1" dirty="0" smtClean="0"/>
              <a:t>IntelliJ</a:t>
            </a:r>
            <a:r>
              <a:rPr lang="ru-RU" b="1" dirty="0" smtClean="0"/>
              <a:t> </a:t>
            </a:r>
            <a:r>
              <a:rPr lang="en-US" b="1" dirty="0"/>
              <a:t>Run</a:t>
            </a:r>
            <a:r>
              <a:rPr lang="en-US" dirty="0"/>
              <a:t> &gt; </a:t>
            </a:r>
            <a:r>
              <a:rPr lang="en-US" b="1" dirty="0"/>
              <a:t>Run 'tests in </a:t>
            </a:r>
            <a:r>
              <a:rPr lang="en-US" b="1" dirty="0" err="1"/>
              <a:t>counter_test.dart</a:t>
            </a:r>
            <a:r>
              <a:rPr lang="en-US" b="1" dirty="0" smtClean="0"/>
              <a:t>'</a:t>
            </a:r>
            <a:r>
              <a:rPr lang="en-US" dirty="0" smtClean="0"/>
              <a:t>.</a:t>
            </a:r>
            <a:endParaRPr lang="ru-RU" dirty="0" smtClean="0"/>
          </a:p>
          <a:p>
            <a:r>
              <a:rPr lang="en-US" b="1" dirty="0" err="1" smtClean="0"/>
              <a:t>VSCode</a:t>
            </a:r>
            <a:r>
              <a:rPr lang="ru-RU" b="1" dirty="0" smtClean="0"/>
              <a:t>  </a:t>
            </a:r>
            <a:r>
              <a:rPr lang="en-US" dirty="0"/>
              <a:t> </a:t>
            </a:r>
            <a:r>
              <a:rPr lang="en-US" b="1" dirty="0"/>
              <a:t>Run</a:t>
            </a:r>
            <a:r>
              <a:rPr lang="en-US" dirty="0"/>
              <a:t> &gt; </a:t>
            </a:r>
            <a:r>
              <a:rPr lang="en-US" b="1" dirty="0"/>
              <a:t>Start </a:t>
            </a:r>
            <a:r>
              <a:rPr lang="en-US" b="1" dirty="0" smtClean="0"/>
              <a:t>Debugging</a:t>
            </a:r>
            <a:endParaRPr lang="ru-RU" b="1" dirty="0" smtClean="0"/>
          </a:p>
          <a:p>
            <a:pPr marL="0" indent="0">
              <a:buNone/>
            </a:pPr>
            <a:r>
              <a:rPr lang="ru-RU" b="1" dirty="0" smtClean="0"/>
              <a:t>Или через терминал</a:t>
            </a:r>
          </a:p>
          <a:p>
            <a:pPr marL="0" indent="0">
              <a:buNone/>
            </a:pPr>
            <a:r>
              <a:rPr lang="en-US" dirty="0"/>
              <a:t>flutter test </a:t>
            </a:r>
            <a:r>
              <a:rPr lang="en-US" dirty="0" smtClean="0"/>
              <a:t>test/</a:t>
            </a:r>
            <a:r>
              <a:rPr lang="en-US" dirty="0" err="1" smtClean="0"/>
              <a:t>counter_test.dart</a:t>
            </a:r>
            <a:endParaRPr lang="ru-RU" dirty="0" smtClean="0"/>
          </a:p>
          <a:p>
            <a:pPr marL="0" indent="0">
              <a:buNone/>
            </a:pPr>
            <a:r>
              <a:rPr lang="en-US" dirty="0"/>
              <a:t>flutter test --plain-name "Test start, increment, decrement"</a:t>
            </a:r>
            <a:endParaRPr lang="ru-RU" b="1" dirty="0"/>
          </a:p>
          <a:p>
            <a:endParaRPr lang="ru-RU" b="1" dirty="0" smtClean="0"/>
          </a:p>
          <a:p>
            <a:endParaRPr lang="en-US" dirty="0"/>
          </a:p>
        </p:txBody>
      </p:sp>
    </p:spTree>
    <p:extLst>
      <p:ext uri="{BB962C8B-B14F-4D97-AF65-F5344CB8AC3E}">
        <p14:creationId xmlns:p14="http://schemas.microsoft.com/office/powerpoint/2010/main" val="377119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Вступление</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2459504"/>
            <a:ext cx="10422672" cy="1938992"/>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Разработка мобильных приложений на Flutter - это сложный и трудоемкий процесс, который требует высокой степени внимания к деталям и качеству кода. Однако, кроме написания качественного кода, не менее важным аспектом в разработке является тестирование приложения.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82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196585-B59E-4A8B-904A-E1087F4F3685}"/>
              </a:ext>
            </a:extLst>
          </p:cNvPr>
          <p:cNvSpPr>
            <a:spLocks noGrp="1"/>
          </p:cNvSpPr>
          <p:nvPr>
            <p:ph type="title"/>
          </p:nvPr>
        </p:nvSpPr>
        <p:spPr/>
        <p:txBody>
          <a:bodyPr/>
          <a:lstStyle/>
          <a:p>
            <a:r>
              <a:rPr lang="ru-RU" dirty="0">
                <a:latin typeface="Helvetica" panose="020B0604020202020204" pitchFamily="34" charset="0"/>
                <a:cs typeface="Helvetica" panose="020B0604020202020204" pitchFamily="34" charset="0"/>
              </a:rPr>
              <a:t>Ошибка в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тесте</a:t>
            </a:r>
          </a:p>
        </p:txBody>
      </p:sp>
      <p:pic>
        <p:nvPicPr>
          <p:cNvPr id="7" name="Объект 6">
            <a:extLst>
              <a:ext uri="{FF2B5EF4-FFF2-40B4-BE49-F238E27FC236}">
                <a16:creationId xmlns:a16="http://schemas.microsoft.com/office/drawing/2014/main" id="{6D837994-5AC7-4840-BCA8-F3BAC95C167B}"/>
              </a:ext>
            </a:extLst>
          </p:cNvPr>
          <p:cNvPicPr>
            <a:picLocks noGrp="1" noChangeAspect="1"/>
          </p:cNvPicPr>
          <p:nvPr>
            <p:ph idx="1"/>
          </p:nvPr>
        </p:nvPicPr>
        <p:blipFill>
          <a:blip r:embed="rId2"/>
          <a:stretch>
            <a:fillRect/>
          </a:stretch>
        </p:blipFill>
        <p:spPr>
          <a:xfrm>
            <a:off x="838200" y="1891869"/>
            <a:ext cx="3762900" cy="3074259"/>
          </a:xfrm>
        </p:spPr>
      </p:pic>
      <p:pic>
        <p:nvPicPr>
          <p:cNvPr id="9" name="Рисунок 8">
            <a:extLst>
              <a:ext uri="{FF2B5EF4-FFF2-40B4-BE49-F238E27FC236}">
                <a16:creationId xmlns:a16="http://schemas.microsoft.com/office/drawing/2014/main" id="{B47708A6-F77F-43B4-9092-AD9265F99C9C}"/>
              </a:ext>
            </a:extLst>
          </p:cNvPr>
          <p:cNvPicPr>
            <a:picLocks noChangeAspect="1"/>
          </p:cNvPicPr>
          <p:nvPr/>
        </p:nvPicPr>
        <p:blipFill>
          <a:blip r:embed="rId3"/>
          <a:stretch>
            <a:fillRect/>
          </a:stretch>
        </p:blipFill>
        <p:spPr>
          <a:xfrm>
            <a:off x="6154249" y="1891870"/>
            <a:ext cx="5199551" cy="3074259"/>
          </a:xfrm>
          <a:prstGeom prst="rect">
            <a:avLst/>
          </a:prstGeom>
        </p:spPr>
      </p:pic>
    </p:spTree>
    <p:extLst>
      <p:ext uri="{BB962C8B-B14F-4D97-AF65-F5344CB8AC3E}">
        <p14:creationId xmlns:p14="http://schemas.microsoft.com/office/powerpoint/2010/main" val="3930358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BC66BB-DBF3-40FA-8237-F6F3980A7D04}"/>
              </a:ext>
            </a:extLst>
          </p:cNvPr>
          <p:cNvSpPr>
            <a:spLocks noGrp="1"/>
          </p:cNvSpPr>
          <p:nvPr>
            <p:ph type="title"/>
          </p:nvPr>
        </p:nvSpPr>
        <p:spPr>
          <a:xfrm>
            <a:off x="465221" y="2766218"/>
            <a:ext cx="11261557" cy="1325563"/>
          </a:xfrm>
        </p:spPr>
        <p:txBody>
          <a:bodyPr/>
          <a:lstStyle/>
          <a:p>
            <a:r>
              <a:rPr lang="ru-RU" dirty="0">
                <a:latin typeface="Helvetica" panose="020B0604020202020204" pitchFamily="34" charset="0"/>
                <a:cs typeface="Helvetica" panose="020B0604020202020204" pitchFamily="34" charset="0"/>
              </a:rPr>
              <a:t>Как сделать </a:t>
            </a:r>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тесты более читаемыми?</a:t>
            </a:r>
          </a:p>
        </p:txBody>
      </p:sp>
    </p:spTree>
    <p:extLst>
      <p:ext uri="{BB962C8B-B14F-4D97-AF65-F5344CB8AC3E}">
        <p14:creationId xmlns:p14="http://schemas.microsoft.com/office/powerpoint/2010/main" val="587531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9AD299-0AA9-42EB-8D10-77F2D75958BF}"/>
              </a:ext>
            </a:extLst>
          </p:cNvPr>
          <p:cNvSpPr>
            <a:spLocks noGrp="1"/>
          </p:cNvSpPr>
          <p:nvPr>
            <p:ph type="title"/>
          </p:nvPr>
        </p:nvSpPr>
        <p:spPr>
          <a:xfrm>
            <a:off x="838200" y="383632"/>
            <a:ext cx="10515600" cy="1017420"/>
          </a:xfrm>
        </p:spPr>
        <p:txBody>
          <a:bodyPr/>
          <a:lstStyle/>
          <a:p>
            <a:r>
              <a:rPr lang="ru-RU" dirty="0">
                <a:latin typeface="Helvetica" panose="020B0604020202020204" pitchFamily="34" charset="0"/>
                <a:cs typeface="Helvetica" panose="020B0604020202020204" pitchFamily="34" charset="0"/>
              </a:rPr>
              <a:t>Немного о </a:t>
            </a:r>
            <a:r>
              <a:rPr lang="en-US" dirty="0">
                <a:latin typeface="Helvetica" panose="020B0604020202020204" pitchFamily="34" charset="0"/>
                <a:cs typeface="Helvetica" panose="020B0604020202020204" pitchFamily="34" charset="0"/>
              </a:rPr>
              <a:t>BDD</a:t>
            </a:r>
            <a:endParaRPr lang="ru-RU" dirty="0">
              <a:latin typeface="Helvetica" panose="020B0604020202020204" pitchFamily="34" charset="0"/>
              <a:cs typeface="Helvetica" panose="020B0604020202020204" pitchFamily="34" charset="0"/>
            </a:endParaRPr>
          </a:p>
        </p:txBody>
      </p:sp>
      <p:sp>
        <p:nvSpPr>
          <p:cNvPr id="5" name="Текст 4">
            <a:extLst>
              <a:ext uri="{FF2B5EF4-FFF2-40B4-BE49-F238E27FC236}">
                <a16:creationId xmlns:a16="http://schemas.microsoft.com/office/drawing/2014/main" id="{E34B770D-C386-43E3-B0C1-66E04368E678}"/>
              </a:ext>
            </a:extLst>
          </p:cNvPr>
          <p:cNvSpPr>
            <a:spLocks noGrp="1"/>
          </p:cNvSpPr>
          <p:nvPr>
            <p:ph type="body" idx="1"/>
          </p:nvPr>
        </p:nvSpPr>
        <p:spPr>
          <a:xfrm>
            <a:off x="838200" y="1685049"/>
            <a:ext cx="10515600" cy="1187115"/>
          </a:xfrm>
        </p:spPr>
        <p:txBody>
          <a:bodyPr/>
          <a:lstStyle/>
          <a:p>
            <a:pPr algn="just"/>
            <a:r>
              <a:rPr lang="ru-RU" i="0" dirty="0">
                <a:solidFill>
                  <a:srgbClr val="111111"/>
                </a:solidFill>
                <a:effectLst/>
                <a:latin typeface="Helvetica" panose="020B0604020202020204" pitchFamily="34" charset="0"/>
                <a:cs typeface="Helvetica" panose="020B0604020202020204" pitchFamily="34" charset="0"/>
              </a:rPr>
              <a:t>BDD или </a:t>
            </a:r>
            <a:r>
              <a:rPr lang="ru-RU" i="0" dirty="0" err="1">
                <a:solidFill>
                  <a:srgbClr val="111111"/>
                </a:solidFill>
                <a:effectLst/>
                <a:latin typeface="Helvetica" panose="020B0604020202020204" pitchFamily="34" charset="0"/>
                <a:cs typeface="Helvetica" panose="020B0604020202020204" pitchFamily="34" charset="0"/>
              </a:rPr>
              <a:t>Behaviour</a:t>
            </a:r>
            <a:r>
              <a:rPr lang="ru-RU" i="0" dirty="0">
                <a:solidFill>
                  <a:srgbClr val="111111"/>
                </a:solidFill>
                <a:effectLst/>
                <a:latin typeface="Helvetica" panose="020B0604020202020204" pitchFamily="34" charset="0"/>
                <a:cs typeface="Helvetica" panose="020B0604020202020204" pitchFamily="34" charset="0"/>
              </a:rPr>
              <a:t> </a:t>
            </a:r>
            <a:r>
              <a:rPr lang="ru-RU" i="0" dirty="0" err="1">
                <a:solidFill>
                  <a:srgbClr val="111111"/>
                </a:solidFill>
                <a:effectLst/>
                <a:latin typeface="Helvetica" panose="020B0604020202020204" pitchFamily="34" charset="0"/>
                <a:cs typeface="Helvetica" panose="020B0604020202020204" pitchFamily="34" charset="0"/>
              </a:rPr>
              <a:t>Driven</a:t>
            </a:r>
            <a:r>
              <a:rPr lang="ru-RU" i="0" dirty="0">
                <a:solidFill>
                  <a:srgbClr val="111111"/>
                </a:solidFill>
                <a:effectLst/>
                <a:latin typeface="Helvetica" panose="020B0604020202020204" pitchFamily="34" charset="0"/>
                <a:cs typeface="Helvetica" panose="020B0604020202020204" pitchFamily="34" charset="0"/>
              </a:rPr>
              <a:t> Development - это подход в разработке приложения, когда разработка диктуется поведениями этого приложения. BDD - это расширение над TDD</a:t>
            </a:r>
            <a:r>
              <a:rPr lang="ru-RU" b="0" i="0" dirty="0">
                <a:solidFill>
                  <a:srgbClr val="111111"/>
                </a:solidFill>
                <a:effectLst/>
                <a:latin typeface="Helvetica" panose="020B0604020202020204" pitchFamily="34" charset="0"/>
                <a:cs typeface="Helvetica" panose="020B0604020202020204" pitchFamily="34" charset="0"/>
              </a:rPr>
              <a:t>.</a:t>
            </a:r>
            <a:endParaRPr lang="ru-RU" dirty="0">
              <a:latin typeface="Helvetica" panose="020B0604020202020204" pitchFamily="34" charset="0"/>
              <a:cs typeface="Helvetica" panose="020B0604020202020204" pitchFamily="34" charset="0"/>
            </a:endParaRPr>
          </a:p>
        </p:txBody>
      </p:sp>
      <p:sp>
        <p:nvSpPr>
          <p:cNvPr id="7" name="Заголовок 3">
            <a:extLst>
              <a:ext uri="{FF2B5EF4-FFF2-40B4-BE49-F238E27FC236}">
                <a16:creationId xmlns:a16="http://schemas.microsoft.com/office/drawing/2014/main" id="{29B12467-3C99-4237-BDCA-A324B15AA29D}"/>
              </a:ext>
            </a:extLst>
          </p:cNvPr>
          <p:cNvSpPr txBox="1">
            <a:spLocks/>
          </p:cNvSpPr>
          <p:nvPr/>
        </p:nvSpPr>
        <p:spPr>
          <a:xfrm>
            <a:off x="838200" y="2968417"/>
            <a:ext cx="10515600" cy="10174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0" i="0" dirty="0">
                <a:solidFill>
                  <a:srgbClr val="111111"/>
                </a:solidFill>
                <a:effectLst/>
                <a:latin typeface="Helvetica" panose="020B0604020202020204" pitchFamily="34" charset="0"/>
                <a:cs typeface="Helvetica" panose="020B0604020202020204" pitchFamily="34" charset="0"/>
              </a:rPr>
              <a:t>BDD </a:t>
            </a:r>
            <a:r>
              <a:rPr lang="ru-RU" b="0" i="0" dirty="0">
                <a:solidFill>
                  <a:srgbClr val="111111"/>
                </a:solidFill>
                <a:effectLst/>
                <a:latin typeface="Helvetica" panose="020B0604020202020204" pitchFamily="34" charset="0"/>
                <a:cs typeface="Helvetica" panose="020B0604020202020204" pitchFamily="34" charset="0"/>
              </a:rPr>
              <a:t>стиль</a:t>
            </a:r>
          </a:p>
        </p:txBody>
      </p:sp>
      <p:sp>
        <p:nvSpPr>
          <p:cNvPr id="8" name="Текст 4">
            <a:extLst>
              <a:ext uri="{FF2B5EF4-FFF2-40B4-BE49-F238E27FC236}">
                <a16:creationId xmlns:a16="http://schemas.microsoft.com/office/drawing/2014/main" id="{D8EE37FA-408A-4A5B-8734-8DF06C1A2B76}"/>
              </a:ext>
            </a:extLst>
          </p:cNvPr>
          <p:cNvSpPr txBox="1">
            <a:spLocks/>
          </p:cNvSpPr>
          <p:nvPr/>
        </p:nvSpPr>
        <p:spPr>
          <a:xfrm>
            <a:off x="838200" y="3985837"/>
            <a:ext cx="10515600" cy="205338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i="0" dirty="0">
                <a:solidFill>
                  <a:srgbClr val="111111"/>
                </a:solidFill>
                <a:effectLst/>
                <a:latin typeface="Helvetica" panose="020B0604020202020204" pitchFamily="34" charset="0"/>
                <a:cs typeface="Helvetica" panose="020B0604020202020204" pitchFamily="34" charset="0"/>
              </a:rPr>
              <a:t>BDD сценарии (тесты) пишутся по следующему шаблону GIVEN-WHEN-THEN:</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GIVEN - начальное состояние или входные параметры;</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WHEN - действие, которое тестируем;</a:t>
            </a:r>
          </a:p>
          <a:p>
            <a:pPr algn="just">
              <a:buFont typeface="Arial" panose="020B0604020202020204" pitchFamily="34" charset="0"/>
              <a:buChar char="•"/>
            </a:pPr>
            <a:r>
              <a:rPr lang="ru-RU" i="0" dirty="0">
                <a:solidFill>
                  <a:srgbClr val="111111"/>
                </a:solidFill>
                <a:effectLst/>
                <a:latin typeface="Helvetica" panose="020B0604020202020204" pitchFamily="34" charset="0"/>
                <a:cs typeface="Helvetica" panose="020B0604020202020204" pitchFamily="34" charset="0"/>
              </a:rPr>
              <a:t>THEN - выходные параметры или конечное состояние</a:t>
            </a:r>
          </a:p>
        </p:txBody>
      </p:sp>
    </p:spTree>
    <p:extLst>
      <p:ext uri="{BB962C8B-B14F-4D97-AF65-F5344CB8AC3E}">
        <p14:creationId xmlns:p14="http://schemas.microsoft.com/office/powerpoint/2010/main" val="2138936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801BA1D-2E1C-4B1F-B548-E265FFB524F1}"/>
              </a:ext>
            </a:extLst>
          </p:cNvPr>
          <p:cNvSpPr txBox="1">
            <a:spLocks/>
          </p:cNvSpPr>
          <p:nvPr/>
        </p:nvSpPr>
        <p:spPr>
          <a:xfrm>
            <a:off x="838200" y="586791"/>
            <a:ext cx="10515600" cy="101742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b="0" i="0" dirty="0">
                <a:solidFill>
                  <a:srgbClr val="111111"/>
                </a:solidFill>
                <a:effectLst/>
                <a:latin typeface="Helvetica" panose="020B0604020202020204" pitchFamily="34" charset="0"/>
                <a:cs typeface="Helvetica" panose="020B0604020202020204" pitchFamily="34" charset="0"/>
              </a:rPr>
              <a:t>Зачем нужен </a:t>
            </a:r>
            <a:r>
              <a:rPr lang="en-US" b="0" i="0" dirty="0">
                <a:solidFill>
                  <a:srgbClr val="111111"/>
                </a:solidFill>
                <a:effectLst/>
                <a:latin typeface="Helvetica" panose="020B0604020202020204" pitchFamily="34" charset="0"/>
                <a:cs typeface="Helvetica" panose="020B0604020202020204" pitchFamily="34" charset="0"/>
              </a:rPr>
              <a:t>BDD?</a:t>
            </a:r>
          </a:p>
        </p:txBody>
      </p:sp>
      <p:sp>
        <p:nvSpPr>
          <p:cNvPr id="5" name="Текст 4">
            <a:extLst>
              <a:ext uri="{FF2B5EF4-FFF2-40B4-BE49-F238E27FC236}">
                <a16:creationId xmlns:a16="http://schemas.microsoft.com/office/drawing/2014/main" id="{CC2C94E3-1834-47DE-8BB4-C394E60759F4}"/>
              </a:ext>
            </a:extLst>
          </p:cNvPr>
          <p:cNvSpPr txBox="1">
            <a:spLocks/>
          </p:cNvSpPr>
          <p:nvPr/>
        </p:nvSpPr>
        <p:spPr>
          <a:xfrm>
            <a:off x="838200" y="2936383"/>
            <a:ext cx="10515600" cy="264016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ru-RU" b="0" i="0" dirty="0">
                <a:solidFill>
                  <a:srgbClr val="111111"/>
                </a:solidFill>
                <a:effectLst/>
                <a:latin typeface="Helvetica" panose="020B0604020202020204" pitchFamily="34" charset="0"/>
                <a:cs typeface="Helvetica" panose="020B0604020202020204" pitchFamily="34" charset="0"/>
              </a:rPr>
              <a:t>В каждой компании есть как минимум две команды. Первая - бизнес команда и вторая - команда разработчиков (тестировщиков). И чтобы между ними сократить обрыв в понимании - "Бизнес команда понимает, что делает команда разработчиков", а "команда разработчиков четко понимает, что требует бизнес" им нужен «общий» язык, который понятен для всех участков команды, даже не программистов и в то же время достаточно структурирован для автоматизации</a:t>
            </a:r>
            <a:r>
              <a:rPr lang="ru-RU" b="0" i="0" dirty="0">
                <a:solidFill>
                  <a:srgbClr val="111111"/>
                </a:solidFill>
                <a:effectLst/>
                <a:latin typeface="-apple-system"/>
              </a:rPr>
              <a:t>.</a:t>
            </a:r>
            <a:endParaRPr lang="ru-RU" b="0" i="0" dirty="0">
              <a:solidFill>
                <a:srgbClr val="11111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7298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74F8F0-E808-4DE4-B09A-DB589C5066CC}"/>
              </a:ext>
            </a:extLst>
          </p:cNvPr>
          <p:cNvSpPr>
            <a:spLocks noGrp="1"/>
          </p:cNvSpPr>
          <p:nvPr>
            <p:ph type="title"/>
          </p:nvPr>
        </p:nvSpPr>
        <p:spPr>
          <a:xfrm>
            <a:off x="838200" y="512003"/>
            <a:ext cx="10515600" cy="1123614"/>
          </a:xfrm>
        </p:spPr>
        <p:txBody>
          <a:bodyPr>
            <a:normAutofit/>
          </a:bodyPr>
          <a:lstStyle/>
          <a:p>
            <a:r>
              <a:rPr lang="en-US" dirty="0">
                <a:latin typeface="Helvetica" panose="020B0604020202020204" pitchFamily="34" charset="0"/>
                <a:cs typeface="Helvetica" panose="020B0604020202020204" pitchFamily="34" charset="0"/>
              </a:rPr>
              <a:t>Unit </a:t>
            </a:r>
            <a:r>
              <a:rPr lang="ru-RU" dirty="0">
                <a:latin typeface="Helvetica" panose="020B0604020202020204" pitchFamily="34" charset="0"/>
                <a:cs typeface="Helvetica" panose="020B0604020202020204" pitchFamily="34" charset="0"/>
              </a:rPr>
              <a:t>тест в </a:t>
            </a:r>
            <a:r>
              <a:rPr lang="en-US" dirty="0">
                <a:latin typeface="Helvetica" panose="020B0604020202020204" pitchFamily="34" charset="0"/>
                <a:cs typeface="Helvetica" panose="020B0604020202020204" pitchFamily="34" charset="0"/>
              </a:rPr>
              <a:t>BDD </a:t>
            </a:r>
            <a:r>
              <a:rPr lang="ru-RU" dirty="0">
                <a:latin typeface="Helvetica" panose="020B0604020202020204" pitchFamily="34" charset="0"/>
                <a:cs typeface="Helvetica" panose="020B0604020202020204" pitchFamily="34" charset="0"/>
              </a:rPr>
              <a:t>стиле</a:t>
            </a:r>
          </a:p>
        </p:txBody>
      </p:sp>
      <p:pic>
        <p:nvPicPr>
          <p:cNvPr id="7" name="Рисунок 6">
            <a:extLst>
              <a:ext uri="{FF2B5EF4-FFF2-40B4-BE49-F238E27FC236}">
                <a16:creationId xmlns:a16="http://schemas.microsoft.com/office/drawing/2014/main" id="{9E2A286B-CF80-4E7D-BC32-72CFE965D498}"/>
              </a:ext>
            </a:extLst>
          </p:cNvPr>
          <p:cNvPicPr>
            <a:picLocks noChangeAspect="1"/>
          </p:cNvPicPr>
          <p:nvPr/>
        </p:nvPicPr>
        <p:blipFill>
          <a:blip r:embed="rId2"/>
          <a:stretch>
            <a:fillRect/>
          </a:stretch>
        </p:blipFill>
        <p:spPr>
          <a:xfrm>
            <a:off x="84826" y="3033326"/>
            <a:ext cx="3543795" cy="1667108"/>
          </a:xfrm>
          <a:prstGeom prst="rect">
            <a:avLst/>
          </a:prstGeom>
        </p:spPr>
      </p:pic>
      <p:pic>
        <p:nvPicPr>
          <p:cNvPr id="13" name="Рисунок 12">
            <a:extLst>
              <a:ext uri="{FF2B5EF4-FFF2-40B4-BE49-F238E27FC236}">
                <a16:creationId xmlns:a16="http://schemas.microsoft.com/office/drawing/2014/main" id="{D220EF7C-E18E-4C37-B509-93541DC784D2}"/>
              </a:ext>
            </a:extLst>
          </p:cNvPr>
          <p:cNvPicPr>
            <a:picLocks noChangeAspect="1"/>
          </p:cNvPicPr>
          <p:nvPr/>
        </p:nvPicPr>
        <p:blipFill>
          <a:blip r:embed="rId3"/>
          <a:stretch>
            <a:fillRect/>
          </a:stretch>
        </p:blipFill>
        <p:spPr>
          <a:xfrm>
            <a:off x="3809621" y="1897201"/>
            <a:ext cx="4432857" cy="4448796"/>
          </a:xfrm>
          <a:prstGeom prst="rect">
            <a:avLst/>
          </a:prstGeom>
        </p:spPr>
      </p:pic>
      <p:pic>
        <p:nvPicPr>
          <p:cNvPr id="15" name="Рисунок 14">
            <a:extLst>
              <a:ext uri="{FF2B5EF4-FFF2-40B4-BE49-F238E27FC236}">
                <a16:creationId xmlns:a16="http://schemas.microsoft.com/office/drawing/2014/main" id="{6E6857CB-AED6-4C5C-A521-4C4797D4DB81}"/>
              </a:ext>
            </a:extLst>
          </p:cNvPr>
          <p:cNvPicPr>
            <a:picLocks noChangeAspect="1"/>
          </p:cNvPicPr>
          <p:nvPr/>
        </p:nvPicPr>
        <p:blipFill>
          <a:blip r:embed="rId4"/>
          <a:stretch>
            <a:fillRect/>
          </a:stretch>
        </p:blipFill>
        <p:spPr>
          <a:xfrm>
            <a:off x="8382379" y="2904720"/>
            <a:ext cx="3724795" cy="1924319"/>
          </a:xfrm>
          <a:prstGeom prst="rect">
            <a:avLst/>
          </a:prstGeom>
        </p:spPr>
      </p:pic>
    </p:spTree>
    <p:extLst>
      <p:ext uri="{BB962C8B-B14F-4D97-AF65-F5344CB8AC3E}">
        <p14:creationId xmlns:p14="http://schemas.microsoft.com/office/powerpoint/2010/main" val="2318640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3BF403-C383-45D0-B65C-C297035EEDF5}"/>
              </a:ext>
            </a:extLst>
          </p:cNvPr>
          <p:cNvSpPr>
            <a:spLocks noGrp="1"/>
          </p:cNvSpPr>
          <p:nvPr>
            <p:ph type="title"/>
          </p:nvPr>
        </p:nvSpPr>
        <p:spPr>
          <a:xfrm>
            <a:off x="838200" y="576264"/>
            <a:ext cx="10515600" cy="1033596"/>
          </a:xfrm>
        </p:spPr>
        <p:txBody>
          <a:bodyPr>
            <a:normAutofit fontScale="90000"/>
          </a:bodyPr>
          <a:lstStyle/>
          <a:p>
            <a:r>
              <a:rPr lang="ru-RU" dirty="0">
                <a:latin typeface="Helvetica" panose="020B0604020202020204" pitchFamily="34" charset="0"/>
                <a:cs typeface="Helvetica" panose="020B0604020202020204" pitchFamily="34" charset="0"/>
              </a:rPr>
              <a:t>В чём проблема этих тестов?</a:t>
            </a:r>
          </a:p>
        </p:txBody>
      </p:sp>
      <p:sp>
        <p:nvSpPr>
          <p:cNvPr id="3" name="Текст 2">
            <a:extLst>
              <a:ext uri="{FF2B5EF4-FFF2-40B4-BE49-F238E27FC236}">
                <a16:creationId xmlns:a16="http://schemas.microsoft.com/office/drawing/2014/main" id="{A9173A87-E868-481F-926E-206796CD0861}"/>
              </a:ext>
            </a:extLst>
          </p:cNvPr>
          <p:cNvSpPr>
            <a:spLocks noGrp="1"/>
          </p:cNvSpPr>
          <p:nvPr>
            <p:ph type="body" idx="1"/>
          </p:nvPr>
        </p:nvSpPr>
        <p:spPr>
          <a:xfrm>
            <a:off x="831850" y="2562897"/>
            <a:ext cx="10515600" cy="3526754"/>
          </a:xfrm>
        </p:spPr>
        <p:txBody>
          <a:bodyPr/>
          <a:lstStyle/>
          <a:p>
            <a:pPr marL="342900" indent="-342900" algn="just">
              <a:buFont typeface="Arial" panose="020B0604020202020204" pitchFamily="34" charset="0"/>
              <a:buChar char="•"/>
            </a:pPr>
            <a:r>
              <a:rPr lang="ru-RU" dirty="0">
                <a:solidFill>
                  <a:schemeClr val="tx1"/>
                </a:solidFill>
                <a:latin typeface="Helvetica" panose="020B0604020202020204" pitchFamily="34" charset="0"/>
                <a:cs typeface="Helvetica" panose="020B0604020202020204" pitchFamily="34" charset="0"/>
              </a:rPr>
              <a:t>Код теста тяжело читать. Тут есть и </a:t>
            </a:r>
            <a:r>
              <a:rPr lang="ru-RU" dirty="0" err="1">
                <a:solidFill>
                  <a:schemeClr val="tx1"/>
                </a:solidFill>
                <a:latin typeface="Helvetica" panose="020B0604020202020204" pitchFamily="34" charset="0"/>
                <a:cs typeface="Helvetica" panose="020B0604020202020204" pitchFamily="34" charset="0"/>
              </a:rPr>
              <a:t>group</a:t>
            </a:r>
            <a:r>
              <a:rPr lang="ru-RU" dirty="0">
                <a:solidFill>
                  <a:schemeClr val="tx1"/>
                </a:solidFill>
                <a:latin typeface="Helvetica" panose="020B0604020202020204" pitchFamily="34" charset="0"/>
                <a:cs typeface="Helvetica" panose="020B0604020202020204" pitchFamily="34" charset="0"/>
              </a:rPr>
              <a:t>, </a:t>
            </a:r>
            <a:r>
              <a:rPr lang="ru-RU" dirty="0" err="1">
                <a:solidFill>
                  <a:schemeClr val="tx1"/>
                </a:solidFill>
                <a:latin typeface="Helvetica" panose="020B0604020202020204" pitchFamily="34" charset="0"/>
                <a:cs typeface="Helvetica" panose="020B0604020202020204" pitchFamily="34" charset="0"/>
              </a:rPr>
              <a:t>setUp</a:t>
            </a:r>
            <a:r>
              <a:rPr lang="ru-RU" dirty="0">
                <a:solidFill>
                  <a:schemeClr val="tx1"/>
                </a:solidFill>
                <a:latin typeface="Helvetica" panose="020B0604020202020204" pitchFamily="34" charset="0"/>
                <a:cs typeface="Helvetica" panose="020B0604020202020204" pitchFamily="34" charset="0"/>
              </a:rPr>
              <a:t> и </a:t>
            </a:r>
            <a:r>
              <a:rPr lang="ru-RU" dirty="0" err="1">
                <a:solidFill>
                  <a:schemeClr val="tx1"/>
                </a:solidFill>
                <a:latin typeface="Helvetica" panose="020B0604020202020204" pitchFamily="34" charset="0"/>
                <a:cs typeface="Helvetica" panose="020B0604020202020204" pitchFamily="34" charset="0"/>
              </a:rPr>
              <a:t>test</a:t>
            </a:r>
            <a:r>
              <a:rPr lang="ru-RU" dirty="0">
                <a:solidFill>
                  <a:schemeClr val="tx1"/>
                </a:solidFill>
                <a:latin typeface="Helvetica" panose="020B0604020202020204" pitchFamily="34" charset="0"/>
                <a:cs typeface="Helvetica" panose="020B0604020202020204" pitchFamily="34" charset="0"/>
              </a:rPr>
              <a:t> термины, которые технически специализированы и мешают прочитать о чем тест. А BDD предполагает использование более простых слов и формулировок, что любой участник команды, даже далекий от программирования человек, сможет прочитать тест и понять о чем он.</a:t>
            </a:r>
          </a:p>
          <a:p>
            <a:pPr marL="342900" indent="-342900" algn="just">
              <a:buFont typeface="Arial" panose="020B0604020202020204" pitchFamily="34" charset="0"/>
              <a:buChar char="•"/>
            </a:pPr>
            <a:r>
              <a:rPr lang="ru-RU" dirty="0">
                <a:solidFill>
                  <a:schemeClr val="tx1"/>
                </a:solidFill>
                <a:latin typeface="Helvetica" panose="020B0604020202020204" pitchFamily="34" charset="0"/>
                <a:cs typeface="Helvetica" panose="020B0604020202020204" pitchFamily="34" charset="0"/>
              </a:rPr>
              <a:t>Если посмотреть на отчет, то заметим дублирование блоков GIVEN и WHEN, и сейчас не просто добиться слияния блока THEN и AND, чтобы отчет выглядел ровно так, как сам сценарий. И \n с табуляцией в описании теста так же портят код самого теста.</a:t>
            </a:r>
          </a:p>
        </p:txBody>
      </p:sp>
    </p:spTree>
    <p:extLst>
      <p:ext uri="{BB962C8B-B14F-4D97-AF65-F5344CB8AC3E}">
        <p14:creationId xmlns:p14="http://schemas.microsoft.com/office/powerpoint/2010/main" val="2226507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61F12E-3400-4A5C-A457-444C4B1BD901}"/>
              </a:ext>
            </a:extLst>
          </p:cNvPr>
          <p:cNvSpPr>
            <a:spLocks noGrp="1"/>
          </p:cNvSpPr>
          <p:nvPr>
            <p:ph type="title"/>
          </p:nvPr>
        </p:nvSpPr>
        <p:spPr>
          <a:xfrm>
            <a:off x="934881" y="656823"/>
            <a:ext cx="10515600" cy="969269"/>
          </a:xfrm>
        </p:spPr>
        <p:txBody>
          <a:bodyPr/>
          <a:lstStyle/>
          <a:p>
            <a:r>
              <a:rPr lang="en-US" dirty="0"/>
              <a:t>Dart</a:t>
            </a:r>
            <a:r>
              <a:rPr lang="ru-RU" dirty="0"/>
              <a:t>-пакеты для </a:t>
            </a:r>
            <a:r>
              <a:rPr lang="en-US" dirty="0"/>
              <a:t>BDD</a:t>
            </a:r>
            <a:endParaRPr lang="ru-RU" dirty="0"/>
          </a:p>
        </p:txBody>
      </p:sp>
      <p:pic>
        <p:nvPicPr>
          <p:cNvPr id="4" name="Рисунок 3"/>
          <p:cNvPicPr>
            <a:picLocks noChangeAspect="1"/>
          </p:cNvPicPr>
          <p:nvPr/>
        </p:nvPicPr>
        <p:blipFill>
          <a:blip r:embed="rId2"/>
          <a:stretch>
            <a:fillRect/>
          </a:stretch>
        </p:blipFill>
        <p:spPr>
          <a:xfrm>
            <a:off x="520861" y="2034863"/>
            <a:ext cx="6211167" cy="1533739"/>
          </a:xfrm>
          <a:prstGeom prst="rect">
            <a:avLst/>
          </a:prstGeom>
        </p:spPr>
      </p:pic>
      <p:sp>
        <p:nvSpPr>
          <p:cNvPr id="3" name="Текст 2">
            <a:extLst>
              <a:ext uri="{FF2B5EF4-FFF2-40B4-BE49-F238E27FC236}">
                <a16:creationId xmlns:a16="http://schemas.microsoft.com/office/drawing/2014/main" id="{22D7AF58-438B-48EA-93AF-FD64F2EB8B6E}"/>
              </a:ext>
            </a:extLst>
          </p:cNvPr>
          <p:cNvSpPr>
            <a:spLocks noGrp="1"/>
          </p:cNvSpPr>
          <p:nvPr>
            <p:ph type="body" idx="1"/>
          </p:nvPr>
        </p:nvSpPr>
        <p:spPr>
          <a:xfrm>
            <a:off x="831850" y="2034863"/>
            <a:ext cx="10515600" cy="4054788"/>
          </a:xfrm>
        </p:spPr>
        <p:txBody>
          <a:bodyPr/>
          <a:lstStyle/>
          <a:p>
            <a:pPr algn="just"/>
            <a:endParaRPr lang="ru-RU" dirty="0"/>
          </a:p>
        </p:txBody>
      </p:sp>
      <p:pic>
        <p:nvPicPr>
          <p:cNvPr id="5" name="Рисунок 4"/>
          <p:cNvPicPr>
            <a:picLocks noChangeAspect="1"/>
          </p:cNvPicPr>
          <p:nvPr/>
        </p:nvPicPr>
        <p:blipFill>
          <a:blip r:embed="rId3"/>
          <a:stretch>
            <a:fillRect/>
          </a:stretch>
        </p:blipFill>
        <p:spPr>
          <a:xfrm>
            <a:off x="831850" y="3564313"/>
            <a:ext cx="8449854" cy="2934109"/>
          </a:xfrm>
          <a:prstGeom prst="rect">
            <a:avLst/>
          </a:prstGeom>
        </p:spPr>
      </p:pic>
    </p:spTree>
    <p:extLst>
      <p:ext uri="{BB962C8B-B14F-4D97-AF65-F5344CB8AC3E}">
        <p14:creationId xmlns:p14="http://schemas.microsoft.com/office/powerpoint/2010/main" val="866028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Класс </a:t>
            </a:r>
            <a:r>
              <a:rPr lang="en-US" dirty="0" err="1">
                <a:solidFill>
                  <a:schemeClr val="bg1"/>
                </a:solidFill>
                <a:latin typeface="Helvetica" pitchFamily="2" charset="0"/>
              </a:rPr>
              <a:t>WidgetTester</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724829" y="2459504"/>
            <a:ext cx="10628970" cy="1938992"/>
          </a:xfrm>
          <a:prstGeom prst="rect">
            <a:avLst/>
          </a:prstGeom>
          <a:noFill/>
        </p:spPr>
        <p:txBody>
          <a:bodyPr wrap="square">
            <a:spAutoFit/>
          </a:bodyPr>
          <a:lstStyle/>
          <a:p>
            <a:pPr marL="457200"/>
            <a:r>
              <a:rPr lang="en-US" sz="2400" kern="100" dirty="0" err="1">
                <a:effectLst/>
                <a:latin typeface="Helvetica" pitchFamily="2" charset="0"/>
                <a:ea typeface="Calibri" panose="020F0502020204030204" pitchFamily="34" charset="0"/>
                <a:cs typeface="Times New Roman" panose="02020603050405020304" pitchFamily="18" charset="0"/>
              </a:rPr>
              <a:t>WidgetTester</a:t>
            </a:r>
            <a:r>
              <a:rPr lang="ru-RU" sz="2400" kern="100" dirty="0">
                <a:effectLst/>
                <a:latin typeface="Helvetica" pitchFamily="2" charset="0"/>
                <a:ea typeface="Calibri" panose="020F0502020204030204" pitchFamily="34" charset="0"/>
                <a:cs typeface="Times New Roman" panose="02020603050405020304" pitchFamily="18" charset="0"/>
              </a:rPr>
              <a:t> - это объект, который предоставляет </a:t>
            </a:r>
            <a:r>
              <a:rPr lang="en-US" sz="2400" kern="100" dirty="0">
                <a:effectLst/>
                <a:latin typeface="Helvetica" pitchFamily="2" charset="0"/>
                <a:ea typeface="Calibri" panose="020F0502020204030204" pitchFamily="34" charset="0"/>
                <a:cs typeface="Times New Roman" panose="02020603050405020304" pitchFamily="18" charset="0"/>
              </a:rPr>
              <a:t>API</a:t>
            </a:r>
            <a:r>
              <a:rPr lang="ru-RU" sz="2400" kern="100" dirty="0">
                <a:effectLst/>
                <a:latin typeface="Helvetica" pitchFamily="2" charset="0"/>
                <a:ea typeface="Calibri" panose="020F0502020204030204" pitchFamily="34" charset="0"/>
                <a:cs typeface="Times New Roman" panose="02020603050405020304" pitchFamily="18" charset="0"/>
              </a:rPr>
              <a:t> для тестирования виджетов во </a:t>
            </a:r>
            <a:r>
              <a:rPr lang="en-US" sz="2400" kern="100" dirty="0">
                <a:effectLst/>
                <a:latin typeface="Helvetica" pitchFamily="2" charset="0"/>
                <a:ea typeface="Calibri" panose="020F0502020204030204" pitchFamily="34" charset="0"/>
                <a:cs typeface="Times New Roman" panose="02020603050405020304" pitchFamily="18" charset="0"/>
              </a:rPr>
              <a:t>Flutter</a:t>
            </a:r>
            <a:r>
              <a:rPr lang="ru-RU" sz="2400" kern="100" dirty="0">
                <a:effectLst/>
                <a:latin typeface="Helvetica" pitchFamily="2" charset="0"/>
                <a:ea typeface="Calibri" panose="020F0502020204030204" pitchFamily="34" charset="0"/>
                <a:cs typeface="Times New Roman" panose="02020603050405020304" pitchFamily="18" charset="0"/>
              </a:rPr>
              <a:t>. Он позволяет имитировать пользовательские действия, такие как касание и ввод, и проверять результаты отображения, такие как размер и расположение виджетов.</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4599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Почему это необходимо?</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546410" y="1915145"/>
            <a:ext cx="10628970" cy="3785652"/>
          </a:xfrm>
          <a:prstGeom prst="rect">
            <a:avLst/>
          </a:prstGeom>
          <a:noFill/>
        </p:spPr>
        <p:txBody>
          <a:bodyPr wrap="square">
            <a:spAutoFit/>
          </a:bodyPr>
          <a:lstStyle/>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Widget тестирование важно потому, что оно позволяет убедиться, что интерфейс приложения работает правильно, и что пользователь может легко и эффективно взаимодействовать с приложением. </a:t>
            </a:r>
          </a:p>
          <a:p>
            <a:pPr marL="800100" indent="-342900">
              <a:buFont typeface="Wingdings" pitchFamily="2" charset="2"/>
              <a:buChar char="q"/>
            </a:pPr>
            <a:endParaRPr lang="ru-BY" sz="2400" kern="100" dirty="0">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Также, виджет тестирование помогает выявлять ошибки и недоработки в интерфейсе до того, как они попадут к конечным пользователям. Быстрое обнаружение и исправление этих ошибок может существенно снизить риски и убытки для компании.</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36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Тестовый фреймворк</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724829" y="2274838"/>
            <a:ext cx="10628970" cy="2308324"/>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Для проведения виджет тестирования во Flutter используется встроенный тестовый фреймворк, который позволяет разработчикам создавать тесты, которые проверяют различные аспекты приложения. Виджет тестирование может включать в себя проверку взаимодействия пользователей с виджетами, включая их нажатия, свайпы, ввод текста и другие действия.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8" name="Picture 4" descr="API testing in Flutter - Flutter and Dart Tutorial">
            <a:extLst>
              <a:ext uri="{FF2B5EF4-FFF2-40B4-BE49-F238E27FC236}">
                <a16:creationId xmlns:a16="http://schemas.microsoft.com/office/drawing/2014/main" id="{AD274B28-3BE4-71FD-67B7-FDFD673C5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713601"/>
            <a:ext cx="2045515" cy="755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5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Зачем тестировать приложение?</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2347992"/>
            <a:ext cx="10422672" cy="2677656"/>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Тестирование </a:t>
            </a:r>
            <a:r>
              <a:rPr lang="en-US" sz="2400" kern="100" smtClean="0">
                <a:effectLst/>
                <a:latin typeface="Helvetica" pitchFamily="2" charset="0"/>
                <a:ea typeface="Calibri" panose="020F0502020204030204" pitchFamily="34" charset="0"/>
                <a:cs typeface="Times New Roman" panose="02020603050405020304" pitchFamily="18" charset="0"/>
              </a:rPr>
              <a:t> </a:t>
            </a:r>
            <a:r>
              <a:rPr lang="ru-BY" sz="2400" kern="100" smtClean="0">
                <a:effectLst/>
                <a:latin typeface="Helvetica" pitchFamily="2" charset="0"/>
                <a:ea typeface="Calibri" panose="020F0502020204030204" pitchFamily="34" charset="0"/>
                <a:cs typeface="Times New Roman" panose="02020603050405020304" pitchFamily="18" charset="0"/>
              </a:rPr>
              <a:t>мобильных </a:t>
            </a:r>
            <a:r>
              <a:rPr lang="ru-BY" sz="2400" kern="100" dirty="0">
                <a:effectLst/>
                <a:latin typeface="Helvetica" pitchFamily="2" charset="0"/>
                <a:ea typeface="Calibri" panose="020F0502020204030204" pitchFamily="34" charset="0"/>
                <a:cs typeface="Times New Roman" panose="02020603050405020304" pitchFamily="18" charset="0"/>
              </a:rPr>
              <a:t>приложений на Flutter играет ключевую роль в обеспечении правильной работы приложения, стабильности и высокого качества пользовательского опыта. Правильное тестирование позволяет выявлять ошибки и недоработки до того, как они попадут в руки пользователей, что может привести к существенному снижению затрат на поддержку приложения и повышению удовлетворенности пользователей.</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7868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838200" y="453005"/>
            <a:ext cx="10515600" cy="1047488"/>
          </a:xfrm>
        </p:spPr>
        <p:txBody>
          <a:bodyPr/>
          <a:lstStyle/>
          <a:p>
            <a:r>
              <a:rPr lang="en-US" dirty="0" smtClean="0">
                <a:latin typeface="Helvetica" panose="020B0604020202020204" pitchFamily="34" charset="0"/>
                <a:cs typeface="Helvetica" panose="020B0604020202020204" pitchFamily="34" charset="0"/>
              </a:rPr>
              <a:t>Widget </a:t>
            </a:r>
            <a:r>
              <a:rPr lang="en-US" dirty="0">
                <a:latin typeface="Helvetica" panose="020B0604020202020204" pitchFamily="34" charset="0"/>
                <a:cs typeface="Helvetica" panose="020B0604020202020204" pitchFamily="34" charset="0"/>
              </a:rPr>
              <a:t>test</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509286" y="1898249"/>
            <a:ext cx="10844514" cy="4506746"/>
          </a:xfrm>
        </p:spPr>
        <p:txBody>
          <a:bodyPr>
            <a:normAutofit/>
          </a:bodyPr>
          <a:lstStyle/>
          <a:p>
            <a:pPr algn="just"/>
            <a:r>
              <a:rPr lang="ru-RU" dirty="0">
                <a:solidFill>
                  <a:schemeClr val="tx1"/>
                </a:solidFill>
                <a:latin typeface="Helvetica" panose="020B0604020202020204" pitchFamily="34" charset="0"/>
                <a:cs typeface="Helvetica" panose="020B0604020202020204" pitchFamily="34" charset="0"/>
              </a:rPr>
              <a:t>Пакет </a:t>
            </a:r>
            <a:r>
              <a:rPr lang="ru-RU" dirty="0" err="1">
                <a:solidFill>
                  <a:schemeClr val="tx1"/>
                </a:solidFill>
                <a:latin typeface="Helvetica" panose="020B0604020202020204" pitchFamily="34" charset="0"/>
                <a:cs typeface="Helvetica" panose="020B0604020202020204" pitchFamily="34" charset="0"/>
              </a:rPr>
              <a:t>flutter_test</a:t>
            </a:r>
            <a:r>
              <a:rPr lang="ru-RU" dirty="0">
                <a:solidFill>
                  <a:schemeClr val="tx1"/>
                </a:solidFill>
                <a:latin typeface="Helvetica" panose="020B0604020202020204" pitchFamily="34" charset="0"/>
                <a:cs typeface="Helvetica" panose="020B0604020202020204" pitchFamily="34" charset="0"/>
              </a:rPr>
              <a:t> предоставляет следующие инструменты для тестирования </a:t>
            </a:r>
            <a:r>
              <a:rPr lang="ru-RU" dirty="0" err="1">
                <a:solidFill>
                  <a:schemeClr val="tx1"/>
                </a:solidFill>
                <a:latin typeface="Helvetica" panose="020B0604020202020204" pitchFamily="34" charset="0"/>
                <a:cs typeface="Helvetica" panose="020B0604020202020204" pitchFamily="34" charset="0"/>
              </a:rPr>
              <a:t>виджетов</a:t>
            </a:r>
            <a:r>
              <a:rPr lang="ru-RU" dirty="0" smtClean="0">
                <a:solidFill>
                  <a:schemeClr val="tx1"/>
                </a:solidFill>
                <a:latin typeface="Helvetica" panose="020B0604020202020204" pitchFamily="34" charset="0"/>
                <a:cs typeface="Helvetica" panose="020B0604020202020204" pitchFamily="34" charset="0"/>
              </a:rPr>
              <a:t>:</a:t>
            </a:r>
            <a:endParaRPr lang="en-US" dirty="0" smtClean="0">
              <a:solidFill>
                <a:schemeClr val="tx1"/>
              </a:solidFill>
              <a:latin typeface="Helvetica" panose="020B0604020202020204" pitchFamily="34" charset="0"/>
              <a:cs typeface="Helvetica" panose="020B0604020202020204" pitchFamily="34" charset="0"/>
            </a:endParaRPr>
          </a:p>
          <a:p>
            <a:pPr algn="just"/>
            <a:r>
              <a:rPr lang="ru-RU" dirty="0" err="1" smtClean="0">
                <a:solidFill>
                  <a:schemeClr val="tx1"/>
                </a:solidFill>
                <a:latin typeface="Helvetica" panose="020B0604020202020204" pitchFamily="34" charset="0"/>
                <a:cs typeface="Helvetica" panose="020B0604020202020204" pitchFamily="34" charset="0"/>
              </a:rPr>
              <a:t>WidgetTester</a:t>
            </a:r>
            <a:r>
              <a:rPr lang="ru-RU" dirty="0" smtClean="0">
                <a:solidFill>
                  <a:schemeClr val="tx1"/>
                </a:solidFill>
                <a:latin typeface="Helvetica" panose="020B0604020202020204" pitchFamily="34" charset="0"/>
                <a:cs typeface="Helvetica" panose="020B0604020202020204" pitchFamily="34" charset="0"/>
              </a:rPr>
              <a:t> </a:t>
            </a:r>
            <a:r>
              <a:rPr lang="ru-RU" dirty="0">
                <a:solidFill>
                  <a:schemeClr val="tx1"/>
                </a:solidFill>
                <a:latin typeface="Helvetica" panose="020B0604020202020204" pitchFamily="34" charset="0"/>
                <a:cs typeface="Helvetica" panose="020B0604020202020204" pitchFamily="34" charset="0"/>
              </a:rPr>
              <a:t>позволяет создавать </a:t>
            </a:r>
            <a:r>
              <a:rPr lang="ru-RU" dirty="0" err="1">
                <a:solidFill>
                  <a:schemeClr val="tx1"/>
                </a:solidFill>
                <a:latin typeface="Helvetica" panose="020B0604020202020204" pitchFamily="34" charset="0"/>
                <a:cs typeface="Helvetica" panose="020B0604020202020204" pitchFamily="34" charset="0"/>
              </a:rPr>
              <a:t>виджеты</a:t>
            </a:r>
            <a:r>
              <a:rPr lang="ru-RU" dirty="0">
                <a:solidFill>
                  <a:schemeClr val="tx1"/>
                </a:solidFill>
                <a:latin typeface="Helvetica" panose="020B0604020202020204" pitchFamily="34" charset="0"/>
                <a:cs typeface="Helvetica" panose="020B0604020202020204" pitchFamily="34" charset="0"/>
              </a:rPr>
              <a:t> и взаимодействовать с ними в тестовой среде</a:t>
            </a:r>
            <a:r>
              <a:rPr lang="ru-RU" dirty="0" smtClean="0">
                <a:solidFill>
                  <a:schemeClr val="tx1"/>
                </a:solidFill>
                <a:latin typeface="Helvetica" panose="020B0604020202020204" pitchFamily="34" charset="0"/>
                <a:cs typeface="Helvetica" panose="020B0604020202020204" pitchFamily="34" charset="0"/>
              </a:rPr>
              <a:t>.</a:t>
            </a:r>
            <a:endParaRPr lang="en-US" dirty="0" smtClean="0">
              <a:solidFill>
                <a:schemeClr val="tx1"/>
              </a:solidFill>
              <a:latin typeface="Helvetica" panose="020B0604020202020204" pitchFamily="34" charset="0"/>
              <a:cs typeface="Helvetica" panose="020B0604020202020204" pitchFamily="34" charset="0"/>
            </a:endParaRPr>
          </a:p>
          <a:p>
            <a:pPr algn="just"/>
            <a:r>
              <a:rPr lang="ru-RU" dirty="0" smtClean="0">
                <a:solidFill>
                  <a:schemeClr val="tx1"/>
                </a:solidFill>
                <a:latin typeface="Helvetica" panose="020B0604020202020204" pitchFamily="34" charset="0"/>
                <a:cs typeface="Helvetica" panose="020B0604020202020204" pitchFamily="34" charset="0"/>
              </a:rPr>
              <a:t>Функция </a:t>
            </a:r>
            <a:r>
              <a:rPr lang="ru-RU" dirty="0" err="1">
                <a:solidFill>
                  <a:schemeClr val="tx1"/>
                </a:solidFill>
                <a:latin typeface="Helvetica" panose="020B0604020202020204" pitchFamily="34" charset="0"/>
                <a:cs typeface="Helvetica" panose="020B0604020202020204" pitchFamily="34" charset="0"/>
              </a:rPr>
              <a:t>testWidgets</a:t>
            </a:r>
            <a:r>
              <a:rPr lang="ru-RU" dirty="0">
                <a:solidFill>
                  <a:schemeClr val="tx1"/>
                </a:solidFill>
                <a:latin typeface="Helvetica" panose="020B0604020202020204" pitchFamily="34" charset="0"/>
                <a:cs typeface="Helvetica" panose="020B0604020202020204" pitchFamily="34" charset="0"/>
              </a:rPr>
              <a:t>() автоматически создает новый </a:t>
            </a:r>
            <a:r>
              <a:rPr lang="ru-RU" dirty="0" err="1">
                <a:solidFill>
                  <a:schemeClr val="tx1"/>
                </a:solidFill>
                <a:latin typeface="Helvetica" panose="020B0604020202020204" pitchFamily="34" charset="0"/>
                <a:cs typeface="Helvetica" panose="020B0604020202020204" pitchFamily="34" charset="0"/>
              </a:rPr>
              <a:t>WidgetTester</a:t>
            </a:r>
            <a:r>
              <a:rPr lang="ru-RU" dirty="0">
                <a:solidFill>
                  <a:schemeClr val="tx1"/>
                </a:solidFill>
                <a:latin typeface="Helvetica" panose="020B0604020202020204" pitchFamily="34" charset="0"/>
                <a:cs typeface="Helvetica" panose="020B0604020202020204" pitchFamily="34" charset="0"/>
              </a:rPr>
              <a:t> для каждого тестового случая и используется вместо обычной функции </a:t>
            </a:r>
            <a:r>
              <a:rPr lang="ru-RU" dirty="0" err="1">
                <a:solidFill>
                  <a:schemeClr val="tx1"/>
                </a:solidFill>
                <a:latin typeface="Helvetica" panose="020B0604020202020204" pitchFamily="34" charset="0"/>
                <a:cs typeface="Helvetica" panose="020B0604020202020204" pitchFamily="34" charset="0"/>
              </a:rPr>
              <a:t>test</a:t>
            </a:r>
            <a:r>
              <a:rPr lang="ru-RU" dirty="0" smtClean="0">
                <a:solidFill>
                  <a:schemeClr val="tx1"/>
                </a:solidFill>
                <a:latin typeface="Helvetica" panose="020B0604020202020204" pitchFamily="34" charset="0"/>
                <a:cs typeface="Helvetica" panose="020B0604020202020204" pitchFamily="34" charset="0"/>
              </a:rPr>
              <a:t>().</a:t>
            </a:r>
            <a:endParaRPr lang="en-US" dirty="0" smtClean="0">
              <a:solidFill>
                <a:schemeClr val="tx1"/>
              </a:solidFill>
              <a:latin typeface="Helvetica" panose="020B0604020202020204" pitchFamily="34" charset="0"/>
              <a:cs typeface="Helvetica" panose="020B0604020202020204" pitchFamily="34" charset="0"/>
            </a:endParaRPr>
          </a:p>
          <a:p>
            <a:pPr algn="just"/>
            <a:r>
              <a:rPr lang="ru-RU" dirty="0" smtClean="0">
                <a:solidFill>
                  <a:schemeClr val="tx1"/>
                </a:solidFill>
                <a:latin typeface="Helvetica" panose="020B0604020202020204" pitchFamily="34" charset="0"/>
                <a:cs typeface="Helvetica" panose="020B0604020202020204" pitchFamily="34" charset="0"/>
              </a:rPr>
              <a:t>Классы </a:t>
            </a:r>
            <a:r>
              <a:rPr lang="ru-RU" dirty="0" err="1">
                <a:solidFill>
                  <a:schemeClr val="tx1"/>
                </a:solidFill>
                <a:latin typeface="Helvetica" panose="020B0604020202020204" pitchFamily="34" charset="0"/>
                <a:cs typeface="Helvetica" panose="020B0604020202020204" pitchFamily="34" charset="0"/>
              </a:rPr>
              <a:t>Finder</a:t>
            </a:r>
            <a:r>
              <a:rPr lang="ru-RU" dirty="0">
                <a:solidFill>
                  <a:schemeClr val="tx1"/>
                </a:solidFill>
                <a:latin typeface="Helvetica" panose="020B0604020202020204" pitchFamily="34" charset="0"/>
                <a:cs typeface="Helvetica" panose="020B0604020202020204" pitchFamily="34" charset="0"/>
              </a:rPr>
              <a:t> позволяют искать </a:t>
            </a:r>
            <a:r>
              <a:rPr lang="ru-RU" dirty="0" err="1">
                <a:solidFill>
                  <a:schemeClr val="tx1"/>
                </a:solidFill>
                <a:latin typeface="Helvetica" panose="020B0604020202020204" pitchFamily="34" charset="0"/>
                <a:cs typeface="Helvetica" panose="020B0604020202020204" pitchFamily="34" charset="0"/>
              </a:rPr>
              <a:t>виджеты</a:t>
            </a:r>
            <a:r>
              <a:rPr lang="ru-RU" dirty="0">
                <a:solidFill>
                  <a:schemeClr val="tx1"/>
                </a:solidFill>
                <a:latin typeface="Helvetica" panose="020B0604020202020204" pitchFamily="34" charset="0"/>
                <a:cs typeface="Helvetica" panose="020B0604020202020204" pitchFamily="34" charset="0"/>
              </a:rPr>
              <a:t> в тестовом окружении</a:t>
            </a:r>
            <a:r>
              <a:rPr lang="ru-RU" dirty="0" smtClean="0">
                <a:solidFill>
                  <a:schemeClr val="tx1"/>
                </a:solidFill>
                <a:latin typeface="Helvetica" panose="020B0604020202020204" pitchFamily="34" charset="0"/>
                <a:cs typeface="Helvetica" panose="020B0604020202020204" pitchFamily="34" charset="0"/>
              </a:rPr>
              <a:t>.</a:t>
            </a:r>
            <a:endParaRPr lang="en-US" dirty="0" smtClean="0">
              <a:solidFill>
                <a:schemeClr val="tx1"/>
              </a:solidFill>
              <a:latin typeface="Helvetica" panose="020B0604020202020204" pitchFamily="34" charset="0"/>
              <a:cs typeface="Helvetica" panose="020B0604020202020204" pitchFamily="34" charset="0"/>
            </a:endParaRPr>
          </a:p>
          <a:p>
            <a:pPr algn="just"/>
            <a:r>
              <a:rPr lang="ru-RU" dirty="0" smtClean="0">
                <a:solidFill>
                  <a:schemeClr val="tx1"/>
                </a:solidFill>
                <a:latin typeface="Helvetica" panose="020B0604020202020204" pitchFamily="34" charset="0"/>
                <a:cs typeface="Helvetica" panose="020B0604020202020204" pitchFamily="34" charset="0"/>
              </a:rPr>
              <a:t>Константы </a:t>
            </a:r>
            <a:r>
              <a:rPr lang="ru-RU" dirty="0" err="1">
                <a:solidFill>
                  <a:schemeClr val="tx1"/>
                </a:solidFill>
                <a:latin typeface="Helvetica" panose="020B0604020202020204" pitchFamily="34" charset="0"/>
                <a:cs typeface="Helvetica" panose="020B0604020202020204" pitchFamily="34" charset="0"/>
              </a:rPr>
              <a:t>Matcher</a:t>
            </a:r>
            <a:r>
              <a:rPr lang="ru-RU" dirty="0">
                <a:solidFill>
                  <a:schemeClr val="tx1"/>
                </a:solidFill>
                <a:latin typeface="Helvetica" panose="020B0604020202020204" pitchFamily="34" charset="0"/>
                <a:cs typeface="Helvetica" panose="020B0604020202020204" pitchFamily="34" charset="0"/>
              </a:rPr>
              <a:t>, специфичные для </a:t>
            </a:r>
            <a:r>
              <a:rPr lang="ru-RU" dirty="0" err="1">
                <a:solidFill>
                  <a:schemeClr val="tx1"/>
                </a:solidFill>
                <a:latin typeface="Helvetica" panose="020B0604020202020204" pitchFamily="34" charset="0"/>
                <a:cs typeface="Helvetica" panose="020B0604020202020204" pitchFamily="34" charset="0"/>
              </a:rPr>
              <a:t>виджетов</a:t>
            </a:r>
            <a:r>
              <a:rPr lang="ru-RU" dirty="0">
                <a:solidFill>
                  <a:schemeClr val="tx1"/>
                </a:solidFill>
                <a:latin typeface="Helvetica" panose="020B0604020202020204" pitchFamily="34" charset="0"/>
                <a:cs typeface="Helvetica" panose="020B0604020202020204" pitchFamily="34" charset="0"/>
              </a:rPr>
              <a:t>, помогают проверить, находит ли </a:t>
            </a:r>
            <a:r>
              <a:rPr lang="ru-RU" dirty="0" err="1">
                <a:solidFill>
                  <a:schemeClr val="tx1"/>
                </a:solidFill>
                <a:latin typeface="Helvetica" panose="020B0604020202020204" pitchFamily="34" charset="0"/>
                <a:cs typeface="Helvetica" panose="020B0604020202020204" pitchFamily="34" charset="0"/>
              </a:rPr>
              <a:t>Finder</a:t>
            </a:r>
            <a:r>
              <a:rPr lang="ru-RU" dirty="0">
                <a:solidFill>
                  <a:schemeClr val="tx1"/>
                </a:solidFill>
                <a:latin typeface="Helvetica" panose="020B0604020202020204" pitchFamily="34" charset="0"/>
                <a:cs typeface="Helvetica" panose="020B0604020202020204" pitchFamily="34" charset="0"/>
              </a:rPr>
              <a:t>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или несколько </a:t>
            </a:r>
            <a:r>
              <a:rPr lang="ru-RU" dirty="0" err="1">
                <a:solidFill>
                  <a:schemeClr val="tx1"/>
                </a:solidFill>
                <a:latin typeface="Helvetica" panose="020B0604020202020204" pitchFamily="34" charset="0"/>
                <a:cs typeface="Helvetica" panose="020B0604020202020204" pitchFamily="34" charset="0"/>
              </a:rPr>
              <a:t>виджетов</a:t>
            </a:r>
            <a:r>
              <a:rPr lang="ru-RU" dirty="0">
                <a:solidFill>
                  <a:schemeClr val="tx1"/>
                </a:solidFill>
                <a:latin typeface="Helvetica" panose="020B0604020202020204" pitchFamily="34" charset="0"/>
                <a:cs typeface="Helvetica" panose="020B0604020202020204" pitchFamily="34" charset="0"/>
              </a:rPr>
              <a:t> в тестовом окружении</a:t>
            </a:r>
            <a:r>
              <a:rPr lang="ru-RU" dirty="0" smtClean="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2511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838200" y="453005"/>
            <a:ext cx="10515600" cy="1047488"/>
          </a:xfrm>
        </p:spPr>
        <p:txBody>
          <a:bodyPr/>
          <a:lstStyle/>
          <a:p>
            <a:r>
              <a:rPr lang="en-US" dirty="0" smtClean="0">
                <a:latin typeface="Helvetica" panose="020B0604020202020204" pitchFamily="34" charset="0"/>
                <a:cs typeface="Helvetica" panose="020B0604020202020204" pitchFamily="34" charset="0"/>
              </a:rPr>
              <a:t>Widget tests steps</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509286" y="1898249"/>
            <a:ext cx="10844514" cy="4506746"/>
          </a:xfrm>
        </p:spPr>
        <p:txBody>
          <a:bodyPr>
            <a:normAutofit lnSpcReduction="10000"/>
          </a:bodyPr>
          <a:lstStyle/>
          <a:p>
            <a:pPr algn="just"/>
            <a:r>
              <a:rPr lang="ru-RU" dirty="0">
                <a:solidFill>
                  <a:schemeClr val="tx1"/>
                </a:solidFill>
                <a:latin typeface="Helvetica" panose="020B0604020202020204" pitchFamily="34" charset="0"/>
                <a:cs typeface="Helvetica" panose="020B0604020202020204" pitchFamily="34" charset="0"/>
              </a:rPr>
              <a:t>Добавьте зависимость </a:t>
            </a:r>
            <a:r>
              <a:rPr lang="en-US" dirty="0" err="1">
                <a:solidFill>
                  <a:schemeClr val="tx1"/>
                </a:solidFill>
                <a:latin typeface="Helvetica" panose="020B0604020202020204" pitchFamily="34" charset="0"/>
                <a:cs typeface="Helvetica" panose="020B0604020202020204" pitchFamily="34" charset="0"/>
              </a:rPr>
              <a:t>flutter_test</a:t>
            </a:r>
            <a:r>
              <a:rPr lang="en-US" dirty="0" smtClean="0">
                <a:solidFill>
                  <a:schemeClr val="tx1"/>
                </a:solidFill>
                <a:latin typeface="Helvetica" panose="020B0604020202020204" pitchFamily="34" charset="0"/>
                <a:cs typeface="Helvetica" panose="020B0604020202020204" pitchFamily="34" charset="0"/>
              </a:rPr>
              <a:t>.</a:t>
            </a:r>
          </a:p>
          <a:p>
            <a:pPr algn="just"/>
            <a:r>
              <a:rPr lang="ru-RU" dirty="0" smtClean="0">
                <a:solidFill>
                  <a:schemeClr val="tx1"/>
                </a:solidFill>
                <a:latin typeface="Helvetica" panose="020B0604020202020204" pitchFamily="34" charset="0"/>
                <a:cs typeface="Helvetica" panose="020B0604020202020204" pitchFamily="34" charset="0"/>
              </a:rPr>
              <a:t>Создайте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для тестирования</a:t>
            </a:r>
            <a:r>
              <a:rPr lang="ru-RU" dirty="0" smtClean="0">
                <a:solidFill>
                  <a:schemeClr val="tx1"/>
                </a:solidFill>
                <a:latin typeface="Helvetica" panose="020B0604020202020204" pitchFamily="34" charset="0"/>
                <a:cs typeface="Helvetica" panose="020B0604020202020204" pitchFamily="34" charset="0"/>
              </a:rPr>
              <a:t>.</a:t>
            </a:r>
            <a:endParaRPr lang="en-US" dirty="0" smtClean="0">
              <a:solidFill>
                <a:schemeClr val="tx1"/>
              </a:solidFill>
              <a:latin typeface="Helvetica" panose="020B0604020202020204" pitchFamily="34" charset="0"/>
              <a:cs typeface="Helvetica" panose="020B0604020202020204" pitchFamily="34" charset="0"/>
            </a:endParaRPr>
          </a:p>
          <a:p>
            <a:pPr algn="just"/>
            <a:r>
              <a:rPr lang="ru-RU" dirty="0" smtClean="0">
                <a:solidFill>
                  <a:schemeClr val="tx1"/>
                </a:solidFill>
                <a:latin typeface="Helvetica" panose="020B0604020202020204" pitchFamily="34" charset="0"/>
                <a:cs typeface="Helvetica" panose="020B0604020202020204" pitchFamily="34" charset="0"/>
              </a:rPr>
              <a:t>Создайте </a:t>
            </a:r>
            <a:r>
              <a:rPr lang="ru-RU" dirty="0">
                <a:solidFill>
                  <a:schemeClr val="tx1"/>
                </a:solidFill>
                <a:latin typeface="Helvetica" panose="020B0604020202020204" pitchFamily="34" charset="0"/>
                <a:cs typeface="Helvetica" panose="020B0604020202020204" pitchFamily="34" charset="0"/>
              </a:rPr>
              <a:t>тест </a:t>
            </a:r>
            <a:r>
              <a:rPr lang="en-US" dirty="0" err="1">
                <a:solidFill>
                  <a:schemeClr val="tx1"/>
                </a:solidFill>
                <a:latin typeface="Helvetica" panose="020B0604020202020204" pitchFamily="34" charset="0"/>
                <a:cs typeface="Helvetica" panose="020B0604020202020204" pitchFamily="34" charset="0"/>
              </a:rPr>
              <a:t>testWidgets</a:t>
            </a:r>
            <a:r>
              <a:rPr lang="en-US" dirty="0" smtClean="0">
                <a:solidFill>
                  <a:schemeClr val="tx1"/>
                </a:solidFill>
                <a:latin typeface="Helvetica" panose="020B0604020202020204" pitchFamily="34" charset="0"/>
                <a:cs typeface="Helvetica" panose="020B0604020202020204" pitchFamily="34" charset="0"/>
              </a:rPr>
              <a:t>.</a:t>
            </a:r>
          </a:p>
          <a:p>
            <a:pPr algn="just"/>
            <a:r>
              <a:rPr lang="ru-RU" dirty="0" smtClean="0">
                <a:solidFill>
                  <a:schemeClr val="tx1"/>
                </a:solidFill>
                <a:latin typeface="Helvetica" panose="020B0604020202020204" pitchFamily="34" charset="0"/>
                <a:cs typeface="Helvetica" panose="020B0604020202020204" pitchFamily="34" charset="0"/>
              </a:rPr>
              <a:t>Создайте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с помощью </a:t>
            </a:r>
            <a:r>
              <a:rPr lang="en-US" dirty="0" err="1">
                <a:solidFill>
                  <a:schemeClr val="tx1"/>
                </a:solidFill>
                <a:latin typeface="Helvetica" panose="020B0604020202020204" pitchFamily="34" charset="0"/>
                <a:cs typeface="Helvetica" panose="020B0604020202020204" pitchFamily="34" charset="0"/>
              </a:rPr>
              <a:t>WidgetTester</a:t>
            </a:r>
            <a:r>
              <a:rPr lang="en-US" dirty="0" smtClean="0">
                <a:solidFill>
                  <a:schemeClr val="tx1"/>
                </a:solidFill>
                <a:latin typeface="Helvetica" panose="020B0604020202020204" pitchFamily="34" charset="0"/>
                <a:cs typeface="Helvetica" panose="020B0604020202020204" pitchFamily="34" charset="0"/>
              </a:rPr>
              <a:t>.</a:t>
            </a:r>
          </a:p>
          <a:p>
            <a:pPr algn="just"/>
            <a:r>
              <a:rPr lang="ru-RU" dirty="0" smtClean="0">
                <a:solidFill>
                  <a:schemeClr val="tx1"/>
                </a:solidFill>
                <a:latin typeface="Helvetica" panose="020B0604020202020204" pitchFamily="34" charset="0"/>
                <a:cs typeface="Helvetica" panose="020B0604020202020204" pitchFamily="34" charset="0"/>
              </a:rPr>
              <a:t>Найдите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с помощью </a:t>
            </a:r>
            <a:r>
              <a:rPr lang="en-US" dirty="0">
                <a:solidFill>
                  <a:schemeClr val="tx1"/>
                </a:solidFill>
                <a:latin typeface="Helvetica" panose="020B0604020202020204" pitchFamily="34" charset="0"/>
                <a:cs typeface="Helvetica" panose="020B0604020202020204" pitchFamily="34" charset="0"/>
              </a:rPr>
              <a:t>Finder</a:t>
            </a:r>
            <a:r>
              <a:rPr lang="en-US" dirty="0" smtClean="0">
                <a:solidFill>
                  <a:schemeClr val="tx1"/>
                </a:solidFill>
                <a:latin typeface="Helvetica" panose="020B0604020202020204" pitchFamily="34" charset="0"/>
                <a:cs typeface="Helvetica" panose="020B0604020202020204" pitchFamily="34" charset="0"/>
              </a:rPr>
              <a:t>.</a:t>
            </a:r>
          </a:p>
          <a:p>
            <a:pPr algn="just"/>
            <a:r>
              <a:rPr lang="ru-RU" dirty="0" smtClean="0">
                <a:solidFill>
                  <a:schemeClr val="tx1"/>
                </a:solidFill>
                <a:latin typeface="Helvetica" panose="020B0604020202020204" pitchFamily="34" charset="0"/>
                <a:cs typeface="Helvetica" panose="020B0604020202020204" pitchFamily="34" charset="0"/>
              </a:rPr>
              <a:t>Проверьте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с помощью </a:t>
            </a:r>
            <a:r>
              <a:rPr lang="en-US" dirty="0">
                <a:solidFill>
                  <a:schemeClr val="tx1"/>
                </a:solidFill>
                <a:latin typeface="Helvetica" panose="020B0604020202020204" pitchFamily="34" charset="0"/>
                <a:cs typeface="Helvetica" panose="020B0604020202020204" pitchFamily="34" charset="0"/>
              </a:rPr>
              <a:t>Matcher</a:t>
            </a:r>
            <a:r>
              <a:rPr lang="en-US" dirty="0" smtClean="0">
                <a:solidFill>
                  <a:schemeClr val="tx1"/>
                </a:solidFill>
                <a:latin typeface="Helvetica" panose="020B0604020202020204" pitchFamily="34" charset="0"/>
                <a:cs typeface="Helvetica" panose="020B0604020202020204" pitchFamily="34" charset="0"/>
              </a:rPr>
              <a:t>.</a:t>
            </a:r>
          </a:p>
          <a:p>
            <a:pPr algn="just"/>
            <a:endParaRPr lang="en-US" b="0" i="0" dirty="0" smtClean="0">
              <a:solidFill>
                <a:schemeClr val="tx1"/>
              </a:solidFill>
              <a:effectLst/>
              <a:latin typeface="Helvetica" panose="020B0604020202020204" pitchFamily="34" charset="0"/>
              <a:cs typeface="Helvetica" panose="020B0604020202020204" pitchFamily="34" charset="0"/>
            </a:endParaRPr>
          </a:p>
          <a:p>
            <a:pPr algn="just"/>
            <a:r>
              <a:rPr lang="en-US" dirty="0" err="1">
                <a:solidFill>
                  <a:schemeClr val="tx1"/>
                </a:solidFill>
                <a:latin typeface="Helvetica" panose="020B0604020202020204" pitchFamily="34" charset="0"/>
                <a:cs typeface="Helvetica" panose="020B0604020202020204" pitchFamily="34" charset="0"/>
              </a:rPr>
              <a:t>dev_dependencies</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flutter_test</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sdk</a:t>
            </a:r>
            <a:r>
              <a:rPr lang="en-US" dirty="0">
                <a:solidFill>
                  <a:schemeClr val="tx1"/>
                </a:solidFill>
                <a:latin typeface="Helvetica" panose="020B0604020202020204" pitchFamily="34" charset="0"/>
                <a:cs typeface="Helvetica" panose="020B0604020202020204" pitchFamily="34" charset="0"/>
              </a:rPr>
              <a:t>: flutter</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08174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0" y="0"/>
            <a:ext cx="10515600" cy="1047488"/>
          </a:xfrm>
        </p:spPr>
        <p:txBody>
          <a:bodyPr/>
          <a:lstStyle/>
          <a:p>
            <a:r>
              <a:rPr lang="ru-RU" dirty="0" smtClean="0">
                <a:latin typeface="Helvetica" panose="020B0604020202020204" pitchFamily="34" charset="0"/>
                <a:cs typeface="Helvetica" panose="020B0604020202020204" pitchFamily="34" charset="0"/>
              </a:rPr>
              <a:t>Создание </a:t>
            </a:r>
            <a:r>
              <a:rPr lang="ru-RU" dirty="0" err="1" smtClean="0">
                <a:latin typeface="Helvetica" panose="020B0604020202020204" pitchFamily="34" charset="0"/>
                <a:cs typeface="Helvetica" panose="020B0604020202020204" pitchFamily="34" charset="0"/>
              </a:rPr>
              <a:t>виджета</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6829063" y="0"/>
            <a:ext cx="5208607" cy="6858000"/>
          </a:xfrm>
        </p:spPr>
        <p:txBody>
          <a:bodyPr>
            <a:normAutofit fontScale="70000" lnSpcReduction="20000"/>
          </a:bodyPr>
          <a:lstStyle/>
          <a:p>
            <a:pPr algn="just"/>
            <a:r>
              <a:rPr lang="en-US" dirty="0">
                <a:solidFill>
                  <a:schemeClr val="tx1"/>
                </a:solidFill>
                <a:latin typeface="Helvetica" panose="020B0604020202020204" pitchFamily="34" charset="0"/>
                <a:cs typeface="Helvetica" panose="020B0604020202020204" pitchFamily="34" charset="0"/>
              </a:rPr>
              <a:t>class </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 extends </a:t>
            </a:r>
            <a:r>
              <a:rPr lang="en-US" dirty="0" err="1">
                <a:solidFill>
                  <a:schemeClr val="tx1"/>
                </a:solidFill>
                <a:latin typeface="Helvetica" panose="020B0604020202020204" pitchFamily="34" charset="0"/>
                <a:cs typeface="Helvetica" panose="020B0604020202020204" pitchFamily="34" charset="0"/>
              </a:rPr>
              <a:t>StatelessWidget</a:t>
            </a:r>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const</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super.key</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required </a:t>
            </a:r>
            <a:r>
              <a:rPr lang="en-US" dirty="0" err="1">
                <a:solidFill>
                  <a:schemeClr val="tx1"/>
                </a:solidFill>
                <a:latin typeface="Helvetica" panose="020B0604020202020204" pitchFamily="34" charset="0"/>
                <a:cs typeface="Helvetica" panose="020B0604020202020204" pitchFamily="34" charset="0"/>
              </a:rPr>
              <a:t>this.title</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required </a:t>
            </a:r>
            <a:r>
              <a:rPr lang="en-US" dirty="0" err="1">
                <a:solidFill>
                  <a:schemeClr val="tx1"/>
                </a:solidFill>
                <a:latin typeface="Helvetica" panose="020B0604020202020204" pitchFamily="34" charset="0"/>
                <a:cs typeface="Helvetica" panose="020B0604020202020204" pitchFamily="34" charset="0"/>
              </a:rPr>
              <a:t>this.message</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a:t>
            </a: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  final String title;</a:t>
            </a:r>
          </a:p>
          <a:p>
            <a:pPr algn="just"/>
            <a:r>
              <a:rPr lang="en-US" dirty="0">
                <a:solidFill>
                  <a:schemeClr val="tx1"/>
                </a:solidFill>
                <a:latin typeface="Helvetica" panose="020B0604020202020204" pitchFamily="34" charset="0"/>
                <a:cs typeface="Helvetica" panose="020B0604020202020204" pitchFamily="34" charset="0"/>
              </a:rPr>
              <a:t>  final String message;</a:t>
            </a: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  @override</a:t>
            </a:r>
          </a:p>
          <a:p>
            <a:pPr algn="just"/>
            <a:r>
              <a:rPr lang="en-US" dirty="0">
                <a:solidFill>
                  <a:schemeClr val="tx1"/>
                </a:solidFill>
                <a:latin typeface="Helvetica" panose="020B0604020202020204" pitchFamily="34" charset="0"/>
                <a:cs typeface="Helvetica" panose="020B0604020202020204" pitchFamily="34" charset="0"/>
              </a:rPr>
              <a:t>  Widget build(</a:t>
            </a:r>
            <a:r>
              <a:rPr lang="en-US" dirty="0" err="1">
                <a:solidFill>
                  <a:schemeClr val="tx1"/>
                </a:solidFill>
                <a:latin typeface="Helvetica" panose="020B0604020202020204" pitchFamily="34" charset="0"/>
                <a:cs typeface="Helvetica" panose="020B0604020202020204" pitchFamily="34" charset="0"/>
              </a:rPr>
              <a:t>BuildContext</a:t>
            </a:r>
            <a:r>
              <a:rPr lang="en-US" dirty="0">
                <a:solidFill>
                  <a:schemeClr val="tx1"/>
                </a:solidFill>
                <a:latin typeface="Helvetica" panose="020B0604020202020204" pitchFamily="34" charset="0"/>
                <a:cs typeface="Helvetica" panose="020B0604020202020204" pitchFamily="34" charset="0"/>
              </a:rPr>
              <a:t> context) {</a:t>
            </a:r>
          </a:p>
          <a:p>
            <a:pPr algn="just"/>
            <a:r>
              <a:rPr lang="en-US" dirty="0">
                <a:solidFill>
                  <a:schemeClr val="tx1"/>
                </a:solidFill>
                <a:latin typeface="Helvetica" panose="020B0604020202020204" pitchFamily="34" charset="0"/>
                <a:cs typeface="Helvetica" panose="020B0604020202020204" pitchFamily="34" charset="0"/>
              </a:rPr>
              <a:t>    return </a:t>
            </a:r>
            <a:r>
              <a:rPr lang="en-US" dirty="0" err="1">
                <a:solidFill>
                  <a:schemeClr val="tx1"/>
                </a:solidFill>
                <a:latin typeface="Helvetica" panose="020B0604020202020204" pitchFamily="34" charset="0"/>
                <a:cs typeface="Helvetica" panose="020B0604020202020204" pitchFamily="34" charset="0"/>
              </a:rPr>
              <a:t>MaterialApp</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title: 'Flutter Demo',</a:t>
            </a:r>
          </a:p>
          <a:p>
            <a:pPr algn="just"/>
            <a:r>
              <a:rPr lang="en-US" dirty="0">
                <a:solidFill>
                  <a:schemeClr val="tx1"/>
                </a:solidFill>
                <a:latin typeface="Helvetica" panose="020B0604020202020204" pitchFamily="34" charset="0"/>
                <a:cs typeface="Helvetica" panose="020B0604020202020204" pitchFamily="34" charset="0"/>
              </a:rPr>
              <a:t>      home: Scaffold(</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appBar</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AppBar</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title: Text(title),</a:t>
            </a:r>
          </a:p>
          <a:p>
            <a:pPr algn="just"/>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body: Center(</a:t>
            </a:r>
          </a:p>
          <a:p>
            <a:pPr algn="just"/>
            <a:r>
              <a:rPr lang="en-US" dirty="0">
                <a:solidFill>
                  <a:schemeClr val="tx1"/>
                </a:solidFill>
                <a:latin typeface="Helvetica" panose="020B0604020202020204" pitchFamily="34" charset="0"/>
                <a:cs typeface="Helvetica" panose="020B0604020202020204" pitchFamily="34" charset="0"/>
              </a:rPr>
              <a:t>          child: Text(message),</a:t>
            </a:r>
          </a:p>
          <a:p>
            <a:pPr algn="just"/>
            <a:r>
              <a:rPr lang="en-US" dirty="0">
                <a:solidFill>
                  <a:schemeClr val="tx1"/>
                </a:solidFill>
                <a:latin typeface="Helvetica" panose="020B0604020202020204" pitchFamily="34" charset="0"/>
                <a:cs typeface="Helvetica" panose="020B0604020202020204" pitchFamily="34" charset="0"/>
              </a:rPr>
              <a:t>        </a:t>
            </a:r>
            <a:r>
              <a:rPr lang="en-US" dirty="0" smtClean="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0277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324092" y="428263"/>
            <a:ext cx="10515600" cy="1047488"/>
          </a:xfrm>
        </p:spPr>
        <p:txBody>
          <a:bodyPr/>
          <a:lstStyle/>
          <a:p>
            <a:r>
              <a:rPr lang="ru-RU" dirty="0" smtClean="0">
                <a:latin typeface="Helvetica" panose="020B0604020202020204" pitchFamily="34" charset="0"/>
                <a:cs typeface="Helvetica" panose="020B0604020202020204" pitchFamily="34" charset="0"/>
              </a:rPr>
              <a:t>Создание теста</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162047" y="1921397"/>
            <a:ext cx="11713578" cy="3970118"/>
          </a:xfrm>
        </p:spPr>
        <p:txBody>
          <a:bodyPr>
            <a:normAutofit/>
          </a:bodyPr>
          <a:lstStyle/>
          <a:p>
            <a:pPr algn="just"/>
            <a:r>
              <a:rPr lang="en-US" dirty="0">
                <a:solidFill>
                  <a:schemeClr val="tx1"/>
                </a:solidFill>
                <a:latin typeface="Helvetica" panose="020B0604020202020204" pitchFamily="34" charset="0"/>
                <a:cs typeface="Helvetica" panose="020B0604020202020204" pitchFamily="34" charset="0"/>
              </a:rPr>
              <a:t>void main() {</a:t>
            </a:r>
          </a:p>
          <a:p>
            <a:pPr algn="just"/>
            <a:r>
              <a:rPr lang="en-US" dirty="0">
                <a:solidFill>
                  <a:schemeClr val="tx1"/>
                </a:solidFill>
                <a:latin typeface="Helvetica" panose="020B0604020202020204" pitchFamily="34" charset="0"/>
                <a:cs typeface="Helvetica" panose="020B0604020202020204" pitchFamily="34" charset="0"/>
              </a:rPr>
              <a:t>  // Define a test. The </a:t>
            </a:r>
            <a:r>
              <a:rPr lang="en-US" dirty="0" err="1">
                <a:solidFill>
                  <a:schemeClr val="tx1"/>
                </a:solidFill>
                <a:latin typeface="Helvetica" panose="020B0604020202020204" pitchFamily="34" charset="0"/>
                <a:cs typeface="Helvetica" panose="020B0604020202020204" pitchFamily="34" charset="0"/>
              </a:rPr>
              <a:t>TestWidgets</a:t>
            </a:r>
            <a:r>
              <a:rPr lang="en-US" dirty="0">
                <a:solidFill>
                  <a:schemeClr val="tx1"/>
                </a:solidFill>
                <a:latin typeface="Helvetica" panose="020B0604020202020204" pitchFamily="34" charset="0"/>
                <a:cs typeface="Helvetica" panose="020B0604020202020204" pitchFamily="34" charset="0"/>
              </a:rPr>
              <a:t> function also provides a </a:t>
            </a:r>
            <a:r>
              <a:rPr lang="en-US" dirty="0" err="1">
                <a:solidFill>
                  <a:schemeClr val="tx1"/>
                </a:solidFill>
                <a:latin typeface="Helvetica" panose="020B0604020202020204" pitchFamily="34" charset="0"/>
                <a:cs typeface="Helvetica" panose="020B0604020202020204" pitchFamily="34" charset="0"/>
              </a:rPr>
              <a:t>WidgetTester</a:t>
            </a:r>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  // to work with. The </a:t>
            </a:r>
            <a:r>
              <a:rPr lang="en-US" dirty="0" err="1">
                <a:solidFill>
                  <a:schemeClr val="tx1"/>
                </a:solidFill>
                <a:latin typeface="Helvetica" panose="020B0604020202020204" pitchFamily="34" charset="0"/>
                <a:cs typeface="Helvetica" panose="020B0604020202020204" pitchFamily="34" charset="0"/>
              </a:rPr>
              <a:t>WidgetTester</a:t>
            </a:r>
            <a:r>
              <a:rPr lang="en-US" dirty="0">
                <a:solidFill>
                  <a:schemeClr val="tx1"/>
                </a:solidFill>
                <a:latin typeface="Helvetica" panose="020B0604020202020204" pitchFamily="34" charset="0"/>
                <a:cs typeface="Helvetica" panose="020B0604020202020204" pitchFamily="34" charset="0"/>
              </a:rPr>
              <a:t> allows you to build and interact</a:t>
            </a:r>
          </a:p>
          <a:p>
            <a:pPr algn="just"/>
            <a:r>
              <a:rPr lang="en-US" dirty="0">
                <a:solidFill>
                  <a:schemeClr val="tx1"/>
                </a:solidFill>
                <a:latin typeface="Helvetica" panose="020B0604020202020204" pitchFamily="34" charset="0"/>
                <a:cs typeface="Helvetica" panose="020B0604020202020204" pitchFamily="34" charset="0"/>
              </a:rPr>
              <a:t>  // with widgets in the test environment.</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testWidgets</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 has a title and message', (tester) </a:t>
            </a:r>
            <a:r>
              <a:rPr lang="en-US" dirty="0" err="1">
                <a:solidFill>
                  <a:schemeClr val="tx1"/>
                </a:solidFill>
                <a:latin typeface="Helvetica" panose="020B0604020202020204" pitchFamily="34" charset="0"/>
                <a:cs typeface="Helvetica" panose="020B0604020202020204" pitchFamily="34" charset="0"/>
              </a:rPr>
              <a:t>async</a:t>
            </a:r>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 Test code goes here.</a:t>
            </a:r>
          </a:p>
          <a:p>
            <a:pPr algn="just"/>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673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324091" y="428263"/>
            <a:ext cx="11551533" cy="1047488"/>
          </a:xfrm>
        </p:spPr>
        <p:txBody>
          <a:bodyPr>
            <a:normAutofit fontScale="90000"/>
          </a:bodyPr>
          <a:lstStyle/>
          <a:p>
            <a:r>
              <a:rPr lang="ru-RU" dirty="0" smtClean="0">
                <a:latin typeface="Helvetica" panose="020B0604020202020204" pitchFamily="34" charset="0"/>
                <a:cs typeface="Helvetica" panose="020B0604020202020204" pitchFamily="34" charset="0"/>
              </a:rPr>
              <a:t>Создание </a:t>
            </a:r>
            <a:r>
              <a:rPr lang="ru-RU" dirty="0" err="1" smtClean="0">
                <a:latin typeface="Helvetica" panose="020B0604020202020204" pitchFamily="34" charset="0"/>
                <a:cs typeface="Helvetica" panose="020B0604020202020204" pitchFamily="34" charset="0"/>
              </a:rPr>
              <a:t>виджета</a:t>
            </a:r>
            <a:r>
              <a:rPr lang="ru-RU" dirty="0" smtClean="0">
                <a:latin typeface="Helvetica" panose="020B0604020202020204" pitchFamily="34" charset="0"/>
                <a:cs typeface="Helvetica" panose="020B0604020202020204" pitchFamily="34" charset="0"/>
              </a:rPr>
              <a:t> </a:t>
            </a:r>
            <a:r>
              <a:rPr lang="ru-RU" dirty="0">
                <a:latin typeface="Helvetica" panose="020B0604020202020204" pitchFamily="34" charset="0"/>
                <a:cs typeface="Helvetica" panose="020B0604020202020204" pitchFamily="34" charset="0"/>
              </a:rPr>
              <a:t>с помощью </a:t>
            </a:r>
            <a:r>
              <a:rPr lang="ru-RU" dirty="0" err="1">
                <a:latin typeface="Helvetica" panose="020B0604020202020204" pitchFamily="34" charset="0"/>
                <a:cs typeface="Helvetica" panose="020B0604020202020204" pitchFamily="34" charset="0"/>
              </a:rPr>
              <a:t>WidgetTester</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162047" y="1921397"/>
            <a:ext cx="11713578" cy="3970118"/>
          </a:xfrm>
        </p:spPr>
        <p:txBody>
          <a:bodyPr>
            <a:normAutofit/>
          </a:bodyPr>
          <a:lstStyle/>
          <a:p>
            <a:pPr algn="just"/>
            <a:r>
              <a:rPr lang="en-US" dirty="0">
                <a:solidFill>
                  <a:schemeClr val="tx1"/>
                </a:solidFill>
                <a:latin typeface="Helvetica" panose="020B0604020202020204" pitchFamily="34" charset="0"/>
                <a:cs typeface="Helvetica" panose="020B0604020202020204" pitchFamily="34" charset="0"/>
              </a:rPr>
              <a:t>void main() {</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testWidgets</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 has a title and message', (tester) </a:t>
            </a:r>
            <a:r>
              <a:rPr lang="en-US" dirty="0" err="1">
                <a:solidFill>
                  <a:schemeClr val="tx1"/>
                </a:solidFill>
                <a:latin typeface="Helvetica" panose="020B0604020202020204" pitchFamily="34" charset="0"/>
                <a:cs typeface="Helvetica" panose="020B0604020202020204" pitchFamily="34" charset="0"/>
              </a:rPr>
              <a:t>async</a:t>
            </a:r>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 Create the widget by telling the tester to build it.</a:t>
            </a:r>
          </a:p>
          <a:p>
            <a:pPr algn="just"/>
            <a:r>
              <a:rPr lang="en-US" dirty="0">
                <a:solidFill>
                  <a:schemeClr val="tx1"/>
                </a:solidFill>
                <a:latin typeface="Helvetica" panose="020B0604020202020204" pitchFamily="34" charset="0"/>
                <a:cs typeface="Helvetica" panose="020B0604020202020204" pitchFamily="34" charset="0"/>
              </a:rPr>
              <a:t>    await </a:t>
            </a:r>
            <a:r>
              <a:rPr lang="en-US" dirty="0" err="1">
                <a:solidFill>
                  <a:schemeClr val="tx1"/>
                </a:solidFill>
                <a:latin typeface="Helvetica" panose="020B0604020202020204" pitchFamily="34" charset="0"/>
                <a:cs typeface="Helvetica" panose="020B0604020202020204" pitchFamily="34" charset="0"/>
              </a:rPr>
              <a:t>tester.pumpWidget</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const</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(title: 'T', message: 'M'));</a:t>
            </a:r>
          </a:p>
          <a:p>
            <a:pPr algn="just"/>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62314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324091" y="428263"/>
            <a:ext cx="11551533" cy="1047488"/>
          </a:xfrm>
        </p:spPr>
        <p:txBody>
          <a:bodyPr>
            <a:normAutofit/>
          </a:bodyPr>
          <a:lstStyle/>
          <a:p>
            <a:r>
              <a:rPr lang="ru-RU" dirty="0">
                <a:latin typeface="Helvetica" panose="020B0604020202020204" pitchFamily="34" charset="0"/>
                <a:cs typeface="Helvetica" panose="020B0604020202020204" pitchFamily="34" charset="0"/>
              </a:rPr>
              <a:t>Замечания о методах </a:t>
            </a:r>
            <a:r>
              <a:rPr lang="en-US" dirty="0">
                <a:latin typeface="Helvetica" panose="020B0604020202020204" pitchFamily="34" charset="0"/>
                <a:cs typeface="Helvetica" panose="020B0604020202020204" pitchFamily="34" charset="0"/>
              </a:rPr>
              <a:t>pump()</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162047" y="1921397"/>
            <a:ext cx="11713578" cy="3970118"/>
          </a:xfrm>
        </p:spPr>
        <p:txBody>
          <a:bodyPr>
            <a:normAutofit/>
          </a:bodyPr>
          <a:lstStyle/>
          <a:p>
            <a:pPr algn="just"/>
            <a:r>
              <a:rPr lang="ru-RU" dirty="0">
                <a:solidFill>
                  <a:schemeClr val="tx1"/>
                </a:solidFill>
                <a:latin typeface="Helvetica" panose="020B0604020202020204" pitchFamily="34" charset="0"/>
                <a:cs typeface="Helvetica" panose="020B0604020202020204" pitchFamily="34" charset="0"/>
              </a:rPr>
              <a:t>После первоначального вызова </a:t>
            </a:r>
            <a:r>
              <a:rPr lang="ru-RU" dirty="0" err="1">
                <a:solidFill>
                  <a:schemeClr val="tx1"/>
                </a:solidFill>
                <a:latin typeface="Helvetica" panose="020B0604020202020204" pitchFamily="34" charset="0"/>
                <a:cs typeface="Helvetica" panose="020B0604020202020204" pitchFamily="34" charset="0"/>
              </a:rPr>
              <a:t>pumpWidget</a:t>
            </a:r>
            <a:r>
              <a:rPr lang="ru-RU" dirty="0">
                <a:solidFill>
                  <a:schemeClr val="tx1"/>
                </a:solidFill>
                <a:latin typeface="Helvetica" panose="020B0604020202020204" pitchFamily="34" charset="0"/>
                <a:cs typeface="Helvetica" panose="020B0604020202020204" pitchFamily="34" charset="0"/>
              </a:rPr>
              <a:t>() </a:t>
            </a:r>
            <a:r>
              <a:rPr lang="ru-RU" dirty="0" err="1">
                <a:solidFill>
                  <a:schemeClr val="tx1"/>
                </a:solidFill>
                <a:latin typeface="Helvetica" panose="020B0604020202020204" pitchFamily="34" charset="0"/>
                <a:cs typeface="Helvetica" panose="020B0604020202020204" pitchFamily="34" charset="0"/>
              </a:rPr>
              <a:t>WidgetTester</a:t>
            </a:r>
            <a:r>
              <a:rPr lang="ru-RU" dirty="0">
                <a:solidFill>
                  <a:schemeClr val="tx1"/>
                </a:solidFill>
                <a:latin typeface="Helvetica" panose="020B0604020202020204" pitchFamily="34" charset="0"/>
                <a:cs typeface="Helvetica" panose="020B0604020202020204" pitchFamily="34" charset="0"/>
              </a:rPr>
              <a:t> предоставляет дополнительные способы перестроить тот же </a:t>
            </a:r>
            <a:r>
              <a:rPr lang="ru-RU" dirty="0" err="1">
                <a:solidFill>
                  <a:schemeClr val="tx1"/>
                </a:solidFill>
                <a:latin typeface="Helvetica" panose="020B0604020202020204" pitchFamily="34" charset="0"/>
                <a:cs typeface="Helvetica" panose="020B0604020202020204" pitchFamily="34" charset="0"/>
              </a:rPr>
              <a:t>виджет</a:t>
            </a:r>
            <a:r>
              <a:rPr lang="ru-RU" dirty="0">
                <a:solidFill>
                  <a:schemeClr val="tx1"/>
                </a:solidFill>
                <a:latin typeface="Helvetica" panose="020B0604020202020204" pitchFamily="34" charset="0"/>
                <a:cs typeface="Helvetica" panose="020B0604020202020204" pitchFamily="34" charset="0"/>
              </a:rPr>
              <a:t>. Это полезно, если вы работаете с </a:t>
            </a:r>
            <a:r>
              <a:rPr lang="ru-RU" dirty="0" err="1">
                <a:solidFill>
                  <a:schemeClr val="tx1"/>
                </a:solidFill>
                <a:latin typeface="Helvetica" panose="020B0604020202020204" pitchFamily="34" charset="0"/>
                <a:cs typeface="Helvetica" panose="020B0604020202020204" pitchFamily="34" charset="0"/>
              </a:rPr>
              <a:t>StatefulWidget</a:t>
            </a:r>
            <a:r>
              <a:rPr lang="ru-RU" dirty="0">
                <a:solidFill>
                  <a:schemeClr val="tx1"/>
                </a:solidFill>
                <a:latin typeface="Helvetica" panose="020B0604020202020204" pitchFamily="34" charset="0"/>
                <a:cs typeface="Helvetica" panose="020B0604020202020204" pitchFamily="34" charset="0"/>
              </a:rPr>
              <a:t> или анимацией.</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03228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324091" y="428263"/>
            <a:ext cx="11551533" cy="1047488"/>
          </a:xfrm>
        </p:spPr>
        <p:txBody>
          <a:bodyPr>
            <a:normAutofit fontScale="90000"/>
          </a:bodyPr>
          <a:lstStyle/>
          <a:p>
            <a:r>
              <a:rPr lang="ru-RU" dirty="0">
                <a:latin typeface="Helvetica" panose="020B0604020202020204" pitchFamily="34" charset="0"/>
                <a:cs typeface="Helvetica" panose="020B0604020202020204" pitchFamily="34" charset="0"/>
              </a:rPr>
              <a:t>Поиск </a:t>
            </a:r>
            <a:r>
              <a:rPr lang="ru-RU" dirty="0" err="1" smtClean="0">
                <a:latin typeface="Helvetica" panose="020B0604020202020204" pitchFamily="34" charset="0"/>
                <a:cs typeface="Helvetica" panose="020B0604020202020204" pitchFamily="34" charset="0"/>
              </a:rPr>
              <a:t>виджета</a:t>
            </a:r>
            <a:r>
              <a:rPr lang="ru-RU" dirty="0" smtClean="0">
                <a:latin typeface="Helvetica" panose="020B0604020202020204" pitchFamily="34" charset="0"/>
                <a:cs typeface="Helvetica" panose="020B0604020202020204" pitchFamily="34" charset="0"/>
              </a:rPr>
              <a:t> </a:t>
            </a:r>
            <a:r>
              <a:rPr lang="ru-RU" dirty="0">
                <a:latin typeface="Helvetica" panose="020B0604020202020204" pitchFamily="34" charset="0"/>
                <a:cs typeface="Helvetica" panose="020B0604020202020204" pitchFamily="34" charset="0"/>
              </a:rPr>
              <a:t>с помощью </a:t>
            </a:r>
            <a:r>
              <a:rPr lang="ru-RU" dirty="0" err="1">
                <a:latin typeface="Helvetica" panose="020B0604020202020204" pitchFamily="34" charset="0"/>
                <a:cs typeface="Helvetica" panose="020B0604020202020204" pitchFamily="34" charset="0"/>
              </a:rPr>
              <a:t>Finder</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162047" y="1921397"/>
            <a:ext cx="11713578" cy="3970118"/>
          </a:xfrm>
        </p:spPr>
        <p:txBody>
          <a:bodyPr>
            <a:normAutofit lnSpcReduction="10000"/>
          </a:bodyPr>
          <a:lstStyle/>
          <a:p>
            <a:pPr algn="just"/>
            <a:r>
              <a:rPr lang="en-US" dirty="0">
                <a:solidFill>
                  <a:schemeClr val="tx1"/>
                </a:solidFill>
                <a:latin typeface="Helvetica" panose="020B0604020202020204" pitchFamily="34" charset="0"/>
                <a:cs typeface="Helvetica" panose="020B0604020202020204" pitchFamily="34" charset="0"/>
              </a:rPr>
              <a:t>void main() {</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testWidgets</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 has a title and message', (tester) </a:t>
            </a:r>
            <a:r>
              <a:rPr lang="en-US" dirty="0" err="1">
                <a:solidFill>
                  <a:schemeClr val="tx1"/>
                </a:solidFill>
                <a:latin typeface="Helvetica" panose="020B0604020202020204" pitchFamily="34" charset="0"/>
                <a:cs typeface="Helvetica" panose="020B0604020202020204" pitchFamily="34" charset="0"/>
              </a:rPr>
              <a:t>async</a:t>
            </a:r>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await </a:t>
            </a:r>
            <a:r>
              <a:rPr lang="en-US" dirty="0" err="1">
                <a:solidFill>
                  <a:schemeClr val="tx1"/>
                </a:solidFill>
                <a:latin typeface="Helvetica" panose="020B0604020202020204" pitchFamily="34" charset="0"/>
                <a:cs typeface="Helvetica" panose="020B0604020202020204" pitchFamily="34" charset="0"/>
              </a:rPr>
              <a:t>tester.pumpWidget</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const</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(title: 'T', message: 'M'));</a:t>
            </a: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    // Create the Finders.</a:t>
            </a:r>
          </a:p>
          <a:p>
            <a:pPr algn="just"/>
            <a:r>
              <a:rPr lang="en-US" dirty="0">
                <a:solidFill>
                  <a:schemeClr val="tx1"/>
                </a:solidFill>
                <a:latin typeface="Helvetica" panose="020B0604020202020204" pitchFamily="34" charset="0"/>
                <a:cs typeface="Helvetica" panose="020B0604020202020204" pitchFamily="34" charset="0"/>
              </a:rPr>
              <a:t>    final </a:t>
            </a:r>
            <a:r>
              <a:rPr lang="en-US" dirty="0" err="1">
                <a:solidFill>
                  <a:schemeClr val="tx1"/>
                </a:solidFill>
                <a:latin typeface="Helvetica" panose="020B0604020202020204" pitchFamily="34" charset="0"/>
                <a:cs typeface="Helvetica" panose="020B0604020202020204" pitchFamily="34" charset="0"/>
              </a:rPr>
              <a:t>titleFinder</a:t>
            </a:r>
            <a:r>
              <a:rPr lang="en-US" dirty="0">
                <a:solidFill>
                  <a:schemeClr val="tx1"/>
                </a:solidFill>
                <a:latin typeface="Helvetica" panose="020B0604020202020204" pitchFamily="34" charset="0"/>
                <a:cs typeface="Helvetica" panose="020B0604020202020204" pitchFamily="34" charset="0"/>
              </a:rPr>
              <a:t> = </a:t>
            </a:r>
            <a:r>
              <a:rPr lang="en-US" dirty="0" err="1">
                <a:solidFill>
                  <a:schemeClr val="tx1"/>
                </a:solidFill>
                <a:latin typeface="Helvetica" panose="020B0604020202020204" pitchFamily="34" charset="0"/>
                <a:cs typeface="Helvetica" panose="020B0604020202020204" pitchFamily="34" charset="0"/>
              </a:rPr>
              <a:t>find.text</a:t>
            </a:r>
            <a:r>
              <a:rPr lang="en-US" dirty="0">
                <a:solidFill>
                  <a:schemeClr val="tx1"/>
                </a:solidFill>
                <a:latin typeface="Helvetica" panose="020B0604020202020204" pitchFamily="34" charset="0"/>
                <a:cs typeface="Helvetica" panose="020B0604020202020204" pitchFamily="34" charset="0"/>
              </a:rPr>
              <a:t>('T');</a:t>
            </a:r>
          </a:p>
          <a:p>
            <a:pPr algn="just"/>
            <a:r>
              <a:rPr lang="en-US" dirty="0">
                <a:solidFill>
                  <a:schemeClr val="tx1"/>
                </a:solidFill>
                <a:latin typeface="Helvetica" panose="020B0604020202020204" pitchFamily="34" charset="0"/>
                <a:cs typeface="Helvetica" panose="020B0604020202020204" pitchFamily="34" charset="0"/>
              </a:rPr>
              <a:t>    final </a:t>
            </a:r>
            <a:r>
              <a:rPr lang="en-US" dirty="0" err="1">
                <a:solidFill>
                  <a:schemeClr val="tx1"/>
                </a:solidFill>
                <a:latin typeface="Helvetica" panose="020B0604020202020204" pitchFamily="34" charset="0"/>
                <a:cs typeface="Helvetica" panose="020B0604020202020204" pitchFamily="34" charset="0"/>
              </a:rPr>
              <a:t>messageFinder</a:t>
            </a:r>
            <a:r>
              <a:rPr lang="en-US" dirty="0">
                <a:solidFill>
                  <a:schemeClr val="tx1"/>
                </a:solidFill>
                <a:latin typeface="Helvetica" panose="020B0604020202020204" pitchFamily="34" charset="0"/>
                <a:cs typeface="Helvetica" panose="020B0604020202020204" pitchFamily="34" charset="0"/>
              </a:rPr>
              <a:t> = </a:t>
            </a:r>
            <a:r>
              <a:rPr lang="en-US" dirty="0" err="1">
                <a:solidFill>
                  <a:schemeClr val="tx1"/>
                </a:solidFill>
                <a:latin typeface="Helvetica" panose="020B0604020202020204" pitchFamily="34" charset="0"/>
                <a:cs typeface="Helvetica" panose="020B0604020202020204" pitchFamily="34" charset="0"/>
              </a:rPr>
              <a:t>find.text</a:t>
            </a:r>
            <a:r>
              <a:rPr lang="en-US" dirty="0">
                <a:solidFill>
                  <a:schemeClr val="tx1"/>
                </a:solidFill>
                <a:latin typeface="Helvetica" panose="020B0604020202020204" pitchFamily="34" charset="0"/>
                <a:cs typeface="Helvetica" panose="020B0604020202020204" pitchFamily="34" charset="0"/>
              </a:rPr>
              <a:t>('M');</a:t>
            </a:r>
          </a:p>
          <a:p>
            <a:pPr algn="just"/>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5931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E63D4-6D57-400F-9443-B3A051959558}"/>
              </a:ext>
            </a:extLst>
          </p:cNvPr>
          <p:cNvSpPr>
            <a:spLocks noGrp="1"/>
          </p:cNvSpPr>
          <p:nvPr>
            <p:ph type="title"/>
          </p:nvPr>
        </p:nvSpPr>
        <p:spPr>
          <a:xfrm>
            <a:off x="162047" y="428263"/>
            <a:ext cx="12029953" cy="1047488"/>
          </a:xfrm>
        </p:spPr>
        <p:txBody>
          <a:bodyPr>
            <a:normAutofit fontScale="90000"/>
          </a:bodyPr>
          <a:lstStyle/>
          <a:p>
            <a:r>
              <a:rPr lang="ru-RU" dirty="0">
                <a:latin typeface="Helvetica" panose="020B0604020202020204" pitchFamily="34" charset="0"/>
                <a:cs typeface="Helvetica" panose="020B0604020202020204" pitchFamily="34" charset="0"/>
              </a:rPr>
              <a:t>Проверка </a:t>
            </a:r>
            <a:r>
              <a:rPr lang="ru-RU" dirty="0" err="1">
                <a:latin typeface="Helvetica" panose="020B0604020202020204" pitchFamily="34" charset="0"/>
                <a:cs typeface="Helvetica" panose="020B0604020202020204" pitchFamily="34" charset="0"/>
              </a:rPr>
              <a:t>виджета</a:t>
            </a:r>
            <a:r>
              <a:rPr lang="ru-RU" dirty="0">
                <a:latin typeface="Helvetica" panose="020B0604020202020204" pitchFamily="34" charset="0"/>
                <a:cs typeface="Helvetica" panose="020B0604020202020204" pitchFamily="34" charset="0"/>
              </a:rPr>
              <a:t> с помощью </a:t>
            </a:r>
            <a:r>
              <a:rPr lang="ru-RU" dirty="0" err="1">
                <a:latin typeface="Helvetica" panose="020B0604020202020204" pitchFamily="34" charset="0"/>
                <a:cs typeface="Helvetica" panose="020B0604020202020204" pitchFamily="34" charset="0"/>
              </a:rPr>
              <a:t>Matcher</a:t>
            </a:r>
            <a:endParaRPr lang="ru-RU" dirty="0">
              <a:latin typeface="Helvetica" panose="020B0604020202020204" pitchFamily="34" charset="0"/>
              <a:cs typeface="Helvetica" panose="020B0604020202020204" pitchFamily="34" charset="0"/>
            </a:endParaRPr>
          </a:p>
        </p:txBody>
      </p:sp>
      <p:sp>
        <p:nvSpPr>
          <p:cNvPr id="3" name="Текст 2">
            <a:extLst>
              <a:ext uri="{FF2B5EF4-FFF2-40B4-BE49-F238E27FC236}">
                <a16:creationId xmlns:a16="http://schemas.microsoft.com/office/drawing/2014/main" id="{74B32932-D7F6-4096-8C7E-4B5F718C2AF4}"/>
              </a:ext>
            </a:extLst>
          </p:cNvPr>
          <p:cNvSpPr>
            <a:spLocks noGrp="1"/>
          </p:cNvSpPr>
          <p:nvPr>
            <p:ph type="body" idx="1"/>
          </p:nvPr>
        </p:nvSpPr>
        <p:spPr>
          <a:xfrm>
            <a:off x="162047" y="1747777"/>
            <a:ext cx="11713578" cy="4872942"/>
          </a:xfrm>
        </p:spPr>
        <p:txBody>
          <a:bodyPr>
            <a:normAutofit fontScale="92500" lnSpcReduction="10000"/>
          </a:bodyPr>
          <a:lstStyle/>
          <a:p>
            <a:pPr algn="just"/>
            <a:r>
              <a:rPr lang="en-US" dirty="0">
                <a:solidFill>
                  <a:schemeClr val="tx1"/>
                </a:solidFill>
                <a:latin typeface="Helvetica" panose="020B0604020202020204" pitchFamily="34" charset="0"/>
                <a:cs typeface="Helvetica" panose="020B0604020202020204" pitchFamily="34" charset="0"/>
              </a:rPr>
              <a:t>void main() {</a:t>
            </a:r>
          </a:p>
          <a:p>
            <a:pPr algn="just"/>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testWidgets</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 has a title and message', (tester) </a:t>
            </a:r>
            <a:r>
              <a:rPr lang="en-US" dirty="0" err="1">
                <a:solidFill>
                  <a:schemeClr val="tx1"/>
                </a:solidFill>
                <a:latin typeface="Helvetica" panose="020B0604020202020204" pitchFamily="34" charset="0"/>
                <a:cs typeface="Helvetica" panose="020B0604020202020204" pitchFamily="34" charset="0"/>
              </a:rPr>
              <a:t>async</a:t>
            </a:r>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    await </a:t>
            </a:r>
            <a:r>
              <a:rPr lang="en-US" dirty="0" err="1">
                <a:solidFill>
                  <a:schemeClr val="tx1"/>
                </a:solidFill>
                <a:latin typeface="Helvetica" panose="020B0604020202020204" pitchFamily="34" charset="0"/>
                <a:cs typeface="Helvetica" panose="020B0604020202020204" pitchFamily="34" charset="0"/>
              </a:rPr>
              <a:t>tester.pumpWidget</a:t>
            </a:r>
            <a:r>
              <a:rPr lang="en-US" dirty="0">
                <a:solidFill>
                  <a:schemeClr val="tx1"/>
                </a:solidFill>
                <a:latin typeface="Helvetica" panose="020B0604020202020204" pitchFamily="34" charset="0"/>
                <a:cs typeface="Helvetica" panose="020B0604020202020204" pitchFamily="34" charset="0"/>
              </a:rPr>
              <a:t>(</a:t>
            </a:r>
            <a:r>
              <a:rPr lang="en-US" dirty="0" err="1">
                <a:solidFill>
                  <a:schemeClr val="tx1"/>
                </a:solidFill>
                <a:latin typeface="Helvetica" panose="020B0604020202020204" pitchFamily="34" charset="0"/>
                <a:cs typeface="Helvetica" panose="020B0604020202020204" pitchFamily="34" charset="0"/>
              </a:rPr>
              <a:t>const</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MyWidget</a:t>
            </a:r>
            <a:r>
              <a:rPr lang="en-US" dirty="0">
                <a:solidFill>
                  <a:schemeClr val="tx1"/>
                </a:solidFill>
                <a:latin typeface="Helvetica" panose="020B0604020202020204" pitchFamily="34" charset="0"/>
                <a:cs typeface="Helvetica" panose="020B0604020202020204" pitchFamily="34" charset="0"/>
              </a:rPr>
              <a:t>(title: 'T', message: 'M'));</a:t>
            </a:r>
          </a:p>
          <a:p>
            <a:pPr algn="just"/>
            <a:r>
              <a:rPr lang="en-US" dirty="0">
                <a:solidFill>
                  <a:schemeClr val="tx1"/>
                </a:solidFill>
                <a:latin typeface="Helvetica" panose="020B0604020202020204" pitchFamily="34" charset="0"/>
                <a:cs typeface="Helvetica" panose="020B0604020202020204" pitchFamily="34" charset="0"/>
              </a:rPr>
              <a:t>    final </a:t>
            </a:r>
            <a:r>
              <a:rPr lang="en-US" dirty="0" err="1">
                <a:solidFill>
                  <a:schemeClr val="tx1"/>
                </a:solidFill>
                <a:latin typeface="Helvetica" panose="020B0604020202020204" pitchFamily="34" charset="0"/>
                <a:cs typeface="Helvetica" panose="020B0604020202020204" pitchFamily="34" charset="0"/>
              </a:rPr>
              <a:t>titleFinder</a:t>
            </a:r>
            <a:r>
              <a:rPr lang="en-US" dirty="0">
                <a:solidFill>
                  <a:schemeClr val="tx1"/>
                </a:solidFill>
                <a:latin typeface="Helvetica" panose="020B0604020202020204" pitchFamily="34" charset="0"/>
                <a:cs typeface="Helvetica" panose="020B0604020202020204" pitchFamily="34" charset="0"/>
              </a:rPr>
              <a:t> = </a:t>
            </a:r>
            <a:r>
              <a:rPr lang="en-US" dirty="0" err="1">
                <a:solidFill>
                  <a:schemeClr val="tx1"/>
                </a:solidFill>
                <a:latin typeface="Helvetica" panose="020B0604020202020204" pitchFamily="34" charset="0"/>
                <a:cs typeface="Helvetica" panose="020B0604020202020204" pitchFamily="34" charset="0"/>
              </a:rPr>
              <a:t>find.text</a:t>
            </a:r>
            <a:r>
              <a:rPr lang="en-US" dirty="0">
                <a:solidFill>
                  <a:schemeClr val="tx1"/>
                </a:solidFill>
                <a:latin typeface="Helvetica" panose="020B0604020202020204" pitchFamily="34" charset="0"/>
                <a:cs typeface="Helvetica" panose="020B0604020202020204" pitchFamily="34" charset="0"/>
              </a:rPr>
              <a:t>('T');</a:t>
            </a:r>
          </a:p>
          <a:p>
            <a:pPr algn="just"/>
            <a:r>
              <a:rPr lang="en-US" dirty="0">
                <a:solidFill>
                  <a:schemeClr val="tx1"/>
                </a:solidFill>
                <a:latin typeface="Helvetica" panose="020B0604020202020204" pitchFamily="34" charset="0"/>
                <a:cs typeface="Helvetica" panose="020B0604020202020204" pitchFamily="34" charset="0"/>
              </a:rPr>
              <a:t>    final </a:t>
            </a:r>
            <a:r>
              <a:rPr lang="en-US" dirty="0" err="1">
                <a:solidFill>
                  <a:schemeClr val="tx1"/>
                </a:solidFill>
                <a:latin typeface="Helvetica" panose="020B0604020202020204" pitchFamily="34" charset="0"/>
                <a:cs typeface="Helvetica" panose="020B0604020202020204" pitchFamily="34" charset="0"/>
              </a:rPr>
              <a:t>messageFinder</a:t>
            </a:r>
            <a:r>
              <a:rPr lang="en-US" dirty="0">
                <a:solidFill>
                  <a:schemeClr val="tx1"/>
                </a:solidFill>
                <a:latin typeface="Helvetica" panose="020B0604020202020204" pitchFamily="34" charset="0"/>
                <a:cs typeface="Helvetica" panose="020B0604020202020204" pitchFamily="34" charset="0"/>
              </a:rPr>
              <a:t> = </a:t>
            </a:r>
            <a:r>
              <a:rPr lang="en-US" dirty="0" err="1">
                <a:solidFill>
                  <a:schemeClr val="tx1"/>
                </a:solidFill>
                <a:latin typeface="Helvetica" panose="020B0604020202020204" pitchFamily="34" charset="0"/>
                <a:cs typeface="Helvetica" panose="020B0604020202020204" pitchFamily="34" charset="0"/>
              </a:rPr>
              <a:t>find.text</a:t>
            </a:r>
            <a:r>
              <a:rPr lang="en-US" dirty="0">
                <a:solidFill>
                  <a:schemeClr val="tx1"/>
                </a:solidFill>
                <a:latin typeface="Helvetica" panose="020B0604020202020204" pitchFamily="34" charset="0"/>
                <a:cs typeface="Helvetica" panose="020B0604020202020204" pitchFamily="34" charset="0"/>
              </a:rPr>
              <a:t>('M');</a:t>
            </a:r>
          </a:p>
          <a:p>
            <a:pPr algn="just"/>
            <a:endParaRPr lang="en-US" dirty="0">
              <a:solidFill>
                <a:schemeClr val="tx1"/>
              </a:solidFill>
              <a:latin typeface="Helvetica" panose="020B0604020202020204" pitchFamily="34" charset="0"/>
              <a:cs typeface="Helvetica" panose="020B0604020202020204" pitchFamily="34" charset="0"/>
            </a:endParaRPr>
          </a:p>
          <a:p>
            <a:pPr algn="just"/>
            <a:r>
              <a:rPr lang="en-US" dirty="0">
                <a:solidFill>
                  <a:schemeClr val="tx1"/>
                </a:solidFill>
                <a:latin typeface="Helvetica" panose="020B0604020202020204" pitchFamily="34" charset="0"/>
                <a:cs typeface="Helvetica" panose="020B0604020202020204" pitchFamily="34" charset="0"/>
              </a:rPr>
              <a:t>    // Use the `</a:t>
            </a:r>
            <a:r>
              <a:rPr lang="en-US" dirty="0" err="1">
                <a:solidFill>
                  <a:schemeClr val="tx1"/>
                </a:solidFill>
                <a:latin typeface="Helvetica" panose="020B0604020202020204" pitchFamily="34" charset="0"/>
                <a:cs typeface="Helvetica" panose="020B0604020202020204" pitchFamily="34" charset="0"/>
              </a:rPr>
              <a:t>findsOneWidget</a:t>
            </a:r>
            <a:r>
              <a:rPr lang="en-US" dirty="0">
                <a:solidFill>
                  <a:schemeClr val="tx1"/>
                </a:solidFill>
                <a:latin typeface="Helvetica" panose="020B0604020202020204" pitchFamily="34" charset="0"/>
                <a:cs typeface="Helvetica" panose="020B0604020202020204" pitchFamily="34" charset="0"/>
              </a:rPr>
              <a:t>` matcher provided by </a:t>
            </a:r>
            <a:r>
              <a:rPr lang="en-US" dirty="0" err="1">
                <a:solidFill>
                  <a:schemeClr val="tx1"/>
                </a:solidFill>
                <a:latin typeface="Helvetica" panose="020B0604020202020204" pitchFamily="34" charset="0"/>
                <a:cs typeface="Helvetica" panose="020B0604020202020204" pitchFamily="34" charset="0"/>
              </a:rPr>
              <a:t>flutter_test</a:t>
            </a:r>
            <a:r>
              <a:rPr lang="en-US" dirty="0">
                <a:solidFill>
                  <a:schemeClr val="tx1"/>
                </a:solidFill>
                <a:latin typeface="Helvetica" panose="020B0604020202020204" pitchFamily="34" charset="0"/>
                <a:cs typeface="Helvetica" panose="020B0604020202020204" pitchFamily="34" charset="0"/>
              </a:rPr>
              <a:t> to verify</a:t>
            </a:r>
          </a:p>
          <a:p>
            <a:pPr algn="just"/>
            <a:r>
              <a:rPr lang="en-US" dirty="0">
                <a:solidFill>
                  <a:schemeClr val="tx1"/>
                </a:solidFill>
                <a:latin typeface="Helvetica" panose="020B0604020202020204" pitchFamily="34" charset="0"/>
                <a:cs typeface="Helvetica" panose="020B0604020202020204" pitchFamily="34" charset="0"/>
              </a:rPr>
              <a:t>    // that the Text widgets appear exactly once in the widget tree.</a:t>
            </a:r>
          </a:p>
          <a:p>
            <a:pPr algn="just"/>
            <a:r>
              <a:rPr lang="en-US" dirty="0">
                <a:solidFill>
                  <a:schemeClr val="tx1"/>
                </a:solidFill>
                <a:latin typeface="Helvetica" panose="020B0604020202020204" pitchFamily="34" charset="0"/>
                <a:cs typeface="Helvetica" panose="020B0604020202020204" pitchFamily="34" charset="0"/>
              </a:rPr>
              <a:t>    expect(</a:t>
            </a:r>
            <a:r>
              <a:rPr lang="en-US" dirty="0" err="1">
                <a:solidFill>
                  <a:schemeClr val="tx1"/>
                </a:solidFill>
                <a:latin typeface="Helvetica" panose="020B0604020202020204" pitchFamily="34" charset="0"/>
                <a:cs typeface="Helvetica" panose="020B0604020202020204" pitchFamily="34" charset="0"/>
              </a:rPr>
              <a:t>titleFinder</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findsOneWidget</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expect(</a:t>
            </a:r>
            <a:r>
              <a:rPr lang="en-US" dirty="0" err="1">
                <a:solidFill>
                  <a:schemeClr val="tx1"/>
                </a:solidFill>
                <a:latin typeface="Helvetica" panose="020B0604020202020204" pitchFamily="34" charset="0"/>
                <a:cs typeface="Helvetica" panose="020B0604020202020204" pitchFamily="34" charset="0"/>
              </a:rPr>
              <a:t>messageFinder</a:t>
            </a:r>
            <a:r>
              <a:rPr lang="en-US" dirty="0">
                <a:solidFill>
                  <a:schemeClr val="tx1"/>
                </a:solidFill>
                <a:latin typeface="Helvetica" panose="020B0604020202020204" pitchFamily="34" charset="0"/>
                <a:cs typeface="Helvetica" panose="020B0604020202020204" pitchFamily="34" charset="0"/>
              </a:rPr>
              <a:t>, </a:t>
            </a:r>
            <a:r>
              <a:rPr lang="en-US" dirty="0" err="1">
                <a:solidFill>
                  <a:schemeClr val="tx1"/>
                </a:solidFill>
                <a:latin typeface="Helvetica" panose="020B0604020202020204" pitchFamily="34" charset="0"/>
                <a:cs typeface="Helvetica" panose="020B0604020202020204" pitchFamily="34" charset="0"/>
              </a:rPr>
              <a:t>findsOneWidget</a:t>
            </a:r>
            <a:r>
              <a:rPr lang="en-US" dirty="0">
                <a:solidFill>
                  <a:schemeClr val="tx1"/>
                </a:solidFill>
                <a:latin typeface="Helvetica" panose="020B0604020202020204" pitchFamily="34" charset="0"/>
                <a:cs typeface="Helvetica" panose="020B0604020202020204" pitchFamily="34" charset="0"/>
              </a:rPr>
              <a:t>);</a:t>
            </a:r>
          </a:p>
          <a:p>
            <a:pPr algn="just"/>
            <a:r>
              <a:rPr lang="en-US" dirty="0">
                <a:solidFill>
                  <a:schemeClr val="tx1"/>
                </a:solidFill>
                <a:latin typeface="Helvetica" panose="020B0604020202020204" pitchFamily="34" charset="0"/>
                <a:cs typeface="Helvetica" panose="020B0604020202020204" pitchFamily="34" charset="0"/>
              </a:rPr>
              <a:t>  });</a:t>
            </a:r>
          </a:p>
          <a:p>
            <a:pPr algn="just"/>
            <a:r>
              <a:rPr lang="en-US" dirty="0">
                <a:solidFill>
                  <a:schemeClr val="tx1"/>
                </a:solidFill>
                <a:latin typeface="Helvetica" panose="020B0604020202020204" pitchFamily="34" charset="0"/>
                <a:cs typeface="Helvetica" panose="020B0604020202020204" pitchFamily="34" charset="0"/>
              </a:rPr>
              <a:t>}</a:t>
            </a:r>
            <a:endParaRPr lang="ru-RU" b="0" i="0" dirty="0">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61232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Глобальный объект </a:t>
            </a:r>
            <a:r>
              <a:rPr lang="en-US" dirty="0">
                <a:solidFill>
                  <a:schemeClr val="bg1"/>
                </a:solidFill>
                <a:latin typeface="Helvetica" pitchFamily="2" charset="0"/>
              </a:rPr>
              <a:t>find</a:t>
            </a:r>
            <a:endParaRPr lang="ru-BY" dirty="0">
              <a:solidFill>
                <a:schemeClr val="bg1"/>
              </a:solidFill>
              <a:latin typeface="Helvetica" pitchFamily="2" charset="0"/>
            </a:endParaRPr>
          </a:p>
        </p:txBody>
      </p:sp>
      <p:sp>
        <p:nvSpPr>
          <p:cNvPr id="4" name="TextBox 3">
            <a:extLst>
              <a:ext uri="{FF2B5EF4-FFF2-40B4-BE49-F238E27FC236}">
                <a16:creationId xmlns:a16="http://schemas.microsoft.com/office/drawing/2014/main" id="{7FDCF00F-1110-726F-84F1-04BCD516357B}"/>
              </a:ext>
            </a:extLst>
          </p:cNvPr>
          <p:cNvSpPr txBox="1"/>
          <p:nvPr/>
        </p:nvSpPr>
        <p:spPr>
          <a:xfrm>
            <a:off x="1289822" y="3562815"/>
            <a:ext cx="9612351" cy="1938992"/>
          </a:xfrm>
          <a:prstGeom prst="rect">
            <a:avLst/>
          </a:prstGeom>
          <a:noFill/>
        </p:spPr>
        <p:txBody>
          <a:bodyPr wrap="square">
            <a:spAutoFit/>
          </a:bodyPr>
          <a:lstStyle/>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find.text, find.widgetWithText</a:t>
            </a:r>
            <a:r>
              <a:rPr lang="en-US" sz="2400" kern="100" dirty="0">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en-US" sz="2400" kern="100" dirty="0">
                <a:effectLst/>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поиск по тексту</a:t>
            </a:r>
            <a:r>
              <a:rPr lang="en-US" sz="2400" kern="100" dirty="0">
                <a:effectLst/>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find.byKey</a:t>
            </a:r>
            <a:r>
              <a:rPr lang="en-US" sz="2400" kern="100" dirty="0">
                <a:effectLst/>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en-US" sz="2400" kern="100" dirty="0">
                <a:effectLst/>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поиск по ключу</a:t>
            </a:r>
            <a:r>
              <a:rPr lang="en-US"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find.byIcon и find.widgetWithIcon</a:t>
            </a:r>
            <a:r>
              <a:rPr lang="en-US" sz="2400" kern="100" dirty="0">
                <a:latin typeface="Helvetica" pitchFamily="2" charset="0"/>
                <a:ea typeface="Calibri" panose="020F0502020204030204" pitchFamily="34" charset="0"/>
                <a:cs typeface="Times New Roman" panose="02020603050405020304" pitchFamily="18" charset="0"/>
              </a:rPr>
              <a:t> </a:t>
            </a:r>
            <a:r>
              <a:rPr lang="ru-BY" sz="2400" kern="100" dirty="0">
                <a:effectLst/>
                <a:latin typeface="Helvetica" pitchFamily="2" charset="0"/>
                <a:ea typeface="Calibri" panose="020F0502020204030204" pitchFamily="34" charset="0"/>
                <a:cs typeface="Times New Roman" panose="02020603050405020304" pitchFamily="18" charset="0"/>
              </a:rPr>
              <a:t>—</a:t>
            </a:r>
            <a:r>
              <a:rPr lang="ru-RU" sz="2400" kern="100" dirty="0">
                <a:effectLst/>
                <a:latin typeface="Helvetica" pitchFamily="2" charset="0"/>
                <a:ea typeface="Calibri" panose="020F0502020204030204" pitchFamily="34" charset="0"/>
                <a:cs typeface="Times New Roman" panose="02020603050405020304" pitchFamily="18" charset="0"/>
              </a:rPr>
              <a:t> поиск по иконке</a:t>
            </a:r>
            <a:r>
              <a:rPr lang="ru-BY"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find.byType— поиск по типу;</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find.descendant и find.ancestor — по положению в дереве;</a:t>
            </a:r>
            <a:endParaRPr lang="ru-BY" sz="2000" kern="100" dirty="0">
              <a:effectLst/>
              <a:latin typeface="Helvetica" pitchFamily="2"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086062A-9027-2E61-0CED-B1FDB723AA3D}"/>
              </a:ext>
            </a:extLst>
          </p:cNvPr>
          <p:cNvSpPr txBox="1"/>
          <p:nvPr/>
        </p:nvSpPr>
        <p:spPr>
          <a:xfrm>
            <a:off x="1755385" y="1953387"/>
            <a:ext cx="8681224" cy="1200329"/>
          </a:xfrm>
          <a:prstGeom prst="rect">
            <a:avLst/>
          </a:prstGeom>
          <a:noFill/>
        </p:spPr>
        <p:txBody>
          <a:bodyPr wrap="square">
            <a:spAutoFit/>
          </a:bodyPr>
          <a:lstStyle/>
          <a:p>
            <a:r>
              <a:rPr lang="ru-RU" sz="2400" dirty="0">
                <a:latin typeface="Helvetica" pitchFamily="2" charset="0"/>
              </a:rPr>
              <a:t>Глобальный объект </a:t>
            </a:r>
            <a:r>
              <a:rPr lang="en" sz="2400" dirty="0">
                <a:latin typeface="Helvetica" pitchFamily="2" charset="0"/>
              </a:rPr>
              <a:t>find </a:t>
            </a:r>
            <a:r>
              <a:rPr lang="ru-RU" sz="2400" dirty="0">
                <a:latin typeface="Helvetica" pitchFamily="2" charset="0"/>
              </a:rPr>
              <a:t>в </a:t>
            </a:r>
            <a:r>
              <a:rPr lang="en" sz="2400" dirty="0">
                <a:latin typeface="Helvetica" pitchFamily="2" charset="0"/>
              </a:rPr>
              <a:t>Flutter </a:t>
            </a:r>
            <a:r>
              <a:rPr lang="ru-RU" sz="2400" dirty="0">
                <a:latin typeface="Helvetica" pitchFamily="2" charset="0"/>
              </a:rPr>
              <a:t>используется для поиска виджетов на экране внутри тестового виджета </a:t>
            </a:r>
            <a:r>
              <a:rPr lang="en" sz="2400" dirty="0">
                <a:latin typeface="Helvetica" pitchFamily="2" charset="0"/>
              </a:rPr>
              <a:t>WidgetTester.</a:t>
            </a:r>
            <a:endParaRPr lang="ru-BY" sz="2400" dirty="0">
              <a:latin typeface="Helvetica" pitchFamily="2" charset="0"/>
            </a:endParaRPr>
          </a:p>
        </p:txBody>
      </p:sp>
    </p:spTree>
    <p:extLst>
      <p:ext uri="{BB962C8B-B14F-4D97-AF65-F5344CB8AC3E}">
        <p14:creationId xmlns:p14="http://schemas.microsoft.com/office/powerpoint/2010/main" val="4184375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Управление прокруткой</a:t>
            </a:r>
            <a:endParaRPr lang="ru-BY" dirty="0">
              <a:solidFill>
                <a:schemeClr val="bg1"/>
              </a:solidFill>
              <a:latin typeface="Helvetica" pitchFamily="2" charset="0"/>
            </a:endParaRPr>
          </a:p>
        </p:txBody>
      </p:sp>
      <p:sp>
        <p:nvSpPr>
          <p:cNvPr id="4" name="TextBox 3">
            <a:extLst>
              <a:ext uri="{FF2B5EF4-FFF2-40B4-BE49-F238E27FC236}">
                <a16:creationId xmlns:a16="http://schemas.microsoft.com/office/drawing/2014/main" id="{7FDCF00F-1110-726F-84F1-04BCD516357B}"/>
              </a:ext>
            </a:extLst>
          </p:cNvPr>
          <p:cNvSpPr txBox="1"/>
          <p:nvPr/>
        </p:nvSpPr>
        <p:spPr>
          <a:xfrm>
            <a:off x="838199" y="2060295"/>
            <a:ext cx="10515599" cy="1754326"/>
          </a:xfrm>
          <a:prstGeom prst="rect">
            <a:avLst/>
          </a:prstGeom>
          <a:noFill/>
        </p:spPr>
        <p:txBody>
          <a:bodyPr wrap="square">
            <a:spAutoFit/>
          </a:bodyPr>
          <a:lstStyle/>
          <a:p>
            <a:pPr marL="457200"/>
            <a:r>
              <a:rPr lang="ru-RU" sz="3600" kern="100" dirty="0">
                <a:latin typeface="Helvetica" pitchFamily="2" charset="0"/>
                <a:ea typeface="Calibri" panose="020F0502020204030204" pitchFamily="34" charset="0"/>
                <a:cs typeface="Times New Roman" panose="02020603050405020304" pitchFamily="18" charset="0"/>
              </a:rPr>
              <a:t>Создайте приложение со списком элементов</a:t>
            </a:r>
            <a:r>
              <a:rPr lang="ru-RU" sz="3600" kern="100" dirty="0" smtClean="0">
                <a:latin typeface="Helvetica" pitchFamily="2" charset="0"/>
                <a:ea typeface="Calibri" panose="020F0502020204030204" pitchFamily="34" charset="0"/>
                <a:cs typeface="Times New Roman" panose="02020603050405020304" pitchFamily="18" charset="0"/>
              </a:rPr>
              <a:t>.</a:t>
            </a:r>
          </a:p>
          <a:p>
            <a:pPr marL="457200"/>
            <a:r>
              <a:rPr lang="ru-RU" sz="3600" kern="100" dirty="0" smtClean="0">
                <a:latin typeface="Helvetica" pitchFamily="2" charset="0"/>
                <a:ea typeface="Calibri" panose="020F0502020204030204" pitchFamily="34" charset="0"/>
                <a:cs typeface="Times New Roman" panose="02020603050405020304" pitchFamily="18" charset="0"/>
              </a:rPr>
              <a:t>Напишите </a:t>
            </a:r>
            <a:r>
              <a:rPr lang="ru-RU" sz="3600" kern="100" dirty="0">
                <a:latin typeface="Helvetica" pitchFamily="2" charset="0"/>
                <a:ea typeface="Calibri" panose="020F0502020204030204" pitchFamily="34" charset="0"/>
                <a:cs typeface="Times New Roman" panose="02020603050405020304" pitchFamily="18" charset="0"/>
              </a:rPr>
              <a:t>тест, который прокручивает список</a:t>
            </a:r>
            <a:r>
              <a:rPr lang="ru-RU" sz="3600" kern="100" dirty="0" smtClean="0">
                <a:latin typeface="Helvetica" pitchFamily="2" charset="0"/>
                <a:ea typeface="Calibri" panose="020F0502020204030204" pitchFamily="34" charset="0"/>
                <a:cs typeface="Times New Roman" panose="02020603050405020304" pitchFamily="18" charset="0"/>
              </a:rPr>
              <a:t>.</a:t>
            </a:r>
          </a:p>
          <a:p>
            <a:pPr marL="457200"/>
            <a:r>
              <a:rPr lang="ru-RU" sz="3600" kern="100" dirty="0" smtClean="0">
                <a:latin typeface="Helvetica" pitchFamily="2" charset="0"/>
                <a:ea typeface="Calibri" panose="020F0502020204030204" pitchFamily="34" charset="0"/>
                <a:cs typeface="Times New Roman" panose="02020603050405020304" pitchFamily="18" charset="0"/>
              </a:rPr>
              <a:t>Запустите </a:t>
            </a:r>
            <a:r>
              <a:rPr lang="ru-RU" sz="3600" kern="100" dirty="0">
                <a:latin typeface="Helvetica" pitchFamily="2" charset="0"/>
                <a:ea typeface="Calibri" panose="020F0502020204030204" pitchFamily="34" charset="0"/>
                <a:cs typeface="Times New Roman" panose="02020603050405020304" pitchFamily="18" charset="0"/>
              </a:rPr>
              <a:t>тест.</a:t>
            </a:r>
            <a:endParaRPr lang="ru-BY" sz="3600" kern="100" dirty="0">
              <a:effectLst/>
              <a:latin typeface="Helvetica" pitchFamily="2"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086062A-9027-2E61-0CED-B1FDB723AA3D}"/>
              </a:ext>
            </a:extLst>
          </p:cNvPr>
          <p:cNvSpPr txBox="1"/>
          <p:nvPr/>
        </p:nvSpPr>
        <p:spPr>
          <a:xfrm>
            <a:off x="659757" y="1837087"/>
            <a:ext cx="9776852" cy="461665"/>
          </a:xfrm>
          <a:prstGeom prst="rect">
            <a:avLst/>
          </a:prstGeom>
          <a:noFill/>
        </p:spPr>
        <p:txBody>
          <a:bodyPr wrap="square">
            <a:spAutoFit/>
          </a:bodyPr>
          <a:lstStyle/>
          <a:p>
            <a:r>
              <a:rPr lang="en" sz="2400" dirty="0" smtClean="0">
                <a:latin typeface="Helvetica" pitchFamily="2" charset="0"/>
              </a:rPr>
              <a:t>.</a:t>
            </a:r>
            <a:endParaRPr lang="ru-BY" sz="2400" dirty="0">
              <a:latin typeface="Helvetica" pitchFamily="2" charset="0"/>
            </a:endParaRPr>
          </a:p>
        </p:txBody>
      </p:sp>
    </p:spTree>
    <p:extLst>
      <p:ext uri="{BB962C8B-B14F-4D97-AF65-F5344CB8AC3E}">
        <p14:creationId xmlns:p14="http://schemas.microsoft.com/office/powerpoint/2010/main" val="15613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ru-RU" dirty="0">
                <a:solidFill>
                  <a:schemeClr val="bg1"/>
                </a:solidFill>
                <a:latin typeface="Helvetica" pitchFamily="2" charset="0"/>
              </a:rPr>
              <a:t>Виды тестов </a:t>
            </a:r>
            <a:r>
              <a:rPr lang="en-US" dirty="0">
                <a:solidFill>
                  <a:schemeClr val="bg1"/>
                </a:solidFill>
                <a:latin typeface="Helvetica" pitchFamily="2" charset="0"/>
              </a:rPr>
              <a:t>Flutter</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884663" y="1915145"/>
            <a:ext cx="10422672" cy="4154984"/>
          </a:xfrm>
          <a:prstGeom prst="rect">
            <a:avLst/>
          </a:prstGeom>
          <a:noFill/>
        </p:spPr>
        <p:txBody>
          <a:bodyPr wrap="square">
            <a:spAutoFit/>
          </a:bodyPr>
          <a:lstStyle/>
          <a:p>
            <a:pPr marL="457200"/>
            <a:r>
              <a:rPr lang="ru-BY" sz="2400" kern="100" dirty="0">
                <a:effectLst/>
                <a:latin typeface="Helvetica" pitchFamily="2" charset="0"/>
                <a:ea typeface="Calibri" panose="020F0502020204030204" pitchFamily="34" charset="0"/>
                <a:cs typeface="Times New Roman" panose="02020603050405020304" pitchFamily="18" charset="0"/>
              </a:rPr>
              <a:t>В Flutter доступны несколько типов тестов, такие как</a:t>
            </a:r>
            <a:r>
              <a:rPr lang="en-US" sz="2400" kern="100" dirty="0">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юнит-тесты,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тесты виджетов</a:t>
            </a:r>
            <a:r>
              <a:rPr lang="en-US" sz="2400" kern="100" dirty="0">
                <a:effectLst/>
                <a:latin typeface="Helvetica" pitchFamily="2" charset="0"/>
                <a:ea typeface="Calibri" panose="020F0502020204030204" pitchFamily="34" charset="0"/>
                <a:cs typeface="Times New Roman" panose="02020603050405020304" pitchFamily="18" charset="0"/>
              </a:rPr>
              <a:t>,</a:t>
            </a:r>
          </a:p>
          <a:p>
            <a:pPr marL="800100" indent="-342900">
              <a:buFont typeface="Wingdings" pitchFamily="2" charset="2"/>
              <a:buChar char="q"/>
            </a:pPr>
            <a:r>
              <a:rPr lang="ru-BY" sz="2400" kern="100" dirty="0">
                <a:effectLst/>
                <a:latin typeface="Helvetica" pitchFamily="2" charset="0"/>
                <a:ea typeface="Calibri" panose="020F0502020204030204" pitchFamily="34" charset="0"/>
                <a:cs typeface="Times New Roman" panose="02020603050405020304" pitchFamily="18" charset="0"/>
              </a:rPr>
              <a:t>интеграционные тесты,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457200"/>
            <a:r>
              <a:rPr lang="ru-BY" sz="2400" kern="100" dirty="0">
                <a:effectLst/>
                <a:latin typeface="Helvetica" pitchFamily="2" charset="0"/>
                <a:ea typeface="Calibri" panose="020F0502020204030204" pitchFamily="34" charset="0"/>
                <a:cs typeface="Times New Roman" panose="02020603050405020304" pitchFamily="18" charset="0"/>
              </a:rPr>
              <a:t>которые позволяют разработчикам тестировать различные аспекты своего приложения. </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457200"/>
            <a:endParaRPr lang="en-US" sz="2400" kern="100" dirty="0">
              <a:latin typeface="Helvetica" pitchFamily="2" charset="0"/>
              <a:ea typeface="Calibri" panose="020F0502020204030204" pitchFamily="34" charset="0"/>
              <a:cs typeface="Times New Roman" panose="02020603050405020304" pitchFamily="18" charset="0"/>
            </a:endParaRPr>
          </a:p>
          <a:p>
            <a:pPr marL="457200"/>
            <a:r>
              <a:rPr lang="ru-BY" sz="2400" kern="100" dirty="0">
                <a:effectLst/>
                <a:latin typeface="Helvetica" pitchFamily="2" charset="0"/>
                <a:ea typeface="Calibri" panose="020F0502020204030204" pitchFamily="34" charset="0"/>
                <a:cs typeface="Times New Roman" panose="02020603050405020304" pitchFamily="18" charset="0"/>
              </a:rPr>
              <a:t>Тестирование на Flutter может помочь разработчикам гарантировать, что их приложение функционирует правильно, предоставляет отличный пользовательский опыт и обеспечивает высокое качество.</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830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ru-RU" dirty="0" smtClean="0"/>
              <a:t>Пример теста</a:t>
            </a:r>
            <a:endParaRPr lang="en-US" dirty="0"/>
          </a:p>
        </p:txBody>
      </p:sp>
      <p:sp>
        <p:nvSpPr>
          <p:cNvPr id="3" name="Объект 2"/>
          <p:cNvSpPr>
            <a:spLocks noGrp="1"/>
          </p:cNvSpPr>
          <p:nvPr>
            <p:ph idx="1"/>
          </p:nvPr>
        </p:nvSpPr>
        <p:spPr>
          <a:xfrm>
            <a:off x="3430929" y="0"/>
            <a:ext cx="10515600" cy="6858000"/>
          </a:xfrm>
        </p:spPr>
        <p:txBody>
          <a:bodyPr>
            <a:normAutofit fontScale="77500" lnSpcReduction="20000"/>
          </a:bodyPr>
          <a:lstStyle/>
          <a:p>
            <a:pPr marL="0" indent="0">
              <a:buNone/>
            </a:pPr>
            <a:r>
              <a:rPr lang="en-US" dirty="0"/>
              <a:t>void main() {</a:t>
            </a:r>
          </a:p>
          <a:p>
            <a:pPr marL="0" indent="0">
              <a:buNone/>
            </a:pPr>
            <a:r>
              <a:rPr lang="en-US" dirty="0"/>
              <a:t>  </a:t>
            </a:r>
            <a:r>
              <a:rPr lang="en-US" dirty="0" err="1"/>
              <a:t>testWidgets</a:t>
            </a:r>
            <a:r>
              <a:rPr lang="en-US" dirty="0"/>
              <a:t>('finds a deep item in a long list', (tester) </a:t>
            </a:r>
            <a:r>
              <a:rPr lang="en-US" dirty="0" err="1"/>
              <a:t>async</a:t>
            </a:r>
            <a:r>
              <a:rPr lang="en-US" dirty="0"/>
              <a:t> {</a:t>
            </a:r>
          </a:p>
          <a:p>
            <a:pPr marL="0" indent="0">
              <a:buNone/>
            </a:pPr>
            <a:r>
              <a:rPr lang="en-US" dirty="0"/>
              <a:t>    // Build our app and trigger a frame.</a:t>
            </a:r>
          </a:p>
          <a:p>
            <a:pPr marL="0" indent="0">
              <a:buNone/>
            </a:pPr>
            <a:r>
              <a:rPr lang="en-US" dirty="0"/>
              <a:t>    await </a:t>
            </a:r>
            <a:r>
              <a:rPr lang="en-US" dirty="0" err="1"/>
              <a:t>tester.pumpWidget</a:t>
            </a:r>
            <a:r>
              <a:rPr lang="en-US" dirty="0"/>
              <a:t>(</a:t>
            </a:r>
            <a:r>
              <a:rPr lang="en-US" dirty="0" err="1"/>
              <a:t>MyApp</a:t>
            </a:r>
            <a:r>
              <a:rPr lang="en-US" dirty="0"/>
              <a:t>(</a:t>
            </a:r>
          </a:p>
          <a:p>
            <a:pPr marL="0" indent="0">
              <a:buNone/>
            </a:pPr>
            <a:r>
              <a:rPr lang="en-US" dirty="0"/>
              <a:t>      items: List&lt;String&gt;.generate(10000, (</a:t>
            </a:r>
            <a:r>
              <a:rPr lang="en-US" dirty="0" err="1"/>
              <a:t>i</a:t>
            </a:r>
            <a:r>
              <a:rPr lang="en-US" dirty="0"/>
              <a:t>) =&gt; 'Item $</a:t>
            </a:r>
            <a:r>
              <a:rPr lang="en-US" dirty="0" err="1"/>
              <a:t>i</a:t>
            </a:r>
            <a:r>
              <a:rPr lang="en-US" dirty="0"/>
              <a:t>'),</a:t>
            </a:r>
          </a:p>
          <a:p>
            <a:pPr marL="0" indent="0">
              <a:buNone/>
            </a:pPr>
            <a:r>
              <a:rPr lang="en-US" dirty="0"/>
              <a:t>    ));</a:t>
            </a:r>
          </a:p>
          <a:p>
            <a:pPr marL="0" indent="0">
              <a:buNone/>
            </a:pPr>
            <a:endParaRPr lang="en-US" dirty="0"/>
          </a:p>
          <a:p>
            <a:pPr marL="0" indent="0">
              <a:buNone/>
            </a:pPr>
            <a:r>
              <a:rPr lang="en-US" dirty="0"/>
              <a:t>    final </a:t>
            </a:r>
            <a:r>
              <a:rPr lang="en-US" dirty="0" err="1"/>
              <a:t>listFinder</a:t>
            </a:r>
            <a:r>
              <a:rPr lang="en-US" dirty="0"/>
              <a:t> = </a:t>
            </a:r>
            <a:r>
              <a:rPr lang="en-US" dirty="0" err="1"/>
              <a:t>find.byType</a:t>
            </a:r>
            <a:r>
              <a:rPr lang="en-US" dirty="0"/>
              <a:t>(Scrollable);</a:t>
            </a:r>
          </a:p>
          <a:p>
            <a:pPr marL="0" indent="0">
              <a:buNone/>
            </a:pPr>
            <a:r>
              <a:rPr lang="en-US" dirty="0"/>
              <a:t>    final </a:t>
            </a:r>
            <a:r>
              <a:rPr lang="en-US" dirty="0" err="1"/>
              <a:t>itemFinder</a:t>
            </a:r>
            <a:r>
              <a:rPr lang="en-US" dirty="0"/>
              <a:t> = </a:t>
            </a:r>
            <a:r>
              <a:rPr lang="en-US" dirty="0" err="1"/>
              <a:t>find.byKey</a:t>
            </a:r>
            <a:r>
              <a:rPr lang="en-US" dirty="0"/>
              <a:t>(</a:t>
            </a:r>
            <a:r>
              <a:rPr lang="en-US" dirty="0" err="1"/>
              <a:t>const</a:t>
            </a:r>
            <a:r>
              <a:rPr lang="en-US" dirty="0"/>
              <a:t> </a:t>
            </a:r>
            <a:r>
              <a:rPr lang="en-US" dirty="0" err="1"/>
              <a:t>ValueKey</a:t>
            </a:r>
            <a:r>
              <a:rPr lang="en-US" dirty="0"/>
              <a:t>('item_50_text'));</a:t>
            </a:r>
          </a:p>
          <a:p>
            <a:pPr marL="0" indent="0">
              <a:buNone/>
            </a:pPr>
            <a:endParaRPr lang="en-US" dirty="0"/>
          </a:p>
          <a:p>
            <a:pPr marL="0" indent="0">
              <a:buNone/>
            </a:pPr>
            <a:r>
              <a:rPr lang="en-US" dirty="0" smtClean="0"/>
              <a:t>await </a:t>
            </a:r>
            <a:r>
              <a:rPr lang="en-US" dirty="0" err="1"/>
              <a:t>tester.scrollUntilVisible</a:t>
            </a:r>
            <a:r>
              <a:rPr lang="en-US" dirty="0"/>
              <a:t>(</a:t>
            </a:r>
          </a:p>
          <a:p>
            <a:pPr marL="0" indent="0">
              <a:buNone/>
            </a:pPr>
            <a:r>
              <a:rPr lang="en-US" dirty="0"/>
              <a:t>      </a:t>
            </a:r>
            <a:r>
              <a:rPr lang="en-US" dirty="0" err="1"/>
              <a:t>itemFinder</a:t>
            </a:r>
            <a:r>
              <a:rPr lang="en-US" dirty="0"/>
              <a:t>,</a:t>
            </a:r>
          </a:p>
          <a:p>
            <a:pPr marL="0" indent="0">
              <a:buNone/>
            </a:pPr>
            <a:r>
              <a:rPr lang="en-US" dirty="0"/>
              <a:t>      500.0,</a:t>
            </a:r>
          </a:p>
          <a:p>
            <a:pPr marL="0" indent="0">
              <a:buNone/>
            </a:pPr>
            <a:r>
              <a:rPr lang="en-US" dirty="0"/>
              <a:t>      scrollable: </a:t>
            </a:r>
            <a:r>
              <a:rPr lang="en-US" dirty="0" err="1"/>
              <a:t>listFinder</a:t>
            </a:r>
            <a:r>
              <a:rPr lang="en-US" dirty="0"/>
              <a:t>,</a:t>
            </a:r>
          </a:p>
          <a:p>
            <a:pPr marL="0" indent="0">
              <a:buNone/>
            </a:pPr>
            <a:r>
              <a:rPr lang="en-US" dirty="0"/>
              <a:t>    );</a:t>
            </a:r>
          </a:p>
          <a:p>
            <a:pPr marL="0" indent="0">
              <a:buNone/>
            </a:pPr>
            <a:endParaRPr lang="en-US" dirty="0"/>
          </a:p>
          <a:p>
            <a:pPr marL="0" indent="0">
              <a:buNone/>
            </a:pPr>
            <a:r>
              <a:rPr lang="en-US" dirty="0"/>
              <a:t>    // Verify that the item contains the correct text.</a:t>
            </a:r>
          </a:p>
          <a:p>
            <a:pPr marL="0" indent="0">
              <a:buNone/>
            </a:pPr>
            <a:r>
              <a:rPr lang="en-US" dirty="0"/>
              <a:t>    expect(</a:t>
            </a:r>
            <a:r>
              <a:rPr lang="en-US" dirty="0" err="1"/>
              <a:t>itemFinder</a:t>
            </a:r>
            <a:r>
              <a:rPr lang="en-US" dirty="0"/>
              <a:t>, </a:t>
            </a:r>
            <a:r>
              <a:rPr lang="en-US" dirty="0" err="1"/>
              <a:t>findsOneWidget</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982111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err="1">
                <a:solidFill>
                  <a:schemeClr val="bg1"/>
                </a:solidFill>
                <a:latin typeface="Helvetica" pitchFamily="2" charset="0"/>
              </a:rPr>
              <a:t>В</a:t>
            </a:r>
            <a:r>
              <a:rPr lang="ru-RU" dirty="0" err="1">
                <a:solidFill>
                  <a:schemeClr val="bg1"/>
                </a:solidFill>
                <a:latin typeface="Helvetica" pitchFamily="2" charset="0"/>
              </a:rPr>
              <a:t>озможности</a:t>
            </a:r>
            <a:r>
              <a:rPr lang="ru-RU" dirty="0">
                <a:solidFill>
                  <a:schemeClr val="bg1"/>
                </a:solidFill>
                <a:latin typeface="Helvetica" pitchFamily="2" charset="0"/>
              </a:rPr>
              <a:t> (методы) </a:t>
            </a:r>
            <a:r>
              <a:rPr lang="en-US" dirty="0" err="1">
                <a:solidFill>
                  <a:schemeClr val="bg1"/>
                </a:solidFill>
                <a:latin typeface="Helvetica" pitchFamily="2" charset="0"/>
              </a:rPr>
              <a:t>WidgetTester</a:t>
            </a:r>
            <a:endParaRPr lang="ru-BY" dirty="0">
              <a:solidFill>
                <a:schemeClr val="bg1"/>
              </a:solidFill>
              <a:latin typeface="Helvetica" pitchFamily="2" charset="0"/>
            </a:endParaRPr>
          </a:p>
        </p:txBody>
      </p:sp>
      <p:sp>
        <p:nvSpPr>
          <p:cNvPr id="7" name="TextBox 6">
            <a:extLst>
              <a:ext uri="{FF2B5EF4-FFF2-40B4-BE49-F238E27FC236}">
                <a16:creationId xmlns:a16="http://schemas.microsoft.com/office/drawing/2014/main" id="{126CA47E-0B7B-6DB7-2017-F22BF875057D}"/>
              </a:ext>
            </a:extLst>
          </p:cNvPr>
          <p:cNvSpPr txBox="1"/>
          <p:nvPr/>
        </p:nvSpPr>
        <p:spPr>
          <a:xfrm>
            <a:off x="1214553" y="2195658"/>
            <a:ext cx="9762891" cy="3046988"/>
          </a:xfrm>
          <a:prstGeom prst="rect">
            <a:avLst/>
          </a:prstGeom>
          <a:noFill/>
        </p:spPr>
        <p:txBody>
          <a:bodyPr wrap="square">
            <a:spAutoFit/>
          </a:bodyPr>
          <a:lstStyle/>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pumpWidget</a:t>
            </a:r>
            <a:r>
              <a:rPr lang="ru-RU" sz="2400" kern="100" dirty="0">
                <a:effectLst/>
                <a:latin typeface="Helvetica" pitchFamily="2" charset="0"/>
                <a:ea typeface="Calibri" panose="020F0502020204030204" pitchFamily="34" charset="0"/>
                <a:cs typeface="Times New Roman" panose="02020603050405020304" pitchFamily="18" charset="0"/>
              </a:rPr>
              <a:t> — создание тестируемого виджета;</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pump</a:t>
            </a:r>
            <a:r>
              <a:rPr lang="ru-RU" sz="2400" kern="100" dirty="0">
                <a:effectLst/>
                <a:latin typeface="Helvetica" pitchFamily="2" charset="0"/>
                <a:ea typeface="Calibri" panose="020F0502020204030204" pitchFamily="34" charset="0"/>
                <a:cs typeface="Times New Roman" panose="02020603050405020304" pitchFamily="18" charset="0"/>
              </a:rPr>
              <a:t> — запускает обработку смены состояния виджета и ожидает ее</a:t>
            </a:r>
            <a:r>
              <a:rPr lang="en-US" sz="2000" kern="100" dirty="0">
                <a:latin typeface="Helvetica" pitchFamily="2" charset="0"/>
                <a:ea typeface="Calibri" panose="020F0502020204030204" pitchFamily="34" charset="0"/>
                <a:cs typeface="Times New Roman" panose="02020603050405020304" pitchFamily="18" charset="0"/>
              </a:rPr>
              <a:t> </a:t>
            </a:r>
            <a:r>
              <a:rPr lang="ru-RU" sz="2400" kern="100" dirty="0">
                <a:effectLst/>
                <a:latin typeface="Helvetica" pitchFamily="2" charset="0"/>
                <a:ea typeface="Calibri" panose="020F0502020204030204" pitchFamily="34" charset="0"/>
                <a:cs typeface="Times New Roman" panose="02020603050405020304" pitchFamily="18" charset="0"/>
              </a:rPr>
              <a:t>завершения в течении заданного таймаута</a:t>
            </a:r>
            <a:r>
              <a:rPr lang="en-US" sz="2400" kern="100" dirty="0">
                <a:latin typeface="Helvetica" pitchFamily="2" charset="0"/>
                <a:ea typeface="Calibri" panose="020F0502020204030204" pitchFamily="34" charset="0"/>
                <a:cs typeface="Times New Roman" panose="02020603050405020304" pitchFamily="18" charset="0"/>
              </a:rPr>
              <a:t>;</a:t>
            </a:r>
            <a:endParaRPr lang="en-US" sz="24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tap</a:t>
            </a:r>
            <a:r>
              <a:rPr lang="ru-RU" sz="2400" kern="100" dirty="0">
                <a:effectLst/>
                <a:latin typeface="Helvetica" pitchFamily="2" charset="0"/>
                <a:ea typeface="Calibri" panose="020F0502020204030204" pitchFamily="34" charset="0"/>
                <a:cs typeface="Times New Roman" panose="02020603050405020304" pitchFamily="18" charset="0"/>
              </a:rPr>
              <a:t> — отправить виджету нажатие; </a:t>
            </a:r>
          </a:p>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longPress</a:t>
            </a:r>
            <a:r>
              <a:rPr lang="ru-RU" sz="2400" kern="100" dirty="0">
                <a:effectLst/>
                <a:latin typeface="Helvetica" pitchFamily="2" charset="0"/>
                <a:ea typeface="Calibri" panose="020F0502020204030204" pitchFamily="34" charset="0"/>
                <a:cs typeface="Times New Roman" panose="02020603050405020304" pitchFamily="18" charset="0"/>
              </a:rPr>
              <a:t> — длинное нажатие;</a:t>
            </a: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fling</a:t>
            </a:r>
            <a:r>
              <a:rPr lang="ru-RU" sz="2400" kern="100" dirty="0">
                <a:effectLst/>
                <a:latin typeface="Helvetica" pitchFamily="2" charset="0"/>
                <a:ea typeface="Calibri" panose="020F0502020204030204" pitchFamily="34" charset="0"/>
                <a:cs typeface="Times New Roman" panose="02020603050405020304" pitchFamily="18" charset="0"/>
              </a:rPr>
              <a:t> — смахивание/</a:t>
            </a:r>
            <a:r>
              <a:rPr lang="ru-RU" sz="2400" kern="100" dirty="0" err="1">
                <a:effectLst/>
                <a:latin typeface="Helvetica" pitchFamily="2" charset="0"/>
                <a:ea typeface="Calibri" panose="020F0502020204030204" pitchFamily="34" charset="0"/>
                <a:cs typeface="Times New Roman" panose="02020603050405020304" pitchFamily="18" charset="0"/>
              </a:rPr>
              <a:t>свайп</a:t>
            </a:r>
            <a:r>
              <a:rPr lang="ru-RU" sz="2400" kern="100" dirty="0">
                <a:effectLst/>
                <a:latin typeface="Helvetica" pitchFamily="2" charset="0"/>
                <a:ea typeface="Calibri" panose="020F0502020204030204" pitchFamily="34" charset="0"/>
                <a:cs typeface="Times New Roman" panose="02020603050405020304" pitchFamily="18" charset="0"/>
              </a:rPr>
              <a:t>;</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a:effectLst/>
                <a:latin typeface="Helvetica" pitchFamily="2" charset="0"/>
                <a:ea typeface="Calibri" panose="020F0502020204030204" pitchFamily="34" charset="0"/>
                <a:cs typeface="Times New Roman" panose="02020603050405020304" pitchFamily="18" charset="0"/>
              </a:rPr>
              <a:t>drag</a:t>
            </a:r>
            <a:r>
              <a:rPr lang="ru-RU" sz="2400" kern="100" dirty="0">
                <a:effectLst/>
                <a:latin typeface="Helvetica" pitchFamily="2" charset="0"/>
                <a:ea typeface="Calibri" panose="020F0502020204030204" pitchFamily="34" charset="0"/>
                <a:cs typeface="Times New Roman" panose="02020603050405020304" pitchFamily="18" charset="0"/>
              </a:rPr>
              <a:t> — перенос/перетаскивание;</a:t>
            </a:r>
            <a:endParaRPr lang="ru-BY" sz="2000" kern="100" dirty="0">
              <a:effectLst/>
              <a:latin typeface="Helvetica" pitchFamily="2" charset="0"/>
              <a:ea typeface="Calibri" panose="020F0502020204030204" pitchFamily="34" charset="0"/>
              <a:cs typeface="Times New Roman" panose="02020603050405020304" pitchFamily="18" charset="0"/>
            </a:endParaRPr>
          </a:p>
          <a:p>
            <a:pPr marL="742950" indent="-285750">
              <a:buFont typeface="Wingdings" pitchFamily="2" charset="2"/>
              <a:buChar char="q"/>
            </a:pPr>
            <a:r>
              <a:rPr lang="en-US" sz="2400" kern="100" dirty="0" err="1">
                <a:effectLst/>
                <a:latin typeface="Helvetica" pitchFamily="2" charset="0"/>
                <a:ea typeface="Calibri" panose="020F0502020204030204" pitchFamily="34" charset="0"/>
                <a:cs typeface="Times New Roman" panose="02020603050405020304" pitchFamily="18" charset="0"/>
              </a:rPr>
              <a:t>enterText</a:t>
            </a:r>
            <a:r>
              <a:rPr lang="ru-RU" sz="2400" kern="100" dirty="0">
                <a:effectLst/>
                <a:latin typeface="Helvetica" pitchFamily="2" charset="0"/>
                <a:ea typeface="Calibri" panose="020F0502020204030204" pitchFamily="34" charset="0"/>
                <a:cs typeface="Times New Roman" panose="02020603050405020304" pitchFamily="18" charset="0"/>
              </a:rPr>
              <a:t> — ввод текста.</a:t>
            </a:r>
            <a:endParaRPr lang="ru-BY" sz="2000" kern="100" dirty="0">
              <a:effectLst/>
              <a:latin typeface="Helvetica"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06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0515600" cy="1325563"/>
          </a:xfrm>
        </p:spPr>
        <p:txBody>
          <a:bodyPr/>
          <a:lstStyle/>
          <a:p>
            <a:r>
              <a:rPr lang="ru-RU" dirty="0" smtClean="0"/>
              <a:t>Пример теста</a:t>
            </a:r>
            <a:endParaRPr lang="en-US" dirty="0"/>
          </a:p>
        </p:txBody>
      </p:sp>
      <p:sp>
        <p:nvSpPr>
          <p:cNvPr id="3" name="Объект 2"/>
          <p:cNvSpPr>
            <a:spLocks noGrp="1"/>
          </p:cNvSpPr>
          <p:nvPr>
            <p:ph idx="1"/>
          </p:nvPr>
        </p:nvSpPr>
        <p:spPr>
          <a:xfrm>
            <a:off x="3326757" y="0"/>
            <a:ext cx="8780362" cy="6858000"/>
          </a:xfrm>
        </p:spPr>
        <p:txBody>
          <a:bodyPr>
            <a:normAutofit/>
          </a:bodyPr>
          <a:lstStyle/>
          <a:p>
            <a:pPr marL="0" indent="0">
              <a:buNone/>
            </a:pPr>
            <a:r>
              <a:rPr lang="en-US" dirty="0" err="1"/>
              <a:t>testWidgets</a:t>
            </a:r>
            <a:r>
              <a:rPr lang="en-US" dirty="0"/>
              <a:t>('Add and remove a </a:t>
            </a:r>
            <a:r>
              <a:rPr lang="en-US" dirty="0" err="1"/>
              <a:t>todo</a:t>
            </a:r>
            <a:r>
              <a:rPr lang="en-US" dirty="0"/>
              <a:t>', (tester) </a:t>
            </a:r>
            <a:r>
              <a:rPr lang="en-US" dirty="0" err="1"/>
              <a:t>async</a:t>
            </a:r>
            <a:r>
              <a:rPr lang="en-US" dirty="0"/>
              <a:t> {</a:t>
            </a:r>
          </a:p>
          <a:p>
            <a:pPr marL="0" indent="0">
              <a:buNone/>
            </a:pPr>
            <a:r>
              <a:rPr lang="en-US" dirty="0"/>
              <a:t>  // Enter text and add the item...</a:t>
            </a:r>
          </a:p>
          <a:p>
            <a:pPr marL="0" indent="0">
              <a:buNone/>
            </a:pPr>
            <a:endParaRPr lang="en-US" dirty="0"/>
          </a:p>
          <a:p>
            <a:pPr marL="0" indent="0">
              <a:buNone/>
            </a:pPr>
            <a:r>
              <a:rPr lang="en-US" dirty="0"/>
              <a:t>  // Swipe the item to dismiss it.</a:t>
            </a:r>
          </a:p>
          <a:p>
            <a:pPr marL="0" indent="0">
              <a:buNone/>
            </a:pPr>
            <a:r>
              <a:rPr lang="en-US" dirty="0"/>
              <a:t>  await </a:t>
            </a:r>
            <a:r>
              <a:rPr lang="en-US" dirty="0" err="1"/>
              <a:t>tester.drag</a:t>
            </a:r>
            <a:r>
              <a:rPr lang="en-US" dirty="0"/>
              <a:t>(</a:t>
            </a:r>
            <a:r>
              <a:rPr lang="en-US" dirty="0" err="1"/>
              <a:t>find.byType</a:t>
            </a:r>
            <a:r>
              <a:rPr lang="en-US" dirty="0"/>
              <a:t>(Dismissible), </a:t>
            </a:r>
            <a:r>
              <a:rPr lang="en-US" dirty="0" err="1"/>
              <a:t>const</a:t>
            </a:r>
            <a:r>
              <a:rPr lang="en-US" dirty="0"/>
              <a:t> Offset(500, 0));</a:t>
            </a:r>
          </a:p>
          <a:p>
            <a:pPr marL="0" indent="0">
              <a:buNone/>
            </a:pPr>
            <a:endParaRPr lang="en-US" dirty="0"/>
          </a:p>
          <a:p>
            <a:pPr marL="0" indent="0">
              <a:buNone/>
            </a:pPr>
            <a:r>
              <a:rPr lang="en-US" dirty="0"/>
              <a:t>  // Build the widget until the dismiss animation ends.</a:t>
            </a:r>
          </a:p>
          <a:p>
            <a:pPr marL="0" indent="0">
              <a:buNone/>
            </a:pPr>
            <a:r>
              <a:rPr lang="en-US" dirty="0"/>
              <a:t>  await </a:t>
            </a:r>
            <a:r>
              <a:rPr lang="en-US" dirty="0" err="1"/>
              <a:t>tester.pumpAndSettle</a:t>
            </a:r>
            <a:r>
              <a:rPr lang="en-US" dirty="0"/>
              <a:t>();</a:t>
            </a:r>
          </a:p>
          <a:p>
            <a:pPr marL="0" indent="0">
              <a:buNone/>
            </a:pPr>
            <a:endParaRPr lang="en-US" dirty="0"/>
          </a:p>
          <a:p>
            <a:pPr marL="0" indent="0">
              <a:buNone/>
            </a:pPr>
            <a:r>
              <a:rPr lang="en-US" dirty="0"/>
              <a:t>  // Ensure that the item is no longer on screen.</a:t>
            </a:r>
          </a:p>
          <a:p>
            <a:pPr marL="0" indent="0">
              <a:buNone/>
            </a:pPr>
            <a:r>
              <a:rPr lang="en-US" dirty="0"/>
              <a:t>  expect(</a:t>
            </a:r>
            <a:r>
              <a:rPr lang="en-US" dirty="0" err="1"/>
              <a:t>find.text</a:t>
            </a:r>
            <a:r>
              <a:rPr lang="en-US" dirty="0"/>
              <a:t>('hi'), </a:t>
            </a:r>
            <a:r>
              <a:rPr lang="en-US" dirty="0" err="1"/>
              <a:t>findsNothing</a:t>
            </a:r>
            <a:r>
              <a:rPr lang="en-US" dirty="0"/>
              <a:t>);</a:t>
            </a:r>
          </a:p>
          <a:p>
            <a:pPr marL="0" indent="0">
              <a:buNone/>
            </a:pPr>
            <a:r>
              <a:rPr lang="en-US" dirty="0"/>
              <a:t>});</a:t>
            </a:r>
          </a:p>
        </p:txBody>
      </p:sp>
    </p:spTree>
    <p:extLst>
      <p:ext uri="{BB962C8B-B14F-4D97-AF65-F5344CB8AC3E}">
        <p14:creationId xmlns:p14="http://schemas.microsoft.com/office/powerpoint/2010/main" val="3400285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a:solidFill>
                  <a:schemeClr val="bg1"/>
                </a:solidFill>
                <a:latin typeface="Helvetica" pitchFamily="2" charset="0"/>
              </a:rPr>
              <a:t>Continuous integration services</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1569660"/>
          </a:xfrm>
          <a:prstGeom prst="rect">
            <a:avLst/>
          </a:prstGeom>
          <a:noFill/>
        </p:spPr>
        <p:txBody>
          <a:bodyPr wrap="square">
            <a:spAutoFit/>
          </a:bodyPr>
          <a:lstStyle/>
          <a:p>
            <a:pPr marL="457200"/>
            <a:r>
              <a:rPr lang="ru-RU" sz="2400" kern="100" dirty="0">
                <a:latin typeface="Helvetica" pitchFamily="2" charset="0"/>
                <a:ea typeface="Calibri" panose="020F0502020204030204" pitchFamily="34" charset="0"/>
                <a:cs typeface="Times New Roman" panose="02020603050405020304" pitchFamily="18" charset="0"/>
              </a:rPr>
              <a:t>Сервисы непрерывной интеграции (CI) позволяют автоматически запускать тесты при внесении новых изменений в код. Это позволяет своевременно получать информацию о том, работают ли изменения кода так, как ожидалось, и не вносят ли они ошибок.</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6499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F7BD3-F639-7B1F-8B93-071678EABEC0}"/>
              </a:ext>
            </a:extLst>
          </p:cNvPr>
          <p:cNvSpPr>
            <a:spLocks noGrp="1"/>
          </p:cNvSpPr>
          <p:nvPr>
            <p:ph type="ctrTitle"/>
          </p:nvPr>
        </p:nvSpPr>
        <p:spPr/>
        <p:txBody>
          <a:bodyPr/>
          <a:lstStyle/>
          <a:p>
            <a:r>
              <a:rPr lang="ru-RU" dirty="0"/>
              <a:t>Интеграционное тестирование в</a:t>
            </a:r>
            <a:endParaRPr lang="ru-BY" dirty="0"/>
          </a:p>
        </p:txBody>
      </p:sp>
      <p:sp>
        <p:nvSpPr>
          <p:cNvPr id="3" name="Подзаголовок 2">
            <a:extLst>
              <a:ext uri="{FF2B5EF4-FFF2-40B4-BE49-F238E27FC236}">
                <a16:creationId xmlns:a16="http://schemas.microsoft.com/office/drawing/2014/main" id="{670E3319-93F1-A90D-13FD-DE8604FAEADB}"/>
              </a:ext>
            </a:extLst>
          </p:cNvPr>
          <p:cNvSpPr>
            <a:spLocks noGrp="1"/>
          </p:cNvSpPr>
          <p:nvPr>
            <p:ph type="subTitle" idx="1"/>
          </p:nvPr>
        </p:nvSpPr>
        <p:spPr/>
        <p:txBody>
          <a:bodyPr/>
          <a:lstStyle/>
          <a:p>
            <a:endParaRPr lang="ru-BY"/>
          </a:p>
        </p:txBody>
      </p:sp>
      <p:pic>
        <p:nvPicPr>
          <p:cNvPr id="1032" name="Picture 8" descr="Google запускает Flutter Beta и облегчает создание мультиплатформенных  приложений">
            <a:extLst>
              <a:ext uri="{FF2B5EF4-FFF2-40B4-BE49-F238E27FC236}">
                <a16:creationId xmlns:a16="http://schemas.microsoft.com/office/drawing/2014/main" id="{F661BAF2-FC03-358F-2E29-B0D10B13D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2951" y="3600820"/>
            <a:ext cx="2372264" cy="106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3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34BA72-E7E8-806D-6C79-9212C5E9F7BE}"/>
              </a:ext>
            </a:extLst>
          </p:cNvPr>
          <p:cNvSpPr>
            <a:spLocks noGrp="1"/>
          </p:cNvSpPr>
          <p:nvPr>
            <p:ph type="title"/>
          </p:nvPr>
        </p:nvSpPr>
        <p:spPr>
          <a:xfrm>
            <a:off x="0" y="2216989"/>
            <a:ext cx="3364302" cy="2475782"/>
          </a:xfrm>
        </p:spPr>
        <p:txBody>
          <a:bodyPr/>
          <a:lstStyle/>
          <a:p>
            <a:r>
              <a:rPr lang="ru-RU" dirty="0"/>
              <a:t>Что такое интеграционное тестирование?</a:t>
            </a:r>
            <a:endParaRPr lang="ru-BY" dirty="0"/>
          </a:p>
        </p:txBody>
      </p:sp>
      <p:sp>
        <p:nvSpPr>
          <p:cNvPr id="3" name="Объект 2">
            <a:extLst>
              <a:ext uri="{FF2B5EF4-FFF2-40B4-BE49-F238E27FC236}">
                <a16:creationId xmlns:a16="http://schemas.microsoft.com/office/drawing/2014/main" id="{882E81FB-BE8B-FD83-0093-FCDBD2F3347C}"/>
              </a:ext>
            </a:extLst>
          </p:cNvPr>
          <p:cNvSpPr>
            <a:spLocks noGrp="1"/>
          </p:cNvSpPr>
          <p:nvPr>
            <p:ph idx="1"/>
          </p:nvPr>
        </p:nvSpPr>
        <p:spPr/>
        <p:txBody>
          <a:bodyPr/>
          <a:lstStyle/>
          <a:p>
            <a:pPr>
              <a:lnSpc>
                <a:spcPct val="107000"/>
              </a:lnSpc>
              <a:spcAft>
                <a:spcPts val="800"/>
              </a:spcAft>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 это процесс тестирования, в котором различные компоненты приложения связываются вместе, чтобы проверить, как хорошо они взаимодействуют друг с другом. В контексте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интеграционные тесты позволяют проверить, что все компоненты приложения правильно связаны и работают как ожидается.</a:t>
            </a:r>
          </a:p>
          <a:p>
            <a:pPr>
              <a:lnSpc>
                <a:spcPct val="107000"/>
              </a:lnSpc>
              <a:spcAft>
                <a:spcPts val="800"/>
              </a:spcAft>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В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интеграционные тесты обычно пишутся на языке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Dart</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 используют пакет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flutter_driver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для запуска тестов внутри эмулятора или на устройстве. </a:t>
            </a:r>
            <a:r>
              <a:rPr lang="ru-BY" sz="1800" kern="100" dirty="0" err="1">
                <a:effectLst/>
                <a:latin typeface="Calibri" panose="020F0502020204030204" pitchFamily="34" charset="0"/>
                <a:ea typeface="Calibri" panose="020F0502020204030204" pitchFamily="34" charset="0"/>
                <a:cs typeface="Times New Roman" panose="02020603050405020304" pitchFamily="18" charset="0"/>
              </a:rPr>
              <a:t>Flutter_driver</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позволяет выполнить действия пользователя в приложении, такие как нажатие на кнопки, ввод текста и прочее, и проверить результаты этих действий.</a:t>
            </a:r>
          </a:p>
        </p:txBody>
      </p:sp>
    </p:spTree>
    <p:extLst>
      <p:ext uri="{BB962C8B-B14F-4D97-AF65-F5344CB8AC3E}">
        <p14:creationId xmlns:p14="http://schemas.microsoft.com/office/powerpoint/2010/main" val="3827371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994729-CC06-047F-D9D6-91CE806C14A9}"/>
              </a:ext>
            </a:extLst>
          </p:cNvPr>
          <p:cNvSpPr>
            <a:spLocks noGrp="1"/>
          </p:cNvSpPr>
          <p:nvPr>
            <p:ph type="title"/>
          </p:nvPr>
        </p:nvSpPr>
        <p:spPr>
          <a:xfrm>
            <a:off x="0" y="2001328"/>
            <a:ext cx="3605842" cy="1828800"/>
          </a:xfrm>
        </p:spPr>
        <p:txBody>
          <a:bodyPr>
            <a:normAutofit/>
          </a:bodyPr>
          <a:lstStyle/>
          <a:p>
            <a:r>
              <a:rPr lang="ru-RU" sz="3500" dirty="0"/>
              <a:t>О преимуществах и недостатках</a:t>
            </a:r>
            <a:endParaRPr lang="ru-BY" sz="3500" dirty="0"/>
          </a:p>
        </p:txBody>
      </p:sp>
      <p:sp>
        <p:nvSpPr>
          <p:cNvPr id="3" name="Объект 2">
            <a:extLst>
              <a:ext uri="{FF2B5EF4-FFF2-40B4-BE49-F238E27FC236}">
                <a16:creationId xmlns:a16="http://schemas.microsoft.com/office/drawing/2014/main" id="{7B2C4A05-54E8-F061-A3BD-6003CF3AF124}"/>
              </a:ext>
            </a:extLst>
          </p:cNvPr>
          <p:cNvSpPr>
            <a:spLocks noGrp="1"/>
          </p:cNvSpPr>
          <p:nvPr>
            <p:ph idx="1"/>
          </p:nvPr>
        </p:nvSpPr>
        <p:spPr/>
        <p:txBody>
          <a:bodyPr/>
          <a:lstStyle/>
          <a:p>
            <a:pPr marL="0" indent="0">
              <a:buNone/>
            </a:pP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Как и любой другой вид тестирования, интеграционное тестирование имеет свои преимущества и недостатки</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ru-RU" sz="1800" kern="100" dirty="0">
                <a:latin typeface="Calibri" panose="020F0502020204030204" pitchFamily="34" charset="0"/>
                <a:ea typeface="Calibri" panose="020F0502020204030204" pitchFamily="34" charset="0"/>
                <a:cs typeface="Times New Roman" panose="02020603050405020304" pitchFamily="18" charset="0"/>
              </a:rPr>
              <a:t>Преимущества:</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Од</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но</a:t>
            </a:r>
            <a:r>
              <a:rPr lang="ru-BY" sz="1800" kern="100" dirty="0">
                <a:effectLst/>
                <a:latin typeface="Calibri" panose="020F0502020204030204" pitchFamily="34" charset="0"/>
                <a:ea typeface="Calibri" panose="020F0502020204030204" pitchFamily="34" charset="0"/>
                <a:cs typeface="Times New Roman" panose="02020603050405020304" pitchFamily="18" charset="0"/>
              </a:rPr>
              <a:t> из главных преимуществ интеграционного тестирования - это возможность проверить, как работают различные компоненты приложения вместе. Интеграционные тесты позволяют нам убедиться, что все компоненты правильно взаимодействуют друг с другом, что может помочь предотвратить ошибки в продукте.</a:t>
            </a:r>
          </a:p>
          <a:p>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помочь обнаружить проблемы взаимодействия между компонентами приложения, такие как неправильное использование API или несовместимость разных компонентов.</a:t>
            </a:r>
          </a:p>
          <a:p>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508739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473EA9-543E-9B09-89AA-3E7D91D52767}"/>
              </a:ext>
            </a:extLst>
          </p:cNvPr>
          <p:cNvSpPr>
            <a:spLocks noGrp="1"/>
          </p:cNvSpPr>
          <p:nvPr>
            <p:ph type="title"/>
          </p:nvPr>
        </p:nvSpPr>
        <p:spPr>
          <a:xfrm>
            <a:off x="252919" y="2139351"/>
            <a:ext cx="3137262" cy="1932318"/>
          </a:xfrm>
        </p:spPr>
        <p:txBody>
          <a:bodyPr>
            <a:normAutofit/>
          </a:bodyPr>
          <a:lstStyle/>
          <a:p>
            <a:r>
              <a:rPr lang="ru-RU" sz="3500" dirty="0"/>
              <a:t>Преимущества</a:t>
            </a:r>
            <a:endParaRPr lang="ru-BY" sz="3500" dirty="0"/>
          </a:p>
        </p:txBody>
      </p:sp>
      <p:sp>
        <p:nvSpPr>
          <p:cNvPr id="3" name="Объект 2">
            <a:extLst>
              <a:ext uri="{FF2B5EF4-FFF2-40B4-BE49-F238E27FC236}">
                <a16:creationId xmlns:a16="http://schemas.microsoft.com/office/drawing/2014/main" id="{18621786-0EAB-6EB5-A662-8FFA164ECB44}"/>
              </a:ext>
            </a:extLst>
          </p:cNvPr>
          <p:cNvSpPr>
            <a:spLocks noGrp="1"/>
          </p:cNvSpPr>
          <p:nvPr>
            <p:ph idx="1"/>
          </p:nvPr>
        </p:nvSpPr>
        <p:spPr/>
        <p:txBody>
          <a:bodyPr/>
          <a:lstStyle/>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может помочь убедиться, что приложение работает корректно на разных устройствах и в разных условиях, например, при изменении размера экрана или повороте устройства.</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автоматизированы, что позволяет снизить время и затраты на тестирование, а также повысить качество тестирования.</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Интеграционное тестирование может помочь обнаружить проблемы производительности приложения, такие как задержки или зависания, которые могут быть вызваны несовместимостью разных компонентов.</a:t>
            </a:r>
          </a:p>
          <a:p>
            <a:endParaRPr lang="ru-BY" dirty="0"/>
          </a:p>
        </p:txBody>
      </p:sp>
    </p:spTree>
    <p:extLst>
      <p:ext uri="{BB962C8B-B14F-4D97-AF65-F5344CB8AC3E}">
        <p14:creationId xmlns:p14="http://schemas.microsoft.com/office/powerpoint/2010/main" val="1133996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E56E86-5763-7F33-FCE6-667B7E4D322C}"/>
              </a:ext>
            </a:extLst>
          </p:cNvPr>
          <p:cNvSpPr>
            <a:spLocks noGrp="1"/>
          </p:cNvSpPr>
          <p:nvPr>
            <p:ph type="title"/>
          </p:nvPr>
        </p:nvSpPr>
        <p:spPr/>
        <p:txBody>
          <a:bodyPr/>
          <a:lstStyle/>
          <a:p>
            <a:r>
              <a:rPr lang="ru-RU" dirty="0"/>
              <a:t>Недостатки</a:t>
            </a:r>
            <a:endParaRPr lang="ru-BY" dirty="0"/>
          </a:p>
        </p:txBody>
      </p:sp>
      <p:sp>
        <p:nvSpPr>
          <p:cNvPr id="3" name="Объект 2">
            <a:extLst>
              <a:ext uri="{FF2B5EF4-FFF2-40B4-BE49-F238E27FC236}">
                <a16:creationId xmlns:a16="http://schemas.microsoft.com/office/drawing/2014/main" id="{61E050A7-619F-6D70-0C57-2E615B6952BA}"/>
              </a:ext>
            </a:extLst>
          </p:cNvPr>
          <p:cNvSpPr>
            <a:spLocks noGrp="1"/>
          </p:cNvSpPr>
          <p:nvPr>
            <p:ph idx="1"/>
          </p:nvPr>
        </p:nvSpPr>
        <p:spPr/>
        <p:txBody>
          <a:bodyPr>
            <a:normAutofit lnSpcReduction="10000"/>
          </a:bodyPr>
          <a:lstStyle/>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дорогостоящими в написании и поддержке. Создание интеграционных тестов может потребовать значительных усилий от команды разработчиков, а также дополнительных ресурсов для выполнения этих 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быть медленными в выполнении. Так как они тестируют множество компонентов приложения вместе, то время выполнения интеграционных тестов может быть значительно выше, чем для юнит-тестов.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не обнаруживать некоторые ошибки. Например, если есть ошибка в отдельном компоненте приложения, который не был включен в интеграционный тест, то эту ошибку не обнаружат при выполнении интеграционных тестов.</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зависеть от внешних факторов. Например, если интеграционный тест зависит от внешнего сервиса или базы данных, то он может стать непригодным для выполнения, если эти зависимости не будут доступны.</a:t>
            </a:r>
          </a:p>
          <a:p>
            <a:r>
              <a:rPr lang="ru-BY" sz="1800" kern="100" dirty="0">
                <a:effectLst/>
                <a:latin typeface="Calibri" panose="020F0502020204030204" pitchFamily="34" charset="0"/>
                <a:ea typeface="Calibri" panose="020F0502020204030204" pitchFamily="34" charset="0"/>
                <a:cs typeface="Times New Roman" panose="02020603050405020304" pitchFamily="18" charset="0"/>
              </a:rPr>
              <a:t>Интеграционные тесты могут создавать ложные срабатывания. Например, если в приложении есть анимация, то выполнение интеграционного теста может быть затруднено из-за нестабильности анимации, что может привести к ложным срабатываниям теста.</a:t>
            </a:r>
          </a:p>
          <a:p>
            <a:endParaRPr lang="ru-BY" dirty="0"/>
          </a:p>
        </p:txBody>
      </p:sp>
    </p:spTree>
    <p:extLst>
      <p:ext uri="{BB962C8B-B14F-4D97-AF65-F5344CB8AC3E}">
        <p14:creationId xmlns:p14="http://schemas.microsoft.com/office/powerpoint/2010/main" val="2838431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88B1DA-E33B-143C-CFD6-6E826BD38248}"/>
              </a:ext>
            </a:extLst>
          </p:cNvPr>
          <p:cNvSpPr>
            <a:spLocks noGrp="1"/>
          </p:cNvSpPr>
          <p:nvPr>
            <p:ph type="title"/>
          </p:nvPr>
        </p:nvSpPr>
        <p:spPr>
          <a:xfrm>
            <a:off x="0" y="2156604"/>
            <a:ext cx="3416059" cy="2044460"/>
          </a:xfrm>
        </p:spPr>
        <p:txBody>
          <a:bodyPr/>
          <a:lstStyle/>
          <a:p>
            <a:r>
              <a:rPr lang="ru-RU" dirty="0"/>
              <a:t>Принцип работы</a:t>
            </a:r>
            <a:endParaRPr lang="ru-BY" dirty="0"/>
          </a:p>
        </p:txBody>
      </p:sp>
      <p:sp>
        <p:nvSpPr>
          <p:cNvPr id="3" name="Объект 2">
            <a:extLst>
              <a:ext uri="{FF2B5EF4-FFF2-40B4-BE49-F238E27FC236}">
                <a16:creationId xmlns:a16="http://schemas.microsoft.com/office/drawing/2014/main" id="{B27EE1CF-9032-5C6D-17A9-A99FF207B7C4}"/>
              </a:ext>
            </a:extLst>
          </p:cNvPr>
          <p:cNvSpPr>
            <a:spLocks noGrp="1"/>
          </p:cNvSpPr>
          <p:nvPr>
            <p:ph idx="1"/>
          </p:nvPr>
        </p:nvSpPr>
        <p:spPr/>
        <p:txBody>
          <a:bodyPr/>
          <a:lstStyle/>
          <a:p>
            <a:pPr marL="0" indent="0">
              <a:lnSpc>
                <a:spcPct val="107000"/>
              </a:lnSpc>
              <a:spcAft>
                <a:spcPts val="800"/>
              </a:spcAft>
              <a:buNone/>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Основной принцип работы интеграционного тестирования:</a:t>
            </a: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ru-BY" sz="1800" kern="1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Сначала надо найти UI-элементы на экране:</a:t>
            </a:r>
            <a:endParaRPr lang="ru-RU" sz="1800" kern="1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ru-RU"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latin typeface="Calibri" panose="020F0502020204030204" pitchFamily="34" charset="0"/>
                <a:ea typeface="Calibri" panose="020F0502020204030204" pitchFamily="34" charset="0"/>
                <a:cs typeface="Times New Roman" panose="02020603050405020304" pitchFamily="18" charset="0"/>
              </a:rPr>
              <a:t>Потом выполнить с ними какие-то действия:</a:t>
            </a:r>
            <a:endParaRPr lang="ru-BY"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dirty="0"/>
          </a:p>
          <a:p>
            <a:r>
              <a:rPr lang="ru-RU" dirty="0"/>
              <a:t>И проверить, что требуемые </a:t>
            </a:r>
            <a:r>
              <a:rPr lang="en-US" dirty="0"/>
              <a:t>UI</a:t>
            </a:r>
            <a:r>
              <a:rPr lang="ru-RU" dirty="0"/>
              <a:t>-элементы перешли в нужное состояние:</a:t>
            </a:r>
            <a:endParaRPr lang="ru-BY" dirty="0"/>
          </a:p>
        </p:txBody>
      </p:sp>
      <p:pic>
        <p:nvPicPr>
          <p:cNvPr id="5" name="Рисунок 4">
            <a:extLst>
              <a:ext uri="{FF2B5EF4-FFF2-40B4-BE49-F238E27FC236}">
                <a16:creationId xmlns:a16="http://schemas.microsoft.com/office/drawing/2014/main" id="{73BA0E84-74D1-A5B3-EC44-E796F0A26B4A}"/>
              </a:ext>
            </a:extLst>
          </p:cNvPr>
          <p:cNvPicPr>
            <a:picLocks noChangeAspect="1"/>
          </p:cNvPicPr>
          <p:nvPr/>
        </p:nvPicPr>
        <p:blipFill>
          <a:blip r:embed="rId2"/>
          <a:stretch>
            <a:fillRect/>
          </a:stretch>
        </p:blipFill>
        <p:spPr>
          <a:xfrm>
            <a:off x="4065198" y="2611360"/>
            <a:ext cx="4648200" cy="289560"/>
          </a:xfrm>
          <a:prstGeom prst="rect">
            <a:avLst/>
          </a:prstGeom>
        </p:spPr>
      </p:pic>
      <p:pic>
        <p:nvPicPr>
          <p:cNvPr id="6" name="Рисунок 5">
            <a:extLst>
              <a:ext uri="{FF2B5EF4-FFF2-40B4-BE49-F238E27FC236}">
                <a16:creationId xmlns:a16="http://schemas.microsoft.com/office/drawing/2014/main" id="{055F0311-6497-A6A5-E12A-97A3F7ECF954}"/>
              </a:ext>
            </a:extLst>
          </p:cNvPr>
          <p:cNvPicPr>
            <a:picLocks noChangeAspect="1"/>
          </p:cNvPicPr>
          <p:nvPr/>
        </p:nvPicPr>
        <p:blipFill>
          <a:blip r:embed="rId3"/>
          <a:stretch>
            <a:fillRect/>
          </a:stretch>
        </p:blipFill>
        <p:spPr>
          <a:xfrm>
            <a:off x="4136438" y="3846734"/>
            <a:ext cx="2918460" cy="708660"/>
          </a:xfrm>
          <a:prstGeom prst="rect">
            <a:avLst/>
          </a:prstGeom>
        </p:spPr>
      </p:pic>
      <p:pic>
        <p:nvPicPr>
          <p:cNvPr id="7" name="Рисунок 6">
            <a:extLst>
              <a:ext uri="{FF2B5EF4-FFF2-40B4-BE49-F238E27FC236}">
                <a16:creationId xmlns:a16="http://schemas.microsoft.com/office/drawing/2014/main" id="{5B8DC64D-2ED5-7F32-6297-E67A26475A58}"/>
              </a:ext>
            </a:extLst>
          </p:cNvPr>
          <p:cNvPicPr>
            <a:picLocks noChangeAspect="1"/>
          </p:cNvPicPr>
          <p:nvPr/>
        </p:nvPicPr>
        <p:blipFill>
          <a:blip r:embed="rId4"/>
          <a:stretch>
            <a:fillRect/>
          </a:stretch>
        </p:blipFill>
        <p:spPr>
          <a:xfrm>
            <a:off x="4136438" y="5475070"/>
            <a:ext cx="4107180" cy="426720"/>
          </a:xfrm>
          <a:prstGeom prst="rect">
            <a:avLst/>
          </a:prstGeom>
        </p:spPr>
      </p:pic>
    </p:spTree>
    <p:extLst>
      <p:ext uri="{BB962C8B-B14F-4D97-AF65-F5344CB8AC3E}">
        <p14:creationId xmlns:p14="http://schemas.microsoft.com/office/powerpoint/2010/main" val="242225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graphicFrame>
        <p:nvGraphicFramePr>
          <p:cNvPr id="4" name="Объект 3"/>
          <p:cNvGraphicFramePr>
            <a:graphicFrameLocks noGrp="1"/>
          </p:cNvGraphicFramePr>
          <p:nvPr>
            <p:ph idx="1"/>
            <p:extLst>
              <p:ext uri="{D42A27DB-BD31-4B8C-83A1-F6EECF244321}">
                <p14:modId xmlns:p14="http://schemas.microsoft.com/office/powerpoint/2010/main" val="4146939602"/>
              </p:ext>
            </p:extLst>
          </p:nvPr>
        </p:nvGraphicFramePr>
        <p:xfrm>
          <a:off x="1956120" y="2071865"/>
          <a:ext cx="8762036" cy="4109015"/>
        </p:xfrm>
        <a:graphic>
          <a:graphicData uri="http://schemas.openxmlformats.org/drawingml/2006/table">
            <a:tbl>
              <a:tblPr/>
              <a:tblGrid>
                <a:gridCol w="2190509">
                  <a:extLst>
                    <a:ext uri="{9D8B030D-6E8A-4147-A177-3AD203B41FA5}">
                      <a16:colId xmlns:a16="http://schemas.microsoft.com/office/drawing/2014/main" val="849295279"/>
                    </a:ext>
                  </a:extLst>
                </a:gridCol>
                <a:gridCol w="2190509">
                  <a:extLst>
                    <a:ext uri="{9D8B030D-6E8A-4147-A177-3AD203B41FA5}">
                      <a16:colId xmlns:a16="http://schemas.microsoft.com/office/drawing/2014/main" val="1258801150"/>
                    </a:ext>
                  </a:extLst>
                </a:gridCol>
                <a:gridCol w="2190509">
                  <a:extLst>
                    <a:ext uri="{9D8B030D-6E8A-4147-A177-3AD203B41FA5}">
                      <a16:colId xmlns:a16="http://schemas.microsoft.com/office/drawing/2014/main" val="886769873"/>
                    </a:ext>
                  </a:extLst>
                </a:gridCol>
                <a:gridCol w="2190509">
                  <a:extLst>
                    <a:ext uri="{9D8B030D-6E8A-4147-A177-3AD203B41FA5}">
                      <a16:colId xmlns:a16="http://schemas.microsoft.com/office/drawing/2014/main" val="2874000709"/>
                    </a:ext>
                  </a:extLst>
                </a:gridCol>
              </a:tblGrid>
              <a:tr h="566761">
                <a:tc>
                  <a:txBody>
                    <a:bodyPr/>
                    <a:lstStyle/>
                    <a:p>
                      <a:pPr algn="l" fontAlgn="b"/>
                      <a:r>
                        <a:rPr lang="ru-RU" dirty="0" err="1" smtClean="0">
                          <a:effectLst/>
                        </a:rPr>
                        <a:t>Компромис</a:t>
                      </a:r>
                      <a:endParaRPr lang="en-US" dirty="0">
                        <a:effectLst/>
                      </a:endParaRP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Unit</a:t>
                      </a: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Widget</a:t>
                      </a: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US">
                          <a:effectLst/>
                        </a:rPr>
                        <a:t>Integration</a:t>
                      </a:r>
                    </a:p>
                  </a:txBody>
                  <a:tcPr anchor="b">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27084931"/>
                  </a:ext>
                </a:extLst>
              </a:tr>
              <a:tr h="566761">
                <a:tc>
                  <a:txBody>
                    <a:bodyPr/>
                    <a:lstStyle/>
                    <a:p>
                      <a:pPr fontAlgn="t"/>
                      <a:r>
                        <a:rPr lang="ru-RU" b="1" dirty="0" err="1" smtClean="0">
                          <a:effectLst/>
                        </a:rPr>
                        <a:t>Увереность</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Низкая</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Выше</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800" b="0" i="0" u="none" strike="noStrike" kern="1200" dirty="0" smtClean="0">
                          <a:solidFill>
                            <a:schemeClr val="tx1"/>
                          </a:solidFill>
                          <a:effectLst/>
                          <a:latin typeface="+mn-lt"/>
                          <a:ea typeface="+mn-ea"/>
                          <a:cs typeface="+mn-cs"/>
                        </a:rPr>
                        <a:t>Высочайшая</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47951455"/>
                  </a:ext>
                </a:extLst>
              </a:tr>
              <a:tr h="991831">
                <a:tc>
                  <a:txBody>
                    <a:bodyPr/>
                    <a:lstStyle/>
                    <a:p>
                      <a:pPr fontAlgn="t"/>
                      <a:r>
                        <a:rPr lang="ru-RU" b="1" dirty="0" smtClean="0">
                          <a:effectLst/>
                        </a:rPr>
                        <a:t>Затраты</a:t>
                      </a:r>
                      <a:r>
                        <a:rPr lang="ru-RU" b="1" baseline="0" dirty="0" smtClean="0">
                          <a:effectLst/>
                        </a:rPr>
                        <a:t> на поддержку</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Низкая</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Выше</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sz="1800" b="0" i="0" u="none" strike="noStrike" kern="1200" dirty="0" smtClean="0">
                          <a:solidFill>
                            <a:schemeClr val="tx1"/>
                          </a:solidFill>
                          <a:effectLst/>
                          <a:latin typeface="+mn-lt"/>
                          <a:ea typeface="+mn-ea"/>
                          <a:cs typeface="+mn-cs"/>
                        </a:rPr>
                        <a:t>Высочайшая</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68441253"/>
                  </a:ext>
                </a:extLst>
              </a:tr>
              <a:tr h="991831">
                <a:tc>
                  <a:txBody>
                    <a:bodyPr/>
                    <a:lstStyle/>
                    <a:p>
                      <a:pPr fontAlgn="t"/>
                      <a:r>
                        <a:rPr lang="ru-RU" b="1" dirty="0" smtClean="0">
                          <a:effectLst/>
                        </a:rPr>
                        <a:t>Зависимость</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мало</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Больше</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ru-RU" dirty="0" smtClean="0">
                          <a:effectLst/>
                        </a:rPr>
                        <a:t>Большинство</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2126291"/>
                  </a:ext>
                </a:extLst>
              </a:tr>
              <a:tr h="991831">
                <a:tc>
                  <a:txBody>
                    <a:bodyPr/>
                    <a:lstStyle/>
                    <a:p>
                      <a:pPr fontAlgn="t"/>
                      <a:r>
                        <a:rPr lang="ru-RU" b="1" dirty="0" smtClean="0">
                          <a:effectLst/>
                        </a:rPr>
                        <a:t>Время выполнения</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ru-RU" dirty="0" smtClean="0">
                          <a:effectLst/>
                        </a:rPr>
                        <a:t>Быстро</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ru-RU" dirty="0" smtClean="0">
                          <a:effectLst/>
                        </a:rPr>
                        <a:t>Быстро</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ru-RU" dirty="0" smtClean="0">
                          <a:effectLst/>
                        </a:rPr>
                        <a:t>Медленно</a:t>
                      </a:r>
                      <a:endParaRPr lang="en-US" dirty="0">
                        <a:effectLst/>
                      </a:endParaRP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7183542"/>
                  </a:ext>
                </a:extLst>
              </a:tr>
            </a:tbl>
          </a:graphicData>
        </a:graphic>
      </p:graphicFrame>
    </p:spTree>
    <p:extLst>
      <p:ext uri="{BB962C8B-B14F-4D97-AF65-F5344CB8AC3E}">
        <p14:creationId xmlns:p14="http://schemas.microsoft.com/office/powerpoint/2010/main" val="2724744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5A2D1-3A24-61BE-F40D-007E6D0891C6}"/>
              </a:ext>
            </a:extLst>
          </p:cNvPr>
          <p:cNvSpPr>
            <a:spLocks noGrp="1"/>
          </p:cNvSpPr>
          <p:nvPr>
            <p:ph type="title"/>
          </p:nvPr>
        </p:nvSpPr>
        <p:spPr>
          <a:xfrm>
            <a:off x="0" y="2216989"/>
            <a:ext cx="3433313" cy="2268747"/>
          </a:xfrm>
        </p:spPr>
        <p:txBody>
          <a:bodyPr/>
          <a:lstStyle/>
          <a:p>
            <a:r>
              <a:rPr lang="ru-RU" dirty="0"/>
              <a:t>Простой пример</a:t>
            </a:r>
            <a:endParaRPr lang="ru-BY" dirty="0"/>
          </a:p>
        </p:txBody>
      </p:sp>
      <p:sp>
        <p:nvSpPr>
          <p:cNvPr id="3" name="Объект 2">
            <a:extLst>
              <a:ext uri="{FF2B5EF4-FFF2-40B4-BE49-F238E27FC236}">
                <a16:creationId xmlns:a16="http://schemas.microsoft.com/office/drawing/2014/main" id="{C7D2E500-D3A2-6C5B-CEBA-D6753B8F2009}"/>
              </a:ext>
            </a:extLst>
          </p:cNvPr>
          <p:cNvSpPr>
            <a:spLocks noGrp="1"/>
          </p:cNvSpPr>
          <p:nvPr>
            <p:ph idx="1"/>
          </p:nvPr>
        </p:nvSpPr>
        <p:spPr/>
        <p:txBody>
          <a:bodyPr/>
          <a:lstStyle/>
          <a:p>
            <a:pPr marL="0" indent="0">
              <a:buNone/>
            </a:pPr>
            <a:endParaRPr lang="ru-BY" dirty="0"/>
          </a:p>
        </p:txBody>
      </p:sp>
      <p:pic>
        <p:nvPicPr>
          <p:cNvPr id="4" name="Рисунок 3">
            <a:extLst>
              <a:ext uri="{FF2B5EF4-FFF2-40B4-BE49-F238E27FC236}">
                <a16:creationId xmlns:a16="http://schemas.microsoft.com/office/drawing/2014/main" id="{564C79DA-781D-F50B-1AF1-35A2099742C2}"/>
              </a:ext>
            </a:extLst>
          </p:cNvPr>
          <p:cNvPicPr>
            <a:picLocks noChangeAspect="1"/>
          </p:cNvPicPr>
          <p:nvPr/>
        </p:nvPicPr>
        <p:blipFill>
          <a:blip r:embed="rId2"/>
          <a:stretch>
            <a:fillRect/>
          </a:stretch>
        </p:blipFill>
        <p:spPr>
          <a:xfrm>
            <a:off x="3869267" y="864109"/>
            <a:ext cx="7315199" cy="5120640"/>
          </a:xfrm>
          <a:prstGeom prst="rect">
            <a:avLst/>
          </a:prstGeom>
        </p:spPr>
      </p:pic>
    </p:spTree>
    <p:extLst>
      <p:ext uri="{BB962C8B-B14F-4D97-AF65-F5344CB8AC3E}">
        <p14:creationId xmlns:p14="http://schemas.microsoft.com/office/powerpoint/2010/main" val="2089089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7C94C1-BAAD-20F0-1D71-6234E1028AC1}"/>
              </a:ext>
            </a:extLst>
          </p:cNvPr>
          <p:cNvSpPr>
            <a:spLocks noGrp="1"/>
          </p:cNvSpPr>
          <p:nvPr>
            <p:ph type="title"/>
          </p:nvPr>
        </p:nvSpPr>
        <p:spPr>
          <a:xfrm>
            <a:off x="0" y="2251494"/>
            <a:ext cx="3416059" cy="2225616"/>
          </a:xfrm>
        </p:spPr>
        <p:txBody>
          <a:bodyPr/>
          <a:lstStyle/>
          <a:p>
            <a:r>
              <a:rPr lang="ru-RU" dirty="0"/>
              <a:t>Простой пример</a:t>
            </a:r>
            <a:endParaRPr lang="ru-BY" dirty="0"/>
          </a:p>
        </p:txBody>
      </p:sp>
      <p:sp>
        <p:nvSpPr>
          <p:cNvPr id="3" name="Объект 2">
            <a:extLst>
              <a:ext uri="{FF2B5EF4-FFF2-40B4-BE49-F238E27FC236}">
                <a16:creationId xmlns:a16="http://schemas.microsoft.com/office/drawing/2014/main" id="{C21DBB9A-1AAE-9671-2340-B7987DBADA90}"/>
              </a:ext>
            </a:extLst>
          </p:cNvPr>
          <p:cNvSpPr>
            <a:spLocks noGrp="1"/>
          </p:cNvSpPr>
          <p:nvPr>
            <p:ph idx="1"/>
          </p:nvPr>
        </p:nvSpPr>
        <p:spPr/>
        <p:txBody>
          <a:bodyPr/>
          <a:lstStyle/>
          <a:p>
            <a:endParaRPr lang="ru-BY" dirty="0"/>
          </a:p>
        </p:txBody>
      </p:sp>
      <p:pic>
        <p:nvPicPr>
          <p:cNvPr id="4" name="Рисунок 3">
            <a:extLst>
              <a:ext uri="{FF2B5EF4-FFF2-40B4-BE49-F238E27FC236}">
                <a16:creationId xmlns:a16="http://schemas.microsoft.com/office/drawing/2014/main" id="{D61A7AFB-B2DC-14E8-4DA6-B52FDF03BE5E}"/>
              </a:ext>
            </a:extLst>
          </p:cNvPr>
          <p:cNvPicPr>
            <a:picLocks noChangeAspect="1"/>
          </p:cNvPicPr>
          <p:nvPr/>
        </p:nvPicPr>
        <p:blipFill>
          <a:blip r:embed="rId2"/>
          <a:stretch>
            <a:fillRect/>
          </a:stretch>
        </p:blipFill>
        <p:spPr>
          <a:xfrm>
            <a:off x="3869268" y="873252"/>
            <a:ext cx="7315200" cy="5111496"/>
          </a:xfrm>
          <a:prstGeom prst="rect">
            <a:avLst/>
          </a:prstGeom>
        </p:spPr>
      </p:pic>
    </p:spTree>
    <p:extLst>
      <p:ext uri="{BB962C8B-B14F-4D97-AF65-F5344CB8AC3E}">
        <p14:creationId xmlns:p14="http://schemas.microsoft.com/office/powerpoint/2010/main" val="2518776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96C686-E37F-6DC3-4AB5-8184FC043C88}"/>
              </a:ext>
            </a:extLst>
          </p:cNvPr>
          <p:cNvSpPr>
            <a:spLocks noGrp="1"/>
          </p:cNvSpPr>
          <p:nvPr>
            <p:ph type="title"/>
          </p:nvPr>
        </p:nvSpPr>
        <p:spPr/>
        <p:txBody>
          <a:bodyPr/>
          <a:lstStyle/>
          <a:p>
            <a:r>
              <a:rPr lang="en-US" dirty="0"/>
              <a:t>Page objects</a:t>
            </a:r>
            <a:endParaRPr lang="ru-BY" dirty="0"/>
          </a:p>
        </p:txBody>
      </p:sp>
      <p:sp>
        <p:nvSpPr>
          <p:cNvPr id="3" name="Объект 2">
            <a:extLst>
              <a:ext uri="{FF2B5EF4-FFF2-40B4-BE49-F238E27FC236}">
                <a16:creationId xmlns:a16="http://schemas.microsoft.com/office/drawing/2014/main" id="{7C571363-6E92-7A87-1364-C2EE90492FFE}"/>
              </a:ext>
            </a:extLst>
          </p:cNvPr>
          <p:cNvSpPr>
            <a:spLocks noGrp="1"/>
          </p:cNvSpPr>
          <p:nvPr>
            <p:ph idx="1"/>
          </p:nvPr>
        </p:nvSpPr>
        <p:spPr/>
        <p:txBody>
          <a:bodyPr/>
          <a:lstStyle/>
          <a:p>
            <a:r>
              <a:rPr lang="ru-BY"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На простом примере, конечно, все</a:t>
            </a:r>
            <a:r>
              <a:rPr lang="ru-RU"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выглядит просто</a:t>
            </a:r>
            <a:r>
              <a:rPr lang="ru-BY"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 Но с ростом тестируемого приложения и увеличением количества тестов не хочется дублировать поиск UI-элементов перед каждым тестом. Кроме того, потребуется структурировать эти UI-элементы, так как экранов может быть очень много. Для этого надо сделать написание тестов удобнее.</a:t>
            </a:r>
            <a:endParaRPr lang="en-US" sz="18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Android</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эта проблема решается с помощью группировки UI-элементов с каждого экрана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Screen</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(Page-Object). Подобный подход можно применить и здесь, только с тем исключением, что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выполнения действий с UI-элементами нужен не только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Finder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поиска UI-элемента), но и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(для выполнения действия), поэтому нужно хранить ссылку на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в </a:t>
            </a:r>
            <a:r>
              <a:rPr lang="ru-BY" sz="1800" kern="0" dirty="0" err="1">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Screen</a:t>
            </a:r>
            <a:r>
              <a:rPr lang="ru-BY" sz="18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t>
            </a:r>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r>
            <a:b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b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94616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C8CCFE-EB4B-B696-741D-04D2320BD75C}"/>
              </a:ext>
            </a:extLst>
          </p:cNvPr>
          <p:cNvSpPr>
            <a:spLocks noGrp="1"/>
          </p:cNvSpPr>
          <p:nvPr>
            <p:ph type="title"/>
          </p:nvPr>
        </p:nvSpPr>
        <p:spPr/>
        <p:txBody>
          <a:bodyPr/>
          <a:lstStyle/>
          <a:p>
            <a:r>
              <a:rPr lang="en-US" dirty="0"/>
              <a:t>Page objects</a:t>
            </a:r>
            <a:endParaRPr lang="ru-BY" dirty="0"/>
          </a:p>
        </p:txBody>
      </p:sp>
      <p:sp>
        <p:nvSpPr>
          <p:cNvPr id="3" name="Объект 2">
            <a:extLst>
              <a:ext uri="{FF2B5EF4-FFF2-40B4-BE49-F238E27FC236}">
                <a16:creationId xmlns:a16="http://schemas.microsoft.com/office/drawing/2014/main" id="{666CDB45-19A8-A178-15E9-65E73B0E3E03}"/>
              </a:ext>
            </a:extLst>
          </p:cNvPr>
          <p:cNvSpPr>
            <a:spLocks noGrp="1"/>
          </p:cNvSpPr>
          <p:nvPr>
            <p:ph idx="1"/>
          </p:nvPr>
        </p:nvSpPr>
        <p:spPr/>
        <p:txBody>
          <a:bodyPr/>
          <a:lstStyle/>
          <a:p>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Для определения каждого UI-элемента добавим класс </a:t>
            </a:r>
            <a:r>
              <a:rPr lang="ru-BY" sz="1400" u="none" strike="noStrike"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hlinkClick r:id="rId2">
                  <a:extLst>
                    <a:ext uri="{A12FA001-AC4F-418D-AE19-62706E023703}">
                      <ahyp:hlinkClr xmlns="" xmlns:ahyp="http://schemas.microsoft.com/office/drawing/2018/hyperlinkcolor" val="tx"/>
                    </a:ext>
                  </a:extLst>
                </a:hlinkClick>
              </a:rPr>
              <a:t>DWidget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(D – от слова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Dart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в этом случае). Для создания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DWidget</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потребуются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FlutterDriver</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с помощью которого будут выполняться действия над этим UI-элементом, а также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ValueKey</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который совпадает с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ValueKey</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a:t>
            </a:r>
            <a:r>
              <a:rPr lang="ru-BY" sz="1400" kern="0" dirty="0" err="1">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Flutter</a:t>
            </a:r>
            <a:r>
              <a:rPr lang="ru-BY"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rPr>
              <a:t> виджета из приложения, с которым мы хотим взаимодействовать</a:t>
            </a:r>
            <a:r>
              <a:rPr lang="en-US" sz="1400" kern="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rPr>
              <a:t>:</a:t>
            </a:r>
          </a:p>
          <a:p>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endParaRPr lang="en-US" sz="1400" kern="0" dirty="0">
              <a:solidFill>
                <a:schemeClr val="tx1">
                  <a:lumMod val="75000"/>
                  <a:lumOff val="25000"/>
                </a:schemeClr>
              </a:solidFill>
              <a:latin typeface="Calibri" panose="020F0502020204030204" pitchFamily="34" charset="0"/>
              <a:ea typeface="Times New Roman" panose="02020603050405020304" pitchFamily="18" charset="0"/>
              <a:cs typeface="Calibri" panose="020F0502020204030204" pitchFamily="34" charset="0"/>
            </a:endParaRPr>
          </a:p>
          <a:p>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400" kern="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endParaRPr>
          </a:p>
          <a:p>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Вызывать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find.byValueKey</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при ручном создании каждого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неудобно, поэтому в конструктор лучше передавать значение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ValueKey</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а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сам получит нужный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SerializableFinder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Также не очень удобно вручную передавать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FlutterDriver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при создании каждого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поэтому можно хранить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FlutterDriver</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в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BaseScreen</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и передавать его в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а для создания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Dwidget</a:t>
            </a:r>
            <a:r>
              <a:rPr lang="en-US"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ru-RU" sz="1400" kern="100"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добавить новый метод у </a:t>
            </a:r>
            <a:r>
              <a:rPr lang="en-US" sz="1400" kern="100" dirty="0" err="1">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t>BaseScreen</a:t>
            </a:r>
            <a:endParaRPr lang="ru-BY" sz="1400" kern="100" dirty="0">
              <a:solidFill>
                <a:schemeClr val="tx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pic>
        <p:nvPicPr>
          <p:cNvPr id="5" name="Рисунок 4">
            <a:extLst>
              <a:ext uri="{FF2B5EF4-FFF2-40B4-BE49-F238E27FC236}">
                <a16:creationId xmlns:a16="http://schemas.microsoft.com/office/drawing/2014/main" id="{B23FFD4F-B249-A3EF-7226-A3EA7F11AD66}"/>
              </a:ext>
            </a:extLst>
          </p:cNvPr>
          <p:cNvPicPr>
            <a:picLocks noChangeAspect="1"/>
          </p:cNvPicPr>
          <p:nvPr/>
        </p:nvPicPr>
        <p:blipFill>
          <a:blip r:embed="rId3"/>
          <a:stretch>
            <a:fillRect/>
          </a:stretch>
        </p:blipFill>
        <p:spPr>
          <a:xfrm>
            <a:off x="4066066" y="2396766"/>
            <a:ext cx="5940425" cy="1339850"/>
          </a:xfrm>
          <a:prstGeom prst="rect">
            <a:avLst/>
          </a:prstGeom>
        </p:spPr>
      </p:pic>
      <p:pic>
        <p:nvPicPr>
          <p:cNvPr id="6" name="Рисунок 5">
            <a:extLst>
              <a:ext uri="{FF2B5EF4-FFF2-40B4-BE49-F238E27FC236}">
                <a16:creationId xmlns:a16="http://schemas.microsoft.com/office/drawing/2014/main" id="{0CCF1FE7-6B9B-9978-E51D-DB2EAD9E2A95}"/>
              </a:ext>
            </a:extLst>
          </p:cNvPr>
          <p:cNvPicPr>
            <a:picLocks noChangeAspect="1"/>
          </p:cNvPicPr>
          <p:nvPr/>
        </p:nvPicPr>
        <p:blipFill>
          <a:blip r:embed="rId4"/>
          <a:stretch>
            <a:fillRect/>
          </a:stretch>
        </p:blipFill>
        <p:spPr>
          <a:xfrm>
            <a:off x="4066066" y="4921110"/>
            <a:ext cx="4267200" cy="1607820"/>
          </a:xfrm>
          <a:prstGeom prst="rect">
            <a:avLst/>
          </a:prstGeom>
        </p:spPr>
      </p:pic>
    </p:spTree>
    <p:extLst>
      <p:ext uri="{BB962C8B-B14F-4D97-AF65-F5344CB8AC3E}">
        <p14:creationId xmlns:p14="http://schemas.microsoft.com/office/powerpoint/2010/main" val="1361827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3C0488-589A-2317-B73E-286B2AF2B3F6}"/>
              </a:ext>
            </a:extLst>
          </p:cNvPr>
          <p:cNvSpPr>
            <a:spLocks noGrp="1"/>
          </p:cNvSpPr>
          <p:nvPr>
            <p:ph type="title"/>
          </p:nvPr>
        </p:nvSpPr>
        <p:spPr/>
        <p:txBody>
          <a:bodyPr/>
          <a:lstStyle/>
          <a:p>
            <a:r>
              <a:rPr lang="en-US" dirty="0"/>
              <a:t>Page object</a:t>
            </a:r>
            <a:endParaRPr lang="ru-BY" dirty="0"/>
          </a:p>
        </p:txBody>
      </p:sp>
      <p:sp>
        <p:nvSpPr>
          <p:cNvPr id="3" name="Объект 2">
            <a:extLst>
              <a:ext uri="{FF2B5EF4-FFF2-40B4-BE49-F238E27FC236}">
                <a16:creationId xmlns:a16="http://schemas.microsoft.com/office/drawing/2014/main" id="{4795EA0D-CD89-9773-7D20-FCD5CDA36563}"/>
              </a:ext>
            </a:extLst>
          </p:cNvPr>
          <p:cNvSpPr>
            <a:spLocks noGrp="1"/>
          </p:cNvSpPr>
          <p:nvPr>
            <p:ph idx="1"/>
          </p:nvPr>
        </p:nvSpPr>
        <p:spPr>
          <a:xfrm>
            <a:off x="3869268" y="864108"/>
            <a:ext cx="7315200" cy="688647"/>
          </a:xfrm>
        </p:spPr>
        <p:txBody>
          <a:bodyPr/>
          <a:lstStyle/>
          <a:p>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Таким образом, создавать классы-</a:t>
            </a:r>
            <a:r>
              <a:rPr lang="ru-BY" sz="1800" kern="100" dirty="0" err="1">
                <a:solidFill>
                  <a:srgbClr val="111111"/>
                </a:solidFill>
                <a:effectLst/>
                <a:latin typeface="Arial" panose="020B0604020202020204" pitchFamily="34" charset="0"/>
                <a:ea typeface="Calibri" panose="020F0502020204030204" pitchFamily="34" charset="0"/>
                <a:cs typeface="Times New Roman" panose="02020603050405020304" pitchFamily="18" charset="0"/>
              </a:rPr>
              <a:t>Screens</a:t>
            </a:r>
            <a:r>
              <a:rPr lang="ru-BY" sz="1800" kern="1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и получать UI-элементы в них будет куда проще:</a:t>
            </a:r>
            <a:endParaRPr lang="ru-B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BY" dirty="0"/>
          </a:p>
        </p:txBody>
      </p:sp>
      <p:pic>
        <p:nvPicPr>
          <p:cNvPr id="4" name="Рисунок 3">
            <a:extLst>
              <a:ext uri="{FF2B5EF4-FFF2-40B4-BE49-F238E27FC236}">
                <a16:creationId xmlns:a16="http://schemas.microsoft.com/office/drawing/2014/main" id="{847234C2-9850-CB19-5925-FA4B55C7AAC4}"/>
              </a:ext>
            </a:extLst>
          </p:cNvPr>
          <p:cNvPicPr>
            <a:picLocks noChangeAspect="1"/>
          </p:cNvPicPr>
          <p:nvPr/>
        </p:nvPicPr>
        <p:blipFill>
          <a:blip r:embed="rId2"/>
          <a:stretch>
            <a:fillRect/>
          </a:stretch>
        </p:blipFill>
        <p:spPr>
          <a:xfrm>
            <a:off x="4876729" y="1840302"/>
            <a:ext cx="3939540" cy="1676400"/>
          </a:xfrm>
          <a:prstGeom prst="rect">
            <a:avLst/>
          </a:prstGeom>
        </p:spPr>
      </p:pic>
    </p:spTree>
    <p:extLst>
      <p:ext uri="{BB962C8B-B14F-4D97-AF65-F5344CB8AC3E}">
        <p14:creationId xmlns:p14="http://schemas.microsoft.com/office/powerpoint/2010/main" val="801435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B2DEC-5C4A-9069-DFFA-E050CCB1F7E5}"/>
              </a:ext>
            </a:extLst>
          </p:cNvPr>
          <p:cNvSpPr>
            <a:spLocks noGrp="1"/>
          </p:cNvSpPr>
          <p:nvPr>
            <p:ph type="title"/>
          </p:nvPr>
        </p:nvSpPr>
        <p:spPr/>
        <p:txBody>
          <a:bodyPr/>
          <a:lstStyle/>
          <a:p>
            <a:r>
              <a:rPr lang="en-US" dirty="0" err="1"/>
              <a:t>Screenshoter</a:t>
            </a:r>
            <a:endParaRPr lang="ru-BY" dirty="0"/>
          </a:p>
        </p:txBody>
      </p:sp>
      <p:sp>
        <p:nvSpPr>
          <p:cNvPr id="3" name="Объект 2">
            <a:extLst>
              <a:ext uri="{FF2B5EF4-FFF2-40B4-BE49-F238E27FC236}">
                <a16:creationId xmlns:a16="http://schemas.microsoft.com/office/drawing/2014/main" id="{B74694BF-B210-D93B-98AB-4F90703CDC3C}"/>
              </a:ext>
            </a:extLst>
          </p:cNvPr>
          <p:cNvSpPr>
            <a:spLocks noGrp="1"/>
          </p:cNvSpPr>
          <p:nvPr>
            <p:ph idx="1"/>
          </p:nvPr>
        </p:nvSpPr>
        <p:spPr>
          <a:xfrm>
            <a:off x="3869268" y="864108"/>
            <a:ext cx="7315200" cy="515513"/>
          </a:xfrm>
        </p:spPr>
        <p:txBody>
          <a:bodyPr>
            <a:normAutofit fontScale="62500" lnSpcReduction="20000"/>
          </a:bodyPr>
          <a:lstStyle/>
          <a:p>
            <a:r>
              <a:rPr lang="ru-RU" dirty="0"/>
              <a:t>Во время тестов  можно делать скриншоты приложения, и в </a:t>
            </a:r>
            <a:r>
              <a:rPr lang="en-US" dirty="0" err="1"/>
              <a:t>FlutterDriverHelper</a:t>
            </a:r>
            <a:r>
              <a:rPr lang="en-US" dirty="0"/>
              <a:t> </a:t>
            </a:r>
            <a:r>
              <a:rPr lang="ru-RU" dirty="0"/>
              <a:t>есть </a:t>
            </a:r>
            <a:r>
              <a:rPr lang="en-US" dirty="0" err="1"/>
              <a:t>Screenshoter</a:t>
            </a:r>
            <a:r>
              <a:rPr lang="en-US" dirty="0"/>
              <a:t>, </a:t>
            </a:r>
            <a:r>
              <a:rPr lang="ru-RU" dirty="0"/>
              <a:t>который сохраняет скриншоты в нужную папку с указанием нужного времени</a:t>
            </a:r>
            <a:endParaRPr lang="ru-BY" dirty="0"/>
          </a:p>
        </p:txBody>
      </p:sp>
      <p:pic>
        <p:nvPicPr>
          <p:cNvPr id="4" name="Рисунок 3">
            <a:extLst>
              <a:ext uri="{FF2B5EF4-FFF2-40B4-BE49-F238E27FC236}">
                <a16:creationId xmlns:a16="http://schemas.microsoft.com/office/drawing/2014/main" id="{CD688E5F-2639-EAF7-D284-E6BBE22CCAA7}"/>
              </a:ext>
            </a:extLst>
          </p:cNvPr>
          <p:cNvPicPr>
            <a:picLocks noChangeAspect="1"/>
          </p:cNvPicPr>
          <p:nvPr/>
        </p:nvPicPr>
        <p:blipFill>
          <a:blip r:embed="rId2"/>
          <a:stretch>
            <a:fillRect/>
          </a:stretch>
        </p:blipFill>
        <p:spPr>
          <a:xfrm>
            <a:off x="3680460" y="1289304"/>
            <a:ext cx="7504008" cy="5431536"/>
          </a:xfrm>
          <a:prstGeom prst="rect">
            <a:avLst/>
          </a:prstGeom>
        </p:spPr>
      </p:pic>
    </p:spTree>
    <p:extLst>
      <p:ext uri="{BB962C8B-B14F-4D97-AF65-F5344CB8AC3E}">
        <p14:creationId xmlns:p14="http://schemas.microsoft.com/office/powerpoint/2010/main" val="168121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smtClean="0">
                <a:solidFill>
                  <a:schemeClr val="bg1"/>
                </a:solidFill>
                <a:latin typeface="Helvetica" pitchFamily="2" charset="0"/>
              </a:rPr>
              <a:t>Unit Tests</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1200329"/>
          </a:xfrm>
          <a:prstGeom prst="rect">
            <a:avLst/>
          </a:prstGeom>
          <a:noFill/>
        </p:spPr>
        <p:txBody>
          <a:bodyPr wrap="square">
            <a:spAutoFit/>
          </a:bodyPr>
          <a:lstStyle/>
          <a:p>
            <a:pPr marL="457200"/>
            <a:r>
              <a:rPr lang="ru-RU" sz="2400" kern="100" dirty="0">
                <a:latin typeface="Helvetica" pitchFamily="2" charset="0"/>
                <a:ea typeface="Calibri" panose="020F0502020204030204" pitchFamily="34" charset="0"/>
                <a:cs typeface="Times New Roman" panose="02020603050405020304" pitchFamily="18" charset="0"/>
              </a:rPr>
              <a:t>Юнит-тест проверяет одну функцию, метод или класс. Цель </a:t>
            </a:r>
            <a:r>
              <a:rPr lang="ru-RU" sz="2400" kern="100" dirty="0" err="1">
                <a:latin typeface="Helvetica" pitchFamily="2" charset="0"/>
                <a:ea typeface="Calibri" panose="020F0502020204030204" pitchFamily="34" charset="0"/>
                <a:cs typeface="Times New Roman" panose="02020603050405020304" pitchFamily="18" charset="0"/>
              </a:rPr>
              <a:t>unit</a:t>
            </a:r>
            <a:r>
              <a:rPr lang="ru-RU" sz="2400" kern="100" dirty="0">
                <a:latin typeface="Helvetica" pitchFamily="2" charset="0"/>
                <a:ea typeface="Calibri" panose="020F0502020204030204" pitchFamily="34" charset="0"/>
                <a:cs typeface="Times New Roman" panose="02020603050405020304" pitchFamily="18" charset="0"/>
              </a:rPr>
              <a:t>-теста - проверить корректность логической единицы при различных условиях. Внешние зависимости тестируемого модуля обычно имитируются.</a:t>
            </a:r>
            <a:r>
              <a:rPr lang="ru-BY" sz="2400" kern="100" dirty="0" smtClean="0">
                <a:effectLst/>
                <a:latin typeface="Helvetica" pitchFamily="2" charset="0"/>
                <a:ea typeface="Calibri" panose="020F0502020204030204" pitchFamily="34" charset="0"/>
                <a:cs typeface="Times New Roman" panose="02020603050405020304" pitchFamily="18" charset="0"/>
              </a:rPr>
              <a:t>.</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94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a:solidFill>
                  <a:schemeClr val="bg1"/>
                </a:solidFill>
                <a:latin typeface="Helvetica" pitchFamily="2" charset="0"/>
              </a:rPr>
              <a:t>Widget tests</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2308324"/>
          </a:xfrm>
          <a:prstGeom prst="rect">
            <a:avLst/>
          </a:prstGeom>
          <a:noFill/>
        </p:spPr>
        <p:txBody>
          <a:bodyPr wrap="square">
            <a:spAutoFit/>
          </a:bodyPr>
          <a:lstStyle/>
          <a:p>
            <a:pPr marL="457200"/>
            <a:r>
              <a:rPr lang="ru-RU" sz="2400" kern="100" dirty="0" smtClean="0">
                <a:latin typeface="Helvetica" pitchFamily="2" charset="0"/>
                <a:ea typeface="Calibri" panose="020F0502020204030204" pitchFamily="34" charset="0"/>
                <a:cs typeface="Times New Roman" panose="02020603050405020304" pitchFamily="18" charset="0"/>
              </a:rPr>
              <a:t>Тестирование </a:t>
            </a:r>
            <a:r>
              <a:rPr lang="ru-RU" sz="2400" kern="100" dirty="0" err="1">
                <a:latin typeface="Helvetica" pitchFamily="2" charset="0"/>
                <a:ea typeface="Calibri" panose="020F0502020204030204" pitchFamily="34" charset="0"/>
                <a:cs typeface="Times New Roman" panose="02020603050405020304" pitchFamily="18" charset="0"/>
              </a:rPr>
              <a:t>виджета</a:t>
            </a:r>
            <a:r>
              <a:rPr lang="ru-RU" sz="2400" kern="100" dirty="0">
                <a:latin typeface="Helvetica" pitchFamily="2" charset="0"/>
                <a:ea typeface="Calibri" panose="020F0502020204030204" pitchFamily="34" charset="0"/>
                <a:cs typeface="Times New Roman" panose="02020603050405020304" pitchFamily="18" charset="0"/>
              </a:rPr>
              <a:t> (в других UI-</a:t>
            </a:r>
            <a:r>
              <a:rPr lang="ru-RU" sz="2400" kern="100" dirty="0" err="1">
                <a:latin typeface="Helvetica" pitchFamily="2" charset="0"/>
                <a:ea typeface="Calibri" panose="020F0502020204030204" pitchFamily="34" charset="0"/>
                <a:cs typeface="Times New Roman" panose="02020603050405020304" pitchFamily="18" charset="0"/>
              </a:rPr>
              <a:t>фреймворках</a:t>
            </a:r>
            <a:r>
              <a:rPr lang="ru-RU" sz="2400" kern="100" dirty="0">
                <a:latin typeface="Helvetica" pitchFamily="2" charset="0"/>
                <a:ea typeface="Calibri" panose="020F0502020204030204" pitchFamily="34" charset="0"/>
                <a:cs typeface="Times New Roman" panose="02020603050405020304" pitchFamily="18" charset="0"/>
              </a:rPr>
              <a:t> называемый тестом компонента) проверяет один </a:t>
            </a:r>
            <a:r>
              <a:rPr lang="ru-RU" sz="2400" kern="100" dirty="0" err="1">
                <a:latin typeface="Helvetica" pitchFamily="2" charset="0"/>
                <a:ea typeface="Calibri" panose="020F0502020204030204" pitchFamily="34" charset="0"/>
                <a:cs typeface="Times New Roman" panose="02020603050405020304" pitchFamily="18" charset="0"/>
              </a:rPr>
              <a:t>виджет</a:t>
            </a:r>
            <a:r>
              <a:rPr lang="ru-RU" sz="2400" kern="100" dirty="0">
                <a:latin typeface="Helvetica" pitchFamily="2" charset="0"/>
                <a:ea typeface="Calibri" panose="020F0502020204030204" pitchFamily="34" charset="0"/>
                <a:cs typeface="Times New Roman" panose="02020603050405020304" pitchFamily="18" charset="0"/>
              </a:rPr>
              <a:t>. Цель теста </a:t>
            </a:r>
            <a:r>
              <a:rPr lang="ru-RU" sz="2400" kern="100" dirty="0" err="1">
                <a:latin typeface="Helvetica" pitchFamily="2" charset="0"/>
                <a:ea typeface="Calibri" panose="020F0502020204030204" pitchFamily="34" charset="0"/>
                <a:cs typeface="Times New Roman" panose="02020603050405020304" pitchFamily="18" charset="0"/>
              </a:rPr>
              <a:t>виджета</a:t>
            </a:r>
            <a:r>
              <a:rPr lang="ru-RU" sz="2400" kern="100" dirty="0">
                <a:latin typeface="Helvetica" pitchFamily="2" charset="0"/>
                <a:ea typeface="Calibri" panose="020F0502020204030204" pitchFamily="34" charset="0"/>
                <a:cs typeface="Times New Roman" panose="02020603050405020304" pitchFamily="18" charset="0"/>
              </a:rPr>
              <a:t> - проверить, что пользовательский интерфейс </a:t>
            </a:r>
            <a:r>
              <a:rPr lang="ru-RU" sz="2400" kern="100" dirty="0" smtClean="0">
                <a:latin typeface="Helvetica" pitchFamily="2" charset="0"/>
                <a:ea typeface="Calibri" panose="020F0502020204030204" pitchFamily="34" charset="0"/>
                <a:cs typeface="Times New Roman" panose="02020603050405020304" pitchFamily="18" charset="0"/>
              </a:rPr>
              <a:t>с </a:t>
            </a:r>
            <a:r>
              <a:rPr lang="ru-RU" sz="2400" kern="100" dirty="0" err="1" smtClean="0">
                <a:latin typeface="Helvetica" pitchFamily="2" charset="0"/>
                <a:ea typeface="Calibri" panose="020F0502020204030204" pitchFamily="34" charset="0"/>
                <a:cs typeface="Times New Roman" panose="02020603050405020304" pitchFamily="18" charset="0"/>
              </a:rPr>
              <a:t>виджетом</a:t>
            </a:r>
            <a:r>
              <a:rPr lang="ru-RU" sz="2400" kern="100" dirty="0" smtClean="0">
                <a:latin typeface="Helvetica" pitchFamily="2" charset="0"/>
                <a:ea typeface="Calibri" panose="020F0502020204030204" pitchFamily="34" charset="0"/>
                <a:cs typeface="Times New Roman" panose="02020603050405020304" pitchFamily="18" charset="0"/>
              </a:rPr>
              <a:t> </a:t>
            </a:r>
            <a:r>
              <a:rPr lang="ru-RU" sz="2400" kern="100" dirty="0">
                <a:latin typeface="Helvetica" pitchFamily="2" charset="0"/>
                <a:ea typeface="Calibri" panose="020F0502020204030204" pitchFamily="34" charset="0"/>
                <a:cs typeface="Times New Roman" panose="02020603050405020304" pitchFamily="18" charset="0"/>
              </a:rPr>
              <a:t>выглядит и взаимодействует так, как ожидается. Тестирование </a:t>
            </a:r>
            <a:r>
              <a:rPr lang="ru-RU" sz="2400" kern="100" dirty="0" err="1">
                <a:latin typeface="Helvetica" pitchFamily="2" charset="0"/>
                <a:ea typeface="Calibri" panose="020F0502020204030204" pitchFamily="34" charset="0"/>
                <a:cs typeface="Times New Roman" panose="02020603050405020304" pitchFamily="18" charset="0"/>
              </a:rPr>
              <a:t>виджета</a:t>
            </a:r>
            <a:r>
              <a:rPr lang="ru-RU" sz="2400" kern="100" dirty="0">
                <a:latin typeface="Helvetica" pitchFamily="2" charset="0"/>
                <a:ea typeface="Calibri" panose="020F0502020204030204" pitchFamily="34" charset="0"/>
                <a:cs typeface="Times New Roman" panose="02020603050405020304" pitchFamily="18" charset="0"/>
              </a:rPr>
              <a:t> включает в себя несколько классов и требует тестовой среды, обеспечивающей соответствующий контекст жизненного цикла </a:t>
            </a:r>
            <a:r>
              <a:rPr lang="ru-RU" sz="2400" kern="100" dirty="0" err="1">
                <a:latin typeface="Helvetica" pitchFamily="2" charset="0"/>
                <a:ea typeface="Calibri" panose="020F0502020204030204" pitchFamily="34" charset="0"/>
                <a:cs typeface="Times New Roman" panose="02020603050405020304" pitchFamily="18" charset="0"/>
              </a:rPr>
              <a:t>виджета</a:t>
            </a:r>
            <a:r>
              <a:rPr lang="ru-RU" sz="2400" kern="100" dirty="0">
                <a:latin typeface="Helvetica" pitchFamily="2" charset="0"/>
                <a:ea typeface="Calibri" panose="020F0502020204030204" pitchFamily="34" charset="0"/>
                <a:cs typeface="Times New Roman" panose="02020603050405020304" pitchFamily="18" charset="0"/>
              </a:rPr>
              <a:t>.</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368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a:solidFill>
                  <a:schemeClr val="bg1"/>
                </a:solidFill>
                <a:latin typeface="Helvetica" pitchFamily="2" charset="0"/>
              </a:rPr>
              <a:t>Integration </a:t>
            </a:r>
            <a:r>
              <a:rPr lang="en-US" dirty="0" smtClean="0">
                <a:solidFill>
                  <a:schemeClr val="bg1"/>
                </a:solidFill>
                <a:latin typeface="Helvetica" pitchFamily="2" charset="0"/>
              </a:rPr>
              <a:t>tests</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1938992"/>
          </a:xfrm>
          <a:prstGeom prst="rect">
            <a:avLst/>
          </a:prstGeom>
          <a:noFill/>
        </p:spPr>
        <p:txBody>
          <a:bodyPr wrap="square">
            <a:spAutoFit/>
          </a:bodyPr>
          <a:lstStyle/>
          <a:p>
            <a:pPr marL="457200"/>
            <a:r>
              <a:rPr lang="ru-RU" sz="2400" kern="100" dirty="0">
                <a:latin typeface="Helvetica" pitchFamily="2" charset="0"/>
                <a:ea typeface="Calibri" panose="020F0502020204030204" pitchFamily="34" charset="0"/>
                <a:cs typeface="Times New Roman" panose="02020603050405020304" pitchFamily="18" charset="0"/>
              </a:rPr>
              <a:t>Интеграционный тест тестирует полное приложение или большую часть приложения. Цель интеграционного теста - проверить, что все тестируемые </a:t>
            </a:r>
            <a:r>
              <a:rPr lang="ru-RU" sz="2400" kern="100" dirty="0" err="1">
                <a:latin typeface="Helvetica" pitchFamily="2" charset="0"/>
                <a:ea typeface="Calibri" panose="020F0502020204030204" pitchFamily="34" charset="0"/>
                <a:cs typeface="Times New Roman" panose="02020603050405020304" pitchFamily="18" charset="0"/>
              </a:rPr>
              <a:t>виджеты</a:t>
            </a:r>
            <a:r>
              <a:rPr lang="ru-RU" sz="2400" kern="100" dirty="0">
                <a:latin typeface="Helvetica" pitchFamily="2" charset="0"/>
                <a:ea typeface="Calibri" panose="020F0502020204030204" pitchFamily="34" charset="0"/>
                <a:cs typeface="Times New Roman" panose="02020603050405020304" pitchFamily="18" charset="0"/>
              </a:rPr>
              <a:t> и сервисы работают вместе, как ожидается. Кроме того, интеграционные тесты можно использовать для проверки производительности приложения.</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960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уб 4">
            <a:extLst>
              <a:ext uri="{FF2B5EF4-FFF2-40B4-BE49-F238E27FC236}">
                <a16:creationId xmlns:a16="http://schemas.microsoft.com/office/drawing/2014/main" id="{A58194E8-D13D-93A7-D36A-0A15C4BD112F}"/>
              </a:ext>
            </a:extLst>
          </p:cNvPr>
          <p:cNvSpPr/>
          <p:nvPr/>
        </p:nvSpPr>
        <p:spPr>
          <a:xfrm>
            <a:off x="319668" y="345686"/>
            <a:ext cx="11552663" cy="1159728"/>
          </a:xfrm>
          <a:prstGeom prst="cub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BY"/>
          </a:p>
        </p:txBody>
      </p:sp>
      <p:sp>
        <p:nvSpPr>
          <p:cNvPr id="2" name="Заголовок 1">
            <a:extLst>
              <a:ext uri="{FF2B5EF4-FFF2-40B4-BE49-F238E27FC236}">
                <a16:creationId xmlns:a16="http://schemas.microsoft.com/office/drawing/2014/main" id="{9CB94216-5467-C6BC-89D3-8E543EF22195}"/>
              </a:ext>
            </a:extLst>
          </p:cNvPr>
          <p:cNvSpPr>
            <a:spLocks noGrp="1"/>
          </p:cNvSpPr>
          <p:nvPr>
            <p:ph type="title"/>
          </p:nvPr>
        </p:nvSpPr>
        <p:spPr>
          <a:xfrm>
            <a:off x="838199" y="755417"/>
            <a:ext cx="10515600" cy="671938"/>
          </a:xfrm>
        </p:spPr>
        <p:txBody>
          <a:bodyPr>
            <a:normAutofit fontScale="90000"/>
          </a:bodyPr>
          <a:lstStyle/>
          <a:p>
            <a:r>
              <a:rPr lang="en-US" dirty="0">
                <a:solidFill>
                  <a:schemeClr val="bg1"/>
                </a:solidFill>
                <a:latin typeface="Helvetica" pitchFamily="2" charset="0"/>
              </a:rPr>
              <a:t>Continuous integration services</a:t>
            </a:r>
            <a:endParaRPr lang="ru-BY" dirty="0">
              <a:solidFill>
                <a:schemeClr val="bg1"/>
              </a:solidFill>
              <a:latin typeface="Helvetica" pitchFamily="2" charset="0"/>
            </a:endParaRPr>
          </a:p>
        </p:txBody>
      </p:sp>
      <p:sp>
        <p:nvSpPr>
          <p:cNvPr id="8" name="TextBox 7">
            <a:extLst>
              <a:ext uri="{FF2B5EF4-FFF2-40B4-BE49-F238E27FC236}">
                <a16:creationId xmlns:a16="http://schemas.microsoft.com/office/drawing/2014/main" id="{FBC29E35-05DC-7DD9-4766-1A18A590422E}"/>
              </a:ext>
            </a:extLst>
          </p:cNvPr>
          <p:cNvSpPr txBox="1"/>
          <p:nvPr/>
        </p:nvSpPr>
        <p:spPr>
          <a:xfrm>
            <a:off x="319668" y="2274838"/>
            <a:ext cx="11552663" cy="1569660"/>
          </a:xfrm>
          <a:prstGeom prst="rect">
            <a:avLst/>
          </a:prstGeom>
          <a:noFill/>
        </p:spPr>
        <p:txBody>
          <a:bodyPr wrap="square">
            <a:spAutoFit/>
          </a:bodyPr>
          <a:lstStyle/>
          <a:p>
            <a:pPr marL="457200"/>
            <a:r>
              <a:rPr lang="ru-RU" sz="2400" kern="100" dirty="0">
                <a:latin typeface="Helvetica" pitchFamily="2" charset="0"/>
                <a:ea typeface="Calibri" panose="020F0502020204030204" pitchFamily="34" charset="0"/>
                <a:cs typeface="Times New Roman" panose="02020603050405020304" pitchFamily="18" charset="0"/>
              </a:rPr>
              <a:t>Сервисы непрерывной интеграции (CI) позволяют автоматически запускать тесты при внесении новых изменений в код. Это позволяет своевременно получать информацию о том, работают ли изменения кода так, как ожидалось, и не вносят ли они ошибок.</a:t>
            </a:r>
            <a:endParaRPr lang="ru-BY"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560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Рамка">
  <a:themeElements>
    <a:clrScheme name="Рамка">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Рамка">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Рамка">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3919</Words>
  <Application>Microsoft Office PowerPoint</Application>
  <PresentationFormat>Широкоэкранный</PresentationFormat>
  <Paragraphs>388</Paragraphs>
  <Slides>55</Slides>
  <Notes>24</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55</vt:i4>
      </vt:variant>
    </vt:vector>
  </HeadingPairs>
  <TitlesOfParts>
    <vt:vector size="66" baseType="lpstr">
      <vt:lpstr>-apple-system</vt:lpstr>
      <vt:lpstr>Arial</vt:lpstr>
      <vt:lpstr>Calibri</vt:lpstr>
      <vt:lpstr>Calibri Light</vt:lpstr>
      <vt:lpstr>Corbel</vt:lpstr>
      <vt:lpstr>Helvetica</vt:lpstr>
      <vt:lpstr>Times New Roman</vt:lpstr>
      <vt:lpstr>Wingdings</vt:lpstr>
      <vt:lpstr>Wingdings 2</vt:lpstr>
      <vt:lpstr>Тема Office</vt:lpstr>
      <vt:lpstr>Рамка</vt:lpstr>
      <vt:lpstr>Testing Flutter App</vt:lpstr>
      <vt:lpstr>Вступление</vt:lpstr>
      <vt:lpstr>Зачем тестировать приложение?</vt:lpstr>
      <vt:lpstr>Виды тестов Flutter</vt:lpstr>
      <vt:lpstr>Презентация PowerPoint</vt:lpstr>
      <vt:lpstr>Unit Tests</vt:lpstr>
      <vt:lpstr>Widget tests</vt:lpstr>
      <vt:lpstr>Integration tests</vt:lpstr>
      <vt:lpstr>Continuous integration services</vt:lpstr>
      <vt:lpstr>Unit test</vt:lpstr>
      <vt:lpstr>Презентация PowerPoint</vt:lpstr>
      <vt:lpstr>Flutter test ussage</vt:lpstr>
      <vt:lpstr>Добавление зависимости</vt:lpstr>
      <vt:lpstr>Создайте тестовый файл</vt:lpstr>
      <vt:lpstr>Создайте класс для тестирования</vt:lpstr>
      <vt:lpstr>Написание тестов для нашего класса</vt:lpstr>
      <vt:lpstr>Метод expect</vt:lpstr>
      <vt:lpstr>Объединение несколько тестов в группу</vt:lpstr>
      <vt:lpstr>Выполнение тестов</vt:lpstr>
      <vt:lpstr>Ошибка в unit тесте</vt:lpstr>
      <vt:lpstr>Как сделать unit тесты более читаемыми?</vt:lpstr>
      <vt:lpstr>Немного о BDD</vt:lpstr>
      <vt:lpstr>Презентация PowerPoint</vt:lpstr>
      <vt:lpstr>Unit тест в BDD стиле</vt:lpstr>
      <vt:lpstr>В чём проблема этих тестов?</vt:lpstr>
      <vt:lpstr>Dart-пакеты для BDD</vt:lpstr>
      <vt:lpstr>Класс WidgetTester</vt:lpstr>
      <vt:lpstr>Почему это необходимо?</vt:lpstr>
      <vt:lpstr>Тестовый фреймворк</vt:lpstr>
      <vt:lpstr>Widget test</vt:lpstr>
      <vt:lpstr>Widget tests steps</vt:lpstr>
      <vt:lpstr>Создание виджета</vt:lpstr>
      <vt:lpstr>Создание теста</vt:lpstr>
      <vt:lpstr>Создание виджета с помощью WidgetTester</vt:lpstr>
      <vt:lpstr>Замечания о методах pump()</vt:lpstr>
      <vt:lpstr>Поиск виджета с помощью Finder</vt:lpstr>
      <vt:lpstr>Проверка виджета с помощью Matcher</vt:lpstr>
      <vt:lpstr>Глобальный объект find</vt:lpstr>
      <vt:lpstr>Управление прокруткой</vt:lpstr>
      <vt:lpstr>Пример теста</vt:lpstr>
      <vt:lpstr>Возможности (методы) WidgetTester</vt:lpstr>
      <vt:lpstr>Пример теста</vt:lpstr>
      <vt:lpstr>Continuous integration services</vt:lpstr>
      <vt:lpstr>Интеграционное тестирование в</vt:lpstr>
      <vt:lpstr>Что такое интеграционное тестирование?</vt:lpstr>
      <vt:lpstr>О преимуществах и недостатках</vt:lpstr>
      <vt:lpstr>Преимущества</vt:lpstr>
      <vt:lpstr>Недостатки</vt:lpstr>
      <vt:lpstr>Принцип работы</vt:lpstr>
      <vt:lpstr>Простой пример</vt:lpstr>
      <vt:lpstr>Простой пример</vt:lpstr>
      <vt:lpstr>Page objects</vt:lpstr>
      <vt:lpstr>Page objects</vt:lpstr>
      <vt:lpstr>Page object</vt:lpstr>
      <vt:lpstr>Screenshoter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Flutter App</dc:title>
  <dc:creator>Дмитрий Заянковский</dc:creator>
  <cp:lastModifiedBy>nam polehyk</cp:lastModifiedBy>
  <cp:revision>14</cp:revision>
  <dcterms:created xsi:type="dcterms:W3CDTF">2023-04-17T20:00:16Z</dcterms:created>
  <dcterms:modified xsi:type="dcterms:W3CDTF">2025-01-16T20:06:34Z</dcterms:modified>
</cp:coreProperties>
</file>