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15" r:id="rId17"/>
    <p:sldId id="320" r:id="rId18"/>
    <p:sldId id="316" r:id="rId19"/>
    <p:sldId id="317" r:id="rId20"/>
    <p:sldId id="319" r:id="rId21"/>
    <p:sldId id="321" r:id="rId22"/>
    <p:sldId id="271" r:id="rId23"/>
    <p:sldId id="272" r:id="rId24"/>
    <p:sldId id="274" r:id="rId25"/>
    <p:sldId id="276" r:id="rId26"/>
    <p:sldId id="322" r:id="rId27"/>
    <p:sldId id="326" r:id="rId28"/>
    <p:sldId id="323" r:id="rId29"/>
    <p:sldId id="324" r:id="rId30"/>
    <p:sldId id="325" r:id="rId31"/>
    <p:sldId id="277" r:id="rId32"/>
    <p:sldId id="278" r:id="rId33"/>
    <p:sldId id="279" r:id="rId34"/>
    <p:sldId id="282" r:id="rId35"/>
    <p:sldId id="281" r:id="rId36"/>
    <p:sldId id="280" r:id="rId37"/>
    <p:sldId id="283" r:id="rId38"/>
    <p:sldId id="284" r:id="rId39"/>
    <p:sldId id="285" r:id="rId40"/>
    <p:sldId id="286" r:id="rId41"/>
    <p:sldId id="287" r:id="rId42"/>
    <p:sldId id="289" r:id="rId43"/>
    <p:sldId id="290" r:id="rId44"/>
    <p:sldId id="288" r:id="rId45"/>
    <p:sldId id="291" r:id="rId46"/>
    <p:sldId id="292" r:id="rId47"/>
    <p:sldId id="331" r:id="rId48"/>
    <p:sldId id="293" r:id="rId49"/>
    <p:sldId id="294" r:id="rId50"/>
    <p:sldId id="327" r:id="rId51"/>
    <p:sldId id="328" r:id="rId52"/>
    <p:sldId id="329" r:id="rId53"/>
    <p:sldId id="330" r:id="rId54"/>
    <p:sldId id="295" r:id="rId55"/>
    <p:sldId id="296" r:id="rId56"/>
    <p:sldId id="334" r:id="rId57"/>
    <p:sldId id="336" r:id="rId58"/>
    <p:sldId id="335" r:id="rId59"/>
    <p:sldId id="297" r:id="rId60"/>
    <p:sldId id="298" r:id="rId61"/>
    <p:sldId id="299" r:id="rId62"/>
    <p:sldId id="300" r:id="rId63"/>
    <p:sldId id="332" r:id="rId64"/>
    <p:sldId id="333" r:id="rId65"/>
    <p:sldId id="301" r:id="rId66"/>
    <p:sldId id="302" r:id="rId67"/>
    <p:sldId id="303" r:id="rId68"/>
    <p:sldId id="304" r:id="rId69"/>
    <p:sldId id="337" r:id="rId70"/>
    <p:sldId id="338" r:id="rId71"/>
    <p:sldId id="339" r:id="rId72"/>
    <p:sldId id="340" r:id="rId73"/>
    <p:sldId id="305" r:id="rId74"/>
    <p:sldId id="306" r:id="rId75"/>
    <p:sldId id="307" r:id="rId76"/>
    <p:sldId id="308" r:id="rId77"/>
    <p:sldId id="309" r:id="rId78"/>
    <p:sldId id="310" r:id="rId79"/>
    <p:sldId id="311" r:id="rId80"/>
    <p:sldId id="312" r:id="rId81"/>
    <p:sldId id="313" r:id="rId82"/>
    <p:sldId id="314" r:id="rId83"/>
    <p:sldId id="341" r:id="rId84"/>
    <p:sldId id="343" r:id="rId85"/>
    <p:sldId id="344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58163" autoAdjust="0"/>
  </p:normalViewPr>
  <p:slideViewPr>
    <p:cSldViewPr snapToGrid="0">
      <p:cViewPr varScale="1">
        <p:scale>
          <a:sx n="73" d="100"/>
          <a:sy n="73" d="100"/>
        </p:scale>
        <p:origin x="23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7F95B-FFBB-41C1-9B95-1BCEDF2368DF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B16E-EF14-4808-A70B-12C2FF9E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App-class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i.flutter.dev/flutter/cupertino/CupertinoApp/routes.html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App-class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i.flutter.dev/flutter/cupertino/CupertinoApp/theme.html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dart-ui/Color-class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DatePickerMode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pi.flutter.dev/flutter/cupertino/CupertinoDatePicker-class.htm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dart-ui/Color-class.html" TargetMode="External"/><Relationship Id="rId7" Type="http://schemas.openxmlformats.org/officeDocument/2006/relationships/hyperlink" Target="https://api.flutter.dev/flutter/widgets/MediaQueryData/highContrast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pi.flutter.dev/flutter/cupertino/NoDefaultCupertinoThemeData/brightness.html" TargetMode="External"/><Relationship Id="rId5" Type="http://schemas.openxmlformats.org/officeDocument/2006/relationships/hyperlink" Target="https://api.flutter.dev/flutter/widgets/MediaQueryData/platformBrightness.html" TargetMode="External"/><Relationship Id="rId4" Type="http://schemas.openxmlformats.org/officeDocument/2006/relationships/hyperlink" Target="https://api.flutter.dev/flutter/widgets/BuildContext-class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Button-class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widgets/Container-class.html" TargetMode="External"/><Relationship Id="rId3" Type="http://schemas.openxmlformats.org/officeDocument/2006/relationships/hyperlink" Target="https://api.flutter.dev/flutter/cupertino/CupertinoDynamicColor-class.html" TargetMode="External"/><Relationship Id="rId7" Type="http://schemas.openxmlformats.org/officeDocument/2006/relationships/hyperlink" Target="https://api.flutter.dev/flutter/cupertino/CupertinoThemeData-class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pi.flutter.dev/flutter/cupertino/CupertinoTheme/of.html" TargetMode="External"/><Relationship Id="rId5" Type="http://schemas.openxmlformats.org/officeDocument/2006/relationships/hyperlink" Target="https://api.flutter.dev/flutter/widgets/BuildContext-class.html" TargetMode="External"/><Relationship Id="rId10" Type="http://schemas.openxmlformats.org/officeDocument/2006/relationships/hyperlink" Target="https://api.flutter.dev/flutter/widgets/MediaQuery-class.html" TargetMode="External"/><Relationship Id="rId4" Type="http://schemas.openxmlformats.org/officeDocument/2006/relationships/hyperlink" Target="https://api.flutter.dev/flutter/cupertino/CupertinoTheme-class.html" TargetMode="External"/><Relationship Id="rId9" Type="http://schemas.openxmlformats.org/officeDocument/2006/relationships/hyperlink" Target="https://api.flutter.dev/flutter/widgets/MediaQueryData/highContrast.html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DynamicColor-class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pi.flutter.dev/flutter/cupertino/CupertinoNavigationBar-class.html" TargetMode="External"/><Relationship Id="rId5" Type="http://schemas.openxmlformats.org/officeDocument/2006/relationships/hyperlink" Target="https://api.flutter.dev/flutter/painting/Border-class.html" TargetMode="External"/><Relationship Id="rId4" Type="http://schemas.openxmlformats.org/officeDocument/2006/relationships/hyperlink" Target="https://api.flutter.dev/flutter/cupertino/CupertinoDynamicColor/resolve.html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TabView-class.html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ContextMenu/builder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widgets/Navigator-class.html" TargetMode="External"/><Relationship Id="rId13" Type="http://schemas.openxmlformats.org/officeDocument/2006/relationships/hyperlink" Target="https://api.flutter.dev/flutter/widgets/DefaultSelectionStyle-class.html" TargetMode="External"/><Relationship Id="rId3" Type="http://schemas.openxmlformats.org/officeDocument/2006/relationships/hyperlink" Target="https://api.flutter.dev/flutter/cupertino/CupertinoApp/home.html" TargetMode="External"/><Relationship Id="rId7" Type="http://schemas.openxmlformats.org/officeDocument/2006/relationships/hyperlink" Target="https://api.flutter.dev/flutter/cupertino/CupertinoApp/builder.html" TargetMode="External"/><Relationship Id="rId12" Type="http://schemas.openxmlformats.org/officeDocument/2006/relationships/hyperlink" Target="https://api.flutter.dev/flutter/material/MaterialApp-clas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pi.flutter.dev/flutter/cupertino/CupertinoApp/onUnknownRoute.html" TargetMode="External"/><Relationship Id="rId11" Type="http://schemas.openxmlformats.org/officeDocument/2006/relationships/hyperlink" Target="https://api.flutter.dev/flutter/cupertino/CupertinoTheme-class.html" TargetMode="External"/><Relationship Id="rId5" Type="http://schemas.openxmlformats.org/officeDocument/2006/relationships/hyperlink" Target="https://api.flutter.dev/flutter/cupertino/CupertinoApp/onGenerateRoute.html" TargetMode="External"/><Relationship Id="rId10" Type="http://schemas.openxmlformats.org/officeDocument/2006/relationships/hyperlink" Target="https://api.flutter.dev/flutter/cupertino/CupertinoApp-class.html" TargetMode="External"/><Relationship Id="rId4" Type="http://schemas.openxmlformats.org/officeDocument/2006/relationships/hyperlink" Target="https://api.flutter.dev/flutter/cupertino/CupertinoApp/routes.html" TargetMode="External"/><Relationship Id="rId9" Type="http://schemas.openxmlformats.org/officeDocument/2006/relationships/hyperlink" Target="https://api.flutter.dev/flutter/widgets/Hero-class.html" TargetMode="External"/><Relationship Id="rId14" Type="http://schemas.openxmlformats.org/officeDocument/2006/relationships/hyperlink" Target="https://api.flutter.dev/flutter/cupertino/CupertinoThemeData/primaryColor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действий - это оповещение определенного стиля, которое предоставляет пользователю набор из двух или более вариантов, связанных с текущим контекстом. Таблица действий может содержать заголовок, дополнительное сообщение и список действий. Заголовок отображается над сообщением, а действия отображаются под этим содержимым.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лист действий стилизует заголовок и сообщение в соответствии со стандартным стилем заголовка листа действий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текста сообщения.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включить кнопку отмены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отдельно от других кнопок, укажите действие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CupertinoActionSheetAction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кнопки отмены, указанной в этом листе действий.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Лист действий обычно передается в качестве дочернего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showCupertinoModalPopup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лист действий, перемещая его вверх от нижней части экрана.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слайде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Ключ для использования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в качестве начального маршрута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Карта именованных маршрутов, к которым можно перейти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initialRoute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Имя начального маршрута для отображения при запуске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onGenerateRoute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генерирует маршрут на основе заданных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RouteSettings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onGenerateInitialRoutes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генерирует начальный набор маршрутов для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onUnknownRoute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генерирует маршрут для нераспознанных маршрутов.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navigatorObservers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Список объектов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NavigatorObserver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будут уведомлены о событиях навигации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которую можно использовать для обертывания дерева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 дополнительными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Название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onGenerateTitle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генерирует название приложения на основе текущего состояния.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фона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использования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localizationsDelegates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Список объектов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LocalizationsDelegate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предоставляют локализованные ресурсы для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localeListResolutionCallback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разрешает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поддерживает приложение.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localeResolutionCallback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разрешает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использования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supportedLocales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поддерживает приложение.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showPerformanceOverlay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Нужно ли отображать слой производительности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checkerboardRasterCacheImages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Нужно ли отображать шахматную сетку над растровыми изображениями кэша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checkerboardOffscreenLayers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Нужно ли отображать шахматную сетку над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внеэкранными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слоями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showSemanticsDebugger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Нужно ли отображать отладчик семантики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debugShowCheckedModeBanner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Нужно ли отображать баннер отладки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shortcuts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Карта горячих клавиш, которые можно использовать для навигации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Карта действий, которые можно выполнить в приложении.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Тема по умолчанию для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Тема для использования, когда устройство находится в темном режиме.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highContrastTheme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Тема для использования, когда устройство находится в режиме высокой контрастности.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highContrastDarkTheme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Тема для использования, когда устройство находится в темном режиме высокой контрастности.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themeMode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Режим для определения темы приложения. Может быть установлен 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ThemeMode.system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ThemeMode.light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ThemeMode.dark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представляет собой простое приложение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которое использует стиль интерфейса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 (iOS-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подобный).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мы создаем экземпляр класса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является корневым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предоставляет структуру страницы с навигационной панелью и контентом.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является навигационной панелью страницы.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middle: Text('Home'),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отображает заголовок страницы.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child: Center(child: Icon(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CupertinoIcons.share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центрирует дочерний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горизонтали и вертикали. В данном случае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отображает иконку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набора иконок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debugShowCheckedModeBanner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false,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указываем, что не нужно отображать баннер отладки в верхнем правом углу экрана.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создает простое приложение с одной страницей, на которой отображается навигационная панель с заголовком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иконка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центре экрана.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4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примере показано, как создать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приложение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Cupertino</a:t>
            </a:r>
            <a:r>
              <a:rPr lang="ru-RU" dirty="0" smtClean="0"/>
              <a:t>, которое использует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маршруты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dirty="0" err="1" smtClean="0"/>
              <a:t>Map</a:t>
            </a:r>
            <a:r>
              <a:rPr lang="ru-RU" dirty="0" smtClean="0"/>
              <a:t> для определения маршрута «домой» и маршрута «о себе».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Приложение имеет две страницы, доступные по двум маршрутам: / (главная страница) и 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(страница "О приложении").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здесь мы создаем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корневым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WidgetBuilder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&gt;{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карту маршрутов, которая сопоставляет строковые ключи маршрутов с функциями-строителями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'/':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BuildContext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{...} - здесь мы определяем функцию-строитель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главной страницы (маршрут /). Эта функция принимает контекст в качестве аргумента и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представляет собой структуру страницы с навигационной панелью и контентом.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навигационной панелью страницы.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заголовок страницы.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CupertinoIcons.share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центрирует дочерний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горизонтали и вертикали. В данном случае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иконку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из набора иконок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BuildContext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{...} - здесь мы определяем функцию-строитель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страницы "О приложении" (маршрут /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Эта функция также принимает контекст в качестве аргумента и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аналогичен структуре главной страницы, но с другим заголовком навигационной панели.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создает приложение с двумя страницами, доступными по разным маршрутам. Каждая страница имеет свою собственную навигационную панель с соответствующим заголовком и отображает иконку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в центре экрана.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7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этом примере показано, как создать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CupertinoApp</a:t>
            </a:r>
            <a:r>
              <a:rPr lang="ru-RU" dirty="0" smtClean="0"/>
              <a:t>, определяющее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тему</a:t>
            </a:r>
            <a:r>
              <a:rPr lang="ru-RU" dirty="0" smtClean="0"/>
              <a:t>, которая будет использоваться для </a:t>
            </a:r>
            <a:r>
              <a:rPr lang="ru-RU" dirty="0" err="1" smtClean="0"/>
              <a:t>виджетов</a:t>
            </a:r>
            <a:r>
              <a:rPr lang="ru-RU" dirty="0" smtClean="0"/>
              <a:t> </a:t>
            </a:r>
            <a:r>
              <a:rPr lang="ru-RU" dirty="0" err="1" smtClean="0"/>
              <a:t>Cupertino</a:t>
            </a:r>
            <a:r>
              <a:rPr lang="ru-RU" dirty="0" smtClean="0"/>
              <a:t> в приложении.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представляет собой приложение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которое использует стиль интерфейса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 (iOS-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подобный). Приложение имеет одну страницу с настроенной темой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мы создаем экземпляр класса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является корневым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CupertinoThemeData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тему приложения с помощью объекта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CupertinoThemeData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Brightness.dark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CupertinoThemeData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указываем, что тема приложения должна быть темной.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CupertinoColors.systemOrange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CupertinoThemeData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основной цвет темы приложения, который является оранжевым системным цветом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представляет собой структуру страницы с навигационной панелью и контентом.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является навигационной панелью страницы.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middle: Text('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Theme'),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отображает заголовок страницы.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child: Center(child: Icon(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CupertinoIcons.share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центрирует дочерний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горизонтали и вертикали. В данном случае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отображает иконку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набора иконок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создает приложение с одной страницей, на которой отображается навигационная панель с заголовком "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Theme"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иконка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центре экрана. Приложение также имеет темную тему с оранжевым основным цветом.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16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Палитра констант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Color</a:t>
            </a:r>
            <a:r>
              <a:rPr lang="ru-RU" dirty="0" smtClean="0"/>
              <a:t>, описывающих цвета, которые обычно используются для соответствия эстетике платформы </a:t>
            </a:r>
            <a:r>
              <a:rPr lang="ru-RU" dirty="0" err="1" smtClean="0"/>
              <a:t>iOS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класс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предоставляет набор цветов, используемых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-подобном) дизайне. Этот класс содержит статические константы для различных цветов, таких как синий, красный, зеленый, серый и т.д., которые можно использовать для настройки внешнего вида приложения.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предоставляет набор цветов, которые соответствуют цветам системы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таким как синий, зеленый, красный, оранжевый и т.д. Эти цвета можно использовать для создания приложений, которые выглядят и ведут себя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нативные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набор цветов, которые можно использовать для создания приложений с высокой контрастностью, что делает их более доступными для людей с ограниченным зрением.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некоторые из наиболее часто используемых цветов, предоставляемых классом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CupertinoColors.activeBlue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Синий цвет, используемый для активных элементов интерфейса, таких как ссылки и кнопки.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CupertinoColors.systemBlue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Синий цвет, используемый в системных элементах интерфейса, таких как навигационная панель и статус-бар.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CupertinoColors.destructiveRed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Красный цвет, используемый для элементов интерфейса, которые вызывают необратимые изменения, такие как удаление данных.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CupertinoColors.systemGreen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Зеленый цвет, используемый для элементов интерфейса, которые указывают на успешное выполнение операции.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CupertinoColors.systemGrey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Серый цвет, используемый для неактивных элементов интерфейса и разделителей.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предоставляет методы для создания цветов с различной прозрачностью и яркостью, а также для смешивания цветов. Это позволяет создавать более сложные и гибкие цветовые схемы для приложений.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позволяет пользователям выбирать дату или время на интерфейсах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предоставляет прокручиваемый селектор, который отображает компоненты даты или времени в формате колеса. Пользователь может прокручивать компоненты, чтобы выбрать желаемое значение.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поддерживает как селекторы даты, так и селекторы времени. Для селекторов даты пользователь может выбрать год, месяц и день. Для селекторов времени пользователь может выбрать час, минуту и необязательно секунду и деление дня (AM/PM).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может использоваться как самостоятельный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как часть диалогового окна. При использовании в качестве части диалогового окна он предоставляет удобный способ для пользователей выбирать дату или время без перехода на другой экран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будет отображать свои дочерние элементы в виде последовательных столбцов. Порядок его дочерних элементов основан на интернационализации или свойстве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dateOrder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указано.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выбора в режиме даты: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США-Английский: | Июль | 13 | 2012 |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Вьетнамский: | 13 |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 | 2012 |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использоваться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showCupertinoModalPopup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отображения средства выбора в модальном режиме в нижней части экрана.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0" dirty="0" smtClean="0">
                <a:effectLst/>
              </a:rPr>
              <a:t>time</a:t>
            </a:r>
            <a:r>
              <a:rPr lang="en-US" dirty="0" smtClean="0"/>
              <a:t> </a:t>
            </a:r>
            <a:r>
              <a:rPr lang="en-US" dirty="0" smtClean="0">
                <a:effectLst/>
              </a:rPr>
              <a:t>→ </a:t>
            </a:r>
            <a:r>
              <a:rPr lang="en-US" dirty="0" err="1" smtClean="0">
                <a:effectLst/>
              </a:rPr>
              <a:t>const</a:t>
            </a:r>
            <a:r>
              <a:rPr lang="en-US" dirty="0" smtClean="0">
                <a:effectLst/>
              </a:rPr>
              <a:t> </a:t>
            </a:r>
            <a:r>
              <a:rPr lang="en-US" u="none" strike="noStrike" dirty="0" err="1" smtClean="0">
                <a:effectLst/>
                <a:hlinkClick r:id="rId3"/>
              </a:rPr>
              <a:t>CupertinoDatePickerMode</a:t>
            </a:r>
            <a:r>
              <a:rPr lang="en-US" dirty="0" err="1" smtClean="0">
                <a:effectLst/>
              </a:rPr>
              <a:t>Mode</a:t>
            </a:r>
            <a:r>
              <a:rPr lang="en-US" dirty="0" smtClean="0">
                <a:effectLst/>
              </a:rPr>
              <a:t> that shows the date in hour, minute, and (optional) an AM/PM designation. The AM/PM designation is shown only if </a:t>
            </a:r>
            <a:r>
              <a:rPr lang="en-US" u="none" strike="noStrike" dirty="0" err="1" smtClean="0">
                <a:effectLst/>
                <a:hlinkClick r:id="rId4"/>
              </a:rPr>
              <a:t>CupertinoDatePicker</a:t>
            </a:r>
            <a:r>
              <a:rPr lang="en-US" dirty="0" smtClean="0">
                <a:effectLst/>
              </a:rPr>
              <a:t> does not use 24h format. Column order is subject to internationalization.</a:t>
            </a:r>
          </a:p>
          <a:p>
            <a:r>
              <a:rPr lang="en-US" dirty="0" smtClean="0">
                <a:effectLst/>
              </a:rPr>
              <a:t>Example: 4 | 14 | PM.</a:t>
            </a:r>
          </a:p>
          <a:p>
            <a:r>
              <a:rPr lang="en-US" b="0" dirty="0" smtClean="0">
                <a:effectLst/>
              </a:rPr>
              <a:t>date</a:t>
            </a:r>
            <a:r>
              <a:rPr lang="en-US" dirty="0" smtClean="0"/>
              <a:t> </a:t>
            </a:r>
            <a:r>
              <a:rPr lang="en-US" dirty="0" smtClean="0">
                <a:effectLst/>
              </a:rPr>
              <a:t>→ </a:t>
            </a:r>
            <a:r>
              <a:rPr lang="en-US" dirty="0" err="1" smtClean="0">
                <a:effectLst/>
              </a:rPr>
              <a:t>const</a:t>
            </a:r>
            <a:r>
              <a:rPr lang="en-US" dirty="0" smtClean="0">
                <a:effectLst/>
              </a:rPr>
              <a:t> </a:t>
            </a:r>
            <a:r>
              <a:rPr lang="en-US" u="none" strike="noStrike" dirty="0" err="1" smtClean="0">
                <a:effectLst/>
                <a:hlinkClick r:id="rId3"/>
              </a:rPr>
              <a:t>CupertinoDatePickerMode</a:t>
            </a:r>
            <a:r>
              <a:rPr lang="en-US" dirty="0" err="1" smtClean="0">
                <a:effectLst/>
              </a:rPr>
              <a:t>Mode</a:t>
            </a:r>
            <a:r>
              <a:rPr lang="en-US" dirty="0" smtClean="0">
                <a:effectLst/>
              </a:rPr>
              <a:t> that shows the date in month, day of month, and year. Name of month is spelled in full. Column order is subject to internationalization.</a:t>
            </a:r>
          </a:p>
          <a:p>
            <a:r>
              <a:rPr lang="en-US" dirty="0" smtClean="0">
                <a:effectLst/>
              </a:rPr>
              <a:t>Example: July | 13 | 2012.</a:t>
            </a:r>
          </a:p>
          <a:p>
            <a:r>
              <a:rPr lang="en-US" b="0" dirty="0" err="1" smtClean="0">
                <a:effectLst/>
              </a:rPr>
              <a:t>dateAndTime</a:t>
            </a:r>
            <a:r>
              <a:rPr lang="en-US" dirty="0" smtClean="0"/>
              <a:t> </a:t>
            </a:r>
            <a:r>
              <a:rPr lang="en-US" dirty="0" smtClean="0">
                <a:effectLst/>
              </a:rPr>
              <a:t>→ </a:t>
            </a:r>
            <a:r>
              <a:rPr lang="en-US" dirty="0" err="1" smtClean="0">
                <a:effectLst/>
              </a:rPr>
              <a:t>const</a:t>
            </a:r>
            <a:r>
              <a:rPr lang="en-US" dirty="0" smtClean="0">
                <a:effectLst/>
              </a:rPr>
              <a:t> </a:t>
            </a:r>
            <a:r>
              <a:rPr lang="en-US" u="none" strike="noStrike" dirty="0" err="1" smtClean="0">
                <a:effectLst/>
                <a:hlinkClick r:id="rId3"/>
              </a:rPr>
              <a:t>CupertinoDatePickerMode</a:t>
            </a:r>
            <a:r>
              <a:rPr lang="en-US" dirty="0" err="1" smtClean="0">
                <a:effectLst/>
              </a:rPr>
              <a:t>Mode</a:t>
            </a:r>
            <a:r>
              <a:rPr lang="en-US" dirty="0" smtClean="0">
                <a:effectLst/>
              </a:rPr>
              <a:t> that shows the date as day of the week, month, day of month and the time in hour, minute, and (optional) an AM/PM designation. The AM/PM designation is shown only if </a:t>
            </a:r>
            <a:r>
              <a:rPr lang="en-US" u="none" strike="noStrike" dirty="0" err="1" smtClean="0">
                <a:effectLst/>
                <a:hlinkClick r:id="rId4"/>
              </a:rPr>
              <a:t>CupertinoDatePicker</a:t>
            </a:r>
            <a:r>
              <a:rPr lang="en-US" dirty="0" smtClean="0">
                <a:effectLst/>
              </a:rPr>
              <a:t> does not use 24h format. Column order is subject to internationalization.</a:t>
            </a:r>
          </a:p>
          <a:p>
            <a:r>
              <a:rPr lang="en-US" dirty="0" smtClean="0">
                <a:effectLst/>
              </a:rPr>
              <a:t>Example: Fri Jul 13 | 4 | 14 | PM</a:t>
            </a:r>
          </a:p>
          <a:p>
            <a:r>
              <a:rPr lang="en-US" b="0" dirty="0" err="1" smtClean="0">
                <a:effectLst/>
              </a:rPr>
              <a:t>monthYear</a:t>
            </a:r>
            <a:r>
              <a:rPr lang="en-US" dirty="0" smtClean="0"/>
              <a:t> </a:t>
            </a:r>
            <a:r>
              <a:rPr lang="en-US" dirty="0" smtClean="0">
                <a:effectLst/>
              </a:rPr>
              <a:t>→ </a:t>
            </a:r>
            <a:r>
              <a:rPr lang="en-US" dirty="0" err="1" smtClean="0">
                <a:effectLst/>
              </a:rPr>
              <a:t>const</a:t>
            </a:r>
            <a:r>
              <a:rPr lang="en-US" dirty="0" smtClean="0">
                <a:effectLst/>
              </a:rPr>
              <a:t> </a:t>
            </a:r>
            <a:r>
              <a:rPr lang="en-US" u="none" strike="noStrike" dirty="0" err="1" smtClean="0">
                <a:effectLst/>
                <a:hlinkClick r:id="rId3"/>
              </a:rPr>
              <a:t>CupertinoDatePickerMode</a:t>
            </a:r>
            <a:r>
              <a:rPr lang="en-US" dirty="0" err="1" smtClean="0">
                <a:effectLst/>
              </a:rPr>
              <a:t>Mode</a:t>
            </a:r>
            <a:r>
              <a:rPr lang="en-US" dirty="0" smtClean="0">
                <a:effectLst/>
              </a:rPr>
              <a:t> that shows the date in month and year. Name of month is spelled in full. Column order is subject to internationalization.</a:t>
            </a:r>
          </a:p>
          <a:p>
            <a:r>
              <a:rPr lang="en-US" dirty="0" smtClean="0">
                <a:effectLst/>
              </a:rPr>
              <a:t>Example: July | 2012.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здесь мы создаем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выбора даты.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начальную дату, которая будет отображаться при первом запуске селектора даты.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CupertinoDatePickerMode.date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режим селектора даты. В данном случае мы используем режим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позволяет выбирать только дату, без времени.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use24hFormat: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указываем, что нужно использовать 24-часовой формат времени.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showDayOfWeek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указываем, что нужно отображать день недели рядом с датой.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onDateTimeChanged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{...},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функцию обратного вызова, которая будет вызываться при изменении выбранной даты. В данном случае мы используем функцию стрелки, которая обновляет значение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3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здесь мы создаем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выбора времени.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начальное время, которое будет отображаться при первом запуске селектора времени.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CupertinoDatePickerMode.time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режим селектора времени. В данном случае мы используем режим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позволяет выбирать только время, без даты.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use24hFormat: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указываем, что нужно использовать 12-часовой формат времени с указанием AM/PM.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onDateTimeChanged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{...}, -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указываем функцию обратного вызова, которая будет вызываться при изменении выбранного времени. В данном случае мы используем функцию стрелки, которая обновляет значение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создает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позволяет пользователям выбирать время в 12-часовом формате с указанием AM/PM. При изменении выбранного времени обновляется значение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3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создает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позволяет пользователям выбирать дату и время на интерфейсах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 - Здесь мы создаем экземпляр класса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выбора даты и времени.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- Внутри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мы указываем начальную дату и время, которое будет отображаться при первом запуске селектора даты и времени.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use24hFormat: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- Внутри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мы указываем, что нужно использовать 24-часовой формат времени.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onDateTimeChanged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{...}, - Внутри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мы указываем функцию обратного вызова, которая будет вызываться при изменении выбранной даты и времени. В данном случае мы используем функцию стрелки, которая обновляет значение переменной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создает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CupertinoDatePicker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позволяет пользователям выбирать дату и время в 24-часовом формате. При изменении выбранной даты и времени обновляется значение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4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Создает адаптивный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цвет,</a:t>
            </a:r>
            <a:r>
              <a:rPr lang="ru-RU" dirty="0" smtClean="0"/>
              <a:t> который меняет свой эффективный цвет в зависимости от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контекста,</a:t>
            </a:r>
            <a:r>
              <a:rPr lang="ru-RU" dirty="0" smtClean="0"/>
              <a:t> в котором он используется. Эффективный цвет по умолчанию — </a:t>
            </a:r>
            <a:r>
              <a:rPr lang="ru-RU" dirty="0" err="1" smtClean="0"/>
              <a:t>color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Создает адаптивный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Цвет</a:t>
            </a:r>
            <a:r>
              <a:rPr lang="ru-RU" dirty="0" smtClean="0"/>
              <a:t> который изменяет свой эффективный цвет в зависимости от заданного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BuildContext</a:t>
            </a:r>
            <a:r>
              <a:rPr lang="ru-RU" dirty="0" smtClean="0"/>
              <a:t>яркости (из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MediaQueryData.platformBrightness</a:t>
            </a:r>
            <a:r>
              <a:rPr lang="en-US" dirty="0" smtClean="0"/>
              <a:t> </a:t>
            </a:r>
            <a:r>
              <a:rPr lang="ru-RU" dirty="0" smtClean="0"/>
              <a:t>или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CupertinoThemeData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яркость</a:t>
            </a:r>
            <a:r>
              <a:rPr lang="ru-RU" dirty="0" smtClean="0"/>
              <a:t>). По умолчанию используется </a:t>
            </a:r>
            <a:r>
              <a:rPr lang="en-US" dirty="0" smtClean="0"/>
              <a:t>d</a:t>
            </a:r>
            <a:r>
              <a:rPr lang="ru-RU" dirty="0" smtClean="0"/>
              <a:t>эффективный цвет </a:t>
            </a:r>
            <a:r>
              <a:rPr lang="en-US" dirty="0" smtClean="0"/>
              <a:t>color.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Создает адаптивный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Цвет</a:t>
            </a:r>
            <a:r>
              <a:rPr lang="ru-RU" dirty="0" smtClean="0"/>
              <a:t> который изменяет свой эффективный цвет в зависимости от заданного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BuildContext</a:t>
            </a:r>
            <a:r>
              <a:rPr lang="ru-RU" dirty="0" smtClean="0"/>
              <a:t>яркости (из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MediaQueryData.platformBrightness</a:t>
            </a:r>
            <a:r>
              <a:rPr lang="en-US" dirty="0" smtClean="0"/>
              <a:t> </a:t>
            </a:r>
            <a:r>
              <a:rPr lang="ru-RU" dirty="0" smtClean="0"/>
              <a:t>или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CupertinoThemeData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.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яркость</a:t>
            </a:r>
            <a:r>
              <a:rPr lang="ru-RU" dirty="0" smtClean="0"/>
              <a:t>) и настройка контрастности доступа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MediaQueryData.HighContrast</a:t>
            </a:r>
            <a:r>
              <a:rPr lang="en-US" dirty="0" smtClean="0"/>
              <a:t>). </a:t>
            </a:r>
            <a:r>
              <a:rPr lang="ru-RU" dirty="0" smtClean="0"/>
              <a:t>По умолчанию используется цвет </a:t>
            </a:r>
            <a:r>
              <a:rPr lang="en-US" dirty="0" smtClean="0"/>
              <a:t>d. </a:t>
            </a:r>
            <a:r>
              <a:rPr lang="en-US" dirty="0" err="1" smtClean="0"/>
              <a:t>color.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endParaRPr lang="en-US" sz="1200" b="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индикатор активности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вращается по часовой стрелке.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неанимированный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индикатор активности в стиле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частичное количество тиков на основе значения прогресса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10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умолчанию у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кнопки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CupertinoButton</a:t>
            </a:r>
            <a:r>
              <a:rPr lang="ru-RU" dirty="0" smtClean="0"/>
              <a:t> нет цвета фона. В следующем примере кода показано, как создать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CupertinoButton</a:t>
            </a:r>
            <a:r>
              <a:rPr lang="ru-RU" dirty="0" smtClean="0"/>
              <a:t>, который выглядит белым в светлом режиме и автоматически меняется на черный в темном режиме.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7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CupertinoDynamicColor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CupertinoTheme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обращении к цвету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CupertinoTheme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обычно цвет уже адаптируется к окружающему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контексту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потому что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CupertinoTheme.of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неявно определяет все цвета, используемые в полученных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CupertinoThemeData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прежде чем вернуть их.</a:t>
            </a:r>
          </a:p>
          <a:p>
            <a:endParaRPr lang="ru-RU" dirty="0" smtClean="0"/>
          </a:p>
          <a:p>
            <a:r>
              <a:rPr lang="ru-RU" dirty="0" smtClean="0"/>
              <a:t>Следующий пример кода создаёт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контейнер</a:t>
            </a:r>
            <a:r>
              <a:rPr lang="ru-RU" dirty="0" smtClean="0"/>
              <a:t> с </a:t>
            </a:r>
            <a:r>
              <a:rPr lang="en-US" dirty="0" err="1" smtClean="0"/>
              <a:t>primaryColor</a:t>
            </a:r>
            <a:r>
              <a:rPr lang="en-US" dirty="0" smtClean="0"/>
              <a:t> </a:t>
            </a:r>
            <a:r>
              <a:rPr lang="ru-RU" dirty="0" smtClean="0"/>
              <a:t>текущей темы. Если </a:t>
            </a:r>
            <a:r>
              <a:rPr lang="en-US" dirty="0" err="1" smtClean="0"/>
              <a:t>primaryColor</a:t>
            </a:r>
            <a:r>
              <a:rPr lang="en-US" dirty="0" smtClean="0"/>
              <a:t> </a:t>
            </a:r>
            <a:r>
              <a:rPr lang="ru-RU" dirty="0" smtClean="0"/>
              <a:t>является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CupertinoDynamicColor</a:t>
            </a:r>
            <a:r>
              <a:rPr lang="en-US" dirty="0" smtClean="0"/>
              <a:t>, </a:t>
            </a:r>
            <a:r>
              <a:rPr lang="ru-RU" dirty="0" smtClean="0"/>
              <a:t>контейнер будет адаптивным благодаря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CupertinoTheme.of</a:t>
            </a:r>
            <a:r>
              <a:rPr lang="en-US" dirty="0" smtClean="0"/>
              <a:t>: </a:t>
            </a:r>
            <a:r>
              <a:rPr lang="ru-RU" dirty="0" smtClean="0"/>
              <a:t>он переключится на тёмный вариант </a:t>
            </a:r>
            <a:r>
              <a:rPr lang="en-US" dirty="0" err="1" smtClean="0"/>
              <a:t>primaryColor</a:t>
            </a:r>
            <a:r>
              <a:rPr lang="en-US" dirty="0" smtClean="0"/>
              <a:t> </a:t>
            </a:r>
            <a:r>
              <a:rPr lang="ru-RU" dirty="0" smtClean="0"/>
              <a:t>при включении тёмного режима и на высококонтрастный вариант </a:t>
            </a:r>
            <a:r>
              <a:rPr lang="en-US" dirty="0" err="1" smtClean="0"/>
              <a:t>primaryColor</a:t>
            </a:r>
            <a:r>
              <a:rPr lang="en-US" dirty="0" smtClean="0"/>
              <a:t> </a:t>
            </a:r>
            <a:r>
              <a:rPr lang="ru-RU" dirty="0" smtClean="0"/>
              <a:t>при запросе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MediaQueryData.highContrast</a:t>
            </a:r>
            <a:r>
              <a:rPr lang="en-US" dirty="0" smtClean="0"/>
              <a:t> </a:t>
            </a:r>
            <a:r>
              <a:rPr lang="ru-RU" dirty="0" smtClean="0"/>
              <a:t>в окружающем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MediaQuery</a:t>
            </a:r>
            <a:r>
              <a:rPr lang="en-US" dirty="0" smtClean="0"/>
              <a:t> </a:t>
            </a:r>
            <a:r>
              <a:rPr lang="ru-RU" dirty="0" smtClean="0"/>
              <a:t>и т. 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5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использовании для настройки </a:t>
            </a:r>
            <a:r>
              <a:rPr lang="ru-RU" dirty="0" err="1" smtClean="0"/>
              <a:t>виджета</a:t>
            </a:r>
            <a:r>
              <a:rPr lang="ru-RU" dirty="0" smtClean="0"/>
              <a:t>, не относящегося к </a:t>
            </a:r>
            <a:r>
              <a:rPr lang="ru-RU" dirty="0" err="1" smtClean="0"/>
              <a:t>Cupertino</a:t>
            </a:r>
            <a:r>
              <a:rPr lang="ru-RU" dirty="0" smtClean="0"/>
              <a:t>, или при использовании в объекте, непрозрачном для принимающего компонента </a:t>
            </a:r>
            <a:r>
              <a:rPr lang="ru-RU" dirty="0" err="1" smtClean="0"/>
              <a:t>Cupertino</a:t>
            </a:r>
            <a:r>
              <a:rPr lang="ru-RU" dirty="0" smtClean="0"/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CupertinoDynamicColor</a:t>
            </a:r>
            <a:r>
              <a:rPr lang="ru-RU" dirty="0" smtClean="0"/>
              <a:t> может потребоваться преобразовать вручную с помощью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CupertinoDynamicColor.resolve</a:t>
            </a:r>
            <a:r>
              <a:rPr lang="ru-RU" dirty="0" smtClean="0"/>
              <a:t>, прежде чем его можно будет использовать для рисования. Например, чтобы использовать пользовательскую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границу</a:t>
            </a:r>
            <a:r>
              <a:rPr lang="ru-RU" dirty="0" smtClean="0"/>
              <a:t> в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CupertinoNavigationBar</a:t>
            </a:r>
            <a:r>
              <a:rPr lang="ru-RU" dirty="0" smtClean="0"/>
              <a:t>, цвета, используемые 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границе</a:t>
            </a:r>
            <a:r>
              <a:rPr lang="ru-RU" dirty="0" smtClean="0"/>
              <a:t>, необходимо преобразовать вручную перед передачей в конструктор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CupertinoNavigationBar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содержит два фрагмента кода, каждый из которых демонстрирует использование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CupertinoDynamicColor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мы создаем экземпляр класса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навигационной панели в стиле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border: Border(bottom: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BorderSide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CupertinoDynamicColor.resolve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CupertinoColors.systemBlue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context),),)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границу внизу навигационной панели. Мы используем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CupertinoDynamicColor.resolve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установки цвета границы в синий цвет системы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Однако, как указано в комментарии,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знает, как разрешить цвета, используемые в классе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это может привести к ошибкам или неожиданному поведению.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Container(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мы создаем экземпляр класса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является универсальным контейнером для других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CupertinoDynamicColor.resolve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CupertinoColors.systemBlue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context),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устанавливаем цвет фона контейнера в синий цвет системы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помощью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CupertinoDynamicColor.resolve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Container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универсальным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поэтому использование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CupertinoDynamicColor.resolve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установки цвета фона будет работать без проблем.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демонстрирует использование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CupertinoDynamicColor.resolve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установки цвета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соответствии с текущей темой системы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Однако, как показано в примере с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поддерживают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CupertinoDynamicColor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важно проверять документацию и проводить тестирование при использовании этого класса.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9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Диалоговое окно предупреждения информирует пользователя о ситуациях, требующих подтверждения. Диалоговое окно предупреждения имеет необязательный заголовок, необязательное содержимое и необязательный список действий. Заголовок отображается над содержимым, а действия отображаются под содержимым.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диалоговое окно стилизует заголовок и содержимое (обычно сообщение) в соответствии со стандартным стилем текста заголовка и диалогового окна сообщений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Эти стили по умолчанию можно переопределить, явно определив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TextStyles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текстовых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являются частью заголовка или содержимого.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88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Cupertinolists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контейнер для дочерних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Чаще всего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CupertinoListTiles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Базовый конструктор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CupertinoListSection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раздел в стиле "от края до края", который включает заголовок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разделители между строками и границы сверху и снизу строк. Примером такого раздела списка являются разделы в приложении "Настройки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CupertinoListSection.insetGrouped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раздел с закругленными краями и дополнениями, который можно увидеть в приложениях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создает заголовок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разделители между строками. Не создает границ сверху и снизу строк.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Обязательный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будут отображаться в секции списка.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в верхней части секции списка и используется для отображения заголовка секции.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в нижней части секции списка и используется для отображения дополнительной информации или подвала секции.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Необязательное значение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EdgeInsetsGeometry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определяет внешние отступы секции списка.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additionalDividerMargin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указывает, следует ли добавлять дополнительный отступ к разделителям между элементами списка.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showAdditionalDivider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указывает, следует ли отображать дополнительный разделитель в конце секции списка.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4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CupertinoListTile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купертинский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эквивалент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ListTile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поставляется в двух формах: старомодный вариант "от края до края", известный из приложения "Настройки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и в новой форме "Сгруппированные вставки", известной из приложения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Reminders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Первый создается с использованием конструктора по умолчанию, а второй - с использованием именованного конструктора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CupertinoListTile.notched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Предыдущийц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4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Панель навигации - это панель инструментов, которая минимально состоит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обычно заголовка страницы, в середине панели инструментов.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также поддерживает начальный и конечный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и после среднего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сохраняя средний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центру.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Ведущим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автоматически станет кнопка со значком обратного шеврона (или кнопка закрытия в случае полноэкранного диалогового окна) для отображения текущего маршрута, если он не указан, и автоматически вводится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(по умолчанию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в левой части навигационной панели. Обычно используется для отображения кнопки "Назад" или другой кнопки навигации.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automaticallyImplyLeading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указывает, следует ли автоматически добавлять кнопку "Назад" в левую часть навигационной панели, если она не указана явно.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automaticallyImplyMiddle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указывает, следует ли автоматически добавлять заголовок страницы в среднюю часть навигационной панели, если он не указан явно.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previousPageTitle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 заголовок предыдущей страницы, который будет отображаться в левой части навигационной панели при наличии кнопки "Назад".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в средней части навигационной панели. Обычно используется для отображения заголовка страницы.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trailing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в правой части навигационной панели. Обычно используется для отображения кнопок действий или других элементов управления.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 границу навигационной панели.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 цвет фона навигационной панели.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brightness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 яркость навигационной панели.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 внутренние отступы навигационной панели.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transitionBetweenRoutes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указывает, следует ли применять анимацию перехода между маршрутами при навигации.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heroTag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 тег героя для анимации перехода между маршрутами.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Реализует макет страницы отдельного приложения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панель навигации размещается сверху, а содержимое - между панелью навигации или за ней.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CupertinoPageScaffold</a:t>
            </a:r>
            <a:r>
              <a:rPr lang="en-US" dirty="0" smtClean="0"/>
              <a:t> - </a:t>
            </a:r>
            <a:r>
              <a:rPr lang="ru-RU" dirty="0" smtClean="0"/>
              <a:t>это </a:t>
            </a:r>
            <a:r>
              <a:rPr lang="ru-RU" dirty="0" err="1" smtClean="0"/>
              <a:t>виджет</a:t>
            </a:r>
            <a:r>
              <a:rPr lang="ru-RU" dirty="0" smtClean="0"/>
              <a:t> в </a:t>
            </a:r>
            <a:r>
              <a:rPr lang="ru-RU" dirty="0" err="1" smtClean="0"/>
              <a:t>фреймворке</a:t>
            </a:r>
            <a:r>
              <a:rPr lang="en-US" dirty="0" smtClean="0"/>
              <a:t> Flutter, </a:t>
            </a:r>
            <a:r>
              <a:rPr lang="ru-RU" dirty="0" smtClean="0"/>
              <a:t>который представляет собой стандартный макет страницы в стиле</a:t>
            </a:r>
            <a:r>
              <a:rPr lang="en-US" dirty="0" smtClean="0"/>
              <a:t> Cupertino (iOS). </a:t>
            </a:r>
            <a:r>
              <a:rPr lang="ru-RU" dirty="0" smtClean="0"/>
              <a:t>Он обеспечивает базовый макет страницы, который состоит из:</a:t>
            </a:r>
          </a:p>
          <a:p>
            <a:pPr lvl="1"/>
            <a:r>
              <a:rPr lang="ru-RU" sz="1900" dirty="0" smtClean="0"/>
              <a:t>верхней навигационной панели, которая может содержать кнопки возврата, заголовок и другие элементы управления;</a:t>
            </a:r>
          </a:p>
          <a:p>
            <a:pPr lvl="1"/>
            <a:r>
              <a:rPr lang="ru-RU" sz="1900" dirty="0" smtClean="0"/>
              <a:t>основной области контента, где отображается основное содержимое страницы;</a:t>
            </a:r>
          </a:p>
          <a:p>
            <a:pPr lvl="1"/>
            <a:r>
              <a:rPr lang="ru-RU" sz="1900" dirty="0" smtClean="0"/>
              <a:t>нижней навигационной панели, которая может содержать кнопки навигации или другие элементы управления.</a:t>
            </a:r>
          </a:p>
          <a:p>
            <a:r>
              <a:rPr lang="ru-RU" dirty="0" err="1" smtClean="0"/>
              <a:t>CupertinoPageScaffold</a:t>
            </a:r>
            <a:r>
              <a:rPr lang="ru-RU" dirty="0" smtClean="0"/>
              <a:t> также обеспечивает стандартную анимацию перехода между страницами, которая соответствует стилю </a:t>
            </a:r>
            <a:r>
              <a:rPr lang="ru-RU" dirty="0" err="1" smtClean="0"/>
              <a:t>iOS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навигационной панели, который будет отображаться в верхней части страницы. Обычно используется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 цвет фона страницы.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resizeToAvoidBottomInset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параметр, который указывает, следует ли изменять размер контента страницы, чтобы избежать перекрытия клавиатурой при вводе текста.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в нижней части страницы.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6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анимацию перехода между страницами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Страница открывается справа и закрывается в обратном порядке. Она также перемещается влево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параллаксным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движением, когда появляется другая страница, чтобы закрыть ее.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46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определяется константный список _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fruitNames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содержит имена фруктов, которые будут отображаться в выпадающем списке.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определяется класс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CupertinoPickerApp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является корневым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приложения. Он создает экземпляр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заданной темой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CupertinoPickerExample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домашнего экрана.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CupertinoPickerExample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экземпляр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предоставляет структуру страницы с навигационной панелью и контентом. 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находится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центрирует дочерний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горизонтали и вертикали.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содержит текст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 fruit: "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кнопку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CupertinoButton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нажатии на кнопку вызывается функция _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showDialog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отображает модальное диалоговое окно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CupertinoPicker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CupertinoPicker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выпадающий список фруктов с заданными параметрами, такими как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magnification, squeeze,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useMagnifier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itemExtent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scrollController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onSelectedItemChanged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выборе элемента списка вызывается функция обратного вызова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onSelectedItemChanged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обновляет значение переменной _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selectedFruit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выбранный фрукт отображается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рядом с кнопкой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CupertinoButton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умолчанию</a:t>
            </a:r>
            <a:r>
              <a:rPr lang="ru-RU" baseline="0" dirty="0" smtClean="0"/>
              <a:t> крутится </a:t>
            </a:r>
          </a:p>
          <a:p>
            <a:endParaRPr lang="ru-RU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не анимированный индикатор активности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частичное количество тиков на основе значения прогресса.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указано, значение прогресса должно быть в диапазоне от 0,0 (будут показаны нулевые тики) до 1,0 (будут показаны все тики) включительно. Значение по умолчанию - 1.0.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17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Прямоугольная поверхность со скругленными краями, которая выглядит как всплывающая поверхность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диалоговое окно оповещения и лист действий.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Поверхность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CupertinoPopupSurface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настроить так, чтобы она закрашивала или не закрашивала белым цветом поверх своей размытой области. При обычном использовании поверх размытия следует закрасить белым цветом. Однако белую краску можно отключить с целью визуализации разделительных промежутков для более сложного макета, например,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CupertinoAlertDialog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Кроме того, белую краску можно отключить, чтобы отобразить размытый закругленный прямоугольник без какого-либо цвета (аналогично всплывающему окну регулировки громкости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10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примере мы создаем приложение с одной страницей, которая содержит кнопку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текстом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При нажатии на кнопку вызывается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showCupertinoModalPopup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отображает модальное диалоговое окно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CupertinoPopupSurface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CupertinoPopupSurface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задает высоту и содержит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центрирует дочерний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горизонтали и вертикали.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текст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CupertinoPopupSurface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демонстрирует, как использовать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CupertinoPopupSurface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создания всплывающих окон и диалоговых окон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приложении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6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умолчанию большой палец будет увеличиваться и уменьшаться по мере прокрутки дочернего вида прокрутки. Когда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thumbVisibility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равно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большой палец полосы прокрутки останется видимым без анимации затухания. Для этого требуется, чтобы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связанный с прокручиваемым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был предоставлен контроллеру или чтобы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PrimaryScrollController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использовался этим прокручиваемым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полоса прокрутки обернута вокруг нескольких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ScrollView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она реагирует только на ближайший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ScrollView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 умолчанию показывает соответствующий значок полосы прокрутки.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notificationPre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err="1" smtClean="0"/>
              <a:t>CupertinoScrollbar</a:t>
            </a:r>
            <a:r>
              <a:rPr lang="ru-RU" dirty="0" smtClean="0"/>
              <a:t> - это </a:t>
            </a:r>
            <a:r>
              <a:rPr lang="ru-RU" dirty="0" err="1" smtClean="0"/>
              <a:t>виджет</a:t>
            </a:r>
            <a:r>
              <a:rPr lang="ru-RU" dirty="0" smtClean="0"/>
              <a:t>, который представляет собой </a:t>
            </a:r>
            <a:r>
              <a:rPr lang="ru-RU" dirty="0" err="1" smtClean="0"/>
              <a:t>скроллбар</a:t>
            </a:r>
            <a:r>
              <a:rPr lang="ru-RU" dirty="0" smtClean="0"/>
              <a:t> для пользовательского интерфейса </a:t>
            </a:r>
            <a:r>
              <a:rPr lang="ru-RU" dirty="0" err="1" smtClean="0"/>
              <a:t>iOS</a:t>
            </a:r>
            <a:r>
              <a:rPr lang="ru-RU" dirty="0" smtClean="0"/>
              <a:t> в стиле </a:t>
            </a:r>
            <a:r>
              <a:rPr lang="ru-RU" dirty="0" err="1" smtClean="0"/>
              <a:t>Cupertino</a:t>
            </a:r>
            <a:r>
              <a:rPr lang="ru-RU" dirty="0" smtClean="0"/>
              <a:t>. Он обычно используется вместе с </a:t>
            </a:r>
            <a:r>
              <a:rPr lang="ru-RU" dirty="0" err="1" smtClean="0"/>
              <a:t>CupertinoScrollView</a:t>
            </a:r>
            <a:r>
              <a:rPr lang="ru-RU" dirty="0" smtClean="0"/>
              <a:t>, чтобы показать пользователю текущее положение прокрутки на экране.</a:t>
            </a:r>
          </a:p>
          <a:p>
            <a:r>
              <a:rPr lang="ru-RU" dirty="0" err="1" smtClean="0"/>
              <a:t>CupertinoScrollbar</a:t>
            </a:r>
            <a:r>
              <a:rPr lang="ru-RU" dirty="0" smtClean="0"/>
              <a:t> отображает вертикальный или горизонтальный </a:t>
            </a:r>
            <a:r>
              <a:rPr lang="ru-RU" dirty="0" err="1" smtClean="0"/>
              <a:t>скроллбар</a:t>
            </a:r>
            <a:r>
              <a:rPr lang="ru-RU" dirty="0" smtClean="0"/>
              <a:t> в зависимости от направления прокрутки содержимого. </a:t>
            </a:r>
            <a:r>
              <a:rPr lang="ru-RU" dirty="0" err="1" smtClean="0"/>
              <a:t>Скроллбар</a:t>
            </a:r>
            <a:r>
              <a:rPr lang="ru-RU" dirty="0" smtClean="0"/>
              <a:t> появляется только тогда, когда содержимое превышает доступную область просмотра, и исчезает, когда прокрутка закончена или содержимое умещается в область просмотра.</a:t>
            </a:r>
          </a:p>
          <a:p>
            <a:r>
              <a:rPr lang="ru-RU" dirty="0" smtClean="0"/>
              <a:t>Кроме того, </a:t>
            </a:r>
            <a:r>
              <a:rPr lang="ru-RU" dirty="0" err="1" smtClean="0"/>
              <a:t>CupertinoScrollbar</a:t>
            </a:r>
            <a:r>
              <a:rPr lang="ru-RU" dirty="0" smtClean="0"/>
              <a:t> также обеспечивает возможность управления </a:t>
            </a:r>
            <a:r>
              <a:rPr lang="ru-RU" dirty="0" err="1" smtClean="0"/>
              <a:t>скроллбаром</a:t>
            </a:r>
            <a:r>
              <a:rPr lang="ru-RU" dirty="0" smtClean="0"/>
              <a:t> с помощью жестов, таких как перетаскивание и касание. Когда пользователь тянет </a:t>
            </a:r>
            <a:r>
              <a:rPr lang="ru-RU" dirty="0" err="1" smtClean="0"/>
              <a:t>скроллбар</a:t>
            </a:r>
            <a:r>
              <a:rPr lang="ru-RU" dirty="0" smtClean="0"/>
              <a:t>, он обновляет положение содержимого в соответствии с текущим положением </a:t>
            </a:r>
            <a:r>
              <a:rPr lang="ru-RU" dirty="0" err="1" smtClean="0"/>
              <a:t>скроллбара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thumbVisibility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равно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большой палец полосы прокрутки останется видимым без анимации затухания. Для этого требуется, чтобы для контроллера был предоставлен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чтобы был доступен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PrimaryScrollController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определяется класс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ScrollbarApp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является корневым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приложения. Он создает экземпляр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заданной темой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ScrollbarExample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домашнего экрана.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ScrollbarExample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экземпляр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предоставляет структуру страницы с навигационной панелью и контентом. Внутри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находится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CupertinoScrollbar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предоставляет полосу прокрутки для дочернего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ListView.builder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ListView.builder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создает список из 120 элементов, каждый из которых содержит текст 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 N",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 элемента.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CupertinoScrollbar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принимает несколько параметров, таких как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thickness,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thicknessWhileDragging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radius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radiusWhileDragging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определяют внешний вид полосы прокрутки.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19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ru-RU" dirty="0" err="1" smtClean="0"/>
              <a:t>child</a:t>
            </a:r>
            <a:r>
              <a:rPr lang="ru-RU" dirty="0" smtClean="0"/>
              <a:t> является обязательным. Этот </a:t>
            </a:r>
            <a:r>
              <a:rPr lang="ru-RU" dirty="0" err="1" smtClean="0"/>
              <a:t>виджет</a:t>
            </a:r>
            <a:r>
              <a:rPr lang="ru-RU" dirty="0" smtClean="0"/>
              <a:t> отображается в конце строки. Параметр </a:t>
            </a:r>
            <a:r>
              <a:rPr lang="ru-RU" dirty="0" err="1" smtClean="0"/>
              <a:t>prefix</a:t>
            </a:r>
            <a:r>
              <a:rPr lang="ru-RU" dirty="0" smtClean="0"/>
              <a:t> является необязательным и отображается в начале строки. Стандартные рекомендации </a:t>
            </a:r>
            <a:r>
              <a:rPr lang="ru-RU" dirty="0" err="1" smtClean="0"/>
              <a:t>iOS</a:t>
            </a:r>
            <a:r>
              <a:rPr lang="ru-RU" dirty="0" smtClean="0"/>
              <a:t> рекомендуют передавать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в параметр </a:t>
            </a:r>
            <a:r>
              <a:rPr lang="ru-RU" dirty="0" err="1" smtClean="0"/>
              <a:t>prefix</a:t>
            </a:r>
            <a:r>
              <a:rPr lang="ru-RU" dirty="0" smtClean="0"/>
              <a:t>, чтобы детализировать характер дочернего </a:t>
            </a:r>
            <a:r>
              <a:rPr lang="ru-RU" dirty="0" err="1" smtClean="0"/>
              <a:t>виджета</a:t>
            </a:r>
            <a:r>
              <a:rPr lang="ru-RU" dirty="0" smtClean="0"/>
              <a:t> строки. Параметр </a:t>
            </a:r>
            <a:r>
              <a:rPr lang="ru-RU" dirty="0" err="1" smtClean="0"/>
              <a:t>padding</a:t>
            </a:r>
            <a:r>
              <a:rPr lang="ru-RU" dirty="0" smtClean="0"/>
              <a:t> используется для выравнивания содержимого строки. По умолчанию он принимает стандартное значение </a:t>
            </a:r>
            <a:r>
              <a:rPr lang="ru-RU" dirty="0" err="1" smtClean="0"/>
              <a:t>padding</a:t>
            </a:r>
            <a:r>
              <a:rPr lang="ru-RU" dirty="0" smtClean="0"/>
              <a:t> для </a:t>
            </a:r>
            <a:r>
              <a:rPr lang="ru-RU" dirty="0" err="1" smtClean="0"/>
              <a:t>iOS</a:t>
            </a:r>
            <a:r>
              <a:rPr lang="ru-RU" dirty="0" smtClean="0"/>
              <a:t>. Если вставки по краям не предполагаются, явно передайте в </a:t>
            </a:r>
            <a:r>
              <a:rPr lang="ru-RU" dirty="0" err="1" smtClean="0"/>
              <a:t>padding</a:t>
            </a:r>
            <a:r>
              <a:rPr lang="ru-RU" dirty="0" smtClean="0"/>
              <a:t> параметр </a:t>
            </a:r>
            <a:r>
              <a:rPr lang="ru-RU" dirty="0" err="1" smtClean="0"/>
              <a:t>EdgeInsets.zero</a:t>
            </a:r>
            <a:r>
              <a:rPr lang="ru-RU" dirty="0" smtClean="0"/>
              <a:t>. Параметры </a:t>
            </a:r>
            <a:r>
              <a:rPr lang="ru-RU" dirty="0" err="1" smtClean="0"/>
              <a:t>helper</a:t>
            </a:r>
            <a:r>
              <a:rPr lang="ru-RU" dirty="0" smtClean="0"/>
              <a:t> и </a:t>
            </a:r>
            <a:r>
              <a:rPr lang="ru-RU" dirty="0" err="1" smtClean="0"/>
              <a:t>error</a:t>
            </a:r>
            <a:r>
              <a:rPr lang="ru-RU" dirty="0" smtClean="0"/>
              <a:t> - это необязательные </a:t>
            </a:r>
            <a:r>
              <a:rPr lang="ru-RU" dirty="0" err="1" smtClean="0"/>
              <a:t>виджеты</a:t>
            </a:r>
            <a:r>
              <a:rPr lang="ru-RU" dirty="0" smtClean="0"/>
              <a:t>, предназначенные для отображения дополнительной информации о строке. Оба </a:t>
            </a:r>
            <a:r>
              <a:rPr lang="ru-RU" dirty="0" err="1" smtClean="0"/>
              <a:t>виджета</a:t>
            </a:r>
            <a:r>
              <a:rPr lang="ru-RU" dirty="0" smtClean="0"/>
              <a:t> размещаются под префиксом и дочерним параметром и увеличивают высоту строки, чтобы учесть их присутствие. Когда параметру </a:t>
            </a:r>
            <a:r>
              <a:rPr lang="ru-RU" dirty="0" err="1" smtClean="0"/>
              <a:t>error</a:t>
            </a:r>
            <a:r>
              <a:rPr lang="ru-RU" dirty="0" smtClean="0"/>
              <a:t> присваивается значение </a:t>
            </a:r>
            <a:r>
              <a:rPr lang="ru-RU" dirty="0" err="1" smtClean="0"/>
              <a:t>Text</a:t>
            </a:r>
            <a:r>
              <a:rPr lang="ru-RU" dirty="0" smtClean="0"/>
              <a:t>, он будет отображаться в цвете </a:t>
            </a:r>
            <a:r>
              <a:rPr lang="ru-RU" dirty="0" err="1" smtClean="0"/>
              <a:t>CupertinoColors.destructiveRed</a:t>
            </a:r>
            <a:r>
              <a:rPr lang="ru-RU" dirty="0" smtClean="0"/>
              <a:t> и шрифте среднего начертания.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в основной части строки формы.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перед основным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Необязательное значение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EdgeInsetsGeometry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которое определяет внутренние отступы строки формы.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под основным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используется для предоставления дополнительной информации или подсказки.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Необязательный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под основным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используется для отображения сообщения об ошибке.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8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Например, чтобы установить начальное значение текстового поля, используйте контроллер, который уже содержит некоторый текст, такой как: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параметры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CupertinoSearchTextField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их описание на русском языке: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Контроллер текстового поля, который будет использоваться для управления текстом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изменит текст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отправит текст в поле ввода (например, нажав кнопку "Ввод" на клавиатуре).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текста, который будет использоваться для отображения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Текст-заполнитель, который будет отображаться в поле ввода, когда оно пустое.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текста, который будет использоваться для отображения текста-заполнителя.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Декорация, которая будет использоваться для настройки внешнего вида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фона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borderRadius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Радиус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скругления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углов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Тип клавиатуры, который будет отображаться при вводе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Внутренние отступы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иконки поиска и иконки очистки.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itemSize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Размер иконки поиска и иконки очистки.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prefixInsets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Внутренние отступы иконки поиска.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prefixIcon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Иконка, которая будет отображаться перед текстом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suffixInsets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Внутренние отступы иконки очистки.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suffixIcon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Иконка, которая будет отображаться после текста в поле ввода.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17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параметры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CupertinoSearchTextField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их описание на русском языке: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Контроллер текстового поля, который будет использоваться для управления текстом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изменит текст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отправит текст в поле ввода (например, нажав кнопку "Ввод" на клавиатуре).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текста, который будет использоваться для отображения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Текст-заполнитель, который будет отображаться в поле ввода, когда оно пустое.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текста, который будет использоваться для отображения текста-заполнителя.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Декорация, которая будет использоваться для настройки внешнего вида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фона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borderRadius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Радиус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скругления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углов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Тип клавиатуры, который будет отображаться при вводе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Внутренние отступы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иконки поиска и иконки очистки.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itemSize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Размер иконки поиска и иконки очистки.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prefixInsets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Внутренние отступы иконки поиска.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prefixIcon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Иконка, которая будет отображаться перед текстом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suffixInsets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Внутренние отступы иконки очистки.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suffixIcon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Иконка, которая будет отображаться после текста в поле ввода.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8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09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Сегментированный элемент управления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представленные на карте дочерних элементов, в горизонтальном списке. Используется для выбора между несколькими взаимоисключающими параметрами. Когда выбран один параметр в сегментированном элементе управления, другие параметры в сегментированном элементе управления перестают выбираться.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2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код создает сегментированный </a:t>
            </a:r>
            <a:r>
              <a:rPr lang="ru-RU" dirty="0" err="1" smtClean="0"/>
              <a:t>контрол</a:t>
            </a:r>
            <a:r>
              <a:rPr lang="ru-RU" dirty="0" smtClean="0"/>
              <a:t> </a:t>
            </a:r>
            <a:r>
              <a:rPr lang="ru-RU" dirty="0" err="1" smtClean="0"/>
              <a:t>CupertinoSegmentedControl</a:t>
            </a:r>
            <a:r>
              <a:rPr lang="ru-RU" dirty="0" smtClean="0"/>
              <a:t>, который позволяет пользователям выбирать один из трех вариантов: "</a:t>
            </a:r>
            <a:r>
              <a:rPr lang="ru-RU" dirty="0" err="1" smtClean="0"/>
              <a:t>Midnight</a:t>
            </a:r>
            <a:r>
              <a:rPr lang="ru-RU" dirty="0" smtClean="0"/>
              <a:t>", "</a:t>
            </a:r>
            <a:r>
              <a:rPr lang="ru-RU" dirty="0" err="1" smtClean="0"/>
              <a:t>Viridian</a:t>
            </a:r>
            <a:r>
              <a:rPr lang="ru-RU" dirty="0" smtClean="0"/>
              <a:t>" или "</a:t>
            </a:r>
            <a:r>
              <a:rPr lang="ru-RU" dirty="0" err="1" smtClean="0"/>
              <a:t>Cerulean</a:t>
            </a:r>
            <a:r>
              <a:rPr lang="ru-RU" dirty="0" smtClean="0"/>
              <a:t>".</a:t>
            </a:r>
          </a:p>
          <a:p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ru-RU" dirty="0" err="1" smtClean="0"/>
              <a:t>selectedColor</a:t>
            </a:r>
            <a:r>
              <a:rPr lang="ru-RU" dirty="0" smtClean="0"/>
              <a:t> задает цвет выбранного сегмента, который берется из списка </a:t>
            </a:r>
            <a:r>
              <a:rPr lang="ru-RU" dirty="0" err="1" smtClean="0"/>
              <a:t>skyColors</a:t>
            </a:r>
            <a:r>
              <a:rPr lang="ru-RU" dirty="0" smtClean="0"/>
              <a:t> на основе значения переменной _</a:t>
            </a:r>
            <a:r>
              <a:rPr lang="ru-RU" dirty="0" err="1" smtClean="0"/>
              <a:t>selectedSegment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ru-RU" dirty="0" err="1" smtClean="0"/>
              <a:t>padding</a:t>
            </a:r>
            <a:r>
              <a:rPr lang="ru-RU" dirty="0" smtClean="0"/>
              <a:t> задает внутренние отступы сегментированного </a:t>
            </a:r>
            <a:r>
              <a:rPr lang="ru-RU" dirty="0" err="1" smtClean="0"/>
              <a:t>контрола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ru-RU" dirty="0" err="1" smtClean="0"/>
              <a:t>groupValue</a:t>
            </a:r>
            <a:r>
              <a:rPr lang="ru-RU" dirty="0" smtClean="0"/>
              <a:t> задает текущее выбранное значение сегмента.</a:t>
            </a:r>
          </a:p>
          <a:p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ru-RU" dirty="0" err="1" smtClean="0"/>
              <a:t>onValueChanged</a:t>
            </a:r>
            <a:r>
              <a:rPr lang="ru-RU" dirty="0" smtClean="0"/>
              <a:t> задает функцию обратного вызова, которая будет вызвана при изменении выбранного значения сегмента. В данном случае функция обновляет значение переменной _</a:t>
            </a:r>
            <a:r>
              <a:rPr lang="ru-RU" dirty="0" err="1" smtClean="0"/>
              <a:t>selectedSegment</a:t>
            </a:r>
            <a:r>
              <a:rPr lang="ru-RU" dirty="0" smtClean="0"/>
              <a:t> в состоянии </a:t>
            </a:r>
            <a:r>
              <a:rPr lang="ru-RU" dirty="0" err="1" smtClean="0"/>
              <a:t>виджета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ru-RU" dirty="0" err="1" smtClean="0"/>
              <a:t>children</a:t>
            </a:r>
            <a:r>
              <a:rPr lang="ru-RU" dirty="0" smtClean="0"/>
              <a:t> задает список </a:t>
            </a:r>
            <a:r>
              <a:rPr lang="ru-RU" dirty="0" err="1" smtClean="0"/>
              <a:t>виджетов</a:t>
            </a:r>
            <a:r>
              <a:rPr lang="ru-RU" dirty="0" smtClean="0"/>
              <a:t>, которые будут отображаться в каждом сегменте. В данном случае каждый сегмент содержит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, который отображает название цвета.</a:t>
            </a:r>
          </a:p>
          <a:p>
            <a:endParaRPr lang="ru-RU" dirty="0" smtClean="0"/>
          </a:p>
          <a:p>
            <a:r>
              <a:rPr lang="ru-RU" dirty="0" smtClean="0"/>
              <a:t>В целом, этот код создает сегментированный </a:t>
            </a:r>
            <a:r>
              <a:rPr lang="ru-RU" dirty="0" err="1" smtClean="0"/>
              <a:t>контрол</a:t>
            </a:r>
            <a:r>
              <a:rPr lang="ru-RU" dirty="0" smtClean="0"/>
              <a:t> с тремя сегментами, каждый из которых содержит текст и может быть выбран пользователем. При изменении выбранного сегмента обновляется значение переменной _</a:t>
            </a:r>
            <a:r>
              <a:rPr lang="ru-RU" dirty="0" err="1" smtClean="0"/>
              <a:t>selectedSegment</a:t>
            </a:r>
            <a:r>
              <a:rPr lang="ru-RU" dirty="0" smtClean="0"/>
              <a:t> в состоянии </a:t>
            </a:r>
            <a:r>
              <a:rPr lang="ru-RU" dirty="0" err="1" smtClean="0"/>
              <a:t>виджета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6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Диалоговое окно предупреждения информирует пользователя о ситуациях, требующих подтверждения. Диалоговое окно предупреждения имеет необязательный заголовок, необязательное содержимое и необязательный список действий. Заголовок отображается над содержимым, а действия отображаются под содержимым.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диалоговое окно стилизует заголовок и содержимое (обычно сообщение) в соответствии со стандартным стилем текста заголовка и диалогового окна сообщений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Эти стили по умолчанию можно переопределить, явно определив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TextStyles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текстовых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являются частью заголовка или содержимого.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843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Ползунок можно использовать для выбора из непрерывного или дискретного набора значений. По умолчанию используется непрерывный диапазон значений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Чтобы использовать дискретные значения, используйте ненулевое значение для делений, которое указывает количество дискретных интервалов. Например, если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равно 0.0,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равно 50.0, а деления равны 5, то ползунок может принимать значения дискретных значений 0.0, 10.0, 20.0, 30.0, 40.0, и 50.0.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ползунок не поддерживает никакого состояния. Вместо этого, когда состояние ползунка изменяется,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вызывает обратный вызов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Большинство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использующих ползунок, прослушивают обратный вызов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перестраивают…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93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создает ползунок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CupertinoSlider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позволяет пользователям выбирать значение в диапазоне от 0 до 100.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текущее значение ползунка.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количество делений на ползунке. В данном случае ползунок разделена на 5 делений.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максимальное значение ползунка. В данном случае максимальное значение равно 100.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цвет активной части ползунка, а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thumbColor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цвет ползунка. В данном случае оба цвета установлены в синий цвет системы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CupertinoColors.systemPurple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onChangeStart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функцию обратного вызова, которая будет вызвана при начале изменения значения ползунка. В данном случае функция обновляет значение переменной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sliderStatus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onChangeEnd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функцию обратного вызова, которая будет вызвана при завершении изменения значения ползунка. В данном случае функция также обновляет значение переменной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sliderStatus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функцию обратного вызова, которая будет вызвана при изменении значения ползунка. В данном случае функция обновляет значение переменной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currentSliderValue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8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Значение, которое будет возвращено, когда этот переключатель будет выбран.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Значение, которое определяет, какой переключатель в группе выбран.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выберет этот переключатель.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mouseCursor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Курсор мыши, который будет отображаться при наведении на этот переключатель.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toggleable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может ли пользователь отменить выбор переключателя, нажав на него повторно.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Цвет, который будет использоваться для отображения выбранного переключателя.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Цвет, который будет использоваться для отображения невыбранного переключателя.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Цвет, который будет использоваться для заполнения переключателя.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Цвет, который будет использоваться для отображения фокуса на переключателе.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Узел фокуса, который будет использоваться для управления фокусом на переключателе.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autofocus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должен ли переключатель автоматически получать фокус при создании.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useCheckmarkStyle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должен ли переключатель использовать стиль галочки вместо круглого стиля.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8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создает секцию списка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CupertinoListSection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содержит два элемента списка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CupertinoListTile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Каждый элемент списка содержит текст и переключатель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CupertinoRadio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Переключатель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CupertinoRadio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для выбора одного из двух вариантов: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Lafayette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или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Thomas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Значение переключателя задается параметром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текущее выбранное значение задается параметром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изменении выбранного значения переключателя вызывается функция обратного вызова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обновляет значение переменной _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состоянии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8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представленные на карте дочерних элементов, в горизонтальном списке. Это позволяет пользователю выбирать между несколькими взаимоисключающими параметрами, нажимая или перетаскивая внутри сегментированного элемента управления.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Сегментированный элемент управления может отображать любой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качестве одного из значений на своей карте дочерних элементов. Тип T - это тип ключей карты, используемых для идентификации каждого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определения того, какой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выбран. В соответствии с требованиями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ключи должны иметь согласованные типы и быть сопоставимыми. Аргументом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должна быть упорядоченная карта, такая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LinkedHashMap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порядок ключей будет…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0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Панель навигации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крупными заголовками в стиле iOS-11 с использованием фрагментов.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Панель навигации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CupertinoSliverNavigationBar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должна быть размещена в группе фрагментов, такой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CustomScrollView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панель навигации состоит из двух разделов: закрепленного статического раздела сверху и скользящего раздела, содержащего крупный заголовок в стиле iOS-11 под ним.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располагаться в верхней части экрана и автоматически отображать строку состояния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минимум,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largeTitle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появится в середине панели приложений, когда фрагмент будет свернут, и переместится в область ниже более крупным шрифтом, когда фрагмент будет развернут.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763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списке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CupertinoSliverNavigationBar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предоставляет навигационную панель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слева на панели,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largeTitle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заголовок панели, а параметр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trailing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справа на панели.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списке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SliverFillRemaining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заполняет оставшуюся часть экрана.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SliverFillRemaining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два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CupertinoButton.filled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отображает текст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по центру экрана.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CupertinoButton.filled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кнопка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при нажатии переходит на следующую страницу. При нажатии на кнопку вызывается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Navigator.push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добавляет новую страницу в стек навигации и отображает ее на экране. Новая страница создается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CupertinoPageRoute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принимает функцию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возвращает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NextPage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создает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CustomScrollView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навигационную панель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текст и кнопку. При нажатии на кнопку отображается следующая страница.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894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Позволит пользователю рисовать внутри прокручиваемой области с помощью переданного </a:t>
            </a:r>
            <a:r>
              <a:rPr lang="ru-RU" dirty="0" err="1" smtClean="0"/>
              <a:t>конструктора.Запускать</a:t>
            </a:r>
            <a:r>
              <a:rPr lang="ru-RU" dirty="0" smtClean="0"/>
              <a:t> предоставленную функцию </a:t>
            </a:r>
            <a:r>
              <a:rPr lang="ru-RU" dirty="0" err="1" smtClean="0"/>
              <a:t>onRefresh</a:t>
            </a:r>
            <a:r>
              <a:rPr lang="ru-RU" dirty="0" smtClean="0"/>
              <a:t> при прокрутке достаточно далеко, чтобы пройти </a:t>
            </a:r>
            <a:r>
              <a:rPr lang="ru-RU" dirty="0" err="1" smtClean="0"/>
              <a:t>refreshTriggerPullDistance.Продолжайте</a:t>
            </a:r>
            <a:r>
              <a:rPr lang="ru-RU" dirty="0" smtClean="0"/>
              <a:t> удерживать пространство </a:t>
            </a:r>
            <a:r>
              <a:rPr lang="ru-RU" dirty="0" err="1" smtClean="0"/>
              <a:t>refreshIndicatorExtent</a:t>
            </a:r>
            <a:r>
              <a:rPr lang="ru-RU" dirty="0" smtClean="0"/>
              <a:t>, чтобы строитель продолжал рисовать внутри него по мере обработки </a:t>
            </a:r>
            <a:r>
              <a:rPr lang="ru-RU" dirty="0" err="1" smtClean="0"/>
              <a:t>Future</a:t>
            </a:r>
            <a:r>
              <a:rPr lang="ru-RU" dirty="0" smtClean="0"/>
              <a:t>, возвращаемого </a:t>
            </a:r>
            <a:r>
              <a:rPr lang="ru-RU" dirty="0" err="1" smtClean="0"/>
              <a:t>onRefresh.Прокрутите</a:t>
            </a:r>
            <a:r>
              <a:rPr lang="ru-RU" dirty="0" smtClean="0"/>
              <a:t>, как только будущее </a:t>
            </a:r>
            <a:r>
              <a:rPr lang="ru-RU" dirty="0" err="1" smtClean="0"/>
              <a:t>onRefresh</a:t>
            </a:r>
            <a:r>
              <a:rPr lang="ru-RU" dirty="0" smtClean="0"/>
              <a:t> завершится.</a:t>
            </a:r>
          </a:p>
          <a:p>
            <a:endParaRPr lang="ru-RU" dirty="0" smtClean="0"/>
          </a:p>
          <a:p>
            <a:r>
              <a:rPr lang="ru-RU" dirty="0" smtClean="0"/>
              <a:t>При вызове функции конструктора будет сообщено о текущем режиме </a:t>
            </a:r>
            <a:r>
              <a:rPr lang="ru-RU" dirty="0" err="1" smtClean="0"/>
              <a:t>RefreshIndicatorMode</a:t>
            </a:r>
            <a:r>
              <a:rPr lang="ru-RU" dirty="0" smtClean="0"/>
              <a:t>, за исключением состояния </a:t>
            </a:r>
            <a:r>
              <a:rPr lang="ru-RU" dirty="0" err="1" smtClean="0"/>
              <a:t>RefreshIndicatorMode.inactive</a:t>
            </a:r>
            <a:r>
              <a:rPr lang="ru-RU" dirty="0" smtClean="0"/>
              <a:t>, когда нет свободного места и ничего не нужно строить. В противном случае функция строителя будет постоянно вызываться при изменении количества доступного пространства при </a:t>
            </a:r>
            <a:r>
              <a:rPr lang="ru-RU" dirty="0" err="1" smtClean="0"/>
              <a:t>оверскролле</a:t>
            </a:r>
            <a:r>
              <a:rPr lang="ru-RU" dirty="0" smtClean="0"/>
              <a:t>, при прокрутке ленты после выполнения задачи </a:t>
            </a:r>
            <a:r>
              <a:rPr lang="ru-RU" dirty="0" err="1" smtClean="0"/>
              <a:t>onRefresh</a:t>
            </a:r>
            <a:r>
              <a:rPr lang="ru-RU" dirty="0" smtClean="0"/>
              <a:t> и т. </a:t>
            </a:r>
            <a:r>
              <a:rPr lang="ru-RU" dirty="0" err="1" smtClean="0"/>
              <a:t>д.Только</a:t>
            </a:r>
            <a:r>
              <a:rPr lang="ru-RU" dirty="0" smtClean="0"/>
              <a:t> одно обновление может быть вызвано до тех пор, пока не завершится предыдущее обновление и лента индикатора не вернется по крайней мере на 90 % пути </a:t>
            </a:r>
            <a:r>
              <a:rPr lang="ru-RU" dirty="0" err="1" smtClean="0"/>
              <a:t>назад.Может</a:t>
            </a:r>
            <a:r>
              <a:rPr lang="ru-RU" dirty="0" smtClean="0"/>
              <a:t> использоваться только в вертикальных списках с прокруткой вниз, которые </a:t>
            </a:r>
            <a:r>
              <a:rPr lang="ru-RU" dirty="0" err="1" smtClean="0"/>
              <a:t>перепрокручиваются</a:t>
            </a:r>
            <a:r>
              <a:rPr lang="ru-RU" dirty="0" smtClean="0"/>
              <a:t>. Другими словами, обновление не может быть вызвано в </a:t>
            </a:r>
            <a:r>
              <a:rPr lang="ru-RU" dirty="0" err="1" smtClean="0"/>
              <a:t>Scrollables</a:t>
            </a:r>
            <a:r>
              <a:rPr lang="ru-RU" dirty="0" smtClean="0"/>
              <a:t>, использующих </a:t>
            </a:r>
            <a:r>
              <a:rPr lang="ru-RU" dirty="0" err="1" smtClean="0"/>
              <a:t>ClampingScrollPhysics</a:t>
            </a:r>
            <a:r>
              <a:rPr lang="ru-RU" dirty="0" smtClean="0"/>
              <a:t>, который используется по умолчанию в </a:t>
            </a:r>
            <a:r>
              <a:rPr lang="ru-RU" dirty="0" err="1" smtClean="0"/>
              <a:t>Android</a:t>
            </a:r>
            <a:r>
              <a:rPr lang="ru-RU" dirty="0" smtClean="0"/>
              <a:t>. Чтобы разрешить </a:t>
            </a:r>
            <a:r>
              <a:rPr lang="ru-RU" dirty="0" err="1" smtClean="0"/>
              <a:t>оверскролл</a:t>
            </a:r>
            <a:r>
              <a:rPr lang="ru-RU" dirty="0" smtClean="0"/>
              <a:t> в </a:t>
            </a:r>
            <a:r>
              <a:rPr lang="ru-RU" dirty="0" err="1" smtClean="0"/>
              <a:t>Android</a:t>
            </a:r>
            <a:r>
              <a:rPr lang="ru-RU" dirty="0" smtClean="0"/>
              <a:t>, используйте физику </a:t>
            </a:r>
            <a:r>
              <a:rPr lang="ru-RU" dirty="0" err="1" smtClean="0"/>
              <a:t>оверскролла</a:t>
            </a:r>
            <a:r>
              <a:rPr lang="ru-RU" dirty="0" smtClean="0"/>
              <a:t>, например </a:t>
            </a:r>
            <a:r>
              <a:rPr lang="ru-RU" dirty="0" err="1" smtClean="0"/>
              <a:t>BouncingScrollPhysics</a:t>
            </a:r>
            <a:r>
              <a:rPr lang="ru-RU" dirty="0" smtClean="0"/>
              <a:t>. Это можно сделать с </a:t>
            </a:r>
            <a:r>
              <a:rPr lang="ru-RU" dirty="0" err="1" smtClean="0"/>
              <a:t>помощью:Предоставления</a:t>
            </a:r>
            <a:r>
              <a:rPr lang="ru-RU" dirty="0" smtClean="0"/>
              <a:t> </a:t>
            </a:r>
            <a:r>
              <a:rPr lang="ru-RU" dirty="0" err="1" smtClean="0"/>
              <a:t>BouncingScrollPhysics</a:t>
            </a:r>
            <a:r>
              <a:rPr lang="ru-RU" dirty="0" smtClean="0"/>
              <a:t> (возможно, в сочетании с </a:t>
            </a:r>
            <a:r>
              <a:rPr lang="ru-RU" dirty="0" err="1" smtClean="0"/>
              <a:t>AlwaysScrollableScrollPhysics</a:t>
            </a:r>
            <a:r>
              <a:rPr lang="ru-RU" dirty="0" smtClean="0"/>
              <a:t>) при создании прокручиваемого </a:t>
            </a:r>
            <a:r>
              <a:rPr lang="ru-RU" dirty="0" err="1" smtClean="0"/>
              <a:t>объекта.Путем</a:t>
            </a:r>
            <a:r>
              <a:rPr lang="ru-RU" dirty="0" smtClean="0"/>
              <a:t> вставки </a:t>
            </a:r>
            <a:r>
              <a:rPr lang="ru-RU" dirty="0" err="1" smtClean="0"/>
              <a:t>ScrollConfiguration</a:t>
            </a:r>
            <a:r>
              <a:rPr lang="ru-RU" dirty="0" smtClean="0"/>
              <a:t> с </a:t>
            </a:r>
            <a:r>
              <a:rPr lang="ru-RU" dirty="0" err="1" smtClean="0"/>
              <a:t>BouncingScrollPhysics</a:t>
            </a:r>
            <a:r>
              <a:rPr lang="ru-RU" dirty="0" smtClean="0"/>
              <a:t> над прокручиваемым </a:t>
            </a:r>
            <a:r>
              <a:rPr lang="ru-RU" dirty="0" err="1" smtClean="0"/>
              <a:t>объектом.С</a:t>
            </a:r>
            <a:r>
              <a:rPr lang="ru-RU" dirty="0" smtClean="0"/>
              <a:t> помощью </a:t>
            </a:r>
            <a:r>
              <a:rPr lang="ru-RU" dirty="0" err="1" smtClean="0"/>
              <a:t>CupertinoApp</a:t>
            </a:r>
            <a:r>
              <a:rPr lang="ru-RU" dirty="0" smtClean="0"/>
              <a:t>, который всегда использует </a:t>
            </a:r>
            <a:r>
              <a:rPr lang="ru-RU" dirty="0" err="1" smtClean="0"/>
              <a:t>ScrollConfiguration</a:t>
            </a:r>
            <a:r>
              <a:rPr lang="ru-RU" dirty="0" smtClean="0"/>
              <a:t> с </a:t>
            </a:r>
            <a:r>
              <a:rPr lang="ru-RU" dirty="0" err="1" smtClean="0"/>
              <a:t>BouncingScrollPhysics</a:t>
            </a:r>
            <a:r>
              <a:rPr lang="ru-RU" dirty="0" smtClean="0"/>
              <a:t> независимо от </a:t>
            </a:r>
            <a:r>
              <a:rPr lang="ru-RU" dirty="0" err="1" smtClean="0"/>
              <a:t>платформы.В</a:t>
            </a:r>
            <a:r>
              <a:rPr lang="ru-RU" dirty="0" smtClean="0"/>
              <a:t> типичном приложении эта лента должна быть вставлена между лентой панели приложений, например </a:t>
            </a:r>
            <a:r>
              <a:rPr lang="ru-RU" dirty="0" err="1" smtClean="0"/>
              <a:t>CupertinoSliverNavigationBar</a:t>
            </a:r>
            <a:r>
              <a:rPr lang="ru-RU" dirty="0" smtClean="0"/>
              <a:t>, и лентой основного прокручиваемого </a:t>
            </a:r>
            <a:r>
              <a:rPr lang="ru-RU" dirty="0" err="1" smtClean="0"/>
              <a:t>содержимого.Переведено</a:t>
            </a:r>
            <a:r>
              <a:rPr lang="ru-RU" dirty="0" smtClean="0"/>
              <a:t> с помощью www.DeepL.com/Translator (бесплатная версия)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4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Первый </a:t>
            </a:r>
            <a:r>
              <a:rPr lang="ru-RU" dirty="0" err="1" smtClean="0"/>
              <a:t>виджет</a:t>
            </a:r>
            <a:r>
              <a:rPr lang="ru-RU" dirty="0" smtClean="0"/>
              <a:t> в списке </a:t>
            </a:r>
            <a:r>
              <a:rPr lang="ru-RU" dirty="0" err="1" smtClean="0"/>
              <a:t>sliver</a:t>
            </a:r>
            <a:r>
              <a:rPr lang="ru-RU" dirty="0" smtClean="0"/>
              <a:t> - это </a:t>
            </a:r>
            <a:r>
              <a:rPr lang="ru-RU" dirty="0" err="1" smtClean="0"/>
              <a:t>CupertinoSliverRefreshControl</a:t>
            </a:r>
            <a:r>
              <a:rPr lang="ru-RU" dirty="0" smtClean="0"/>
              <a:t>, который предоставляет контроль обновления в стиле </a:t>
            </a:r>
            <a:r>
              <a:rPr lang="ru-RU" dirty="0" err="1" smtClean="0"/>
              <a:t>iOS</a:t>
            </a:r>
            <a:r>
              <a:rPr lang="ru-RU" dirty="0" smtClean="0"/>
              <a:t>. При </a:t>
            </a:r>
            <a:r>
              <a:rPr lang="ru-RU" dirty="0" err="1" smtClean="0"/>
              <a:t>свайпе</a:t>
            </a:r>
            <a:r>
              <a:rPr lang="ru-RU" dirty="0" smtClean="0"/>
              <a:t> вниз на экране появляется индикатор обновления, и при отпускании экрана вызывается функция </a:t>
            </a:r>
            <a:r>
              <a:rPr lang="ru-RU" dirty="0" err="1" smtClean="0"/>
              <a:t>onRefresh</a:t>
            </a:r>
            <a:r>
              <a:rPr lang="ru-RU" dirty="0" smtClean="0"/>
              <a:t>, которая обновляет список элементов.</a:t>
            </a:r>
          </a:p>
          <a:p>
            <a:endParaRPr lang="ru-RU" dirty="0" smtClean="0"/>
          </a:p>
          <a:p>
            <a:r>
              <a:rPr lang="ru-RU" dirty="0" smtClean="0"/>
              <a:t>В данном случае функция </a:t>
            </a:r>
            <a:r>
              <a:rPr lang="ru-RU" dirty="0" err="1" smtClean="0"/>
              <a:t>onRefresh</a:t>
            </a:r>
            <a:r>
              <a:rPr lang="ru-RU" dirty="0" smtClean="0"/>
              <a:t> добавляет новый элемент в начало списка </a:t>
            </a:r>
            <a:r>
              <a:rPr lang="ru-RU" dirty="0" err="1" smtClean="0"/>
              <a:t>items</a:t>
            </a:r>
            <a:r>
              <a:rPr lang="ru-RU" dirty="0" smtClean="0"/>
              <a:t> с помощью метода </a:t>
            </a:r>
            <a:r>
              <a:rPr lang="ru-RU" dirty="0" err="1" smtClean="0"/>
              <a:t>insert</a:t>
            </a:r>
            <a:r>
              <a:rPr lang="ru-RU" dirty="0" smtClean="0"/>
              <a:t>. Новый элемент - это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Container</a:t>
            </a:r>
            <a:r>
              <a:rPr lang="ru-RU" dirty="0" smtClean="0"/>
              <a:t>, который имеет высоту 100 пикселей и цвет, который определяется на основе текущего количества элементов в списке.</a:t>
            </a:r>
          </a:p>
          <a:p>
            <a:endParaRPr lang="ru-RU" dirty="0" smtClean="0"/>
          </a:p>
          <a:p>
            <a:r>
              <a:rPr lang="ru-RU" dirty="0" smtClean="0"/>
              <a:t>Второй </a:t>
            </a:r>
            <a:r>
              <a:rPr lang="ru-RU" dirty="0" err="1" smtClean="0"/>
              <a:t>виджет</a:t>
            </a:r>
            <a:r>
              <a:rPr lang="ru-RU" dirty="0" smtClean="0"/>
              <a:t> в списке </a:t>
            </a:r>
            <a:r>
              <a:rPr lang="ru-RU" dirty="0" err="1" smtClean="0"/>
              <a:t>sliver</a:t>
            </a:r>
            <a:r>
              <a:rPr lang="ru-RU" dirty="0" smtClean="0"/>
              <a:t> - это </a:t>
            </a:r>
            <a:r>
              <a:rPr lang="ru-RU" dirty="0" err="1" smtClean="0"/>
              <a:t>SliverList</a:t>
            </a:r>
            <a:r>
              <a:rPr lang="ru-RU" dirty="0" smtClean="0"/>
              <a:t>, который отображает список элементов. Список элементов создается с помощью </a:t>
            </a:r>
            <a:r>
              <a:rPr lang="ru-RU" dirty="0" err="1" smtClean="0"/>
              <a:t>SliverChildBuilderDelegate</a:t>
            </a:r>
            <a:r>
              <a:rPr lang="ru-RU" dirty="0" smtClean="0"/>
              <a:t>, который принимает функцию </a:t>
            </a:r>
            <a:r>
              <a:rPr lang="ru-RU" dirty="0" err="1" smtClean="0"/>
              <a:t>builder</a:t>
            </a:r>
            <a:r>
              <a:rPr lang="ru-RU" dirty="0" smtClean="0"/>
              <a:t>, которая возвращает </a:t>
            </a:r>
            <a:r>
              <a:rPr lang="ru-RU" dirty="0" err="1" smtClean="0"/>
              <a:t>виджет</a:t>
            </a:r>
            <a:r>
              <a:rPr lang="ru-RU" dirty="0" smtClean="0"/>
              <a:t> для каждого элемента списка. В данном случае функция </a:t>
            </a:r>
            <a:r>
              <a:rPr lang="ru-RU" dirty="0" err="1" smtClean="0"/>
              <a:t>builder</a:t>
            </a:r>
            <a:r>
              <a:rPr lang="ru-RU" dirty="0" smtClean="0"/>
              <a:t> возвращает элемент списка </a:t>
            </a:r>
            <a:r>
              <a:rPr lang="ru-RU" dirty="0" err="1" smtClean="0"/>
              <a:t>items</a:t>
            </a:r>
            <a:r>
              <a:rPr lang="ru-RU" dirty="0" smtClean="0"/>
              <a:t> по индексу.</a:t>
            </a:r>
          </a:p>
          <a:p>
            <a:endParaRPr lang="ru-RU" dirty="0" smtClean="0"/>
          </a:p>
          <a:p>
            <a:r>
              <a:rPr lang="ru-RU" dirty="0" smtClean="0"/>
              <a:t>В целом, этот код создает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CustomScrollView</a:t>
            </a:r>
            <a:r>
              <a:rPr lang="ru-RU" dirty="0" smtClean="0"/>
              <a:t>, который содержит контроль обновления в стиле </a:t>
            </a:r>
            <a:r>
              <a:rPr lang="ru-RU" dirty="0" err="1" smtClean="0"/>
              <a:t>iOS</a:t>
            </a:r>
            <a:r>
              <a:rPr lang="ru-RU" dirty="0" smtClean="0"/>
              <a:t> и список элементов. При обновлении списка добавляется новый элемент в начало списка.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957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Когда пользователь прокручивает страницу на расстояние, превышающее </a:t>
            </a:r>
            <a:r>
              <a:rPr lang="ru-RU" dirty="0" err="1" smtClean="0"/>
              <a:t>refreshTriggerPullDistance</a:t>
            </a:r>
            <a:r>
              <a:rPr lang="ru-RU" dirty="0" smtClean="0"/>
              <a:t>, этот пример показывает стандартный индикатор </a:t>
            </a:r>
            <a:r>
              <a:rPr lang="ru-RU" dirty="0" err="1" smtClean="0"/>
              <a:t>iOS</a:t>
            </a:r>
            <a:r>
              <a:rPr lang="ru-RU" dirty="0" smtClean="0"/>
              <a:t> </a:t>
            </a:r>
            <a:r>
              <a:rPr lang="ru-RU" dirty="0" err="1" smtClean="0"/>
              <a:t>pull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refresh</a:t>
            </a:r>
            <a:r>
              <a:rPr lang="ru-RU" dirty="0" smtClean="0"/>
              <a:t> на 1 секунду и добавляет новый элемент в верхнюю часть представления списка.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45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Принимает текст или значок, который исчезает и появляется при касании. Может дополнительно иметь фон.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Отступ по умолчанию равен 16,0 пикселей. При использовании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CupertinoButton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внутри родительского элемента фиксированной высоты, такого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CupertinoNavigationBar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следует использовать меньший размер или даже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EdgeInsets.zero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предотвратить отсечение дочерних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большего размера.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31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Переключатель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 для переключения состояния включения/ выключения одной настройки.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переключатель не поддерживает никакого состояния. Вместо этого, когда состояние переключателя изменяется,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вызывает обратный вызов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Большинство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использующих переключатель, будут прослушивать обратный вызов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перестраивать переключатель с новым значением, чтобы обновить внешний вид переключателя.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Текущее значение переключателя.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 при изменении значения переключателя.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активной части переключателя.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фона переключателя.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thumbColor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ползунка переключателя.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следует ли применять тему приложения к переключателю.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фокуса на переключателе.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onLabelColor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текста, отображаемого при включенном переключателе.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offLabelColor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текста, отображаемого при выключенном переключателе.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Узел фокуса, который будет использоваться для управления фокусом на переключателе.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onFocusChange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 при изменении фокуса на переключателе.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autofocus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должен ли переключатель автоматически получать фокус при создании.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dragStartBehavior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как переключатель должен реагировать на начало перетаскивания.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081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Параметр </a:t>
            </a:r>
            <a:r>
              <a:rPr lang="ru-RU" dirty="0" err="1" smtClean="0"/>
              <a:t>value</a:t>
            </a:r>
            <a:r>
              <a:rPr lang="ru-RU" dirty="0" smtClean="0"/>
              <a:t> задает текущее значение переключателя. В данном случае значение переключателя хранится в переменной </a:t>
            </a:r>
            <a:r>
              <a:rPr lang="ru-RU" dirty="0" err="1" smtClean="0"/>
              <a:t>switchValue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ru-RU" dirty="0" err="1" smtClean="0"/>
              <a:t>activeColor</a:t>
            </a:r>
            <a:r>
              <a:rPr lang="ru-RU" dirty="0" smtClean="0"/>
              <a:t> задает цвет активной части переключателя. В данном случае цвет активной части установлен в синий цвет (</a:t>
            </a:r>
            <a:r>
              <a:rPr lang="ru-RU" dirty="0" err="1" smtClean="0"/>
              <a:t>CupertinoColors.activeBlue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r>
              <a:rPr lang="ru-RU" dirty="0" smtClean="0"/>
              <a:t>Параметр </a:t>
            </a:r>
            <a:r>
              <a:rPr lang="ru-RU" dirty="0" err="1" smtClean="0"/>
              <a:t>onChanged</a:t>
            </a:r>
            <a:r>
              <a:rPr lang="ru-RU" dirty="0" smtClean="0"/>
              <a:t> задает функцию обратного вызова, которая будет вызвана при изменении значения переключателя. В данном случае функция обновляет значение переменной </a:t>
            </a:r>
            <a:r>
              <a:rPr lang="ru-RU" dirty="0" err="1" smtClean="0"/>
              <a:t>switchValue</a:t>
            </a:r>
            <a:r>
              <a:rPr lang="ru-RU" dirty="0" smtClean="0"/>
              <a:t> в состоянии </a:t>
            </a:r>
            <a:r>
              <a:rPr lang="ru-RU" dirty="0" err="1" smtClean="0"/>
              <a:t>виджета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В целом, этот код создает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CupertinoSwitch</a:t>
            </a:r>
            <a:r>
              <a:rPr lang="ru-RU" dirty="0" smtClean="0"/>
              <a:t>, который позволяет пользователям переключать значение между </a:t>
            </a:r>
            <a:r>
              <a:rPr lang="ru-RU" dirty="0" err="1" smtClean="0"/>
              <a:t>true</a:t>
            </a:r>
            <a:r>
              <a:rPr lang="ru-RU" dirty="0" smtClean="0"/>
              <a:t> и </a:t>
            </a:r>
            <a:r>
              <a:rPr lang="ru-RU" dirty="0" err="1" smtClean="0"/>
              <a:t>false</a:t>
            </a:r>
            <a:r>
              <a:rPr lang="ru-RU" dirty="0" smtClean="0"/>
              <a:t>. При изменении значения переключателя обновляется значение переменной </a:t>
            </a:r>
            <a:r>
              <a:rPr lang="ru-RU" dirty="0" err="1" smtClean="0"/>
              <a:t>switchValue</a:t>
            </a:r>
            <a:r>
              <a:rPr lang="ru-RU" dirty="0" smtClean="0"/>
              <a:t> в состоянии </a:t>
            </a:r>
            <a:r>
              <a:rPr lang="ru-RU" dirty="0" err="1" smtClean="0"/>
              <a:t>виджета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403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Нижняя панель вкладок навигации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Отображает несколько вкладок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BottomNavigationBarItem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 этом одна вкладка активна, первая вкладка по умолчанию.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StatelessWidget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сохраняет саму активную вкладку. Вы должны прослушать обратные вызовы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вызвать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новым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currentIndex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чтобы отразить новый выбор. Это также можно сделать автоматически, обернув это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CupertinoTabScaffold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вкладок обычно запускают переключение между навигаторами, каждый со своим собственным стеком навигации, в соответствии со стандартным дизайном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можно сделать с помощью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CupertinoTabViews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внутри каждого конструктора вкладок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CupertinoTabScaffold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Список элементов вкладок, которые будут отображаться в нижней части экрана.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обратного вызова, которая будет вызвана при нажатии на вкладку.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currentIndex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 текущей выбранной вкладки.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Цвет фона вкладки.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activeColor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Цвет активной вкладки.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inactiveColor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Цвет неактивной вкладки.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иконки на вкладке.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Высота вкладки.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border: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Граница вкладки.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09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Реализует корневой макет и структуру поведения приложения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вкладками.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отображает панель вкладок внизу и содержимое между панелью вкладок или за ней.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Требуются панель вкладок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CupertinoTabScaffold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автоматически прослушает предоставленные обратные вызовы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CupertinoTabBar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изменения активной вкладки.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Контроллер может использоваться для предоставления изначально выбранного индекса вкладки и управления последующими изменениями вкладок. Если контроллер не указан,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создаст свой собственный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CupertinoTabController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будет управлять им внутри. В противном случае владелец контроллера должен вызвать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него после завершения его использования.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5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Представление одной вкладки со своим собственным состоянием навигации и </a:t>
            </a:r>
            <a:r>
              <a:rPr lang="ru-RU" dirty="0" err="1" smtClean="0"/>
              <a:t>историей.Типичное</a:t>
            </a:r>
            <a:r>
              <a:rPr lang="ru-RU" dirty="0" smtClean="0"/>
              <a:t> представление вкладок используется в качестве содержимого каждой вкладки в </a:t>
            </a:r>
            <a:r>
              <a:rPr lang="ru-RU" dirty="0" err="1" smtClean="0"/>
              <a:t>CupertinoTabScaffold</a:t>
            </a:r>
            <a:r>
              <a:rPr lang="ru-RU" dirty="0" smtClean="0"/>
              <a:t>, где могут сосуществовать несколько вкладок с параллельными состояниями навигации и </a:t>
            </a:r>
            <a:r>
              <a:rPr lang="ru-RU" dirty="0" err="1" smtClean="0"/>
              <a:t>историей.CupertinoTabView</a:t>
            </a:r>
            <a:r>
              <a:rPr lang="ru-RU" dirty="0" smtClean="0"/>
              <a:t> настраивает навигатор верхнего уровня для поиска маршрутов в следующем </a:t>
            </a:r>
            <a:r>
              <a:rPr lang="ru-RU" dirty="0" err="1" smtClean="0"/>
              <a:t>порядке:Для</a:t>
            </a:r>
            <a:r>
              <a:rPr lang="ru-RU" dirty="0" smtClean="0"/>
              <a:t> параметра / </a:t>
            </a:r>
            <a:r>
              <a:rPr lang="ru-RU" dirty="0" err="1" smtClean="0"/>
              <a:t>route</a:t>
            </a:r>
            <a:r>
              <a:rPr lang="ru-RU" dirty="0" smtClean="0"/>
              <a:t> используется свойство </a:t>
            </a:r>
            <a:r>
              <a:rPr lang="ru-RU" dirty="0" err="1" smtClean="0"/>
              <a:t>builder</a:t>
            </a:r>
            <a:r>
              <a:rPr lang="ru-RU" dirty="0" smtClean="0"/>
              <a:t>, если оно не равно </a:t>
            </a:r>
            <a:r>
              <a:rPr lang="ru-RU" dirty="0" err="1" smtClean="0"/>
              <a:t>null.В</a:t>
            </a:r>
            <a:r>
              <a:rPr lang="ru-RU" dirty="0" smtClean="0"/>
              <a:t> противном случае используется таблица маршрутов, если в ней есть запись для маршрута, включая /, если не указан </a:t>
            </a:r>
            <a:r>
              <a:rPr lang="ru-RU" dirty="0" err="1" smtClean="0"/>
              <a:t>builder.В</a:t>
            </a:r>
            <a:r>
              <a:rPr lang="ru-RU" dirty="0" smtClean="0"/>
              <a:t> противном случае вызывается функция </a:t>
            </a:r>
            <a:r>
              <a:rPr lang="ru-RU" dirty="0" err="1" smtClean="0"/>
              <a:t>on</a:t>
            </a:r>
            <a:r>
              <a:rPr lang="ru-RU" dirty="0" smtClean="0"/>
              <a:t> </a:t>
            </a:r>
            <a:r>
              <a:rPr lang="ru-RU" dirty="0" err="1" smtClean="0"/>
              <a:t>Generate</a:t>
            </a:r>
            <a:r>
              <a:rPr lang="ru-RU" dirty="0" smtClean="0"/>
              <a:t> </a:t>
            </a:r>
            <a:r>
              <a:rPr lang="ru-RU" dirty="0" err="1" smtClean="0"/>
              <a:t>Route</a:t>
            </a:r>
            <a:r>
              <a:rPr lang="ru-RU" dirty="0" smtClean="0"/>
              <a:t>, если она предусмотрена. Она должна возвращать ненулевое значение для любого допустимого маршрута, не обработанного </a:t>
            </a:r>
            <a:r>
              <a:rPr lang="ru-RU" dirty="0" err="1" smtClean="0"/>
              <a:t>builder</a:t>
            </a:r>
            <a:r>
              <a:rPr lang="ru-RU" dirty="0" smtClean="0"/>
              <a:t> и </a:t>
            </a:r>
            <a:r>
              <a:rPr lang="ru-RU" dirty="0" err="1" smtClean="0"/>
              <a:t>routes.Наконец</a:t>
            </a:r>
            <a:r>
              <a:rPr lang="ru-RU" dirty="0" smtClean="0"/>
              <a:t>, если все остальное завершается неудачей, вызывается функция </a:t>
            </a:r>
            <a:r>
              <a:rPr lang="ru-RU" dirty="0" err="1" smtClean="0"/>
              <a:t>Unknown</a:t>
            </a:r>
            <a:r>
              <a:rPr lang="ru-RU" dirty="0" smtClean="0"/>
              <a:t> </a:t>
            </a:r>
            <a:r>
              <a:rPr lang="ru-RU" dirty="0" err="1" smtClean="0"/>
              <a:t>Route.Эти</a:t>
            </a:r>
            <a:r>
              <a:rPr lang="ru-RU" dirty="0" smtClean="0"/>
              <a:t> навигационные свойства не используются совместно ни с одним родственным </a:t>
            </a:r>
            <a:r>
              <a:rPr lang="ru-RU" dirty="0" err="1" smtClean="0"/>
              <a:t>CupertinoTabView</a:t>
            </a:r>
            <a:r>
              <a:rPr lang="ru-RU" dirty="0" smtClean="0"/>
              <a:t>, ни с какими-либо экземплярами навигатора-предка или потомка.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push a route above this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CupertinoTabView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instead of inside it (such as when showing a dialog on top of all tabs), use </a:t>
            </a:r>
            <a:r>
              <a:rPr lang="en-US" dirty="0" err="1" smtClean="0"/>
              <a:t>Navigator.of</a:t>
            </a:r>
            <a:r>
              <a:rPr lang="en-US" dirty="0" smtClean="0"/>
              <a:t>(</a:t>
            </a:r>
            <a:r>
              <a:rPr lang="en-US" dirty="0" err="1" smtClean="0"/>
              <a:t>rootNavigator</a:t>
            </a:r>
            <a:r>
              <a:rPr lang="en-US" dirty="0" smtClean="0"/>
              <a:t>: true)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91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Текстовое поле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Текстовое поле позволяет пользователю вводить текст либо с аппаратной клавиатуры, либо с экранной клавиатуры.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соответствует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UITextField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и редактируемому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UITextView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Текстовое поле вызывает обратный вызов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всякий раз, когда пользователь изменяет текст в поле. Если пользователь указывает, что он закончил вводить текст в поле (например, нажав кнопку на программной клавиатуре), текстовое поле вызывает обратный вызов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всегда использовать символы при работе с вводимым пользователем текстом, который может содержать сложные символы. Это гарантирует, что расширенные кластеры графем и суррогатные пары будут…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CupertinoTextField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предоставляет поле ввода текста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Вот параметры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CupertinoTextField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их описание на русском языке: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Уникальный идентификатор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Идентификатор группы, к которой принадлежит поле ввода текста.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Контроллер текстового поля, который будет использоваться для управления текстом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Узел фокуса, который будет использоваться для управления фокусом на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undoController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Контроллер отмены и повтора, который будет использоваться для управления отменой и повтором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Декорация, которая будет использоваться для настройки внешнего вида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Внутренние отступы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Текст-заполнитель, который будет отображаться в поле ввода, когда оно пустое.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текста, который будет использоваться для отображения текста-заполнителя.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перед текстом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prefixMode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Режим отображения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будет отображаться после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suffixMode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Режим отображения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clearButtonMode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Режим отображения кнопки очистки.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clearButtonSemanticLabel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Семантическая метка для кнопки очистки.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Тип клавиатуры, который будет отображаться при вводе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textInputAction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Действие, которое будет выполняться при нажатии кнопки "Ввод" на клавиатуре.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textCapitalization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Режим автоматической капитализации текста.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текста, который будет использоваться для отображения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strutStyle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строки, который будет использоваться для отображения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textAlign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Выравнивание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textAlignVertical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Вертикальное выравнивание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textDirection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Направление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readOnly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может ли пользователь редактировать текст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toolbarOptions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Опции панели инструментов, которая будет отображаться при вводе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showCursor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должен ли отображаться курсор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autofocus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должно ли поле ввода автоматически получать фокус при создании.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obscuringCharacter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Символ, который будет использоваться для маскировки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obscureText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должен ли текст в поле ввода быть маскирован.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autocorrect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должен ли автоматически исправляться текст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smartDashesType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Тип автоматической вставки тире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smartQuotesType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Тип автоматической вставки кавычек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enableSuggestions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должны ли отображаться подсказки при вводе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maxLines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Максимальное количество строк, которое может содержать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minLines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Минимальное количество строк, которое должно содержать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должно ли поле ввода расширяться, чтобы содержать все строки текста.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maxLength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Максимальная длина текста, которую может содержать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maxLengthEnforcement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Режим применения ограничения максимальной длины текста.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изменит текст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onEditingComplete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завершит редактирование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onSubmitted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отправит текст в поле ввода (например, нажав кнопку "Ввод" на клавиатуре).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onTapOutside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нажмет на область вне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inputFormatters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форматтеров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ввода, которые будут применяться к тексту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может ли пользователь взаимодействовать с полем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cursorWidth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Ширина курсора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cursorHeight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Высота курсора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cursorRadius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Радиус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скругления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углов курсора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cursorOpacityAnimates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должна ли прозрачность курсора анимироваться при вводе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cursorColor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Цвет курсора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selectionHeightStyle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высоты выделения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selectionWidthStyle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Стиль ширины выделения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keyboardAppearance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Внешний вид клавиатуры, который будет отображаться при вводе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scrollPadding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Внутренние отступы поля ввода при прокрутке.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dragStartBehavior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как поле ввода должно реагировать на начало перетаскивания.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enableInteractiveSelection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может ли пользователь выделять текст в поле ввода с помощью жестов.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selectionControls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Контроллер выделения текста, который будет использоваться для управления выделением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 обратного вызова, которая будет вызвана, когда пользователь нажмет на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Контроллер прокрутки, который будет использоваться для управления прокруткой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scrollPhysics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Физика прокрутки, которая будет использоваться для управления прокруткой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autofillHints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Список подсказок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автозаполнения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будут использоваться для заполнения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contentInsertionConfiguration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Конфигурация вставки контента, которая будет использоваться для вставки контента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clipBehavior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как должен обрезаться контент поля ввода, если он выходит за его границы.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restorationId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Идентификатор восстановления, который будет использоваться для сохранения и восстановления состояния поля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scribbleEnabled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может ли пользователь использовать жесты для ввода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enableIMEPersonalizedLearning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Определяет, должна ли быть включена персонализированная обучающая система ввода текста в поле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contextMenuBuilder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Строитель контекстного меню, который будет использоваться для отображения контекстного меню при взаимодействии с полем ввода.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spellCheckConfiguration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Конфигурация проверки орфографии, которая будет использоваться для проверки орфографии в поле ввода.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35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указан контроллер, его </a:t>
            </a:r>
            <a:r>
              <a:rPr lang="ru-RU" dirty="0" err="1" smtClean="0"/>
              <a:t>TextEditingController.text</a:t>
            </a:r>
            <a:r>
              <a:rPr lang="ru-RU" dirty="0" smtClean="0"/>
              <a:t> определяет </a:t>
            </a:r>
            <a:r>
              <a:rPr lang="ru-RU" dirty="0" err="1" smtClean="0"/>
              <a:t>initialValue</a:t>
            </a:r>
            <a:r>
              <a:rPr lang="ru-RU" dirty="0" smtClean="0"/>
              <a:t>. Если это </a:t>
            </a:r>
            <a:r>
              <a:rPr lang="ru-RU" dirty="0" err="1" smtClean="0"/>
              <a:t>FormField</a:t>
            </a:r>
            <a:r>
              <a:rPr lang="ru-RU" dirty="0" smtClean="0"/>
              <a:t> является частью контейнера прокрутки, который лениво строит свои дочерние элементы, например </a:t>
            </a:r>
            <a:r>
              <a:rPr lang="ru-RU" dirty="0" err="1" smtClean="0"/>
              <a:t>ListView</a:t>
            </a:r>
            <a:r>
              <a:rPr lang="ru-RU" dirty="0" smtClean="0"/>
              <a:t> или </a:t>
            </a:r>
            <a:r>
              <a:rPr lang="ru-RU" dirty="0" err="1" smtClean="0"/>
              <a:t>CustomScrollView</a:t>
            </a:r>
            <a:r>
              <a:rPr lang="ru-RU" dirty="0" smtClean="0"/>
              <a:t>, то необходимо указать контроллер. Время жизни контроллера должно управляться </a:t>
            </a:r>
            <a:r>
              <a:rPr lang="ru-RU" dirty="0" err="1" smtClean="0"/>
              <a:t>виджетом</a:t>
            </a:r>
            <a:r>
              <a:rPr lang="ru-RU" dirty="0" smtClean="0"/>
              <a:t>-предком контейнера прокрутки. Префиксный параметр отображается в начале строки. Стандартные рекомендации </a:t>
            </a:r>
            <a:r>
              <a:rPr lang="ru-RU" dirty="0" err="1" smtClean="0"/>
              <a:t>iOS</a:t>
            </a:r>
            <a:r>
              <a:rPr lang="ru-RU" dirty="0" smtClean="0"/>
              <a:t> рекомендуют передавать в префикс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, чтобы детализировать характер ввода. Параметр </a:t>
            </a:r>
            <a:r>
              <a:rPr lang="ru-RU" dirty="0" err="1" smtClean="0"/>
              <a:t>padding</a:t>
            </a:r>
            <a:r>
              <a:rPr lang="ru-RU" dirty="0" smtClean="0"/>
              <a:t> используется для выравнивания содержимого строки. Он напрямую передается в </a:t>
            </a:r>
            <a:r>
              <a:rPr lang="ru-RU" dirty="0" err="1" smtClean="0"/>
              <a:t>CupertinoFormRow</a:t>
            </a:r>
            <a:r>
              <a:rPr lang="ru-RU" dirty="0" smtClean="0"/>
              <a:t>. Если параметр </a:t>
            </a:r>
            <a:r>
              <a:rPr lang="ru-RU" dirty="0" err="1" smtClean="0"/>
              <a:t>padding</a:t>
            </a:r>
            <a:r>
              <a:rPr lang="ru-RU" dirty="0" smtClean="0"/>
              <a:t> равен </a:t>
            </a:r>
            <a:r>
              <a:rPr lang="ru-RU" dirty="0" err="1" smtClean="0"/>
              <a:t>null</a:t>
            </a:r>
            <a:r>
              <a:rPr lang="ru-RU" dirty="0" smtClean="0"/>
              <a:t>, </a:t>
            </a:r>
            <a:r>
              <a:rPr lang="ru-RU" dirty="0" err="1" smtClean="0"/>
              <a:t>CupertinoFormRow</a:t>
            </a:r>
            <a:r>
              <a:rPr lang="ru-RU" dirty="0" smtClean="0"/>
              <a:t> создаст свой собственный </a:t>
            </a:r>
            <a:r>
              <a:rPr lang="ru-RU" dirty="0" err="1" smtClean="0"/>
              <a:t>padding</a:t>
            </a:r>
            <a:r>
              <a:rPr lang="ru-RU" dirty="0" smtClean="0"/>
              <a:t> по умолчанию (который является стандартным </a:t>
            </a:r>
            <a:r>
              <a:rPr lang="ru-RU" dirty="0" err="1" smtClean="0"/>
              <a:t>padding</a:t>
            </a:r>
            <a:r>
              <a:rPr lang="ru-RU" dirty="0" smtClean="0"/>
              <a:t> строки формы в </a:t>
            </a:r>
            <a:r>
              <a:rPr lang="ru-RU" dirty="0" err="1" smtClean="0"/>
              <a:t>iOS</a:t>
            </a:r>
            <a:r>
              <a:rPr lang="ru-RU" dirty="0" smtClean="0"/>
              <a:t>). Если вставки по краям не предполагаются, явно передайте </a:t>
            </a:r>
            <a:r>
              <a:rPr lang="ru-RU" dirty="0" err="1" smtClean="0"/>
              <a:t>EdgeInsets.zero</a:t>
            </a:r>
            <a:r>
              <a:rPr lang="ru-RU" dirty="0" smtClean="0"/>
              <a:t> в </a:t>
            </a:r>
            <a:r>
              <a:rPr lang="ru-RU" dirty="0" err="1" smtClean="0"/>
              <a:t>padding</a:t>
            </a:r>
            <a:r>
              <a:rPr lang="ru-RU" dirty="0" smtClean="0"/>
              <a:t>. Если контроллер не указан, можно использовать </a:t>
            </a:r>
            <a:r>
              <a:rPr lang="ru-RU" dirty="0" err="1" smtClean="0"/>
              <a:t>initialValue</a:t>
            </a:r>
            <a:r>
              <a:rPr lang="ru-RU" dirty="0" smtClean="0"/>
              <a:t>, чтобы задать автоматически сгенерированному контроллеру начальное значение. Рассмотрите возможность вызова </a:t>
            </a:r>
            <a:r>
              <a:rPr lang="ru-RU" dirty="0" err="1" smtClean="0"/>
              <a:t>TextEditingController.dispose</a:t>
            </a:r>
            <a:r>
              <a:rPr lang="ru-RU" dirty="0" smtClean="0"/>
              <a:t> контроллера, если он указан, когда он больше не нужен. Это позволит нам избавиться от всех ресурсов, используемых объектом. Документацию по различным параметрам см. в классе </a:t>
            </a:r>
            <a:r>
              <a:rPr lang="ru-RU" dirty="0" err="1" smtClean="0"/>
              <a:t>CupertinoTextField</a:t>
            </a:r>
            <a:r>
              <a:rPr lang="ru-RU" dirty="0" smtClean="0"/>
              <a:t> и конструкторе </a:t>
            </a:r>
            <a:r>
              <a:rPr lang="ru-RU" dirty="0" err="1" smtClean="0"/>
              <a:t>CupertinoTextField.borderless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33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свойства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CupertinoTextFormFieldRow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включают: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Контроллер текстового поля, который позволяет управлять введенным текстом.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focusNode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Узел фокуса, который позволяет управлять фокусом на текстовом поле.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Текст-заполнитель, который отображается в поле, когда оно пустое.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отображается перед текстом в поле.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отображается после текста в поле.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Функция, которая проверяет введенные данные на соответствие определенным правилам.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keyboardType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Тип клавиатуры, который отображается при вводе текста.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obscureText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Если установлено значение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текст будет замаскирован при вводе.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CupertinoTextFormFieldRow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 можете создавать приложения с пользовательским интерфейсом, который соответствует дизайну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обеспечить пользователям удобный и привычный опыт ввода данных.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форму, которая содержит все текстовые поля.</a:t>
            </a:r>
          </a:p>
          <a:p>
            <a:pPr lvl="1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autovalidateMode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AutovalidateMode.always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Этот параметр указывает, что форма должна проверять введенные данные в полях на соответствие правилам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любой момент, а не только при потере фокуса или отправке формы.</a:t>
            </a:r>
          </a:p>
          <a:p>
            <a:pPr lvl="1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onChanged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Этот параметр указывает функцию, которая будет вызываться при изменении значения в любом из полей формы. В данном случае, эта функция сохраняет значения всех полей формы при их изменении.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CupertinoFormSection.insetGrouped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секцию формы с отступами и группированным стилем.</a:t>
            </a:r>
          </a:p>
          <a:p>
            <a:pPr lvl="1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('SECTION 1'): Этот параметр указывает заголовок секции формы.</a:t>
            </a:r>
          </a:p>
          <a:p>
            <a:pPr lvl="1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Этот параметр принимает список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будут отображаться в секции формы. В данном случае, это список из пяти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CupertinoTextFormFieldRow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CupertinoTextFormFieldRow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строку текстового поля в форме.</a:t>
            </a:r>
          </a:p>
          <a:p>
            <a:pPr lvl="1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'): Этот параметр указывает текст, который будет отображаться перед текстовым полем.</a:t>
            </a:r>
          </a:p>
          <a:p>
            <a:pPr lvl="1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placeholder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Этот параметр указывает текст-заполнитель, который будет отображаться в поле, когда оно пустое.</a:t>
            </a:r>
          </a:p>
          <a:p>
            <a:pPr lvl="1"/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Этот параметр принимает функцию, которая проверяет введенные данные на соответствие определенным правилам. В данном случае, функция проверяет, что поле не пустое, и возвращает сообщение об ошибке, если оно пустое.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этот код создает форму с пятью текстовыми полями, которые проверяются</a:t>
            </a:r>
          </a:p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открытии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CupertinoContextMenu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показывает дочерний элемент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возвращаемый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previewBuilder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если он задан, в большом полноэкранном режиме со списком кнопок, указанных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Дочерний элемент / предварительный просмотр помещается в расширенный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что он будет увеличиваться, чтобы заполнить наложение, если его размер не ограничен.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закрытии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CupertinoContextMenu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отображает дочерний элемент, как если бы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CupertinoContextMenu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там не было. Размер и позиционирование не изменяются. Меню можно закрыть, как и другие всплывающие меню, например, коснувшись фона или вызвав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Navigator.pop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(контекст). В отличие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PopupRoute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его также можно закрыть, проведя пальцем вниз.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определяется 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ContextMenuApp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корневым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приложения. Он создает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заданной темой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ContextMenuExample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качестве домашнего экрана.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ContextMenuExample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экземпляр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предоставляет структуру страницы с навигационной панелью и контентом. 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CupertinoPageScaffold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находится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центрирует дочерний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горизонтали и вертикали.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SizedBox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задает фиксированный размер для дочернего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CupertinoContextMenu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CupertinoContextMenu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предоставляет контекстное меню, которое появляется при долгом нажатии на дочерний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данном случае дочерним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ColoredBox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отображает логотип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Flutter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заданным цветом фона.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CupertinoContextMenu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определены четыре действия, которые будут отображаться в контекстном меню: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и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Каждое действие представлено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CupertinoContextMenuAction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принимает функцию обратного вызова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onPressed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иконку и текст. При нажатии на действие будет выполняться соответствующая функция обратного вызова.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действие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помечено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действие по умолчанию с помощью свойства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isDefaultAction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последнее действие "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помечено как разрушительное действие с помощью свойства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isDestructiveAction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изменит цвет текста действия на красный, чтобы указать на потенциально опасные последствия выполнения действия.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1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this time using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builder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add a border radius to the widget.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home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routes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onGenerateRoute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onUnknownRoute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равны нулю, 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builder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равен нулю, то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Navigator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создаётся.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настраивает наблюдателя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навигатора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верхнего уровня (если он есть) для выполнения анимации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героя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CupertinoApp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является обязательным предком для других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многие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могут зависеть 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CupertinoTheme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CupertinoApp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Если вы используете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MaterialApp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создает необходимые зависимости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Cupertino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Приложение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Cupertino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автоматически создает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стиль выделения по умолчанию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цветом выделения, установленным на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CupertinoThemeData.primaryColor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 непрозрачностью 0,2, и цветом курсора, установленным на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CupertinoThemeData.primaryColor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Используйте этот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виджет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осторожностью 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как он может вести себя не так, как ожидают пользователи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Страницы можно будет удалить, проведя пальцем назад.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Прокрутка за крайние точки вызовет переопределение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стиле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Семейство шрифтов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Francisco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недоступно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может привести к некорректной работе шрифтов.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B16E-EF14-4808-A70B-12C2FF9EF7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6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3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9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B7D2-6E5E-460F-8AAB-D3B0831702D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4532-E003-4848-AEE1-CDC5D0DD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flutter.dev/flutter/cupertino/CupertinoDialogAction-class.html" TargetMode="External"/><Relationship Id="rId13" Type="http://schemas.openxmlformats.org/officeDocument/2006/relationships/hyperlink" Target="https://api.flutter.dev/flutter/cupertino/CupertinoPageScaffold-class.html" TargetMode="External"/><Relationship Id="rId18" Type="http://schemas.openxmlformats.org/officeDocument/2006/relationships/hyperlink" Target="https://api.flutter.dev/flutter/cupertino/CupertinoSearchTextField-class.html" TargetMode="External"/><Relationship Id="rId26" Type="http://schemas.openxmlformats.org/officeDocument/2006/relationships/hyperlink" Target="https://api.flutter.dev/flutter/cupertino/CupertinoTabView-class.html" TargetMode="External"/><Relationship Id="rId3" Type="http://schemas.openxmlformats.org/officeDocument/2006/relationships/hyperlink" Target="https://api.flutter.dev/flutter/cupertino/CupertinoActivityIndicator-class.html" TargetMode="External"/><Relationship Id="rId21" Type="http://schemas.openxmlformats.org/officeDocument/2006/relationships/hyperlink" Target="https://api.flutter.dev/flutter/cupertino/CupertinoSlidingSegmentedControl-class.html" TargetMode="External"/><Relationship Id="rId7" Type="http://schemas.openxmlformats.org/officeDocument/2006/relationships/hyperlink" Target="https://api.flutter.dev/flutter/cupertino/CupertinoDatePicker-class.html" TargetMode="External"/><Relationship Id="rId12" Type="http://schemas.openxmlformats.org/officeDocument/2006/relationships/hyperlink" Target="https://api.flutter.dev/flutter/cupertino/CupertinoNavigationBar-class.html" TargetMode="External"/><Relationship Id="rId17" Type="http://schemas.openxmlformats.org/officeDocument/2006/relationships/hyperlink" Target="https://api.flutter.dev/flutter/cupertino/CupertinoScrollbar-class.html" TargetMode="External"/><Relationship Id="rId25" Type="http://schemas.openxmlformats.org/officeDocument/2006/relationships/hyperlink" Target="https://api.flutter.dev/flutter/cupertino/CupertinoTabScaffold-class.html" TargetMode="External"/><Relationship Id="rId2" Type="http://schemas.openxmlformats.org/officeDocument/2006/relationships/hyperlink" Target="https://api.flutter.dev/flutter/cupertino/CupertinoActionSheet-class.html" TargetMode="External"/><Relationship Id="rId16" Type="http://schemas.openxmlformats.org/officeDocument/2006/relationships/hyperlink" Target="https://api.flutter.dev/flutter/cupertino/CupertinoPopupSurface-class.html" TargetMode="External"/><Relationship Id="rId20" Type="http://schemas.openxmlformats.org/officeDocument/2006/relationships/hyperlink" Target="https://api.flutter.dev/flutter/cupertino/CupertinoSlider-cla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flutter.dev/flutter/cupertino/CupertinoContextMenu-class.html" TargetMode="External"/><Relationship Id="rId11" Type="http://schemas.openxmlformats.org/officeDocument/2006/relationships/hyperlink" Target="https://api.flutter.dev/flutter/cupertino/CupertinoListTile-class.html" TargetMode="External"/><Relationship Id="rId24" Type="http://schemas.openxmlformats.org/officeDocument/2006/relationships/hyperlink" Target="https://api.flutter.dev/flutter/cupertino/CupertinoTabBar-class.html" TargetMode="External"/><Relationship Id="rId5" Type="http://schemas.openxmlformats.org/officeDocument/2006/relationships/hyperlink" Target="https://api.flutter.dev/flutter/cupertino/CupertinoButton-class.html" TargetMode="External"/><Relationship Id="rId15" Type="http://schemas.openxmlformats.org/officeDocument/2006/relationships/hyperlink" Target="https://api.flutter.dev/flutter/cupertino/CupertinoPicker-class.html" TargetMode="External"/><Relationship Id="rId23" Type="http://schemas.openxmlformats.org/officeDocument/2006/relationships/hyperlink" Target="https://api.flutter.dev/flutter/cupertino/CupertinoSwitch-class.html" TargetMode="External"/><Relationship Id="rId28" Type="http://schemas.openxmlformats.org/officeDocument/2006/relationships/hyperlink" Target="https://api.flutter.dev/flutter/cupertino/CupertinoTimerPicker-class.html" TargetMode="External"/><Relationship Id="rId10" Type="http://schemas.openxmlformats.org/officeDocument/2006/relationships/hyperlink" Target="https://api.flutter.dev/flutter/cupertino/CupertinoListSection-class.html" TargetMode="External"/><Relationship Id="rId19" Type="http://schemas.openxmlformats.org/officeDocument/2006/relationships/hyperlink" Target="https://api.flutter.dev/flutter/cupertino/CupertinoSegmentedControl-class.html" TargetMode="External"/><Relationship Id="rId4" Type="http://schemas.openxmlformats.org/officeDocument/2006/relationships/hyperlink" Target="https://api.flutter.dev/flutter/cupertino/CupertinoAlertDialog-class.html" TargetMode="External"/><Relationship Id="rId9" Type="http://schemas.openxmlformats.org/officeDocument/2006/relationships/hyperlink" Target="https://api.flutter.dev/flutter/cupertino/CupertinoFullscreenDialogTransition-class.html" TargetMode="External"/><Relationship Id="rId14" Type="http://schemas.openxmlformats.org/officeDocument/2006/relationships/hyperlink" Target="https://api.flutter.dev/flutter/cupertino/CupertinoPageTransition-class.html" TargetMode="External"/><Relationship Id="rId22" Type="http://schemas.openxmlformats.org/officeDocument/2006/relationships/hyperlink" Target="https://api.flutter.dev/flutter/cupertino/CupertinoSliverNavigationBar-class.html" TargetMode="External"/><Relationship Id="rId27" Type="http://schemas.openxmlformats.org/officeDocument/2006/relationships/hyperlink" Target="https://api.flutter.dev/flutter/cupertino/CupertinoTextField-clas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cupertino/CupertinoDynamicColor-clas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Cupertino (iOS-style) widgets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CupertinoButton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648" y="2093638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3" y="1685680"/>
            <a:ext cx="11687180" cy="51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child: Center(</a:t>
            </a:r>
          </a:p>
          <a:p>
            <a:pPr marL="0" indent="0">
              <a:buNone/>
            </a:pPr>
            <a:r>
              <a:rPr lang="en-US" dirty="0" smtClean="0"/>
              <a:t>        child: Column(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mainAxisSize</a:t>
            </a:r>
            <a:r>
              <a:rPr lang="en-US" dirty="0" smtClean="0"/>
              <a:t>: </a:t>
            </a:r>
            <a:r>
              <a:rPr lang="en-US" dirty="0" err="1" smtClean="0"/>
              <a:t>MainAxisSize.min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children: &lt;Widget&gt;[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CupertinoButton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onPressed</a:t>
            </a:r>
            <a:r>
              <a:rPr lang="en-US" dirty="0" smtClean="0"/>
              <a:t>: null,</a:t>
            </a:r>
          </a:p>
          <a:p>
            <a:pPr marL="0" indent="0">
              <a:buNone/>
            </a:pPr>
            <a:r>
              <a:rPr lang="en-US" dirty="0" smtClean="0"/>
              <a:t>              child: Text('Disabled'),</a:t>
            </a:r>
            <a:r>
              <a:rPr lang="ru-RU" dirty="0" smtClean="0"/>
              <a:t>			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SizedBox</a:t>
            </a:r>
            <a:r>
              <a:rPr lang="en-US" dirty="0" smtClean="0"/>
              <a:t>(height: 30),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CupertinoButton.filled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onPressed</a:t>
            </a:r>
            <a:r>
              <a:rPr lang="en-US" dirty="0" smtClean="0"/>
              <a:t>: null,</a:t>
            </a:r>
          </a:p>
          <a:p>
            <a:pPr marL="0" indent="0">
              <a:buNone/>
            </a:pPr>
            <a:r>
              <a:rPr lang="en-US" dirty="0" smtClean="0"/>
              <a:t>              child: Text('Disabled'),</a:t>
            </a:r>
            <a:r>
              <a:rPr lang="ru-RU" dirty="0" smtClean="0"/>
              <a:t>			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SizedBox</a:t>
            </a:r>
            <a:r>
              <a:rPr lang="en-US" dirty="0" smtClean="0"/>
              <a:t>(height: 30),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CupertinoButton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onPressed</a:t>
            </a:r>
            <a:r>
              <a:rPr lang="en-US" dirty="0" smtClean="0"/>
              <a:t>: () {},</a:t>
            </a:r>
          </a:p>
          <a:p>
            <a:pPr marL="0" indent="0">
              <a:buNone/>
            </a:pPr>
            <a:r>
              <a:rPr lang="en-US" dirty="0" smtClean="0"/>
              <a:t>              child: </a:t>
            </a:r>
            <a:r>
              <a:rPr lang="en-US" dirty="0" err="1" smtClean="0"/>
              <a:t>const</a:t>
            </a:r>
            <a:r>
              <a:rPr lang="en-US" dirty="0" smtClean="0"/>
              <a:t> Text('Enabled'),</a:t>
            </a:r>
            <a:r>
              <a:rPr lang="ru-RU" dirty="0" smtClean="0"/>
              <a:t>			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SizedBox</a:t>
            </a:r>
            <a:r>
              <a:rPr lang="en-US" dirty="0" smtClean="0"/>
              <a:t>(height: 30),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CupertinoButton.filled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onPressed</a:t>
            </a:r>
            <a:r>
              <a:rPr lang="en-US" dirty="0" smtClean="0"/>
              <a:t>: () {},</a:t>
            </a:r>
          </a:p>
          <a:p>
            <a:pPr marL="0" indent="0">
              <a:buNone/>
            </a:pPr>
            <a:r>
              <a:rPr lang="en-US" dirty="0" smtClean="0"/>
              <a:t>              child: </a:t>
            </a:r>
            <a:r>
              <a:rPr lang="en-US" dirty="0" err="1" smtClean="0"/>
              <a:t>const</a:t>
            </a:r>
            <a:r>
              <a:rPr lang="en-US" dirty="0" smtClean="0"/>
              <a:t> Text('Enabled'),</a:t>
            </a:r>
            <a:r>
              <a:rPr lang="ru-RU" dirty="0" smtClean="0"/>
              <a:t>			</a:t>
            </a:r>
            <a:r>
              <a:rPr lang="en-US" dirty="0" smtClean="0"/>
              <a:t>),],),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35" y="0"/>
            <a:ext cx="4916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CupertinoContextMenu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306"/>
            <a:ext cx="12192000" cy="27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8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42544"/>
            <a:ext cx="10515600" cy="6815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000" dirty="0" smtClean="0"/>
              <a:t>child: Center(</a:t>
            </a:r>
          </a:p>
          <a:p>
            <a:pPr marL="0" indent="0">
              <a:buNone/>
            </a:pPr>
            <a:r>
              <a:rPr lang="en-US" sz="2000" dirty="0" smtClean="0"/>
              <a:t>        child: </a:t>
            </a:r>
            <a:r>
              <a:rPr lang="en-US" sz="2000" dirty="0" err="1" smtClean="0"/>
              <a:t>SizedBox</a:t>
            </a:r>
            <a:r>
              <a:rPr lang="en-US" sz="2000" dirty="0" smtClean="0"/>
              <a:t>(</a:t>
            </a:r>
            <a:r>
              <a:rPr lang="ru-RU" sz="2000" dirty="0" smtClean="0"/>
              <a:t>  </a:t>
            </a:r>
            <a:r>
              <a:rPr lang="en-US" sz="2000" dirty="0" smtClean="0"/>
              <a:t>width: 100,</a:t>
            </a:r>
            <a:r>
              <a:rPr lang="ru-RU" sz="2000" dirty="0" smtClean="0"/>
              <a:t> </a:t>
            </a:r>
            <a:r>
              <a:rPr lang="en-US" sz="2000" dirty="0" smtClean="0"/>
              <a:t>height: 100,</a:t>
            </a:r>
          </a:p>
          <a:p>
            <a:pPr marL="0" indent="0">
              <a:buNone/>
            </a:pPr>
            <a:r>
              <a:rPr lang="en-US" sz="2000" dirty="0" smtClean="0"/>
              <a:t>          child: </a:t>
            </a:r>
            <a:r>
              <a:rPr lang="en-US" sz="2000" dirty="0" err="1" smtClean="0"/>
              <a:t>CupertinoContextMenu</a:t>
            </a:r>
            <a:r>
              <a:rPr lang="en-US" sz="2000" dirty="0" smtClean="0"/>
              <a:t>(</a:t>
            </a:r>
          </a:p>
          <a:p>
            <a:pPr marL="0" indent="0">
              <a:buNone/>
            </a:pPr>
            <a:r>
              <a:rPr lang="en-US" sz="2000" dirty="0" smtClean="0"/>
              <a:t>            actions: &lt;Widget&gt;[</a:t>
            </a:r>
          </a:p>
          <a:p>
            <a:pPr marL="0" indent="0">
              <a:buNone/>
            </a:pPr>
            <a:r>
              <a:rPr lang="en-US" sz="2000" dirty="0" smtClean="0"/>
              <a:t>              </a:t>
            </a:r>
            <a:r>
              <a:rPr lang="en-US" sz="2000" dirty="0" err="1" smtClean="0"/>
              <a:t>CupertinoContextMenuAction</a:t>
            </a:r>
            <a:r>
              <a:rPr lang="en-US" sz="2000" dirty="0" smtClean="0"/>
              <a:t>(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onPressed</a:t>
            </a:r>
            <a:r>
              <a:rPr lang="en-US" sz="2000" dirty="0" smtClean="0"/>
              <a:t>: () {</a:t>
            </a:r>
          </a:p>
          <a:p>
            <a:pPr marL="0" indent="0">
              <a:buNone/>
            </a:pPr>
            <a:r>
              <a:rPr lang="en-US" sz="2000" dirty="0" smtClean="0"/>
              <a:t>                  </a:t>
            </a:r>
            <a:r>
              <a:rPr lang="en-US" sz="2000" dirty="0" err="1" smtClean="0"/>
              <a:t>Navigator.pop</a:t>
            </a:r>
            <a:r>
              <a:rPr lang="en-US" sz="2000" dirty="0" smtClean="0"/>
              <a:t>(context);</a:t>
            </a:r>
            <a:r>
              <a:rPr lang="ru-RU" sz="2000" dirty="0" smtClean="0"/>
              <a:t>  </a:t>
            </a:r>
            <a:r>
              <a:rPr lang="en-US" sz="2000" dirty="0" smtClean="0"/>
              <a:t>},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isDefaultAction</a:t>
            </a:r>
            <a:r>
              <a:rPr lang="en-US" sz="2000" dirty="0" smtClean="0"/>
              <a:t>: true,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trailingIcon</a:t>
            </a:r>
            <a:r>
              <a:rPr lang="en-US" sz="2000" dirty="0" smtClean="0"/>
              <a:t>: </a:t>
            </a:r>
            <a:r>
              <a:rPr lang="en-US" sz="2000" dirty="0" err="1" smtClean="0"/>
              <a:t>CupertinoIcons.doc_on_clipboard_fill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child: </a:t>
            </a:r>
            <a:r>
              <a:rPr lang="en-US" sz="2000" dirty="0" err="1" smtClean="0"/>
              <a:t>const</a:t>
            </a:r>
            <a:r>
              <a:rPr lang="en-US" sz="2000" dirty="0" smtClean="0"/>
              <a:t> Text('Copy'),</a:t>
            </a:r>
            <a:r>
              <a:rPr lang="ru-RU" sz="2000" dirty="0" smtClean="0"/>
              <a:t> </a:t>
            </a:r>
            <a:r>
              <a:rPr lang="en-US" sz="2000" dirty="0" smtClean="0"/>
              <a:t>),</a:t>
            </a:r>
          </a:p>
          <a:p>
            <a:pPr marL="0" indent="0">
              <a:buNone/>
            </a:pPr>
            <a:r>
              <a:rPr lang="en-US" sz="2000" dirty="0" smtClean="0"/>
              <a:t>              </a:t>
            </a:r>
            <a:r>
              <a:rPr lang="en-US" sz="2000" dirty="0" err="1" smtClean="0"/>
              <a:t>CupertinoContextMenuAction</a:t>
            </a:r>
            <a:r>
              <a:rPr lang="en-US" sz="2000" dirty="0" smtClean="0"/>
              <a:t>(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onPressed</a:t>
            </a:r>
            <a:r>
              <a:rPr lang="en-US" sz="2000" dirty="0" smtClean="0"/>
              <a:t>: () {</a:t>
            </a:r>
          </a:p>
          <a:p>
            <a:pPr marL="0" indent="0">
              <a:buNone/>
            </a:pPr>
            <a:r>
              <a:rPr lang="en-US" sz="2000" dirty="0" smtClean="0"/>
              <a:t>                  </a:t>
            </a:r>
            <a:r>
              <a:rPr lang="en-US" sz="2000" dirty="0" err="1" smtClean="0"/>
              <a:t>Navigator.pop</a:t>
            </a:r>
            <a:r>
              <a:rPr lang="en-US" sz="2000" dirty="0" smtClean="0"/>
              <a:t>(context);</a:t>
            </a:r>
            <a:r>
              <a:rPr lang="ru-RU" sz="2000" dirty="0" smtClean="0"/>
              <a:t> </a:t>
            </a:r>
            <a:r>
              <a:rPr lang="en-US" sz="2000" dirty="0" smtClean="0"/>
              <a:t>},</a:t>
            </a:r>
          </a:p>
          <a:p>
            <a:pPr marL="0" indent="0">
              <a:buNone/>
            </a:pPr>
            <a:r>
              <a:rPr lang="en-US" sz="2000" dirty="0" smtClean="0"/>
              <a:t>                </a:t>
            </a:r>
            <a:r>
              <a:rPr lang="en-US" sz="2000" dirty="0" err="1" smtClean="0"/>
              <a:t>trailingIcon</a:t>
            </a:r>
            <a:r>
              <a:rPr lang="en-US" sz="2000" dirty="0" smtClean="0"/>
              <a:t>: </a:t>
            </a:r>
            <a:r>
              <a:rPr lang="en-US" sz="2000" dirty="0" err="1" smtClean="0"/>
              <a:t>CupertinoIcons.share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 smtClean="0"/>
              <a:t>                child: </a:t>
            </a:r>
            <a:r>
              <a:rPr lang="en-US" sz="2000" dirty="0" err="1" smtClean="0"/>
              <a:t>const</a:t>
            </a:r>
            <a:r>
              <a:rPr lang="en-US" sz="2000" dirty="0" smtClean="0"/>
              <a:t> Text('Share'),</a:t>
            </a:r>
            <a:r>
              <a:rPr lang="ru-RU" sz="2000" dirty="0" smtClean="0"/>
              <a:t>  </a:t>
            </a:r>
            <a:r>
              <a:rPr lang="en-US" sz="2000" dirty="0" smtClean="0"/>
              <a:t>),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87440" y="42545"/>
            <a:ext cx="10515600" cy="681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child: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Text('Share'),</a:t>
            </a:r>
            <a:r>
              <a:rPr lang="ru-RU" sz="2400" dirty="0" smtClean="0"/>
              <a:t>  </a:t>
            </a:r>
            <a:r>
              <a:rPr lang="en-US" sz="2400" dirty="0" smtClean="0"/>
              <a:t>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CupertinoContextMenuAction</a:t>
            </a:r>
            <a:r>
              <a:rPr lang="en-US" sz="2400" dirty="0" smtClean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onPressed</a:t>
            </a:r>
            <a:r>
              <a:rPr lang="en-US" sz="2400" dirty="0" smtClean="0"/>
              <a:t>: 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  </a:t>
            </a:r>
            <a:r>
              <a:rPr lang="en-US" sz="2400" dirty="0" err="1" smtClean="0"/>
              <a:t>Navigator.pop</a:t>
            </a:r>
            <a:r>
              <a:rPr lang="en-US" sz="2400" dirty="0" smtClean="0"/>
              <a:t>(context);</a:t>
            </a:r>
            <a:r>
              <a:rPr lang="ru-RU" sz="2400" dirty="0" smtClean="0"/>
              <a:t> </a:t>
            </a:r>
            <a:r>
              <a:rPr lang="en-US" sz="2400" dirty="0" smtClean="0"/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trailingIcon</a:t>
            </a:r>
            <a:r>
              <a:rPr lang="en-US" sz="2400" dirty="0" smtClean="0"/>
              <a:t>: </a:t>
            </a:r>
            <a:r>
              <a:rPr lang="en-US" sz="2400" dirty="0" err="1" smtClean="0"/>
              <a:t>CupertinoIcons.heart</a:t>
            </a:r>
            <a:r>
              <a:rPr lang="en-US" sz="24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child: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Text('Favorite'),</a:t>
            </a:r>
            <a:r>
              <a:rPr lang="ru-RU" sz="2400" dirty="0" smtClean="0"/>
              <a:t> </a:t>
            </a:r>
            <a:r>
              <a:rPr lang="en-US" sz="2400" dirty="0" smtClean="0"/>
              <a:t>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CupertinoContextMenuAction</a:t>
            </a:r>
            <a:r>
              <a:rPr lang="en-US" sz="2400" dirty="0" smtClean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onPressed</a:t>
            </a:r>
            <a:r>
              <a:rPr lang="en-US" sz="2400" dirty="0" smtClean="0"/>
              <a:t>: 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  </a:t>
            </a:r>
            <a:r>
              <a:rPr lang="en-US" sz="2400" dirty="0" err="1" smtClean="0"/>
              <a:t>Navigator.pop</a:t>
            </a:r>
            <a:r>
              <a:rPr lang="en-US" sz="2400" dirty="0" smtClean="0"/>
              <a:t>(context);</a:t>
            </a:r>
            <a:r>
              <a:rPr lang="ru-RU" sz="2400" dirty="0" smtClean="0"/>
              <a:t> </a:t>
            </a:r>
            <a:r>
              <a:rPr lang="en-US" sz="2400" dirty="0" smtClean="0"/>
              <a:t>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isDestructiveAction</a:t>
            </a:r>
            <a:r>
              <a:rPr lang="en-US" sz="2400" dirty="0" smtClean="0"/>
              <a:t>: true,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trailingIcon</a:t>
            </a:r>
            <a:r>
              <a:rPr lang="en-US" sz="2400" dirty="0" smtClean="0"/>
              <a:t>: </a:t>
            </a:r>
            <a:r>
              <a:rPr lang="en-US" sz="2400" dirty="0" err="1" smtClean="0"/>
              <a:t>CupertinoIcons.delete</a:t>
            </a:r>
            <a:r>
              <a:rPr lang="en-US" sz="24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  child: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Text('Delete'),</a:t>
            </a:r>
            <a:r>
              <a:rPr lang="ru-RU" sz="2400" dirty="0" smtClean="0"/>
              <a:t>   </a:t>
            </a:r>
            <a:r>
              <a:rPr lang="en-US" sz="2400" dirty="0" smtClean="0"/>
              <a:t>),  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child: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 smtClean="0"/>
              <a:t>ColoredBox</a:t>
            </a:r>
            <a:r>
              <a:rPr lang="en-US" sz="2400" dirty="0" smtClean="0"/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color: </a:t>
            </a:r>
            <a:r>
              <a:rPr lang="en-US" sz="2400" dirty="0" err="1" smtClean="0"/>
              <a:t>CupertinoColors.systemYellow</a:t>
            </a:r>
            <a:r>
              <a:rPr lang="en-US" sz="24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             child: </a:t>
            </a:r>
            <a:r>
              <a:rPr lang="en-US" sz="2400" dirty="0" err="1" smtClean="0"/>
              <a:t>FlutterLogo</a:t>
            </a:r>
            <a:r>
              <a:rPr lang="en-US" sz="2400" dirty="0" smtClean="0"/>
              <a:t>(size: 500.0),),),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21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87" y="0"/>
            <a:ext cx="4770333" cy="67380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22520" cy="69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4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64" y="0"/>
            <a:ext cx="4849396" cy="677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7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CupertinoApp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903" y="1497724"/>
            <a:ext cx="11782097" cy="53602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Удобный </a:t>
            </a:r>
            <a:r>
              <a:rPr lang="ru-RU" dirty="0" err="1"/>
              <a:t>виджет</a:t>
            </a:r>
            <a:r>
              <a:rPr lang="ru-RU" dirty="0"/>
              <a:t>, объединяющий несколько </a:t>
            </a:r>
            <a:r>
              <a:rPr lang="ru-RU" dirty="0" err="1"/>
              <a:t>виджетов</a:t>
            </a:r>
            <a:r>
              <a:rPr lang="ru-RU" dirty="0"/>
              <a:t>, которые обычно требуются для приложений, ориентированных на </a:t>
            </a:r>
            <a:r>
              <a:rPr lang="ru-RU" dirty="0" err="1"/>
              <a:t>iOS</a:t>
            </a:r>
            <a:r>
              <a:rPr lang="ru-RU" dirty="0"/>
              <a:t>. Он основан на </a:t>
            </a:r>
            <a:r>
              <a:rPr lang="ru-RU" dirty="0" err="1"/>
              <a:t>WidgetsApp</a:t>
            </a:r>
            <a:r>
              <a:rPr lang="ru-RU" dirty="0"/>
              <a:t> и использует настройки по умолчанию для </a:t>
            </a:r>
            <a:r>
              <a:rPr lang="ru-RU" dirty="0" err="1"/>
              <a:t>iOS</a:t>
            </a:r>
            <a:r>
              <a:rPr lang="ru-RU" dirty="0"/>
              <a:t>, такие как шрифты и физика прокрутки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Приложение </a:t>
            </a:r>
            <a:r>
              <a:rPr lang="ru-RU" dirty="0" err="1"/>
              <a:t>Cupertino</a:t>
            </a:r>
            <a:r>
              <a:rPr lang="ru-RU" dirty="0"/>
              <a:t> настраивает навигатор верхнего уровня для поиска маршрутов в следующем порядке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Для маршрута / используется свойство </a:t>
            </a:r>
            <a:r>
              <a:rPr lang="ru-RU" dirty="0" err="1"/>
              <a:t>home</a:t>
            </a:r>
            <a:r>
              <a:rPr lang="ru-RU" dirty="0"/>
              <a:t>, если оно не равно нулю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противном случае используется таблица маршрутов, если в ней есть запись для этого маршрута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 противном случае вызывается </a:t>
            </a:r>
            <a:r>
              <a:rPr lang="ru-RU" dirty="0" err="1"/>
              <a:t>onGenerateRoute</a:t>
            </a:r>
            <a:r>
              <a:rPr lang="ru-RU" dirty="0"/>
              <a:t>, если он указан. Он должен возвращать ненулевое значение для любого действительного маршрута, не обрабатываемого </a:t>
            </a:r>
            <a:r>
              <a:rPr lang="ru-RU" dirty="0" err="1"/>
              <a:t>home</a:t>
            </a:r>
            <a:r>
              <a:rPr lang="ru-RU" dirty="0"/>
              <a:t> и </a:t>
            </a:r>
            <a:r>
              <a:rPr lang="ru-RU" dirty="0" err="1"/>
              <a:t>routes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Наконец, если все остальное не удается, вызывается </a:t>
            </a:r>
            <a:r>
              <a:rPr lang="ru-RU" dirty="0" err="1"/>
              <a:t>onUnknownRoute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CupertinoApp</a:t>
            </a:r>
            <a:r>
              <a:rPr lang="en-US" dirty="0"/>
              <a:t> class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34662"/>
            <a:ext cx="12192000" cy="5423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CupertinoApp</a:t>
            </a:r>
            <a:r>
              <a:rPr lang="en-US" dirty="0"/>
              <a:t>({Key? key, </a:t>
            </a:r>
            <a:r>
              <a:rPr lang="en-US" dirty="0" err="1"/>
              <a:t>GlobalKey</a:t>
            </a:r>
            <a:r>
              <a:rPr lang="en-US" dirty="0"/>
              <a:t>&lt;</a:t>
            </a:r>
            <a:r>
              <a:rPr lang="en-US" dirty="0" err="1"/>
              <a:t>NavigatorState</a:t>
            </a:r>
            <a:r>
              <a:rPr lang="en-US" dirty="0"/>
              <a:t>&gt;? </a:t>
            </a:r>
            <a:r>
              <a:rPr lang="en-US" dirty="0" err="1"/>
              <a:t>navigatorKey</a:t>
            </a:r>
            <a:r>
              <a:rPr lang="en-US" dirty="0"/>
              <a:t>, Widget? home, </a:t>
            </a:r>
            <a:r>
              <a:rPr lang="en-US" dirty="0" err="1"/>
              <a:t>CupertinoThemeData</a:t>
            </a:r>
            <a:r>
              <a:rPr lang="en-US" dirty="0"/>
              <a:t>? theme, Map&lt;String, Widget Function(</a:t>
            </a:r>
            <a:r>
              <a:rPr lang="en-US" dirty="0" err="1"/>
              <a:t>BuildContext</a:t>
            </a:r>
            <a:r>
              <a:rPr lang="en-US" dirty="0"/>
              <a:t>)&gt; routes = </a:t>
            </a:r>
            <a:r>
              <a:rPr lang="en-US" dirty="0" err="1"/>
              <a:t>const</a:t>
            </a:r>
            <a:r>
              <a:rPr lang="en-US" dirty="0"/>
              <a:t> &lt;String, </a:t>
            </a:r>
            <a:r>
              <a:rPr lang="en-US" dirty="0" err="1"/>
              <a:t>WidgetBuilder</a:t>
            </a:r>
            <a:r>
              <a:rPr lang="en-US" dirty="0"/>
              <a:t>&gt;{}, String? </a:t>
            </a:r>
            <a:r>
              <a:rPr lang="en-US" dirty="0" err="1"/>
              <a:t>initialRoute</a:t>
            </a:r>
            <a:r>
              <a:rPr lang="en-US" dirty="0"/>
              <a:t>, </a:t>
            </a:r>
            <a:r>
              <a:rPr lang="en-US" dirty="0" err="1"/>
              <a:t>RouteFactory</a:t>
            </a:r>
            <a:r>
              <a:rPr lang="en-US" dirty="0"/>
              <a:t>? </a:t>
            </a:r>
            <a:r>
              <a:rPr lang="en-US" dirty="0" err="1"/>
              <a:t>onGenerateRoute</a:t>
            </a:r>
            <a:r>
              <a:rPr lang="en-US" dirty="0"/>
              <a:t>, </a:t>
            </a:r>
            <a:r>
              <a:rPr lang="en-US" dirty="0" err="1"/>
              <a:t>InitialRouteListFactory</a:t>
            </a:r>
            <a:r>
              <a:rPr lang="en-US" dirty="0"/>
              <a:t>? </a:t>
            </a:r>
            <a:r>
              <a:rPr lang="en-US" dirty="0" err="1"/>
              <a:t>onGenerateInitialRoutes</a:t>
            </a:r>
            <a:r>
              <a:rPr lang="en-US" dirty="0"/>
              <a:t>, </a:t>
            </a:r>
            <a:r>
              <a:rPr lang="en-US" dirty="0" err="1"/>
              <a:t>RouteFactory</a:t>
            </a:r>
            <a:r>
              <a:rPr lang="en-US" dirty="0"/>
              <a:t>? </a:t>
            </a:r>
            <a:r>
              <a:rPr lang="en-US" dirty="0" err="1"/>
              <a:t>onUnknownRoute</a:t>
            </a:r>
            <a:r>
              <a:rPr lang="en-US" dirty="0"/>
              <a:t>, </a:t>
            </a:r>
            <a:r>
              <a:rPr lang="en-US" dirty="0" err="1"/>
              <a:t>NotificationListenerCallback</a:t>
            </a:r>
            <a:r>
              <a:rPr lang="en-US" dirty="0"/>
              <a:t>&lt;</a:t>
            </a:r>
            <a:r>
              <a:rPr lang="en-US" dirty="0" err="1"/>
              <a:t>NavigationNotification</a:t>
            </a:r>
            <a:r>
              <a:rPr lang="en-US" dirty="0"/>
              <a:t>&gt;? </a:t>
            </a:r>
            <a:r>
              <a:rPr lang="en-US" dirty="0" err="1"/>
              <a:t>onNavigationNotification</a:t>
            </a:r>
            <a:r>
              <a:rPr lang="en-US" dirty="0"/>
              <a:t>, List&lt;</a:t>
            </a:r>
            <a:r>
              <a:rPr lang="en-US" dirty="0" err="1"/>
              <a:t>NavigatorObserver</a:t>
            </a:r>
            <a:r>
              <a:rPr lang="en-US" dirty="0"/>
              <a:t>&gt; </a:t>
            </a:r>
            <a:r>
              <a:rPr lang="en-US" dirty="0" err="1"/>
              <a:t>navigatorObservers</a:t>
            </a:r>
            <a:r>
              <a:rPr lang="en-US" dirty="0"/>
              <a:t> = </a:t>
            </a:r>
            <a:r>
              <a:rPr lang="en-US" dirty="0" err="1"/>
              <a:t>const</a:t>
            </a:r>
            <a:r>
              <a:rPr lang="en-US" dirty="0"/>
              <a:t> &lt;</a:t>
            </a:r>
            <a:r>
              <a:rPr lang="en-US" dirty="0" err="1"/>
              <a:t>NavigatorObserver</a:t>
            </a:r>
            <a:r>
              <a:rPr lang="en-US" dirty="0"/>
              <a:t>&gt;[], </a:t>
            </a:r>
            <a:r>
              <a:rPr lang="en-US" dirty="0" err="1"/>
              <a:t>TransitionBuilder</a:t>
            </a:r>
            <a:r>
              <a:rPr lang="en-US" dirty="0"/>
              <a:t>? builder, String title = '', </a:t>
            </a:r>
            <a:r>
              <a:rPr lang="en-US" dirty="0" err="1"/>
              <a:t>GenerateAppTitle</a:t>
            </a:r>
            <a:r>
              <a:rPr lang="en-US" dirty="0"/>
              <a:t>? </a:t>
            </a:r>
            <a:r>
              <a:rPr lang="en-US" dirty="0" err="1"/>
              <a:t>onGenerateTitle</a:t>
            </a:r>
            <a:r>
              <a:rPr lang="en-US" dirty="0"/>
              <a:t>, Color? color, Locale? locale, </a:t>
            </a:r>
            <a:r>
              <a:rPr lang="en-US" dirty="0" err="1"/>
              <a:t>Iterable</a:t>
            </a:r>
            <a:r>
              <a:rPr lang="en-US" dirty="0"/>
              <a:t>&lt;</a:t>
            </a:r>
            <a:r>
              <a:rPr lang="en-US" dirty="0" err="1"/>
              <a:t>LocalizationsDelegate</a:t>
            </a:r>
            <a:r>
              <a:rPr lang="en-US" dirty="0"/>
              <a:t>&gt;? </a:t>
            </a:r>
            <a:r>
              <a:rPr lang="en-US" dirty="0" err="1"/>
              <a:t>localizationsDelegates</a:t>
            </a:r>
            <a:r>
              <a:rPr lang="en-US" dirty="0"/>
              <a:t>, </a:t>
            </a:r>
            <a:r>
              <a:rPr lang="en-US" dirty="0" err="1"/>
              <a:t>LocaleListResolutionCallback</a:t>
            </a:r>
            <a:r>
              <a:rPr lang="en-US" dirty="0"/>
              <a:t>? </a:t>
            </a:r>
            <a:r>
              <a:rPr lang="en-US" dirty="0" err="1"/>
              <a:t>localeListResolutionCallback</a:t>
            </a:r>
            <a:r>
              <a:rPr lang="en-US" dirty="0"/>
              <a:t>, </a:t>
            </a:r>
            <a:r>
              <a:rPr lang="en-US" dirty="0" err="1"/>
              <a:t>LocaleResolutionCallback</a:t>
            </a:r>
            <a:r>
              <a:rPr lang="en-US" dirty="0"/>
              <a:t>? </a:t>
            </a:r>
            <a:r>
              <a:rPr lang="en-US" dirty="0" err="1"/>
              <a:t>localeResolutionCallback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&lt;Locale&gt; </a:t>
            </a:r>
            <a:r>
              <a:rPr lang="en-US" dirty="0" err="1"/>
              <a:t>supportedLocales</a:t>
            </a:r>
            <a:r>
              <a:rPr lang="en-US" dirty="0"/>
              <a:t> = </a:t>
            </a:r>
            <a:r>
              <a:rPr lang="en-US" dirty="0" err="1"/>
              <a:t>const</a:t>
            </a:r>
            <a:r>
              <a:rPr lang="en-US" dirty="0"/>
              <a:t> &lt;Locale&gt;[Locale('</a:t>
            </a:r>
            <a:r>
              <a:rPr lang="en-US" dirty="0" err="1"/>
              <a:t>en</a:t>
            </a:r>
            <a:r>
              <a:rPr lang="en-US" dirty="0"/>
              <a:t>', 'US')], bool </a:t>
            </a:r>
            <a:r>
              <a:rPr lang="en-US" dirty="0" err="1"/>
              <a:t>showPerformanceOverlay</a:t>
            </a:r>
            <a:r>
              <a:rPr lang="en-US" dirty="0"/>
              <a:t> = false, bool </a:t>
            </a:r>
            <a:r>
              <a:rPr lang="en-US" dirty="0" err="1"/>
              <a:t>checkerboardRasterCacheImages</a:t>
            </a:r>
            <a:r>
              <a:rPr lang="en-US" dirty="0"/>
              <a:t> = false, bool </a:t>
            </a:r>
            <a:r>
              <a:rPr lang="en-US" dirty="0" err="1"/>
              <a:t>checkerboardOffscreenLayers</a:t>
            </a:r>
            <a:r>
              <a:rPr lang="en-US" dirty="0"/>
              <a:t> = false, bool </a:t>
            </a:r>
            <a:r>
              <a:rPr lang="en-US" dirty="0" err="1"/>
              <a:t>showSemanticsDebugger</a:t>
            </a:r>
            <a:r>
              <a:rPr lang="en-US" dirty="0"/>
              <a:t> = false, bool </a:t>
            </a:r>
            <a:r>
              <a:rPr lang="en-US" dirty="0" err="1"/>
              <a:t>debugShowCheckedModeBanner</a:t>
            </a:r>
            <a:r>
              <a:rPr lang="en-US" dirty="0"/>
              <a:t> = true, Map&lt;</a:t>
            </a:r>
            <a:r>
              <a:rPr lang="en-US" dirty="0" err="1"/>
              <a:t>ShortcutActivator</a:t>
            </a:r>
            <a:r>
              <a:rPr lang="en-US" dirty="0"/>
              <a:t>, Intent&gt;? shortcuts, Map&lt;Type, Action&lt;Intent&gt;&gt;? actions, String? </a:t>
            </a:r>
            <a:r>
              <a:rPr lang="en-US" dirty="0" err="1"/>
              <a:t>restorationScopeId</a:t>
            </a:r>
            <a:r>
              <a:rPr lang="en-US" dirty="0"/>
              <a:t>, </a:t>
            </a:r>
            <a:r>
              <a:rPr lang="en-US" dirty="0" err="1"/>
              <a:t>ScrollBehavior</a:t>
            </a:r>
            <a:r>
              <a:rPr lang="en-US" dirty="0"/>
              <a:t>? </a:t>
            </a:r>
            <a:r>
              <a:rPr lang="en-US" dirty="0" err="1"/>
              <a:t>scrollBehavior</a:t>
            </a:r>
            <a:r>
              <a:rPr lang="en-US" dirty="0"/>
              <a:t>, @</a:t>
            </a:r>
            <a:r>
              <a:rPr lang="en-US" dirty="0" err="1"/>
              <a:t>useInheritedMediaQuerybool</a:t>
            </a:r>
            <a:r>
              <a:rPr lang="en-US" dirty="0"/>
              <a:t> </a:t>
            </a:r>
            <a:r>
              <a:rPr lang="ru-RU" dirty="0"/>
              <a:t>Устарело ('Удалите этот параметр, так как он теперь игнорируется. ' '</a:t>
            </a:r>
            <a:r>
              <a:rPr lang="en-US" dirty="0" err="1"/>
              <a:t>CupertinoApp</a:t>
            </a:r>
            <a:r>
              <a:rPr lang="en-US" dirty="0"/>
              <a:t> </a:t>
            </a:r>
            <a:r>
              <a:rPr lang="ru-RU" dirty="0"/>
              <a:t>никогда не вводит собственный </a:t>
            </a:r>
            <a:r>
              <a:rPr lang="en-US" dirty="0" err="1"/>
              <a:t>MediaQuery</a:t>
            </a:r>
            <a:r>
              <a:rPr lang="en-US" dirty="0"/>
              <a:t>; </a:t>
            </a:r>
            <a:r>
              <a:rPr lang="ru-RU" dirty="0"/>
              <a:t>об этом заботится </a:t>
            </a:r>
            <a:r>
              <a:rPr lang="ru-RU" dirty="0" err="1"/>
              <a:t>виджет</a:t>
            </a:r>
            <a:r>
              <a:rPr lang="ru-RU" dirty="0"/>
              <a:t> </a:t>
            </a:r>
            <a:r>
              <a:rPr lang="en-US" dirty="0"/>
              <a:t>View. ' '</a:t>
            </a:r>
            <a:r>
              <a:rPr lang="ru-RU" dirty="0"/>
              <a:t>Эта функция была удалена после версии 3.7.0-29.0.</a:t>
            </a:r>
            <a:r>
              <a:rPr lang="en-US" dirty="0"/>
              <a:t>pre.') = false})</a:t>
            </a:r>
          </a:p>
        </p:txBody>
      </p:sp>
    </p:spTree>
    <p:extLst>
      <p:ext uri="{BB962C8B-B14F-4D97-AF65-F5344CB8AC3E}">
        <p14:creationId xmlns:p14="http://schemas.microsoft.com/office/powerpoint/2010/main" val="219328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840" y="472967"/>
            <a:ext cx="7346732" cy="6211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CupertinoApp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home: </a:t>
            </a:r>
            <a:r>
              <a:rPr lang="en-US" dirty="0" err="1"/>
              <a:t>CupertinoPageScaffold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navigationBar</a:t>
            </a:r>
            <a:r>
              <a:rPr lang="en-US" dirty="0"/>
              <a:t>: </a:t>
            </a:r>
            <a:r>
              <a:rPr lang="en-US" dirty="0" err="1"/>
              <a:t>CupertinoNavigationBar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middle: Text('Home'),</a:t>
            </a:r>
          </a:p>
          <a:p>
            <a:pPr marL="0" indent="0">
              <a:buNone/>
            </a:pPr>
            <a:r>
              <a:rPr lang="en-US" dirty="0"/>
              <a:t>    ),</a:t>
            </a:r>
          </a:p>
          <a:p>
            <a:pPr marL="0" indent="0">
              <a:buNone/>
            </a:pPr>
            <a:r>
              <a:rPr lang="en-US" dirty="0"/>
              <a:t>    child: Center(child: Icon(</a:t>
            </a:r>
            <a:r>
              <a:rPr lang="en-US" dirty="0" err="1"/>
              <a:t>CupertinoIcons.share</a:t>
            </a:r>
            <a:r>
              <a:rPr lang="en-US" dirty="0"/>
              <a:t>)),</a:t>
            </a:r>
          </a:p>
          <a:p>
            <a:pPr marL="0" indent="0">
              <a:buNone/>
            </a:pPr>
            <a:r>
              <a:rPr lang="en-US" dirty="0"/>
              <a:t>  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debugShowCheckedModeBanner</a:t>
            </a:r>
            <a:r>
              <a:rPr lang="en-US" dirty="0"/>
              <a:t>: false,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1026" name="Picture 2" descr="В CupertinoApp отображается папка CupertinoPageScaff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036" y="0"/>
            <a:ext cx="3819964" cy="679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6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7693572" cy="70314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CupertinoApp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routes: &lt;String, </a:t>
            </a:r>
            <a:r>
              <a:rPr lang="en-US" dirty="0" err="1"/>
              <a:t>WidgetBuilder</a:t>
            </a:r>
            <a:r>
              <a:rPr lang="en-US" dirty="0"/>
              <a:t>&gt;{</a:t>
            </a:r>
          </a:p>
          <a:p>
            <a:pPr marL="0" indent="0">
              <a:buNone/>
            </a:pPr>
            <a:r>
              <a:rPr lang="en-US" dirty="0"/>
              <a:t>    '/': 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CupertinoPageScaffold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navigationBar</a:t>
            </a:r>
            <a:r>
              <a:rPr lang="en-US" dirty="0"/>
              <a:t>: </a:t>
            </a:r>
            <a:r>
              <a:rPr lang="en-US" dirty="0" err="1"/>
              <a:t>CupertinoNavigationBar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middle: Text('Home Route'),</a:t>
            </a:r>
          </a:p>
          <a:p>
            <a:pPr marL="0" indent="0">
              <a:buNone/>
            </a:pPr>
            <a:r>
              <a:rPr lang="en-US" dirty="0"/>
              <a:t>        ),</a:t>
            </a:r>
          </a:p>
          <a:p>
            <a:pPr marL="0" indent="0">
              <a:buNone/>
            </a:pPr>
            <a:r>
              <a:rPr lang="en-US" dirty="0"/>
              <a:t>        child: Center(child: Icon(</a:t>
            </a:r>
            <a:r>
              <a:rPr lang="en-US" dirty="0" err="1"/>
              <a:t>CupertinoIcons.share</a:t>
            </a:r>
            <a:r>
              <a:rPr lang="en-US" dirty="0"/>
              <a:t>)),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);},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'/about': (</a:t>
            </a:r>
            <a:r>
              <a:rPr lang="en-US" dirty="0" err="1"/>
              <a:t>BuildContext</a:t>
            </a:r>
            <a:r>
              <a:rPr lang="en-US" dirty="0"/>
              <a:t> context) {</a:t>
            </a:r>
          </a:p>
          <a:p>
            <a:pPr marL="0" indent="0">
              <a:buNone/>
            </a:pPr>
            <a:r>
              <a:rPr lang="en-US" dirty="0"/>
              <a:t>      return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CupertinoPageScaffold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navigationBar</a:t>
            </a:r>
            <a:r>
              <a:rPr lang="en-US" dirty="0"/>
              <a:t>: </a:t>
            </a:r>
            <a:r>
              <a:rPr lang="en-US" dirty="0" err="1"/>
              <a:t>CupertinoNavigationBar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middle: Text('About Route'),</a:t>
            </a:r>
          </a:p>
          <a:p>
            <a:pPr marL="0" indent="0">
              <a:buNone/>
            </a:pPr>
            <a:r>
              <a:rPr lang="en-US" dirty="0"/>
              <a:t>        ),</a:t>
            </a:r>
          </a:p>
          <a:p>
            <a:pPr marL="0" indent="0">
              <a:buNone/>
            </a:pPr>
            <a:r>
              <a:rPr lang="en-US" dirty="0"/>
              <a:t>        child: Center(child: Icon(</a:t>
            </a:r>
            <a:r>
              <a:rPr lang="en-US" dirty="0" err="1"/>
              <a:t>CupertinoIcons.share</a:t>
            </a:r>
            <a:r>
              <a:rPr lang="en-US" dirty="0"/>
              <a:t>)),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);   } },)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4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6028944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hlinkClick r:id="rId2"/>
              </a:rPr>
              <a:t>CupertinoActionSheet</a:t>
            </a:r>
            <a:endParaRPr lang="ru-RU" dirty="0" smtClean="0"/>
          </a:p>
          <a:p>
            <a:r>
              <a:rPr lang="en-US" dirty="0" err="1" smtClean="0">
                <a:hlinkClick r:id="rId3"/>
              </a:rPr>
              <a:t>CupertinoActivityIndicator</a:t>
            </a:r>
            <a:endParaRPr lang="ru-RU" dirty="0" smtClean="0"/>
          </a:p>
          <a:p>
            <a:r>
              <a:rPr lang="en-US" u="sng" dirty="0" err="1" smtClean="0">
                <a:hlinkClick r:id="rId4"/>
              </a:rPr>
              <a:t>CupertinoAlertDialog</a:t>
            </a:r>
            <a:endParaRPr lang="ru-RU" u="sng" dirty="0" smtClean="0"/>
          </a:p>
          <a:p>
            <a:r>
              <a:rPr lang="en-US" u="sng" dirty="0" err="1" smtClean="0">
                <a:hlinkClick r:id="rId5"/>
              </a:rPr>
              <a:t>CupertinoButton</a:t>
            </a:r>
            <a:endParaRPr lang="ru-RU" u="sng" dirty="0" smtClean="0"/>
          </a:p>
          <a:p>
            <a:r>
              <a:rPr lang="en-US" u="sng" dirty="0" err="1" smtClean="0">
                <a:hlinkClick r:id="rId6"/>
              </a:rPr>
              <a:t>CupertinoContextMenu</a:t>
            </a:r>
            <a:endParaRPr lang="ru-RU" u="sng" dirty="0" smtClean="0"/>
          </a:p>
          <a:p>
            <a:r>
              <a:rPr lang="en-US" dirty="0" err="1" smtClean="0">
                <a:hlinkClick r:id="rId7"/>
              </a:rPr>
              <a:t>CupertinoDatePicker</a:t>
            </a:r>
            <a:endParaRPr lang="ru-RU" dirty="0" smtClean="0"/>
          </a:p>
          <a:p>
            <a:r>
              <a:rPr lang="en-US" dirty="0" err="1" smtClean="0">
                <a:hlinkClick r:id="rId8"/>
              </a:rPr>
              <a:t>CupertinoDialogAction</a:t>
            </a:r>
            <a:endParaRPr lang="ru-RU" dirty="0" smtClean="0"/>
          </a:p>
          <a:p>
            <a:r>
              <a:rPr lang="en-US" dirty="0" err="1" smtClean="0">
                <a:hlinkClick r:id="rId9"/>
              </a:rPr>
              <a:t>CupertinoFullscreenDialogTransition</a:t>
            </a:r>
            <a:endParaRPr lang="ru-RU" dirty="0" smtClean="0"/>
          </a:p>
          <a:p>
            <a:r>
              <a:rPr lang="en-US" dirty="0" err="1" smtClean="0">
                <a:hlinkClick r:id="rId10"/>
              </a:rPr>
              <a:t>CupertinoListSection</a:t>
            </a:r>
            <a:endParaRPr lang="ru-RU" dirty="0" smtClean="0"/>
          </a:p>
          <a:p>
            <a:r>
              <a:rPr lang="en-US" dirty="0" err="1" smtClean="0">
                <a:hlinkClick r:id="rId11"/>
              </a:rPr>
              <a:t>CupertinoListTile</a:t>
            </a:r>
            <a:endParaRPr lang="ru-RU" dirty="0" smtClean="0"/>
          </a:p>
          <a:p>
            <a:r>
              <a:rPr lang="en-US" dirty="0" err="1" smtClean="0">
                <a:hlinkClick r:id="rId12"/>
              </a:rPr>
              <a:t>CupertinoNavigationBar</a:t>
            </a:r>
            <a:endParaRPr lang="ru-RU" dirty="0" smtClean="0"/>
          </a:p>
          <a:p>
            <a:r>
              <a:rPr lang="en-US" dirty="0" err="1" smtClean="0">
                <a:hlinkClick r:id="rId13"/>
              </a:rPr>
              <a:t>CupertinoPageScaffold</a:t>
            </a:r>
            <a:endParaRPr lang="ru-RU" dirty="0" smtClean="0"/>
          </a:p>
          <a:p>
            <a:r>
              <a:rPr lang="en-US" dirty="0" err="1" smtClean="0">
                <a:hlinkClick r:id="rId14"/>
              </a:rPr>
              <a:t>CupertinoPageTransition</a:t>
            </a:r>
            <a:endParaRPr lang="ru-RU" dirty="0" smtClean="0"/>
          </a:p>
          <a:p>
            <a:r>
              <a:rPr lang="en-US" dirty="0" err="1" smtClean="0">
                <a:hlinkClick r:id="rId15"/>
              </a:rPr>
              <a:t>CupertinoPicker</a:t>
            </a:r>
            <a:endParaRPr lang="ru-RU" dirty="0" smtClean="0"/>
          </a:p>
          <a:p>
            <a:r>
              <a:rPr lang="en-US" dirty="0" err="1" smtClean="0">
                <a:hlinkClick r:id="rId16"/>
              </a:rPr>
              <a:t>CupertinoPopupSurface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236208" y="0"/>
            <a:ext cx="6028944" cy="637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hlinkClick r:id="rId17"/>
              </a:rPr>
              <a:t>CupertinoScrollbar</a:t>
            </a:r>
            <a:endParaRPr lang="ru-RU" dirty="0" smtClean="0"/>
          </a:p>
          <a:p>
            <a:r>
              <a:rPr lang="en-US" dirty="0" err="1" smtClean="0">
                <a:hlinkClick r:id="rId18"/>
              </a:rPr>
              <a:t>CupertinoSearchTextField</a:t>
            </a:r>
            <a:endParaRPr lang="ru-RU" dirty="0" smtClean="0"/>
          </a:p>
          <a:p>
            <a:r>
              <a:rPr lang="en-US" dirty="0" err="1" smtClean="0">
                <a:hlinkClick r:id="rId19"/>
              </a:rPr>
              <a:t>CupertinoSegmentedControl</a:t>
            </a:r>
            <a:endParaRPr lang="ru-RU" dirty="0" smtClean="0"/>
          </a:p>
          <a:p>
            <a:r>
              <a:rPr lang="en-US" dirty="0" err="1" smtClean="0">
                <a:hlinkClick r:id="rId20"/>
              </a:rPr>
              <a:t>CupertinoSlider</a:t>
            </a:r>
            <a:endParaRPr lang="ru-RU" dirty="0" smtClean="0"/>
          </a:p>
          <a:p>
            <a:r>
              <a:rPr lang="en-US" dirty="0" err="1" smtClean="0">
                <a:hlinkClick r:id="rId21"/>
              </a:rPr>
              <a:t>CupertinoSlidingSegmentedControl</a:t>
            </a:r>
            <a:endParaRPr lang="ru-RU" dirty="0" smtClean="0"/>
          </a:p>
          <a:p>
            <a:r>
              <a:rPr lang="en-US" dirty="0" err="1" smtClean="0">
                <a:hlinkClick r:id="rId22"/>
              </a:rPr>
              <a:t>CupertinoSliverNavigationBar</a:t>
            </a:r>
            <a:endParaRPr lang="ru-RU" dirty="0" smtClean="0"/>
          </a:p>
          <a:p>
            <a:r>
              <a:rPr lang="en-US" dirty="0" err="1" smtClean="0">
                <a:hlinkClick r:id="rId23"/>
              </a:rPr>
              <a:t>CupertinoSwitch</a:t>
            </a:r>
            <a:endParaRPr lang="ru-RU" dirty="0" smtClean="0"/>
          </a:p>
          <a:p>
            <a:r>
              <a:rPr lang="en-US" u="sng" dirty="0" err="1" smtClean="0">
                <a:hlinkClick r:id="rId24"/>
              </a:rPr>
              <a:t>CupertinoTabBar</a:t>
            </a:r>
            <a:endParaRPr lang="ru-RU" u="sng" dirty="0" smtClean="0"/>
          </a:p>
          <a:p>
            <a:r>
              <a:rPr lang="en-US" dirty="0" err="1" smtClean="0">
                <a:hlinkClick r:id="rId25"/>
              </a:rPr>
              <a:t>CupertinoTabScaffold</a:t>
            </a:r>
            <a:endParaRPr lang="ru-RU" dirty="0" smtClean="0"/>
          </a:p>
          <a:p>
            <a:r>
              <a:rPr lang="en-US" dirty="0" err="1" smtClean="0">
                <a:hlinkClick r:id="rId26"/>
              </a:rPr>
              <a:t>CupertinoTabView</a:t>
            </a:r>
            <a:endParaRPr lang="ru-RU" dirty="0" smtClean="0"/>
          </a:p>
          <a:p>
            <a:r>
              <a:rPr lang="en-US" dirty="0" err="1" smtClean="0">
                <a:hlinkClick r:id="rId27"/>
              </a:rPr>
              <a:t>CupertinoTextField</a:t>
            </a:r>
            <a:endParaRPr lang="ru-RU" dirty="0" smtClean="0"/>
          </a:p>
          <a:p>
            <a:r>
              <a:rPr lang="en-US" dirty="0" err="1">
                <a:hlinkClick r:id="rId28"/>
              </a:rPr>
              <a:t>CupertinoTimerPicker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6840" y="472967"/>
            <a:ext cx="7346732" cy="6211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CupertinoApp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theme: </a:t>
            </a:r>
            <a:r>
              <a:rPr lang="en-US" dirty="0" err="1"/>
              <a:t>CupertinoThemeData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brightness: </a:t>
            </a:r>
            <a:r>
              <a:rPr lang="en-US" dirty="0" err="1"/>
              <a:t>Brightness.dark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primaryColor</a:t>
            </a:r>
            <a:r>
              <a:rPr lang="en-US" dirty="0"/>
              <a:t>: </a:t>
            </a:r>
            <a:r>
              <a:rPr lang="en-US" dirty="0" err="1"/>
              <a:t>CupertinoColors.systemOrange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),</a:t>
            </a:r>
          </a:p>
          <a:p>
            <a:pPr marL="0" indent="0">
              <a:buNone/>
            </a:pPr>
            <a:r>
              <a:rPr lang="en-US" dirty="0"/>
              <a:t>  home: </a:t>
            </a:r>
            <a:r>
              <a:rPr lang="en-US" dirty="0" err="1"/>
              <a:t>CupertinoPageScaffold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navigationBar</a:t>
            </a:r>
            <a:r>
              <a:rPr lang="en-US" dirty="0"/>
              <a:t>: </a:t>
            </a:r>
            <a:r>
              <a:rPr lang="en-US" dirty="0" err="1"/>
              <a:t>CupertinoNavigationBar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middle: Text('</a:t>
            </a:r>
            <a:r>
              <a:rPr lang="en-US" dirty="0" err="1"/>
              <a:t>CupertinoApp</a:t>
            </a:r>
            <a:r>
              <a:rPr lang="en-US" dirty="0"/>
              <a:t> Theme'),</a:t>
            </a:r>
          </a:p>
          <a:p>
            <a:pPr marL="0" indent="0">
              <a:buNone/>
            </a:pPr>
            <a:r>
              <a:rPr lang="en-US" dirty="0"/>
              <a:t>    ),</a:t>
            </a:r>
          </a:p>
          <a:p>
            <a:pPr marL="0" indent="0">
              <a:buNone/>
            </a:pPr>
            <a:r>
              <a:rPr lang="en-US" dirty="0"/>
              <a:t>    child: Center(child: Icon(</a:t>
            </a:r>
            <a:r>
              <a:rPr lang="en-US" dirty="0" err="1"/>
              <a:t>CupertinoIcons.share</a:t>
            </a:r>
            <a:r>
              <a:rPr lang="en-US" dirty="0"/>
              <a:t>)),</a:t>
            </a:r>
          </a:p>
          <a:p>
            <a:pPr marL="0" indent="0">
              <a:buNone/>
            </a:pPr>
            <a:r>
              <a:rPr lang="en-US" dirty="0"/>
              <a:t>  ),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2050" name="Picture 2" descr="Приложение Cupertino отображает каркас страницы Cupertino со значками оранжевого цвет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7" y="1973"/>
            <a:ext cx="3754273" cy="66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58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CupertinoColors</a:t>
            </a:r>
            <a:r>
              <a:rPr lang="en-US" dirty="0"/>
              <a:t> 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095" y="365125"/>
            <a:ext cx="3841631" cy="62330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73" y="1413510"/>
            <a:ext cx="8707450" cy="51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9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CupertinoDatePicker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4"/>
            <a:ext cx="12231371" cy="204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6629400" cy="432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CupertinoDatePicker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initialDateTime</a:t>
            </a:r>
            <a:r>
              <a:rPr lang="en-US" dirty="0" smtClean="0"/>
              <a:t>: date,</a:t>
            </a:r>
          </a:p>
          <a:p>
            <a:pPr marL="0" indent="0">
              <a:buNone/>
            </a:pPr>
            <a:r>
              <a:rPr lang="en-US" dirty="0" smtClean="0"/>
              <a:t>                        mode: </a:t>
            </a:r>
            <a:r>
              <a:rPr lang="en-US" b="1" i="1" dirty="0" err="1" smtClean="0"/>
              <a:t>CupertinoDatePickerMode.date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use24hFormat: true,</a:t>
            </a:r>
          </a:p>
          <a:p>
            <a:pPr marL="0" indent="0">
              <a:buNone/>
            </a:pPr>
            <a:r>
              <a:rPr lang="en-US" b="1" i="1" dirty="0" err="1" smtClean="0"/>
              <a:t>showDayOfWeek</a:t>
            </a:r>
            <a:r>
              <a:rPr lang="en-US" b="1" i="1" dirty="0" smtClean="0"/>
              <a:t>: true,</a:t>
            </a:r>
          </a:p>
          <a:p>
            <a:pPr marL="0" indent="0">
              <a:buNone/>
            </a:pPr>
            <a:r>
              <a:rPr lang="en-US" dirty="0" err="1" smtClean="0"/>
              <a:t>onDateTimeChanged</a:t>
            </a:r>
            <a:r>
              <a:rPr lang="en-US" dirty="0" smtClean="0"/>
              <a:t>: (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newDate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setState</a:t>
            </a:r>
            <a:r>
              <a:rPr lang="en-US" dirty="0" smtClean="0"/>
              <a:t>(() =&gt; date = </a:t>
            </a:r>
            <a:r>
              <a:rPr lang="en-US" dirty="0" err="1" smtClean="0"/>
              <a:t>newDate</a:t>
            </a:r>
            <a:r>
              <a:rPr lang="en-US" dirty="0" smtClean="0"/>
              <a:t>);</a:t>
            </a:r>
            <a:r>
              <a:rPr lang="ru-RU" dirty="0" smtClean="0"/>
              <a:t>	</a:t>
            </a:r>
            <a:r>
              <a:rPr lang="en-US" dirty="0" smtClean="0"/>
              <a:t>},),),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22" y="-113558"/>
            <a:ext cx="4320758" cy="414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6629400" cy="4328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CupertinoDatePicker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initialDateTime</a:t>
            </a:r>
            <a:r>
              <a:rPr lang="en-US" dirty="0" smtClean="0"/>
              <a:t>: time,</a:t>
            </a:r>
          </a:p>
          <a:p>
            <a:pPr marL="0" indent="0">
              <a:buNone/>
            </a:pPr>
            <a:r>
              <a:rPr lang="en-US" dirty="0" smtClean="0"/>
              <a:t>                        mode: </a:t>
            </a:r>
            <a:r>
              <a:rPr lang="en-US" dirty="0" err="1" smtClean="0"/>
              <a:t>CupertinoDatePickerMode.time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use24hFormat: false,</a:t>
            </a:r>
          </a:p>
          <a:p>
            <a:pPr marL="0" indent="0">
              <a:buNone/>
            </a:pPr>
            <a:r>
              <a:rPr lang="en-US" dirty="0" smtClean="0"/>
              <a:t>                        // This is called when the user changes the time.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onDateTimeChanged</a:t>
            </a:r>
            <a:r>
              <a:rPr lang="en-US" dirty="0" smtClean="0"/>
              <a:t>: (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newTime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setState</a:t>
            </a:r>
            <a:r>
              <a:rPr lang="en-US" dirty="0" smtClean="0"/>
              <a:t>(() =&gt; time = </a:t>
            </a:r>
            <a:r>
              <a:rPr lang="en-US" dirty="0" err="1" smtClean="0"/>
              <a:t>newTime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      },</a:t>
            </a:r>
          </a:p>
          <a:p>
            <a:pPr marL="0" indent="0">
              <a:buNone/>
            </a:pPr>
            <a:r>
              <a:rPr lang="en-US" dirty="0" smtClean="0"/>
              <a:t>                      ),</a:t>
            </a:r>
          </a:p>
          <a:p>
            <a:pPr marL="0" indent="0">
              <a:buNone/>
            </a:pPr>
            <a:r>
              <a:rPr lang="en-US" dirty="0" smtClean="0"/>
              <a:t>                    ),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13" y="0"/>
            <a:ext cx="5037588" cy="41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6629400" cy="4328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CupertinoDatePicker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initialDateTime</a:t>
            </a:r>
            <a:r>
              <a:rPr lang="en-US" dirty="0" smtClean="0"/>
              <a:t>: </a:t>
            </a:r>
            <a:r>
              <a:rPr lang="en-US" dirty="0" err="1" smtClean="0"/>
              <a:t>dateTime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use24hFormat: true,</a:t>
            </a:r>
          </a:p>
          <a:p>
            <a:pPr marL="0" indent="0">
              <a:buNone/>
            </a:pPr>
            <a:r>
              <a:rPr lang="en-US" dirty="0" smtClean="0"/>
              <a:t>                        // This is called when the user changes the </a:t>
            </a:r>
            <a:r>
              <a:rPr lang="en-US" dirty="0" err="1" smtClean="0"/>
              <a:t>dateTime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onDateTimeChanged</a:t>
            </a:r>
            <a:r>
              <a:rPr lang="en-US" dirty="0" smtClean="0"/>
              <a:t>: (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newDateTime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 err="1" smtClean="0"/>
              <a:t>setState</a:t>
            </a:r>
            <a:r>
              <a:rPr lang="en-US" dirty="0" smtClean="0"/>
              <a:t>(() =&gt; </a:t>
            </a:r>
            <a:r>
              <a:rPr lang="en-US" dirty="0" err="1" smtClean="0"/>
              <a:t>dateTime</a:t>
            </a:r>
            <a:r>
              <a:rPr lang="en-US" dirty="0" smtClean="0"/>
              <a:t> = </a:t>
            </a:r>
            <a:r>
              <a:rPr lang="en-US" dirty="0" err="1" smtClean="0"/>
              <a:t>newDateTime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      },</a:t>
            </a:r>
          </a:p>
          <a:p>
            <a:pPr marL="0" indent="0">
              <a:buNone/>
            </a:pPr>
            <a:r>
              <a:rPr lang="en-US" dirty="0" smtClean="0"/>
              <a:t>                      ),</a:t>
            </a:r>
          </a:p>
          <a:p>
            <a:pPr marL="0" indent="0">
              <a:buNone/>
            </a:pPr>
            <a:r>
              <a:rPr lang="en-US" dirty="0" smtClean="0"/>
              <a:t>                    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000" y="0"/>
            <a:ext cx="5178000" cy="52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0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CupertinoDynamicColor</a:t>
            </a:r>
            <a:r>
              <a:rPr lang="en-US" dirty="0"/>
              <a:t> 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При </a:t>
            </a:r>
            <a:r>
              <a:rPr lang="ru-RU" dirty="0"/>
              <a:t>использовании в качестве обычного цвета </a:t>
            </a:r>
            <a:r>
              <a:rPr lang="ru-RU" dirty="0" err="1"/>
              <a:t>CupertinoDynamicColor</a:t>
            </a:r>
            <a:r>
              <a:rPr lang="ru-RU" dirty="0"/>
              <a:t> эквивалентен эффективному цвету (т. е. </a:t>
            </a:r>
            <a:r>
              <a:rPr lang="ru-RU" dirty="0" err="1"/>
              <a:t>CupertinoDynamicColor.value</a:t>
            </a:r>
            <a:r>
              <a:rPr lang="ru-RU" dirty="0"/>
              <a:t> будет соответствовать эффективному цвету), который определяется </a:t>
            </a:r>
            <a:r>
              <a:rPr lang="ru-RU" dirty="0" err="1"/>
              <a:t>BuildContext</a:t>
            </a:r>
            <a:r>
              <a:rPr lang="ru-RU" dirty="0"/>
              <a:t>, в котором он был применён в последний раз. Если он не был применён, то эффективным цветом по умолчанию будет светлый вариант с нормальным контрастом и базовым уровнем. </a:t>
            </a:r>
            <a:r>
              <a:rPr lang="ru-RU" dirty="0" err="1"/>
              <a:t>CupertinoDynamicColor.color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2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36483"/>
            <a:ext cx="12192000" cy="6621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dirty="0" err="1" smtClean="0"/>
              <a:t>CupertinoDynamicColor</a:t>
            </a:r>
            <a:r>
              <a:rPr lang="en-US" sz="3200" dirty="0"/>
              <a:t>({String? </a:t>
            </a:r>
            <a:r>
              <a:rPr lang="en-US" sz="3200" dirty="0" err="1"/>
              <a:t>debugLabel</a:t>
            </a:r>
            <a:r>
              <a:rPr lang="en-US" sz="3200" dirty="0"/>
              <a:t>, required Color </a:t>
            </a:r>
            <a:r>
              <a:rPr lang="en-US" sz="3200" dirty="0" err="1"/>
              <a:t>color</a:t>
            </a:r>
            <a:r>
              <a:rPr lang="en-US" sz="3200" dirty="0"/>
              <a:t>, required Color </a:t>
            </a:r>
            <a:r>
              <a:rPr lang="en-US" sz="3200" dirty="0" err="1"/>
              <a:t>darkColor</a:t>
            </a:r>
            <a:r>
              <a:rPr lang="en-US" sz="3200" dirty="0"/>
              <a:t>, required Color </a:t>
            </a:r>
            <a:r>
              <a:rPr lang="en-US" sz="3200" dirty="0" err="1"/>
              <a:t>highContrastColor</a:t>
            </a:r>
            <a:r>
              <a:rPr lang="en-US" sz="3200" dirty="0"/>
              <a:t>, required Color </a:t>
            </a:r>
            <a:r>
              <a:rPr lang="en-US" sz="3200" dirty="0" err="1"/>
              <a:t>darkHighContrastColor</a:t>
            </a:r>
            <a:r>
              <a:rPr lang="en-US" sz="3200" dirty="0"/>
              <a:t>, required Color </a:t>
            </a:r>
            <a:r>
              <a:rPr lang="en-US" sz="3200" dirty="0" err="1"/>
              <a:t>elevatedColor</a:t>
            </a:r>
            <a:r>
              <a:rPr lang="en-US" sz="3200" dirty="0"/>
              <a:t>, required Color </a:t>
            </a:r>
            <a:r>
              <a:rPr lang="en-US" sz="3200" dirty="0" err="1"/>
              <a:t>darkElevatedColor</a:t>
            </a:r>
            <a:r>
              <a:rPr lang="en-US" sz="3200" dirty="0"/>
              <a:t>, required Color </a:t>
            </a:r>
            <a:r>
              <a:rPr lang="en-US" sz="3200" dirty="0" err="1"/>
              <a:t>highContrastElevatedColor</a:t>
            </a:r>
            <a:r>
              <a:rPr lang="en-US" sz="3200" dirty="0"/>
              <a:t>, required Color </a:t>
            </a:r>
            <a:r>
              <a:rPr lang="en-US" sz="3200" dirty="0" err="1"/>
              <a:t>darkHighContrastElevatedColor</a:t>
            </a:r>
            <a:r>
              <a:rPr lang="en-US" sz="3200" dirty="0" smtClean="0"/>
              <a:t>})</a:t>
            </a:r>
            <a:endParaRPr lang="en-US" sz="3200" dirty="0"/>
          </a:p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dirty="0" err="1" smtClean="0"/>
              <a:t>CupertinoDynamicColor.withBrightness</a:t>
            </a:r>
            <a:r>
              <a:rPr lang="en-US" sz="3200" dirty="0"/>
              <a:t>({String? </a:t>
            </a:r>
            <a:r>
              <a:rPr lang="en-US" sz="3200" dirty="0" err="1"/>
              <a:t>debugLabel</a:t>
            </a:r>
            <a:r>
              <a:rPr lang="en-US" sz="3200" dirty="0"/>
              <a:t>, required Color </a:t>
            </a:r>
            <a:r>
              <a:rPr lang="en-US" sz="3200" dirty="0" err="1"/>
              <a:t>color</a:t>
            </a:r>
            <a:r>
              <a:rPr lang="en-US" sz="3200" dirty="0"/>
              <a:t>, required Color </a:t>
            </a:r>
            <a:r>
              <a:rPr lang="en-US" sz="3200" dirty="0" err="1"/>
              <a:t>darkColor</a:t>
            </a:r>
            <a:r>
              <a:rPr lang="en-US" sz="3200" dirty="0" smtClean="0"/>
              <a:t>})</a:t>
            </a:r>
            <a:endParaRPr lang="en-US" sz="3200" dirty="0"/>
          </a:p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en-US" sz="3200" dirty="0" err="1" smtClean="0"/>
              <a:t>CupertinoDynamicColor.withBrightnessAndContrast</a:t>
            </a:r>
            <a:r>
              <a:rPr lang="en-US" sz="3200" dirty="0"/>
              <a:t>({String? </a:t>
            </a:r>
            <a:r>
              <a:rPr lang="en-US" sz="3200" dirty="0" err="1"/>
              <a:t>debugLabel</a:t>
            </a:r>
            <a:r>
              <a:rPr lang="en-US" sz="3200" dirty="0"/>
              <a:t>, required Color </a:t>
            </a:r>
            <a:r>
              <a:rPr lang="en-US" sz="3200" dirty="0" err="1"/>
              <a:t>color</a:t>
            </a:r>
            <a:r>
              <a:rPr lang="en-US" sz="3200" dirty="0"/>
              <a:t>, required Color </a:t>
            </a:r>
            <a:r>
              <a:rPr lang="en-US" sz="3200" dirty="0" err="1"/>
              <a:t>darkColor</a:t>
            </a:r>
            <a:r>
              <a:rPr lang="en-US" sz="3200" dirty="0"/>
              <a:t>, required Color </a:t>
            </a:r>
            <a:r>
              <a:rPr lang="en-US" sz="3200" dirty="0" err="1"/>
              <a:t>highContrastColor</a:t>
            </a:r>
            <a:r>
              <a:rPr lang="en-US" sz="3200" dirty="0"/>
              <a:t>, required Color </a:t>
            </a:r>
            <a:r>
              <a:rPr lang="en-US" sz="3200" dirty="0" err="1"/>
              <a:t>darkHighContrastColor</a:t>
            </a:r>
            <a:r>
              <a:rPr lang="en-US" sz="3200" dirty="0"/>
              <a:t>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37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CupertinoButton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// </a:t>
            </a:r>
            <a:r>
              <a:rPr lang="en-US" dirty="0" err="1"/>
              <a:t>CupertinoDynamicColor</a:t>
            </a:r>
            <a:r>
              <a:rPr lang="en-US" dirty="0"/>
              <a:t> works out of box in a </a:t>
            </a:r>
            <a:r>
              <a:rPr lang="en-US" dirty="0" err="1"/>
              <a:t>CupertinoButton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color: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CupertinoDynamicColor.withBrightness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color: </a:t>
            </a:r>
            <a:r>
              <a:rPr lang="en-US" dirty="0" err="1"/>
              <a:t>CupertinoColors.white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darkColor</a:t>
            </a:r>
            <a:r>
              <a:rPr lang="en-US" dirty="0"/>
              <a:t>: </a:t>
            </a:r>
            <a:r>
              <a:rPr lang="en-US" dirty="0" err="1"/>
              <a:t>CupertinoColors.black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),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onPressed</a:t>
            </a:r>
            <a:r>
              <a:rPr lang="en-US" dirty="0"/>
              <a:t>: () { },</a:t>
            </a:r>
          </a:p>
          <a:p>
            <a:pPr marL="0" indent="0">
              <a:buNone/>
            </a:pPr>
            <a:r>
              <a:rPr lang="en-US" dirty="0"/>
              <a:t>  child: child,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183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Container(</a:t>
            </a:r>
          </a:p>
          <a:p>
            <a:pPr marL="0" indent="0">
              <a:buNone/>
            </a:pPr>
            <a:r>
              <a:rPr lang="en-US" dirty="0"/>
              <a:t>  // Container is not a Cupertino widget, but </a:t>
            </a:r>
            <a:r>
              <a:rPr lang="en-US" dirty="0" err="1"/>
              <a:t>CupertinoTheme.of</a:t>
            </a:r>
            <a:r>
              <a:rPr lang="en-US" dirty="0"/>
              <a:t> implicitly</a:t>
            </a:r>
          </a:p>
          <a:p>
            <a:pPr marL="0" indent="0">
              <a:buNone/>
            </a:pPr>
            <a:r>
              <a:rPr lang="en-US" dirty="0"/>
              <a:t>  // resolves colors used in the retrieved </a:t>
            </a:r>
            <a:r>
              <a:rPr lang="en-US" dirty="0" err="1"/>
              <a:t>CupertinoThemeData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color: </a:t>
            </a:r>
            <a:r>
              <a:rPr lang="en-US" dirty="0" err="1"/>
              <a:t>CupertinoTheme.of</a:t>
            </a:r>
            <a:r>
              <a:rPr lang="en-US" dirty="0"/>
              <a:t>(context).</a:t>
            </a:r>
            <a:r>
              <a:rPr lang="en-US" dirty="0" err="1"/>
              <a:t>primaryColor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9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CupertinoActionSheet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>
                <a:solidFill>
                  <a:srgbClr val="00B0F0"/>
                </a:solidFill>
              </a:rPr>
              <a:t>CupertinoActionSheet</a:t>
            </a:r>
            <a:r>
              <a:rPr lang="en-US" sz="3600" dirty="0" smtClean="0"/>
              <a:t>({</a:t>
            </a:r>
            <a:r>
              <a:rPr lang="en-US" sz="3600" dirty="0" smtClean="0">
                <a:solidFill>
                  <a:srgbClr val="00B0F0"/>
                </a:solidFill>
              </a:rPr>
              <a:t>Key</a:t>
            </a:r>
            <a:r>
              <a:rPr lang="en-US" sz="3600" dirty="0" smtClean="0"/>
              <a:t> ?key, Widget?</a:t>
            </a:r>
            <a:r>
              <a:rPr lang="ru-RU" sz="3600" dirty="0" smtClean="0"/>
              <a:t> </a:t>
            </a:r>
            <a:r>
              <a:rPr lang="en-US" sz="3600" dirty="0" smtClean="0"/>
              <a:t>title, </a:t>
            </a:r>
            <a:r>
              <a:rPr lang="en-US" sz="3600" dirty="0" smtClean="0">
                <a:solidFill>
                  <a:srgbClr val="00B0F0"/>
                </a:solidFill>
              </a:rPr>
              <a:t>Widget</a:t>
            </a:r>
            <a:r>
              <a:rPr lang="en-US" sz="3600" dirty="0" smtClean="0"/>
              <a:t>? message, </a:t>
            </a:r>
            <a:r>
              <a:rPr lang="en-US" sz="3600" dirty="0" smtClean="0">
                <a:solidFill>
                  <a:srgbClr val="00B0F0"/>
                </a:solidFill>
              </a:rPr>
              <a:t>List&lt;Widget&gt;</a:t>
            </a:r>
            <a:r>
              <a:rPr lang="en-US" sz="3600" dirty="0" smtClean="0"/>
              <a:t>? actions, </a:t>
            </a:r>
            <a:r>
              <a:rPr lang="en-US" sz="3600" dirty="0" err="1" smtClean="0">
                <a:solidFill>
                  <a:srgbClr val="00B0F0"/>
                </a:solidFill>
              </a:rPr>
              <a:t>ScrollController</a:t>
            </a:r>
            <a:r>
              <a:rPr lang="en-US" sz="3600" dirty="0" smtClean="0"/>
              <a:t>? </a:t>
            </a:r>
            <a:r>
              <a:rPr lang="en-US" sz="3600" dirty="0" err="1" smtClean="0"/>
              <a:t>messageScrollController</a:t>
            </a:r>
            <a:r>
              <a:rPr lang="en-US" sz="3600" dirty="0" smtClean="0"/>
              <a:t>, </a:t>
            </a:r>
            <a:r>
              <a:rPr lang="en-US" sz="3600" dirty="0" err="1" smtClean="0">
                <a:solidFill>
                  <a:srgbClr val="00B0F0"/>
                </a:solidFill>
              </a:rPr>
              <a:t>ScrollController</a:t>
            </a:r>
            <a:r>
              <a:rPr lang="en-US" sz="3600" dirty="0" smtClean="0"/>
              <a:t>? </a:t>
            </a:r>
            <a:r>
              <a:rPr lang="en-US" sz="3600" dirty="0" err="1" smtClean="0"/>
              <a:t>actionScrollController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00B0F0"/>
                </a:solidFill>
              </a:rPr>
              <a:t>Widget</a:t>
            </a:r>
            <a:r>
              <a:rPr lang="en-US" sz="3600" dirty="0" smtClean="0"/>
              <a:t>? </a:t>
            </a:r>
            <a:r>
              <a:rPr lang="en-US" sz="3600" dirty="0" err="1" smtClean="0"/>
              <a:t>cancelButton</a:t>
            </a:r>
            <a:r>
              <a:rPr lang="en-US" sz="3600" dirty="0" smtClean="0"/>
              <a:t>})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43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Ручное разрешение </a:t>
            </a:r>
            <a:r>
              <a:rPr lang="en-US" dirty="0" err="1">
                <a:hlinkClick r:id="rId3"/>
              </a:rPr>
              <a:t>CupertinoDynamicColor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8180"/>
            <a:ext cx="11353800" cy="56598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CupertinoNavigationBar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// </a:t>
            </a:r>
            <a:r>
              <a:rPr lang="en-US" dirty="0" err="1"/>
              <a:t>CupertinoNavigationBar</a:t>
            </a:r>
            <a:r>
              <a:rPr lang="en-US" dirty="0"/>
              <a:t> does not know how to resolve colors used in</a:t>
            </a:r>
          </a:p>
          <a:p>
            <a:pPr marL="0" indent="0">
              <a:buNone/>
            </a:pPr>
            <a:r>
              <a:rPr lang="en-US" dirty="0"/>
              <a:t>  // a Border class.</a:t>
            </a:r>
          </a:p>
          <a:p>
            <a:pPr marL="0" indent="0">
              <a:buNone/>
            </a:pPr>
            <a:r>
              <a:rPr lang="en-US" dirty="0"/>
              <a:t>  border: Border(</a:t>
            </a:r>
          </a:p>
          <a:p>
            <a:pPr marL="0" indent="0">
              <a:buNone/>
            </a:pPr>
            <a:r>
              <a:rPr lang="en-US" dirty="0"/>
              <a:t>    bottom: </a:t>
            </a:r>
            <a:r>
              <a:rPr lang="en-US" dirty="0" err="1"/>
              <a:t>BorderSide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color: </a:t>
            </a:r>
            <a:r>
              <a:rPr lang="en-US" dirty="0" err="1"/>
              <a:t>CupertinoDynamicColor.resolve</a:t>
            </a:r>
            <a:r>
              <a:rPr lang="en-US" dirty="0"/>
              <a:t>(</a:t>
            </a:r>
            <a:r>
              <a:rPr lang="en-US" dirty="0" err="1"/>
              <a:t>CupertinoColors.systemBlue</a:t>
            </a:r>
            <a:r>
              <a:rPr lang="en-US" dirty="0"/>
              <a:t>, context),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),),)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Container(</a:t>
            </a:r>
          </a:p>
          <a:p>
            <a:pPr marL="0" indent="0">
              <a:buNone/>
            </a:pPr>
            <a:r>
              <a:rPr lang="en-US" dirty="0"/>
              <a:t>  // Container is not a Cupertino widget.</a:t>
            </a:r>
          </a:p>
          <a:p>
            <a:pPr marL="0" indent="0">
              <a:buNone/>
            </a:pPr>
            <a:r>
              <a:rPr lang="en-US" dirty="0"/>
              <a:t>  color: </a:t>
            </a:r>
            <a:r>
              <a:rPr lang="en-US" dirty="0" err="1"/>
              <a:t>CupertinoDynamicColor.resolve</a:t>
            </a:r>
            <a:r>
              <a:rPr lang="en-US" dirty="0"/>
              <a:t>(</a:t>
            </a:r>
            <a:r>
              <a:rPr lang="en-US" dirty="0" err="1"/>
              <a:t>CupertinoColors.systemBlue</a:t>
            </a:r>
            <a:r>
              <a:rPr lang="en-US" dirty="0"/>
              <a:t>, context),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778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CupertinoDialogAction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97" y="1690688"/>
            <a:ext cx="11695875" cy="25155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0069"/>
            <a:ext cx="12451080" cy="17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2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CupertinoListSection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201526" cy="40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74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CupertinoListTile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title: </a:t>
            </a:r>
            <a:r>
              <a:rPr lang="en-US" dirty="0" err="1" smtClean="0"/>
              <a:t>const</a:t>
            </a:r>
            <a:r>
              <a:rPr lang="en-US" dirty="0" smtClean="0"/>
              <a:t> Text('View last commit'),</a:t>
            </a:r>
          </a:p>
          <a:p>
            <a:r>
              <a:rPr lang="en-US" dirty="0" smtClean="0"/>
              <a:t>            leading: Container(</a:t>
            </a:r>
          </a:p>
          <a:p>
            <a:r>
              <a:rPr lang="en-US" dirty="0" smtClean="0"/>
              <a:t>              width: </a:t>
            </a:r>
            <a:r>
              <a:rPr lang="en-US" dirty="0" err="1" smtClean="0"/>
              <a:t>double.infinity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height: </a:t>
            </a:r>
            <a:r>
              <a:rPr lang="en-US" dirty="0" err="1" smtClean="0"/>
              <a:t>double.infinity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color: </a:t>
            </a:r>
            <a:r>
              <a:rPr lang="en-US" dirty="0" err="1" smtClean="0"/>
              <a:t>CupertinoColors.activeOrange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),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additionalInfo</a:t>
            </a:r>
            <a:r>
              <a:rPr lang="en-US" dirty="0" smtClean="0"/>
              <a:t>: </a:t>
            </a:r>
            <a:r>
              <a:rPr lang="en-US" dirty="0" err="1" smtClean="0"/>
              <a:t>const</a:t>
            </a:r>
            <a:r>
              <a:rPr lang="en-US" dirty="0" smtClean="0"/>
              <a:t> Text('12 days ago'),</a:t>
            </a:r>
          </a:p>
          <a:p>
            <a:r>
              <a:rPr lang="en-US" dirty="0" smtClean="0"/>
              <a:t>            trailing: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CupertinoListTileChevron</a:t>
            </a:r>
            <a:r>
              <a:rPr lang="en-US" dirty="0" smtClean="0"/>
              <a:t>(),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onTap</a:t>
            </a:r>
            <a:r>
              <a:rPr lang="en-US" dirty="0" smtClean="0"/>
              <a:t>: () =&gt; </a:t>
            </a:r>
            <a:r>
              <a:rPr lang="en-US" dirty="0" err="1" smtClean="0"/>
              <a:t>Navigator.of</a:t>
            </a:r>
            <a:r>
              <a:rPr lang="en-US" dirty="0" smtClean="0"/>
              <a:t>(context).push(</a:t>
            </a:r>
          </a:p>
          <a:p>
            <a:r>
              <a:rPr lang="en-US" dirty="0" smtClean="0"/>
              <a:t>              </a:t>
            </a:r>
            <a:r>
              <a:rPr lang="en-US" dirty="0" err="1" smtClean="0"/>
              <a:t>CupertinoPageRoute</a:t>
            </a:r>
            <a:r>
              <a:rPr lang="en-US" dirty="0" smtClean="0"/>
              <a:t>&lt;void&gt;(</a:t>
            </a:r>
          </a:p>
          <a:p>
            <a:r>
              <a:rPr lang="en-US" dirty="0" smtClean="0"/>
              <a:t>                builder: 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r>
              <a:rPr lang="en-US" dirty="0" smtClean="0"/>
              <a:t>                  return </a:t>
            </a:r>
            <a:r>
              <a:rPr lang="en-US" dirty="0" err="1" smtClean="0"/>
              <a:t>const</a:t>
            </a:r>
            <a:r>
              <a:rPr lang="en-US" dirty="0" smtClean="0"/>
              <a:t> _</a:t>
            </a:r>
            <a:r>
              <a:rPr lang="en-US" dirty="0" err="1" smtClean="0"/>
              <a:t>SecondPage</a:t>
            </a:r>
            <a:r>
              <a:rPr lang="en-US" dirty="0" smtClean="0"/>
              <a:t>(text: 'Last commit');</a:t>
            </a:r>
          </a:p>
          <a:p>
            <a:r>
              <a:rPr lang="en-US" dirty="0" smtClean="0"/>
              <a:t>                },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856" y="0"/>
            <a:ext cx="4145504" cy="56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73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return </a:t>
            </a:r>
            <a:r>
              <a:rPr lang="en-US" dirty="0" err="1" smtClean="0"/>
              <a:t>CupertinoPageScaffold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child: </a:t>
            </a:r>
            <a:r>
              <a:rPr lang="en-US" dirty="0" err="1" smtClean="0"/>
              <a:t>CupertinoListSection.i</a:t>
            </a:r>
            <a:r>
              <a:rPr lang="en-US" b="1" i="1" dirty="0" err="1" smtClean="0"/>
              <a:t>nsetGrouped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header: </a:t>
            </a:r>
            <a:r>
              <a:rPr lang="en-US" dirty="0" err="1" smtClean="0"/>
              <a:t>const</a:t>
            </a:r>
            <a:r>
              <a:rPr lang="en-US" dirty="0" smtClean="0"/>
              <a:t> Text('My Reminders'),</a:t>
            </a:r>
          </a:p>
          <a:p>
            <a:pPr marL="0" indent="0">
              <a:buNone/>
            </a:pPr>
            <a:r>
              <a:rPr lang="en-US" dirty="0" smtClean="0"/>
              <a:t>        children: &lt;</a:t>
            </a:r>
            <a:r>
              <a:rPr lang="en-US" dirty="0" err="1" smtClean="0"/>
              <a:t>CupertinoListTile</a:t>
            </a:r>
            <a:r>
              <a:rPr lang="en-US" dirty="0" smtClean="0"/>
              <a:t>&gt;[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CupertinoListTile.</a:t>
            </a:r>
            <a:r>
              <a:rPr lang="en-US" b="1" dirty="0" err="1" smtClean="0"/>
              <a:t>notched</a:t>
            </a:r>
            <a:r>
              <a:rPr lang="en-US" dirty="0" smtClean="0"/>
              <a:t>(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885" y="753913"/>
            <a:ext cx="311511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11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CupertinoListTile.notched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title: </a:t>
            </a:r>
            <a:r>
              <a:rPr lang="en-US" dirty="0" err="1" smtClean="0"/>
              <a:t>const</a:t>
            </a:r>
            <a:r>
              <a:rPr lang="en-US" dirty="0" smtClean="0"/>
              <a:t> Text('View last commit'),</a:t>
            </a:r>
          </a:p>
          <a:p>
            <a:pPr marL="0" indent="0">
              <a:buNone/>
            </a:pPr>
            <a:r>
              <a:rPr lang="en-US" dirty="0" smtClean="0"/>
              <a:t>            leading: Container(</a:t>
            </a:r>
          </a:p>
          <a:p>
            <a:pPr marL="0" indent="0">
              <a:buNone/>
            </a:pPr>
            <a:r>
              <a:rPr lang="en-US" dirty="0" smtClean="0"/>
              <a:t>              width: </a:t>
            </a:r>
            <a:r>
              <a:rPr lang="en-US" dirty="0" err="1" smtClean="0"/>
              <a:t>double.infinity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height: </a:t>
            </a:r>
            <a:r>
              <a:rPr lang="en-US" dirty="0" err="1" smtClean="0"/>
              <a:t>double.infinity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color: </a:t>
            </a:r>
            <a:r>
              <a:rPr lang="en-US" dirty="0" err="1" smtClean="0"/>
              <a:t>CupertinoColors.activeOrange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additionalInfo</a:t>
            </a:r>
            <a:r>
              <a:rPr lang="en-US" dirty="0" smtClean="0"/>
              <a:t>: </a:t>
            </a:r>
            <a:r>
              <a:rPr lang="en-US" dirty="0" err="1" smtClean="0"/>
              <a:t>const</a:t>
            </a:r>
            <a:r>
              <a:rPr lang="en-US" dirty="0" smtClean="0"/>
              <a:t> Text('12 days ago'),</a:t>
            </a:r>
          </a:p>
          <a:p>
            <a:pPr marL="0" indent="0">
              <a:buNone/>
            </a:pPr>
            <a:r>
              <a:rPr lang="en-US" dirty="0" smtClean="0"/>
              <a:t>            trailing: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CupertinoListTileChevron</a:t>
            </a:r>
            <a:r>
              <a:rPr lang="en-US" dirty="0" smtClean="0"/>
              <a:t>(),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onTap</a:t>
            </a:r>
            <a:r>
              <a:rPr lang="en-US" dirty="0" smtClean="0"/>
              <a:t>: () =&gt; </a:t>
            </a:r>
            <a:r>
              <a:rPr lang="en-US" dirty="0" err="1" smtClean="0"/>
              <a:t>Navigator.of</a:t>
            </a:r>
            <a:r>
              <a:rPr lang="en-US" dirty="0" smtClean="0"/>
              <a:t>(context).push(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CupertinoPageRoute</a:t>
            </a:r>
            <a:r>
              <a:rPr lang="en-US" dirty="0" smtClean="0"/>
              <a:t>&lt;void&gt;(</a:t>
            </a:r>
          </a:p>
          <a:p>
            <a:pPr marL="0" indent="0">
              <a:buNone/>
            </a:pPr>
            <a:r>
              <a:rPr lang="en-US" dirty="0" smtClean="0"/>
              <a:t>                builder: 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              return </a:t>
            </a:r>
            <a:r>
              <a:rPr lang="en-US" dirty="0" err="1" smtClean="0"/>
              <a:t>const</a:t>
            </a:r>
            <a:r>
              <a:rPr lang="en-US" dirty="0" smtClean="0"/>
              <a:t> _</a:t>
            </a:r>
            <a:r>
              <a:rPr lang="en-US" dirty="0" err="1" smtClean="0"/>
              <a:t>SecondPage</a:t>
            </a:r>
            <a:r>
              <a:rPr lang="en-US" dirty="0" smtClean="0"/>
              <a:t>(text: 'Last commit');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856" y="0"/>
            <a:ext cx="4145504" cy="568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92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CupertinoListTile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4258"/>
            <a:ext cx="12233162" cy="41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95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CupertinoNavigationBar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7356"/>
            <a:ext cx="12192000" cy="22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25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96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CupertinoPageScaffold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navigationBar</a:t>
            </a:r>
            <a:r>
              <a:rPr lang="en-US" dirty="0" smtClean="0"/>
              <a:t>: </a:t>
            </a:r>
            <a:r>
              <a:rPr lang="en-US" dirty="0" err="1" smtClean="0"/>
              <a:t>CupertinoNavigationBar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err="1" smtClean="0"/>
              <a:t>backgroundColor</a:t>
            </a:r>
            <a:r>
              <a:rPr lang="en-US" dirty="0" smtClean="0"/>
              <a:t>: </a:t>
            </a:r>
            <a:r>
              <a:rPr lang="en-US" dirty="0" err="1" smtClean="0"/>
              <a:t>CupertinoColors.systemGrey.withOpacity</a:t>
            </a:r>
            <a:r>
              <a:rPr lang="en-US" dirty="0" smtClean="0"/>
              <a:t>(0.9),</a:t>
            </a:r>
          </a:p>
          <a:p>
            <a:pPr marL="0" indent="0">
              <a:buNone/>
            </a:pPr>
            <a:r>
              <a:rPr lang="en-US" dirty="0" smtClean="0"/>
              <a:t>        middle: </a:t>
            </a:r>
            <a:r>
              <a:rPr lang="en-US" dirty="0" err="1" smtClean="0"/>
              <a:t>const</a:t>
            </a:r>
            <a:r>
              <a:rPr lang="en-US" dirty="0" smtClean="0"/>
              <a:t> Text('</a:t>
            </a:r>
            <a:r>
              <a:rPr lang="en-US" dirty="0" err="1" smtClean="0"/>
              <a:t>CupertinoNavigationBar</a:t>
            </a:r>
            <a:r>
              <a:rPr lang="en-US" dirty="0" smtClean="0"/>
              <a:t> Sample'),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  ),</a:t>
            </a:r>
          </a:p>
          <a:p>
            <a:pPr marL="0" indent="0">
              <a:buNone/>
            </a:pPr>
            <a:r>
              <a:rPr lang="en-US" dirty="0" smtClean="0"/>
              <a:t>      child: Column(</a:t>
            </a:r>
          </a:p>
          <a:p>
            <a:pPr marL="0" indent="0">
              <a:buNone/>
            </a:pPr>
            <a:r>
              <a:rPr lang="en-US" dirty="0" smtClean="0"/>
              <a:t>        children: &lt;Widget&gt;[</a:t>
            </a:r>
          </a:p>
          <a:p>
            <a:pPr marL="0" indent="0">
              <a:buNone/>
            </a:pPr>
            <a:r>
              <a:rPr lang="en-US" dirty="0" smtClean="0"/>
              <a:t>          Container(height: 50, color: </a:t>
            </a:r>
            <a:r>
              <a:rPr lang="en-US" dirty="0" err="1" smtClean="0"/>
              <a:t>CupertinoColors.systemRed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Container(height: 50, color: </a:t>
            </a:r>
            <a:r>
              <a:rPr lang="en-US" dirty="0" err="1" smtClean="0"/>
              <a:t>CupertinoColors.systemGreen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Container(height: 50, color: </a:t>
            </a:r>
            <a:r>
              <a:rPr lang="en-US" dirty="0" err="1" smtClean="0"/>
              <a:t>CupertinoColors.systemBlue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Container(height: 50, color: </a:t>
            </a:r>
            <a:r>
              <a:rPr lang="en-US" dirty="0" err="1" smtClean="0"/>
              <a:t>CupertinoColors.systemYellow</a:t>
            </a:r>
            <a:r>
              <a:rPr lang="en-US" dirty="0" smtClean="0"/>
              <a:t>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9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0"/>
            <a:ext cx="4797000" cy="681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1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0"/>
            <a:ext cx="6999890" cy="561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Widget build(</a:t>
            </a:r>
            <a:r>
              <a:rPr lang="en-US" sz="2400" dirty="0" err="1" smtClean="0"/>
              <a:t>BuildContext</a:t>
            </a:r>
            <a:r>
              <a:rPr lang="en-US" sz="2400" dirty="0" smtClean="0"/>
              <a:t> context) {</a:t>
            </a:r>
          </a:p>
          <a:p>
            <a:pPr marL="0" indent="0">
              <a:buNone/>
            </a:pPr>
            <a:r>
              <a:rPr lang="en-US" sz="2400" dirty="0" smtClean="0"/>
              <a:t>    return </a:t>
            </a:r>
            <a:r>
              <a:rPr lang="en-US" sz="2400" dirty="0" err="1" smtClean="0"/>
              <a:t>CupertinoPageScaffold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err="1" smtClean="0"/>
              <a:t>navigationBar</a:t>
            </a:r>
            <a:r>
              <a:rPr lang="en-US" sz="2400" dirty="0" smtClean="0"/>
              <a:t>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</a:t>
            </a:r>
            <a:r>
              <a:rPr lang="en-US" sz="2400" dirty="0" err="1" smtClean="0"/>
              <a:t>CupertinoNavigationBar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dirty="0" smtClean="0"/>
              <a:t>        middle: Text('</a:t>
            </a:r>
            <a:r>
              <a:rPr lang="en-US" sz="2400" dirty="0" err="1" smtClean="0"/>
              <a:t>CupertinoActionSheet</a:t>
            </a:r>
            <a:r>
              <a:rPr lang="en-US" sz="2400" dirty="0" smtClean="0"/>
              <a:t> Sample'),</a:t>
            </a:r>
          </a:p>
          <a:p>
            <a:pPr marL="0" indent="0">
              <a:buNone/>
            </a:pPr>
            <a:r>
              <a:rPr lang="en-US" sz="2400" dirty="0" smtClean="0"/>
              <a:t>      ),</a:t>
            </a:r>
          </a:p>
          <a:p>
            <a:pPr marL="0" indent="0">
              <a:buNone/>
            </a:pPr>
            <a:r>
              <a:rPr lang="en-US" sz="2400" dirty="0" smtClean="0"/>
              <a:t>      child: Center(</a:t>
            </a:r>
          </a:p>
          <a:p>
            <a:pPr marL="0" indent="0">
              <a:buNone/>
            </a:pPr>
            <a:r>
              <a:rPr lang="en-US" sz="2400" dirty="0" smtClean="0"/>
              <a:t>        child: </a:t>
            </a:r>
            <a:r>
              <a:rPr lang="en-US" sz="2400" b="1" i="1" dirty="0" err="1" smtClean="0"/>
              <a:t>CupertinoButton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onPressed</a:t>
            </a:r>
            <a:r>
              <a:rPr lang="en-US" sz="2400" dirty="0" smtClean="0"/>
              <a:t>: () =&gt; _</a:t>
            </a:r>
            <a:r>
              <a:rPr lang="en-US" sz="2400" b="1" i="1" dirty="0" err="1" smtClean="0"/>
              <a:t>showActionSheet</a:t>
            </a:r>
            <a:r>
              <a:rPr lang="en-US" sz="2400" b="1" i="1" dirty="0" smtClean="0"/>
              <a:t>(context</a:t>
            </a:r>
            <a:r>
              <a:rPr lang="en-US" sz="2400" dirty="0" smtClean="0"/>
              <a:t>),</a:t>
            </a:r>
          </a:p>
          <a:p>
            <a:pPr marL="0" indent="0">
              <a:buNone/>
            </a:pPr>
            <a:r>
              <a:rPr lang="en-US" sz="2400" dirty="0" smtClean="0"/>
              <a:t>          child: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Text('</a:t>
            </a:r>
            <a:r>
              <a:rPr lang="en-US" sz="2400" dirty="0" err="1" smtClean="0"/>
              <a:t>CupertinoActionSheet</a:t>
            </a:r>
            <a:r>
              <a:rPr lang="en-US" sz="2400" dirty="0" smtClean="0"/>
              <a:t>'), ), ), ); }</a:t>
            </a:r>
            <a:endParaRPr lang="en-US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999891" y="-106680"/>
            <a:ext cx="6999890" cy="6964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void _</a:t>
            </a:r>
            <a:r>
              <a:rPr lang="en-US" sz="2400" dirty="0" err="1" smtClean="0"/>
              <a:t>showActionSheet</a:t>
            </a:r>
            <a:r>
              <a:rPr lang="en-US" sz="2400" dirty="0" smtClean="0"/>
              <a:t>(</a:t>
            </a:r>
            <a:r>
              <a:rPr lang="en-US" sz="2400" dirty="0" err="1" smtClean="0"/>
              <a:t>BuildContext</a:t>
            </a:r>
            <a:r>
              <a:rPr lang="en-US" sz="2400" dirty="0" smtClean="0"/>
              <a:t> context) {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showCupertinoModalPopup</a:t>
            </a:r>
            <a:r>
              <a:rPr lang="en-US" sz="2400" dirty="0" smtClean="0"/>
              <a:t>&lt;void&gt;(</a:t>
            </a:r>
          </a:p>
          <a:p>
            <a:pPr marL="0" indent="0">
              <a:buNone/>
            </a:pPr>
            <a:r>
              <a:rPr lang="en-US" sz="2400" dirty="0" smtClean="0"/>
              <a:t>      context: context,</a:t>
            </a:r>
          </a:p>
          <a:p>
            <a:pPr marL="0" indent="0">
              <a:buNone/>
            </a:pPr>
            <a:r>
              <a:rPr lang="en-US" sz="2400" dirty="0" smtClean="0"/>
              <a:t>      builder: (</a:t>
            </a:r>
            <a:r>
              <a:rPr lang="en-US" sz="2400" dirty="0" err="1" smtClean="0"/>
              <a:t>BuildContext</a:t>
            </a:r>
            <a:r>
              <a:rPr lang="en-US" sz="2400" dirty="0" smtClean="0"/>
              <a:t> context) =&gt; </a:t>
            </a:r>
            <a:r>
              <a:rPr lang="en-US" sz="2400" dirty="0" err="1" smtClean="0"/>
              <a:t>CupertinoActionSheet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b="1" i="1" dirty="0" smtClean="0"/>
              <a:t>        title: </a:t>
            </a:r>
            <a:r>
              <a:rPr lang="en-US" sz="2400" b="1" i="1" dirty="0" err="1" smtClean="0"/>
              <a:t>const</a:t>
            </a:r>
            <a:r>
              <a:rPr lang="en-US" sz="2400" b="1" i="1" dirty="0" smtClean="0"/>
              <a:t> Text('Title'),</a:t>
            </a:r>
          </a:p>
          <a:p>
            <a:pPr marL="0" indent="0">
              <a:buNone/>
            </a:pPr>
            <a:r>
              <a:rPr lang="en-US" sz="2400" b="1" i="1" dirty="0" smtClean="0"/>
              <a:t>        message: </a:t>
            </a:r>
            <a:r>
              <a:rPr lang="en-US" sz="2400" b="1" i="1" dirty="0" err="1" smtClean="0"/>
              <a:t>const</a:t>
            </a:r>
            <a:r>
              <a:rPr lang="en-US" sz="2400" b="1" i="1" dirty="0" smtClean="0"/>
              <a:t> Text('Message'),</a:t>
            </a:r>
          </a:p>
          <a:p>
            <a:pPr marL="0" indent="0">
              <a:buNone/>
            </a:pPr>
            <a:r>
              <a:rPr lang="en-US" sz="2400" dirty="0" smtClean="0"/>
              <a:t>        actions: &lt;</a:t>
            </a:r>
            <a:r>
              <a:rPr lang="en-US" sz="2400" dirty="0" err="1" smtClean="0"/>
              <a:t>CupertinoActionSheetAction</a:t>
            </a:r>
            <a:r>
              <a:rPr lang="en-US" sz="2400" dirty="0" smtClean="0"/>
              <a:t>&gt;[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b="1" i="1" dirty="0" err="1" smtClean="0"/>
              <a:t>CupertinoActionSheetAction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      </a:t>
            </a:r>
            <a:r>
              <a:rPr lang="en-US" sz="2400" b="1" i="1" dirty="0" err="1" smtClean="0"/>
              <a:t>isDefaultAction</a:t>
            </a:r>
            <a:r>
              <a:rPr lang="en-US" sz="2400" dirty="0" smtClean="0"/>
              <a:t>: true,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onPressed</a:t>
            </a:r>
            <a:r>
              <a:rPr lang="en-US" sz="2400" dirty="0" smtClean="0"/>
              <a:t>: () {</a:t>
            </a:r>
          </a:p>
          <a:p>
            <a:pPr marL="0" indent="0">
              <a:buNone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Navigator.pop</a:t>
            </a:r>
            <a:r>
              <a:rPr lang="en-US" sz="2400" dirty="0" smtClean="0"/>
              <a:t>(context);},</a:t>
            </a:r>
          </a:p>
          <a:p>
            <a:pPr marL="0" indent="0">
              <a:buNone/>
            </a:pPr>
            <a:r>
              <a:rPr lang="en-US" sz="2400" b="1" i="1" dirty="0" smtClean="0"/>
              <a:t>            child: </a:t>
            </a:r>
            <a:r>
              <a:rPr lang="en-US" sz="2400" b="1" i="1" dirty="0" err="1" smtClean="0"/>
              <a:t>const</a:t>
            </a:r>
            <a:r>
              <a:rPr lang="en-US" sz="2400" b="1" i="1" dirty="0" smtClean="0"/>
              <a:t> Text('Default Action'),),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CupertinoActionSheetAction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onPressed</a:t>
            </a:r>
            <a:r>
              <a:rPr lang="en-US" sz="2400" dirty="0" smtClean="0"/>
              <a:t>: () {</a:t>
            </a:r>
          </a:p>
          <a:p>
            <a:pPr marL="0" indent="0">
              <a:buNone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Navigator.pop</a:t>
            </a:r>
            <a:r>
              <a:rPr lang="en-US" sz="2400" dirty="0" smtClean="0"/>
              <a:t>(context);},</a:t>
            </a:r>
          </a:p>
          <a:p>
            <a:pPr marL="0" indent="0">
              <a:buNone/>
            </a:pPr>
            <a:r>
              <a:rPr lang="en-US" sz="2400" dirty="0" smtClean="0"/>
              <a:t>            child: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Text('Action'),),</a:t>
            </a:r>
          </a:p>
          <a:p>
            <a:pPr marL="0" indent="0">
              <a:buNone/>
            </a:pPr>
            <a:r>
              <a:rPr lang="en-US" sz="2400" dirty="0" smtClean="0"/>
              <a:t>          </a:t>
            </a:r>
            <a:r>
              <a:rPr lang="en-US" sz="2400" dirty="0" err="1" smtClean="0"/>
              <a:t>CupertinoActionSheetAction</a:t>
            </a:r>
            <a:r>
              <a:rPr lang="en-US" sz="2400" dirty="0" smtClean="0"/>
              <a:t>(</a:t>
            </a:r>
          </a:p>
          <a:p>
            <a:pPr marL="0" indent="0">
              <a:buNone/>
            </a:pPr>
            <a:r>
              <a:rPr lang="en-US" sz="2400" b="1" i="1" dirty="0" err="1" smtClean="0"/>
              <a:t>isDestructiveAction</a:t>
            </a:r>
            <a:r>
              <a:rPr lang="en-US" sz="2400" dirty="0" smtClean="0"/>
              <a:t>: true,</a:t>
            </a:r>
          </a:p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onPressed</a:t>
            </a:r>
            <a:r>
              <a:rPr lang="en-US" sz="2400" dirty="0" smtClean="0"/>
              <a:t>: () {</a:t>
            </a:r>
          </a:p>
          <a:p>
            <a:pPr marL="0" indent="0">
              <a:buNone/>
            </a:pPr>
            <a:r>
              <a:rPr lang="en-US" sz="2400" dirty="0" smtClean="0"/>
              <a:t>              </a:t>
            </a:r>
            <a:r>
              <a:rPr lang="en-US" sz="2400" dirty="0" err="1" smtClean="0"/>
              <a:t>Navigator.pop</a:t>
            </a:r>
            <a:r>
              <a:rPr lang="en-US" sz="2400" dirty="0" smtClean="0"/>
              <a:t>(context);  },</a:t>
            </a:r>
          </a:p>
          <a:p>
            <a:pPr marL="0" indent="0">
              <a:buNone/>
            </a:pPr>
            <a:r>
              <a:rPr lang="en-US" sz="2400" dirty="0" smtClean="0"/>
              <a:t>            child: </a:t>
            </a:r>
            <a:r>
              <a:rPr lang="en-US" sz="2400" dirty="0" err="1" smtClean="0"/>
              <a:t>const</a:t>
            </a:r>
            <a:r>
              <a:rPr lang="en-US" sz="2400" dirty="0" smtClean="0"/>
              <a:t> Text('Destructive Action'),   ),    ], ),  );}</a:t>
            </a:r>
          </a:p>
        </p:txBody>
      </p:sp>
    </p:spTree>
    <p:extLst>
      <p:ext uri="{BB962C8B-B14F-4D97-AF65-F5344CB8AC3E}">
        <p14:creationId xmlns:p14="http://schemas.microsoft.com/office/powerpoint/2010/main" val="768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CupertinoPageScaffold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6292"/>
            <a:ext cx="12237597" cy="17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5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CupertinoPageScaffold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navigationBar</a:t>
            </a:r>
            <a:r>
              <a:rPr lang="en-US" dirty="0" smtClean="0"/>
              <a:t>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CupertinoNavigationBar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middle: Text('</a:t>
            </a:r>
            <a:r>
              <a:rPr lang="en-US" dirty="0" err="1" smtClean="0"/>
              <a:t>CupertinoPageScaffold</a:t>
            </a:r>
            <a:r>
              <a:rPr lang="en-US" dirty="0" smtClean="0"/>
              <a:t> Sample'),</a:t>
            </a:r>
          </a:p>
          <a:p>
            <a:pPr marL="0" indent="0">
              <a:buNone/>
            </a:pPr>
            <a:r>
              <a:rPr lang="en-US" dirty="0" smtClean="0"/>
              <a:t>      ),</a:t>
            </a:r>
          </a:p>
          <a:p>
            <a:pPr marL="0" indent="0">
              <a:buNone/>
            </a:pPr>
            <a:r>
              <a:rPr lang="en-US" dirty="0" smtClean="0"/>
              <a:t>      child: Center(</a:t>
            </a:r>
          </a:p>
          <a:p>
            <a:pPr marL="0" indent="0">
              <a:buNone/>
            </a:pPr>
            <a:r>
              <a:rPr lang="en-US" dirty="0" smtClean="0"/>
              <a:t>        child: Column(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mainAxisAlignment</a:t>
            </a:r>
            <a:r>
              <a:rPr lang="en-US" dirty="0" smtClean="0"/>
              <a:t>: </a:t>
            </a:r>
            <a:r>
              <a:rPr lang="en-US" dirty="0" err="1" smtClean="0"/>
              <a:t>MainAxisAlignment.center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children: &lt;Widget&gt;[</a:t>
            </a:r>
          </a:p>
          <a:p>
            <a:pPr marL="0" indent="0">
              <a:buNone/>
            </a:pPr>
            <a:r>
              <a:rPr lang="en-US" dirty="0" smtClean="0"/>
              <a:t>            Center(</a:t>
            </a:r>
          </a:p>
          <a:p>
            <a:pPr marL="0" indent="0">
              <a:buNone/>
            </a:pPr>
            <a:r>
              <a:rPr lang="en-US" dirty="0" smtClean="0"/>
              <a:t>              child: Text('You have pressed the button $_count times.'),</a:t>
            </a:r>
          </a:p>
          <a:p>
            <a:pPr marL="0" indent="0">
              <a:buNone/>
            </a:pPr>
            <a:r>
              <a:rPr lang="en-US" dirty="0" smtClean="0"/>
              <a:t>            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SizedBox</a:t>
            </a:r>
            <a:r>
              <a:rPr lang="en-US" dirty="0" smtClean="0"/>
              <a:t>(height: 20.0),</a:t>
            </a:r>
          </a:p>
          <a:p>
            <a:pPr marL="0" indent="0">
              <a:buNone/>
            </a:pPr>
            <a:r>
              <a:rPr lang="en-US" dirty="0" smtClean="0"/>
              <a:t>            Center(</a:t>
            </a:r>
          </a:p>
          <a:p>
            <a:pPr marL="0" indent="0">
              <a:buNone/>
            </a:pPr>
            <a:r>
              <a:rPr lang="en-US" dirty="0" smtClean="0"/>
              <a:t>              child: </a:t>
            </a:r>
            <a:r>
              <a:rPr lang="en-US" dirty="0" err="1" smtClean="0"/>
              <a:t>CupertinoButton.filled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onPressed</a:t>
            </a:r>
            <a:r>
              <a:rPr lang="en-US" dirty="0" smtClean="0"/>
              <a:t>: () =&gt; </a:t>
            </a:r>
            <a:r>
              <a:rPr lang="en-US" dirty="0" err="1" smtClean="0"/>
              <a:t>setState</a:t>
            </a:r>
            <a:r>
              <a:rPr lang="en-US" dirty="0" smtClean="0"/>
              <a:t>(() =&gt; _count++),</a:t>
            </a:r>
          </a:p>
          <a:p>
            <a:pPr marL="0" indent="0">
              <a:buNone/>
            </a:pPr>
            <a:r>
              <a:rPr lang="en-US" dirty="0" smtClean="0"/>
              <a:t>                child: </a:t>
            </a:r>
            <a:r>
              <a:rPr lang="en-US" dirty="0" err="1" smtClean="0"/>
              <a:t>const</a:t>
            </a:r>
            <a:r>
              <a:rPr lang="en-US" dirty="0" smtClean="0"/>
              <a:t> Icon(</a:t>
            </a:r>
            <a:r>
              <a:rPr lang="en-US" dirty="0" err="1" smtClean="0"/>
              <a:t>CupertinoIcons.add</a:t>
            </a:r>
            <a:r>
              <a:rPr lang="en-US" dirty="0" smtClean="0"/>
              <a:t>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663" y="0"/>
            <a:ext cx="4028337" cy="564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23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CupertinoPageTransition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4"/>
            <a:ext cx="12084624" cy="13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5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CupertinoPicker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61220" cy="39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69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7025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_</a:t>
            </a:r>
            <a:r>
              <a:rPr lang="en-US" dirty="0" err="1" smtClean="0"/>
              <a:t>showDialog</a:t>
            </a:r>
            <a:r>
              <a:rPr lang="en-US" dirty="0" smtClean="0"/>
              <a:t>(Widget child)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showCupertinoModalPopup</a:t>
            </a:r>
            <a:r>
              <a:rPr lang="en-US" dirty="0" smtClean="0"/>
              <a:t>&lt;void&gt;(</a:t>
            </a:r>
          </a:p>
          <a:p>
            <a:pPr marL="0" indent="0">
              <a:buNone/>
            </a:pPr>
            <a:r>
              <a:rPr lang="en-US" dirty="0" smtClean="0"/>
              <a:t>      context: context,</a:t>
            </a:r>
          </a:p>
          <a:p>
            <a:pPr marL="0" indent="0">
              <a:buNone/>
            </a:pPr>
            <a:r>
              <a:rPr lang="en-US" dirty="0" smtClean="0"/>
              <a:t>      builder: (</a:t>
            </a:r>
            <a:r>
              <a:rPr lang="en-US" dirty="0" err="1" smtClean="0"/>
              <a:t>BuildContext</a:t>
            </a:r>
            <a:r>
              <a:rPr lang="en-US" dirty="0" smtClean="0"/>
              <a:t> context) =&gt; Container(</a:t>
            </a:r>
          </a:p>
          <a:p>
            <a:pPr marL="0" indent="0">
              <a:buNone/>
            </a:pPr>
            <a:r>
              <a:rPr lang="en-US" dirty="0" smtClean="0"/>
              <a:t>        height: 216,</a:t>
            </a:r>
          </a:p>
          <a:p>
            <a:pPr marL="0" indent="0">
              <a:buNone/>
            </a:pPr>
            <a:r>
              <a:rPr lang="en-US" dirty="0" smtClean="0"/>
              <a:t>        padding: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EdgeInsets.only</a:t>
            </a:r>
            <a:r>
              <a:rPr lang="en-US" dirty="0" smtClean="0"/>
              <a:t>(top: 6.0),</a:t>
            </a:r>
          </a:p>
          <a:p>
            <a:pPr marL="0" indent="0">
              <a:buNone/>
            </a:pPr>
            <a:r>
              <a:rPr lang="en-US" dirty="0" smtClean="0"/>
              <a:t>	margin: </a:t>
            </a:r>
            <a:r>
              <a:rPr lang="en-US" dirty="0" err="1" smtClean="0"/>
              <a:t>EdgeInsets.only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bottom: </a:t>
            </a:r>
            <a:r>
              <a:rPr lang="en-US" dirty="0" err="1" smtClean="0"/>
              <a:t>MediaQuery.of</a:t>
            </a:r>
            <a:r>
              <a:rPr lang="en-US" dirty="0" smtClean="0"/>
              <a:t>(context).</a:t>
            </a:r>
            <a:r>
              <a:rPr lang="en-US" dirty="0" err="1" smtClean="0"/>
              <a:t>viewInsets.bottom</a:t>
            </a:r>
            <a:r>
              <a:rPr lang="en-US" dirty="0" smtClean="0"/>
              <a:t>, ),</a:t>
            </a:r>
          </a:p>
          <a:p>
            <a:pPr marL="0" indent="0">
              <a:buNone/>
            </a:pPr>
            <a:r>
              <a:rPr lang="en-US" dirty="0" smtClean="0"/>
              <a:t>	color: </a:t>
            </a:r>
            <a:r>
              <a:rPr lang="en-US" dirty="0" err="1" smtClean="0"/>
              <a:t>CupertinoColors.systemBackground.resolveFrom</a:t>
            </a:r>
            <a:r>
              <a:rPr lang="en-US" dirty="0" smtClean="0"/>
              <a:t>(context),</a:t>
            </a:r>
          </a:p>
          <a:p>
            <a:pPr marL="0" indent="0">
              <a:buNone/>
            </a:pPr>
            <a:r>
              <a:rPr lang="en-US" dirty="0" smtClean="0"/>
              <a:t>	child: </a:t>
            </a:r>
            <a:r>
              <a:rPr lang="en-US" dirty="0" err="1" smtClean="0"/>
              <a:t>SafeArea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top: false,</a:t>
            </a:r>
          </a:p>
          <a:p>
            <a:pPr marL="0" indent="0">
              <a:buNone/>
            </a:pPr>
            <a:r>
              <a:rPr lang="en-US" dirty="0" smtClean="0"/>
              <a:t>          child: child,        ),      ),  )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0"/>
            <a:ext cx="539897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// Display a </a:t>
            </a:r>
            <a:r>
              <a:rPr lang="en-US" dirty="0" err="1" smtClean="0"/>
              <a:t>CupertinoPicker</a:t>
            </a:r>
            <a:r>
              <a:rPr lang="en-US" dirty="0" smtClean="0"/>
              <a:t> with list of fruits.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onPressed</a:t>
            </a:r>
            <a:r>
              <a:rPr lang="en-US" dirty="0" smtClean="0"/>
              <a:t>: () =&gt; _</a:t>
            </a:r>
            <a:r>
              <a:rPr lang="en-US" dirty="0" err="1" smtClean="0"/>
              <a:t>showDialog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  </a:t>
            </a:r>
            <a:r>
              <a:rPr lang="en-US" dirty="0" err="1" smtClean="0"/>
              <a:t>CupertinoPicker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    magnification: 1.22,</a:t>
            </a:r>
          </a:p>
          <a:p>
            <a:r>
              <a:rPr lang="en-US" dirty="0" smtClean="0"/>
              <a:t>                    squeeze: 1.2,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useMagnifier</a:t>
            </a:r>
            <a:r>
              <a:rPr lang="en-US" dirty="0" smtClean="0"/>
              <a:t>: true,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itemExtent</a:t>
            </a:r>
            <a:r>
              <a:rPr lang="en-US" dirty="0" smtClean="0"/>
              <a:t>: _</a:t>
            </a:r>
            <a:r>
              <a:rPr lang="en-US" dirty="0" err="1" smtClean="0"/>
              <a:t>kItemExtent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// This sets the initial item.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scrollController</a:t>
            </a:r>
            <a:r>
              <a:rPr lang="en-US" dirty="0" smtClean="0"/>
              <a:t>: </a:t>
            </a:r>
            <a:r>
              <a:rPr lang="en-US" dirty="0" err="1" smtClean="0"/>
              <a:t>FixedExtentScrollController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      </a:t>
            </a:r>
            <a:r>
              <a:rPr lang="en-US" dirty="0" err="1" smtClean="0"/>
              <a:t>initialItem</a:t>
            </a:r>
            <a:r>
              <a:rPr lang="en-US" dirty="0" smtClean="0"/>
              <a:t>: _</a:t>
            </a:r>
            <a:r>
              <a:rPr lang="en-US" dirty="0" err="1" smtClean="0"/>
              <a:t>selectedFruit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4880" cy="677303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224" y="0"/>
            <a:ext cx="4881776" cy="67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21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CupertinoPopupSurface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8" y="1690688"/>
            <a:ext cx="12112202" cy="19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2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302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return </a:t>
            </a:r>
            <a:r>
              <a:rPr lang="en-US" dirty="0" err="1"/>
              <a:t>CupertinoPopupSurface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  child: Container(</a:t>
            </a:r>
          </a:p>
          <a:p>
            <a:pPr marL="0" indent="0">
              <a:buNone/>
            </a:pPr>
            <a:r>
              <a:rPr lang="en-US" dirty="0"/>
              <a:t>                    height: 200,</a:t>
            </a:r>
          </a:p>
          <a:p>
            <a:pPr marL="0" indent="0">
              <a:buNone/>
            </a:pPr>
            <a:r>
              <a:rPr lang="en-US" dirty="0"/>
              <a:t>                    child: Center(</a:t>
            </a:r>
          </a:p>
          <a:p>
            <a:pPr marL="0" indent="0">
              <a:buNone/>
            </a:pPr>
            <a:r>
              <a:rPr lang="en-US" dirty="0"/>
              <a:t>                      child: Text('This is a </a:t>
            </a:r>
            <a:r>
              <a:rPr lang="en-US" dirty="0" err="1"/>
              <a:t>CupertinoPopupSurface</a:t>
            </a:r>
            <a:r>
              <a:rPr lang="en-US" dirty="0"/>
              <a:t>'),</a:t>
            </a:r>
          </a:p>
          <a:p>
            <a:pPr marL="0" indent="0">
              <a:buNone/>
            </a:pPr>
            <a:r>
              <a:rPr lang="en-US" dirty="0"/>
              <a:t>                    ),</a:t>
            </a:r>
          </a:p>
          <a:p>
            <a:pPr marL="0" indent="0">
              <a:buNone/>
            </a:pPr>
            <a:r>
              <a:rPr lang="en-US" dirty="0"/>
              <a:t>                  ),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31" y="2722335"/>
            <a:ext cx="8585737" cy="413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9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CupertinoScrollbar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720"/>
            <a:ext cx="12201414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11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CupertinoPageScaffold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navigationBar</a:t>
            </a:r>
            <a:r>
              <a:rPr lang="en-US" dirty="0" smtClean="0"/>
              <a:t>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CupertinoNavigationBar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middle: Text('</a:t>
            </a:r>
            <a:r>
              <a:rPr lang="en-US" dirty="0" err="1" smtClean="0"/>
              <a:t>CupertinoScrollbar</a:t>
            </a:r>
            <a:r>
              <a:rPr lang="en-US" dirty="0" smtClean="0"/>
              <a:t> Sample'),</a:t>
            </a:r>
          </a:p>
          <a:p>
            <a:pPr marL="0" indent="0">
              <a:buNone/>
            </a:pPr>
            <a:r>
              <a:rPr lang="en-US" dirty="0" smtClean="0"/>
              <a:t>      ),</a:t>
            </a:r>
          </a:p>
          <a:p>
            <a:pPr marL="0" indent="0">
              <a:buNone/>
            </a:pPr>
            <a:r>
              <a:rPr lang="en-US" dirty="0" smtClean="0"/>
              <a:t>      child: </a:t>
            </a:r>
            <a:r>
              <a:rPr lang="en-US" b="1" dirty="0" err="1" smtClean="0"/>
              <a:t>CupertinoScrollbar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thickness: 6.0,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thicknessWhileDragging</a:t>
            </a:r>
            <a:r>
              <a:rPr lang="en-US" dirty="0" smtClean="0"/>
              <a:t>: 10.0,</a:t>
            </a:r>
          </a:p>
          <a:p>
            <a:pPr marL="0" indent="0">
              <a:buNone/>
            </a:pPr>
            <a:r>
              <a:rPr lang="en-US" dirty="0" smtClean="0"/>
              <a:t>        radius: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Radius.circular</a:t>
            </a:r>
            <a:r>
              <a:rPr lang="en-US" dirty="0" smtClean="0"/>
              <a:t>(34.0),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radiusWhileDragging</a:t>
            </a:r>
            <a:r>
              <a:rPr lang="en-US" dirty="0" smtClean="0"/>
              <a:t>: </a:t>
            </a:r>
            <a:r>
              <a:rPr lang="en-US" dirty="0" err="1" smtClean="0"/>
              <a:t>Radius.zero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child: </a:t>
            </a:r>
            <a:r>
              <a:rPr lang="en-US" dirty="0" err="1" smtClean="0"/>
              <a:t>ListView.builder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itemCount</a:t>
            </a:r>
            <a:r>
              <a:rPr lang="en-US" dirty="0" smtClean="0"/>
              <a:t>: 120,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itemBuilder</a:t>
            </a:r>
            <a:r>
              <a:rPr lang="en-US" dirty="0" smtClean="0"/>
              <a:t>: (</a:t>
            </a:r>
            <a:r>
              <a:rPr lang="en-US" dirty="0" err="1" smtClean="0"/>
              <a:t>BuildContext</a:t>
            </a:r>
            <a:r>
              <a:rPr lang="en-US" dirty="0" smtClean="0"/>
              <a:t> context, </a:t>
            </a:r>
            <a:r>
              <a:rPr lang="en-US" dirty="0" err="1" smtClean="0"/>
              <a:t>int</a:t>
            </a:r>
            <a:r>
              <a:rPr lang="en-US" dirty="0" smtClean="0"/>
              <a:t> index) {</a:t>
            </a:r>
          </a:p>
          <a:p>
            <a:pPr marL="0" indent="0">
              <a:buNone/>
            </a:pPr>
            <a:r>
              <a:rPr lang="en-US" dirty="0" smtClean="0"/>
              <a:t>            return Center(</a:t>
            </a:r>
          </a:p>
          <a:p>
            <a:pPr marL="0" indent="0">
              <a:buNone/>
            </a:pPr>
            <a:r>
              <a:rPr lang="en-US" dirty="0" smtClean="0"/>
              <a:t>              child: Padding(</a:t>
            </a:r>
          </a:p>
          <a:p>
            <a:pPr marL="0" indent="0">
              <a:buNone/>
            </a:pPr>
            <a:r>
              <a:rPr lang="en-US" dirty="0" smtClean="0"/>
              <a:t>                padding: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EdgeInsets.all</a:t>
            </a:r>
            <a:r>
              <a:rPr lang="en-US" dirty="0" smtClean="0"/>
              <a:t>(8.0),</a:t>
            </a:r>
          </a:p>
          <a:p>
            <a:pPr marL="0" indent="0">
              <a:buNone/>
            </a:pPr>
            <a:r>
              <a:rPr lang="en-US" dirty="0" smtClean="0"/>
              <a:t>                child: Text('Item $index'),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821" y="0"/>
            <a:ext cx="5062367" cy="66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624658"/>
            <a:ext cx="6751320" cy="59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65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CupertinoFormRow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Создает строку разделенной формы в стиле </a:t>
            </a:r>
            <a:r>
              <a:rPr lang="ru-RU" sz="3200" dirty="0" err="1"/>
              <a:t>iOS</a:t>
            </a:r>
            <a:r>
              <a:rPr lang="ru-RU" sz="3200" dirty="0"/>
              <a:t> со стандартным префиксом и дочерним </a:t>
            </a:r>
            <a:r>
              <a:rPr lang="ru-RU" sz="3200" dirty="0" err="1"/>
              <a:t>виджетом</a:t>
            </a:r>
            <a:r>
              <a:rPr lang="ru-RU" sz="3200" dirty="0"/>
              <a:t>. Также предоставляет возможность разместить </a:t>
            </a:r>
            <a:r>
              <a:rPr lang="ru-RU" sz="3200" dirty="0" err="1"/>
              <a:t>виджеты</a:t>
            </a:r>
            <a:r>
              <a:rPr lang="ru-RU" sz="3200" dirty="0"/>
              <a:t> ошибок и вспомогательные </a:t>
            </a:r>
            <a:r>
              <a:rPr lang="ru-RU" sz="3200" dirty="0" err="1"/>
              <a:t>виджеты</a:t>
            </a:r>
            <a:r>
              <a:rPr lang="ru-RU" sz="3200" dirty="0"/>
              <a:t>, которые появляются под ними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CupertinoFormRow</a:t>
            </a:r>
            <a:r>
              <a:rPr lang="en-US" sz="3200" dirty="0"/>
              <a:t>({Key? key, required Widget child, Widget? prefix, </a:t>
            </a:r>
            <a:r>
              <a:rPr lang="en-US" sz="3200" dirty="0" err="1"/>
              <a:t>EdgeInsetsGeometry</a:t>
            </a:r>
            <a:r>
              <a:rPr lang="en-US" sz="3200" dirty="0"/>
              <a:t>? padding, Widget? helper, Widget? error})</a:t>
            </a:r>
          </a:p>
        </p:txBody>
      </p:sp>
    </p:spTree>
    <p:extLst>
      <p:ext uri="{BB962C8B-B14F-4D97-AF65-F5344CB8AC3E}">
        <p14:creationId xmlns:p14="http://schemas.microsoft.com/office/powerpoint/2010/main" val="213431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767848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CupertinoFormRow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prefix: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PrefixWidget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icon: </a:t>
            </a:r>
            <a:r>
              <a:rPr lang="en-US" dirty="0" err="1"/>
              <a:t>CupertinoIcons.airplane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title: 'Airplane Mode',</a:t>
            </a:r>
          </a:p>
          <a:p>
            <a:pPr marL="0" indent="0">
              <a:buNone/>
            </a:pPr>
            <a:r>
              <a:rPr lang="en-US" dirty="0"/>
              <a:t>                color: </a:t>
            </a:r>
            <a:r>
              <a:rPr lang="en-US" dirty="0" err="1"/>
              <a:t>CupertinoColors.systemOrange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),</a:t>
            </a:r>
          </a:p>
          <a:p>
            <a:pPr marL="0" indent="0">
              <a:buNone/>
            </a:pPr>
            <a:r>
              <a:rPr lang="en-US" dirty="0"/>
              <a:t>              child: </a:t>
            </a:r>
            <a:r>
              <a:rPr lang="en-US" dirty="0" err="1"/>
              <a:t>CupertinoSwitch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value: </a:t>
            </a:r>
            <a:r>
              <a:rPr lang="en-US" dirty="0" err="1"/>
              <a:t>airplaneMode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onChanged</a:t>
            </a:r>
            <a:r>
              <a:rPr lang="en-US" dirty="0"/>
              <a:t>: (bool value) {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airplaneMode</a:t>
            </a:r>
            <a:r>
              <a:rPr lang="en-US" dirty="0"/>
              <a:t> = value;</a:t>
            </a:r>
          </a:p>
          <a:p>
            <a:pPr marL="0" indent="0">
              <a:buNone/>
            </a:pPr>
            <a:r>
              <a:rPr lang="en-US" dirty="0"/>
              <a:t>                  });</a:t>
            </a:r>
          </a:p>
          <a:p>
            <a:pPr marL="0" indent="0">
              <a:buNone/>
            </a:pPr>
            <a:r>
              <a:rPr lang="en-US" dirty="0"/>
              <a:t>                },</a:t>
            </a:r>
          </a:p>
          <a:p>
            <a:pPr marL="0" indent="0">
              <a:buNone/>
            </a:pPr>
            <a:r>
              <a:rPr lang="en-US" dirty="0"/>
              <a:t>              ),</a:t>
            </a:r>
          </a:p>
          <a:p>
            <a:pPr marL="0" indent="0">
              <a:buNone/>
            </a:pPr>
            <a:r>
              <a:rPr lang="en-US" dirty="0"/>
              <a:t>            ),</a:t>
            </a:r>
          </a:p>
        </p:txBody>
      </p:sp>
    </p:spTree>
    <p:extLst>
      <p:ext uri="{BB962C8B-B14F-4D97-AF65-F5344CB8AC3E}">
        <p14:creationId xmlns:p14="http://schemas.microsoft.com/office/powerpoint/2010/main" val="1705424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CupertinoFormRow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prefix: </a:t>
            </a:r>
            <a:r>
              <a:rPr lang="en-US" dirty="0" err="1"/>
              <a:t>PrefixWidget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icon: </a:t>
            </a:r>
            <a:r>
              <a:rPr lang="en-US" dirty="0" err="1"/>
              <a:t>CupertinoIcons.wifi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title: 'Wi-Fi',</a:t>
            </a:r>
          </a:p>
          <a:p>
            <a:pPr marL="0" indent="0">
              <a:buNone/>
            </a:pPr>
            <a:r>
              <a:rPr lang="en-US" dirty="0"/>
              <a:t>                color: </a:t>
            </a:r>
            <a:r>
              <a:rPr lang="en-US" dirty="0" err="1"/>
              <a:t>CupertinoColors.systemBlue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),</a:t>
            </a:r>
          </a:p>
          <a:p>
            <a:pPr marL="0" indent="0">
              <a:buNone/>
            </a:pPr>
            <a:r>
              <a:rPr lang="en-US" dirty="0"/>
              <a:t>              error: Text('Home network unavailable'),</a:t>
            </a:r>
          </a:p>
          <a:p>
            <a:pPr marL="0" indent="0">
              <a:buNone/>
            </a:pPr>
            <a:r>
              <a:rPr lang="en-US" dirty="0"/>
              <a:t>              child: Row(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MainAxisAlignment.end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children: &lt;Widget&gt;[</a:t>
            </a:r>
          </a:p>
          <a:p>
            <a:pPr marL="0" indent="0">
              <a:buNone/>
            </a:pPr>
            <a:r>
              <a:rPr lang="en-US" dirty="0"/>
              <a:t>                  Text('Not connected'),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SizedBox</a:t>
            </a:r>
            <a:r>
              <a:rPr lang="en-US" dirty="0"/>
              <a:t>(width: 5),</a:t>
            </a:r>
          </a:p>
          <a:p>
            <a:pPr marL="0" indent="0">
              <a:buNone/>
            </a:pPr>
            <a:r>
              <a:rPr lang="en-US" dirty="0"/>
              <a:t>                  Icon(</a:t>
            </a:r>
            <a:r>
              <a:rPr lang="en-US" dirty="0" err="1"/>
              <a:t>CupertinoIcons.forward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   ],</a:t>
            </a:r>
          </a:p>
          <a:p>
            <a:pPr marL="0" indent="0">
              <a:buNone/>
            </a:pPr>
            <a:r>
              <a:rPr lang="en-US" dirty="0"/>
              <a:t>              ),</a:t>
            </a:r>
          </a:p>
          <a:p>
            <a:pPr marL="0" indent="0">
              <a:buNone/>
            </a:pPr>
            <a:r>
              <a:rPr lang="en-US" dirty="0"/>
              <a:t>            ),</a:t>
            </a:r>
          </a:p>
        </p:txBody>
      </p:sp>
    </p:spTree>
    <p:extLst>
      <p:ext uri="{BB962C8B-B14F-4D97-AF65-F5344CB8AC3E}">
        <p14:creationId xmlns:p14="http://schemas.microsoft.com/office/powerpoint/2010/main" val="1763259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629430" cy="674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22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CupertinoSearchTextField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21059" cy="36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80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64465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child: Center(</a:t>
            </a:r>
          </a:p>
          <a:p>
            <a:pPr marL="0" indent="0">
              <a:buNone/>
            </a:pPr>
            <a:r>
              <a:rPr lang="en-US" dirty="0" smtClean="0"/>
              <a:t>        child: Padding(</a:t>
            </a:r>
          </a:p>
          <a:p>
            <a:pPr marL="0" indent="0">
              <a:buNone/>
            </a:pPr>
            <a:r>
              <a:rPr lang="en-US" dirty="0" smtClean="0"/>
              <a:t>          padding: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EdgeInsets.all</a:t>
            </a:r>
            <a:r>
              <a:rPr lang="en-US" dirty="0" smtClean="0"/>
              <a:t>(16.0),</a:t>
            </a:r>
          </a:p>
          <a:p>
            <a:pPr marL="0" indent="0">
              <a:buNone/>
            </a:pPr>
            <a:r>
              <a:rPr lang="en-US" dirty="0" smtClean="0"/>
              <a:t>          child: </a:t>
            </a:r>
            <a:r>
              <a:rPr lang="en-US" dirty="0" err="1" smtClean="0"/>
              <a:t>CupertinoSearchTextField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controller: </a:t>
            </a:r>
            <a:r>
              <a:rPr lang="en-US" dirty="0" err="1" smtClean="0"/>
              <a:t>textController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placeholder: 'Search',</a:t>
            </a:r>
          </a:p>
          <a:p>
            <a:pPr marL="0" indent="0">
              <a:buNone/>
            </a:pPr>
            <a:r>
              <a:rPr lang="en-US" dirty="0" smtClean="0"/>
              <a:t>          ),</a:t>
            </a: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45480" y="1690688"/>
            <a:ext cx="6446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96000" y="0"/>
            <a:ext cx="6446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class _</a:t>
            </a:r>
            <a:r>
              <a:rPr lang="en-US" dirty="0" err="1" smtClean="0"/>
              <a:t>SearchTextFieldExampleState</a:t>
            </a:r>
            <a:r>
              <a:rPr lang="en-US" dirty="0" smtClean="0"/>
              <a:t> extends State&lt;</a:t>
            </a:r>
            <a:r>
              <a:rPr lang="en-US" dirty="0" err="1" smtClean="0"/>
              <a:t>SearchTextFieldExample</a:t>
            </a:r>
            <a:r>
              <a:rPr lang="en-US" dirty="0" smtClean="0"/>
              <a:t>&gt; {</a:t>
            </a:r>
            <a:br>
              <a:rPr lang="en-US" dirty="0" smtClean="0"/>
            </a:br>
            <a:r>
              <a:rPr lang="en-US" dirty="0" smtClean="0"/>
              <a:t>  late </a:t>
            </a:r>
            <a:r>
              <a:rPr lang="en-US" dirty="0" err="1" smtClean="0"/>
              <a:t>TextEditingController</a:t>
            </a:r>
            <a:r>
              <a:rPr lang="en-US" dirty="0" smtClean="0"/>
              <a:t> </a:t>
            </a:r>
            <a:r>
              <a:rPr lang="en-US" dirty="0" err="1" smtClean="0"/>
              <a:t>textController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@override</a:t>
            </a:r>
            <a:br>
              <a:rPr lang="en-US" dirty="0" smtClean="0"/>
            </a:br>
            <a:r>
              <a:rPr lang="en-US" dirty="0" smtClean="0"/>
              <a:t>  void </a:t>
            </a:r>
            <a:r>
              <a:rPr lang="en-US" dirty="0" err="1" smtClean="0"/>
              <a:t>initState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super.initState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textController</a:t>
            </a:r>
            <a:r>
              <a:rPr lang="en-US" dirty="0" smtClean="0"/>
              <a:t> = </a:t>
            </a:r>
            <a:r>
              <a:rPr lang="en-US" dirty="0" err="1" smtClean="0"/>
              <a:t>TextEditingController</a:t>
            </a:r>
            <a:r>
              <a:rPr lang="en-US" dirty="0" smtClean="0"/>
              <a:t>(text: 'initial text');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42" y="3189662"/>
            <a:ext cx="2528178" cy="34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8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CupertinoSearchTextField</a:t>
            </a:r>
            <a:r>
              <a:rPr lang="en-US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CupertinoTextField</a:t>
            </a:r>
            <a:r>
              <a:rPr lang="ru-RU" dirty="0"/>
              <a:t>, который имитирует внешний вид и поведение </a:t>
            </a:r>
            <a:r>
              <a:rPr lang="ru-RU" dirty="0" err="1"/>
              <a:t>UISearchTextField</a:t>
            </a:r>
            <a:r>
              <a:rPr lang="ru-RU" dirty="0"/>
              <a:t> из </a:t>
            </a:r>
            <a:r>
              <a:rPr lang="ru-RU" dirty="0" err="1"/>
              <a:t>UIKit</a:t>
            </a:r>
            <a:r>
              <a:rPr lang="ru-RU" dirty="0"/>
              <a:t>. Этот элемент управления по умолчанию отображает основные части </a:t>
            </a:r>
            <a:r>
              <a:rPr lang="ru-RU" dirty="0" err="1"/>
              <a:t>UISearchTextField</a:t>
            </a:r>
            <a:r>
              <a:rPr lang="ru-RU" dirty="0"/>
              <a:t>, такие как </a:t>
            </a:r>
            <a:r>
              <a:rPr lang="ru-RU" dirty="0" smtClean="0"/>
              <a:t>подсказка </a:t>
            </a:r>
            <a:r>
              <a:rPr lang="ru-RU" dirty="0"/>
              <a:t>'</a:t>
            </a:r>
            <a:r>
              <a:rPr lang="ru-RU" dirty="0" err="1"/>
              <a:t>Search</a:t>
            </a:r>
            <a:r>
              <a:rPr lang="ru-RU" dirty="0"/>
              <a:t>', иконка поиска с префиксом и иконка X-</a:t>
            </a:r>
            <a:r>
              <a:rPr lang="ru-RU" dirty="0" err="1"/>
              <a:t>Mark</a:t>
            </a:r>
            <a:r>
              <a:rPr lang="ru-RU" dirty="0"/>
              <a:t> с суффиксом. Чтобы управлять текстом, отображаемым в текстовом поле, используйте контроллер.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72484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CupertinoSearchTextField</a:t>
            </a:r>
            <a:r>
              <a:rPr lang="en-US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1076" y="1825624"/>
            <a:ext cx="11022724" cy="4843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CupertinoSearchTextField</a:t>
            </a:r>
            <a:r>
              <a:rPr lang="en-US" dirty="0"/>
              <a:t>({Key? key, </a:t>
            </a:r>
            <a:r>
              <a:rPr lang="en-US" dirty="0" err="1"/>
              <a:t>TextEditingController</a:t>
            </a:r>
            <a:r>
              <a:rPr lang="en-US" dirty="0"/>
              <a:t>? controller, </a:t>
            </a:r>
            <a:r>
              <a:rPr lang="en-US" dirty="0" err="1"/>
              <a:t>ValueChanged</a:t>
            </a:r>
            <a:r>
              <a:rPr lang="en-US" dirty="0"/>
              <a:t>&lt;String&gt;? </a:t>
            </a:r>
            <a:r>
              <a:rPr lang="en-US" dirty="0" err="1"/>
              <a:t>onChanged</a:t>
            </a:r>
            <a:r>
              <a:rPr lang="en-US" dirty="0"/>
              <a:t>, </a:t>
            </a:r>
            <a:r>
              <a:rPr lang="en-US" dirty="0" err="1"/>
              <a:t>ValueChanged</a:t>
            </a:r>
            <a:r>
              <a:rPr lang="en-US" dirty="0"/>
              <a:t>&lt;String&gt;? </a:t>
            </a:r>
            <a:r>
              <a:rPr lang="en-US" dirty="0" err="1"/>
              <a:t>onSubmitted</a:t>
            </a:r>
            <a:r>
              <a:rPr lang="en-US" dirty="0"/>
              <a:t>, </a:t>
            </a:r>
            <a:r>
              <a:rPr lang="en-US" dirty="0" err="1"/>
              <a:t>TextStyle</a:t>
            </a:r>
            <a:r>
              <a:rPr lang="en-US" dirty="0"/>
              <a:t>? style, String? placeholder, </a:t>
            </a:r>
            <a:r>
              <a:rPr lang="en-US" dirty="0" err="1"/>
              <a:t>TextStyle</a:t>
            </a:r>
            <a:r>
              <a:rPr lang="en-US" dirty="0"/>
              <a:t>? </a:t>
            </a:r>
            <a:r>
              <a:rPr lang="en-US" dirty="0" err="1"/>
              <a:t>placeholderStyle</a:t>
            </a:r>
            <a:r>
              <a:rPr lang="en-US" dirty="0"/>
              <a:t>, </a:t>
            </a:r>
            <a:r>
              <a:rPr lang="en-US" dirty="0" err="1"/>
              <a:t>BoxDecoration</a:t>
            </a:r>
            <a:r>
              <a:rPr lang="en-US" dirty="0"/>
              <a:t>? decoration, Color? </a:t>
            </a:r>
            <a:r>
              <a:rPr lang="en-US" dirty="0" err="1"/>
              <a:t>backgroundColor</a:t>
            </a:r>
            <a:r>
              <a:rPr lang="en-US" dirty="0"/>
              <a:t>, </a:t>
            </a:r>
            <a:r>
              <a:rPr lang="en-US" dirty="0" err="1"/>
              <a:t>BorderRadius</a:t>
            </a:r>
            <a:r>
              <a:rPr lang="en-US" dirty="0"/>
              <a:t>? </a:t>
            </a:r>
            <a:r>
              <a:rPr lang="en-US" dirty="0" err="1"/>
              <a:t>borderRadius</a:t>
            </a:r>
            <a:r>
              <a:rPr lang="en-US" dirty="0"/>
              <a:t>, </a:t>
            </a:r>
            <a:r>
              <a:rPr lang="en-US" dirty="0" err="1"/>
              <a:t>TextInputType</a:t>
            </a:r>
            <a:r>
              <a:rPr lang="en-US" dirty="0"/>
              <a:t>? </a:t>
            </a:r>
            <a:r>
              <a:rPr lang="en-US" dirty="0" err="1"/>
              <a:t>keyboardType</a:t>
            </a:r>
            <a:r>
              <a:rPr lang="en-US" dirty="0"/>
              <a:t> = </a:t>
            </a:r>
            <a:r>
              <a:rPr lang="en-US" dirty="0" err="1"/>
              <a:t>TextInputType.text</a:t>
            </a:r>
            <a:r>
              <a:rPr lang="en-US" dirty="0"/>
              <a:t>, </a:t>
            </a:r>
            <a:r>
              <a:rPr lang="en-US" dirty="0" err="1"/>
              <a:t>EdgeInsetsGeometry</a:t>
            </a:r>
            <a:r>
              <a:rPr lang="en-US" dirty="0"/>
              <a:t> padding =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EdgeInsetsDirectional.fromSTEB</a:t>
            </a:r>
            <a:r>
              <a:rPr lang="en-US" dirty="0"/>
              <a:t>(5.5, 8, 5.5, 8), Color </a:t>
            </a:r>
            <a:r>
              <a:rPr lang="en-US" dirty="0" err="1"/>
              <a:t>itemColor</a:t>
            </a:r>
            <a:r>
              <a:rPr lang="en-US" dirty="0"/>
              <a:t> = </a:t>
            </a:r>
            <a:r>
              <a:rPr lang="en-US" dirty="0" err="1"/>
              <a:t>CupertinoColors.secondaryLabel</a:t>
            </a:r>
            <a:r>
              <a:rPr lang="en-US" dirty="0"/>
              <a:t>, double </a:t>
            </a:r>
            <a:r>
              <a:rPr lang="en-US" dirty="0" err="1"/>
              <a:t>itemSize</a:t>
            </a:r>
            <a:r>
              <a:rPr lang="en-US" dirty="0"/>
              <a:t> = 20.0, </a:t>
            </a:r>
            <a:r>
              <a:rPr lang="en-US" dirty="0" err="1"/>
              <a:t>EdgeInsetsGeometry</a:t>
            </a:r>
            <a:r>
              <a:rPr lang="en-US" dirty="0"/>
              <a:t> </a:t>
            </a:r>
            <a:r>
              <a:rPr lang="en-US" dirty="0" err="1"/>
              <a:t>prefixInsets</a:t>
            </a:r>
            <a:r>
              <a:rPr lang="en-US" dirty="0"/>
              <a:t> =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EdgeInsetsDirectional.fromSTEB</a:t>
            </a:r>
            <a:r>
              <a:rPr lang="en-US" dirty="0"/>
              <a:t>(6, 0, 0, 3), Widget </a:t>
            </a:r>
            <a:r>
              <a:rPr lang="en-US" dirty="0" err="1"/>
              <a:t>prefixIcon</a:t>
            </a:r>
            <a:r>
              <a:rPr lang="en-US" dirty="0"/>
              <a:t> = </a:t>
            </a:r>
            <a:r>
              <a:rPr lang="en-US" dirty="0" err="1"/>
              <a:t>const</a:t>
            </a:r>
            <a:r>
              <a:rPr lang="en-US" dirty="0"/>
              <a:t> Icon(</a:t>
            </a:r>
            <a:r>
              <a:rPr lang="en-US" dirty="0" err="1"/>
              <a:t>CupertinoIcons.search</a:t>
            </a:r>
            <a:r>
              <a:rPr lang="en-US" dirty="0"/>
              <a:t>), </a:t>
            </a:r>
            <a:r>
              <a:rPr lang="en-US" dirty="0" err="1"/>
              <a:t>EdgeInsetsGeometry</a:t>
            </a:r>
            <a:r>
              <a:rPr lang="en-US" dirty="0"/>
              <a:t> </a:t>
            </a:r>
            <a:r>
              <a:rPr lang="en-US" dirty="0" err="1"/>
              <a:t>suffixInsets</a:t>
            </a:r>
            <a:r>
              <a:rPr lang="en-US" dirty="0"/>
              <a:t> =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EdgeInsetsDirectional.fromSTEB</a:t>
            </a:r>
            <a:r>
              <a:rPr lang="en-US" dirty="0"/>
              <a:t>(0, 0, 5, 2), Icon </a:t>
            </a:r>
            <a:r>
              <a:rPr lang="en-US" dirty="0" err="1"/>
              <a:t>suffixIcon</a:t>
            </a:r>
            <a:r>
              <a:rPr lang="en-US" dirty="0"/>
              <a:t> = </a:t>
            </a:r>
            <a:r>
              <a:rPr lang="en-US" dirty="0" err="1"/>
              <a:t>const</a:t>
            </a:r>
            <a:r>
              <a:rPr lang="en-US" dirty="0"/>
              <a:t> Icon(</a:t>
            </a:r>
            <a:r>
              <a:rPr lang="en-US" dirty="0" err="1"/>
              <a:t>CupertinoIcons.xmark_circle_fill</a:t>
            </a:r>
            <a:r>
              <a:rPr lang="en-US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3020171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9359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child: </a:t>
            </a:r>
            <a:r>
              <a:rPr lang="en-US" dirty="0" err="1"/>
              <a:t>CupertinoSearchTextField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controller: </a:t>
            </a:r>
            <a:r>
              <a:rPr lang="en-US" dirty="0" err="1"/>
              <a:t>textController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placeholder: 'Search',</a:t>
            </a:r>
          </a:p>
          <a:p>
            <a:pPr marL="0" indent="0">
              <a:buNone/>
            </a:pPr>
            <a:r>
              <a:rPr lang="en-US" dirty="0"/>
              <a:t>          ),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990" y="980255"/>
            <a:ext cx="6878010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9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CupertinoSegmentedControl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90688"/>
            <a:ext cx="12375574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CupertinoActivityIndicator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6244"/>
            <a:ext cx="11811000" cy="38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83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middle: </a:t>
            </a:r>
            <a:r>
              <a:rPr lang="en-US" dirty="0" err="1" smtClean="0"/>
              <a:t>CupertinoSegmentedControl</a:t>
            </a:r>
            <a:r>
              <a:rPr lang="en-US" dirty="0" smtClean="0"/>
              <a:t>&lt;Sky&gt;(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selectedColor</a:t>
            </a:r>
            <a:r>
              <a:rPr lang="en-US" dirty="0" smtClean="0"/>
              <a:t>: </a:t>
            </a:r>
            <a:r>
              <a:rPr lang="en-US" dirty="0" err="1" smtClean="0"/>
              <a:t>skyColors</a:t>
            </a:r>
            <a:r>
              <a:rPr lang="en-US" dirty="0" smtClean="0"/>
              <a:t>[_</a:t>
            </a:r>
            <a:r>
              <a:rPr lang="en-US" dirty="0" err="1" smtClean="0"/>
              <a:t>selectedSegment</a:t>
            </a:r>
            <a:r>
              <a:rPr lang="en-US" dirty="0" smtClean="0"/>
              <a:t>],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padding: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EdgeInsets.symmetric</a:t>
            </a:r>
            <a:r>
              <a:rPr lang="en-US" dirty="0" smtClean="0"/>
              <a:t>(horizontal: 12),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groupValue</a:t>
            </a:r>
            <a:r>
              <a:rPr lang="en-US" dirty="0" smtClean="0"/>
              <a:t>: _</a:t>
            </a:r>
            <a:r>
              <a:rPr lang="en-US" dirty="0" err="1" smtClean="0"/>
              <a:t>selectedSegment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onValueChanged</a:t>
            </a:r>
            <a:r>
              <a:rPr lang="en-US" dirty="0" smtClean="0"/>
              <a:t>: (Sky value)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setState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              _</a:t>
            </a:r>
            <a:r>
              <a:rPr lang="en-US" dirty="0" err="1" smtClean="0"/>
              <a:t>selectedSegment</a:t>
            </a:r>
            <a:r>
              <a:rPr lang="en-US" dirty="0" smtClean="0"/>
              <a:t> = value;</a:t>
            </a:r>
            <a:r>
              <a:rPr lang="ru-RU" dirty="0" smtClean="0"/>
              <a:t> </a:t>
            </a:r>
            <a:r>
              <a:rPr lang="en-US" dirty="0" smtClean="0"/>
              <a:t>});},</a:t>
            </a:r>
          </a:p>
          <a:p>
            <a:pPr marL="0" indent="0">
              <a:buNone/>
            </a:pPr>
            <a:r>
              <a:rPr lang="en-US" dirty="0" smtClean="0"/>
              <a:t>          children: </a:t>
            </a:r>
            <a:r>
              <a:rPr lang="en-US" dirty="0" err="1" smtClean="0"/>
              <a:t>const</a:t>
            </a:r>
            <a:r>
              <a:rPr lang="en-US" dirty="0" smtClean="0"/>
              <a:t> &lt;Sky, Widget&gt;{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Sky.midnight</a:t>
            </a:r>
            <a:r>
              <a:rPr lang="en-US" dirty="0" smtClean="0"/>
              <a:t>: Padding(</a:t>
            </a:r>
          </a:p>
          <a:p>
            <a:pPr marL="0" indent="0">
              <a:buNone/>
            </a:pPr>
            <a:r>
              <a:rPr lang="en-US" dirty="0" smtClean="0"/>
              <a:t>              padding: </a:t>
            </a:r>
            <a:r>
              <a:rPr lang="en-US" dirty="0" err="1" smtClean="0"/>
              <a:t>EdgeInsets.symmetric</a:t>
            </a:r>
            <a:r>
              <a:rPr lang="en-US" dirty="0" smtClean="0"/>
              <a:t>(horizontal: 20),</a:t>
            </a:r>
          </a:p>
          <a:p>
            <a:pPr marL="0" indent="0">
              <a:buNone/>
            </a:pPr>
            <a:r>
              <a:rPr lang="en-US" dirty="0" smtClean="0"/>
              <a:t>              child: Text('Midnight'),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Sky.viridian</a:t>
            </a:r>
            <a:r>
              <a:rPr lang="en-US" dirty="0" smtClean="0"/>
              <a:t>: Padding(</a:t>
            </a:r>
          </a:p>
          <a:p>
            <a:pPr marL="0" indent="0">
              <a:buNone/>
            </a:pPr>
            <a:r>
              <a:rPr lang="en-US" dirty="0" smtClean="0"/>
              <a:t>              padding: </a:t>
            </a:r>
            <a:r>
              <a:rPr lang="en-US" dirty="0" err="1" smtClean="0"/>
              <a:t>EdgeInsets.symmetric</a:t>
            </a:r>
            <a:r>
              <a:rPr lang="en-US" dirty="0" smtClean="0"/>
              <a:t>(horizontal: 20),</a:t>
            </a:r>
          </a:p>
          <a:p>
            <a:pPr marL="0" indent="0">
              <a:buNone/>
            </a:pPr>
            <a:r>
              <a:rPr lang="en-US" dirty="0" smtClean="0"/>
              <a:t>              child: Text('Viridian'),</a:t>
            </a:r>
            <a:r>
              <a:rPr lang="ru-RU" dirty="0" smtClean="0"/>
              <a:t> 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Sky.cerulean</a:t>
            </a:r>
            <a:r>
              <a:rPr lang="en-US" dirty="0" smtClean="0"/>
              <a:t>: Padding(</a:t>
            </a:r>
          </a:p>
          <a:p>
            <a:pPr marL="0" indent="0">
              <a:buNone/>
            </a:pPr>
            <a:r>
              <a:rPr lang="en-US" dirty="0" smtClean="0"/>
              <a:t>              padding: </a:t>
            </a:r>
            <a:r>
              <a:rPr lang="en-US" dirty="0" err="1" smtClean="0"/>
              <a:t>EdgeInsets.symmetric</a:t>
            </a:r>
            <a:r>
              <a:rPr lang="en-US" dirty="0" smtClean="0"/>
              <a:t>(horizontal: 20),</a:t>
            </a:r>
          </a:p>
          <a:p>
            <a:pPr marL="0" indent="0">
              <a:buNone/>
            </a:pPr>
            <a:r>
              <a:rPr lang="en-US" dirty="0" smtClean="0"/>
              <a:t>              child: Text('Cerulean'),),},),),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522" y="1850020"/>
            <a:ext cx="3067478" cy="43725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753" y="1850020"/>
            <a:ext cx="320084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7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CupertinoSlider</a:t>
            </a:r>
            <a:r>
              <a:rPr lang="en-US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12214312" cy="20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-1"/>
            <a:ext cx="10515600" cy="6858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CupertinoSlider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key: </a:t>
            </a:r>
            <a:r>
              <a:rPr lang="en-US" dirty="0" err="1" smtClean="0"/>
              <a:t>const</a:t>
            </a:r>
            <a:r>
              <a:rPr lang="en-US" dirty="0" smtClean="0"/>
              <a:t> Key('slider'),</a:t>
            </a:r>
          </a:p>
          <a:p>
            <a:pPr marL="0" indent="0">
              <a:buNone/>
            </a:pPr>
            <a:r>
              <a:rPr lang="en-US" dirty="0" smtClean="0"/>
              <a:t>              value: _</a:t>
            </a:r>
            <a:r>
              <a:rPr lang="en-US" dirty="0" err="1" smtClean="0"/>
              <a:t>currentSliderValue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divisions: 5,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max: 100,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activeColor</a:t>
            </a:r>
            <a:r>
              <a:rPr lang="en-US" dirty="0" smtClean="0"/>
              <a:t>: </a:t>
            </a:r>
            <a:r>
              <a:rPr lang="en-US" dirty="0" err="1" smtClean="0"/>
              <a:t>CupertinoColors.systemPurple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thumbColor</a:t>
            </a:r>
            <a:r>
              <a:rPr lang="en-US" dirty="0" smtClean="0"/>
              <a:t>: </a:t>
            </a:r>
            <a:r>
              <a:rPr lang="en-US" dirty="0" err="1" smtClean="0"/>
              <a:t>CupertinoColors.systemPurple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onChangeStart</a:t>
            </a:r>
            <a:r>
              <a:rPr lang="en-US" dirty="0" smtClean="0"/>
              <a:t>: (double value)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setState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                  _</a:t>
            </a:r>
            <a:r>
              <a:rPr lang="en-US" dirty="0" err="1" smtClean="0"/>
              <a:t>sliderStatus</a:t>
            </a:r>
            <a:r>
              <a:rPr lang="en-US" dirty="0" smtClean="0"/>
              <a:t> = 'Sliding';</a:t>
            </a:r>
          </a:p>
          <a:p>
            <a:pPr marL="0" indent="0">
              <a:buNone/>
            </a:pPr>
            <a:r>
              <a:rPr lang="en-US" dirty="0" smtClean="0"/>
              <a:t>                });</a:t>
            </a:r>
          </a:p>
          <a:p>
            <a:pPr marL="0" indent="0">
              <a:buNone/>
            </a:pPr>
            <a:r>
              <a:rPr lang="en-US" dirty="0" smtClean="0"/>
              <a:t>              },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onChangeEnd</a:t>
            </a:r>
            <a:r>
              <a:rPr lang="en-US" dirty="0" smtClean="0"/>
              <a:t>: (double value)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setState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                  _</a:t>
            </a:r>
            <a:r>
              <a:rPr lang="en-US" dirty="0" err="1" smtClean="0"/>
              <a:t>sliderStatus</a:t>
            </a:r>
            <a:r>
              <a:rPr lang="en-US" dirty="0" smtClean="0"/>
              <a:t> = 'Finished sliding';</a:t>
            </a:r>
            <a:r>
              <a:rPr lang="ru-RU" dirty="0" smtClean="0"/>
              <a:t>	</a:t>
            </a:r>
            <a:r>
              <a:rPr lang="en-US" dirty="0" smtClean="0"/>
              <a:t>});},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onChanged</a:t>
            </a:r>
            <a:r>
              <a:rPr lang="en-US" dirty="0" smtClean="0"/>
              <a:t>: (double value)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setState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                  _</a:t>
            </a:r>
            <a:r>
              <a:rPr lang="en-US" dirty="0" err="1" smtClean="0"/>
              <a:t>currentSliderValue</a:t>
            </a:r>
            <a:r>
              <a:rPr lang="en-US" dirty="0" smtClean="0"/>
              <a:t> = value;</a:t>
            </a:r>
            <a:r>
              <a:rPr lang="ru-RU" dirty="0" smtClean="0"/>
              <a:t>	</a:t>
            </a:r>
            <a:r>
              <a:rPr lang="en-US" dirty="0" smtClean="0"/>
              <a:t>});},),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84" y="-2"/>
            <a:ext cx="494021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74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CupertinoRadio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CupertinoRadio</a:t>
            </a:r>
            <a:r>
              <a:rPr lang="en-US" dirty="0"/>
              <a:t>({Key? key, required T value, required T? </a:t>
            </a:r>
            <a:r>
              <a:rPr lang="en-US" dirty="0" err="1"/>
              <a:t>groupValue</a:t>
            </a:r>
            <a:r>
              <a:rPr lang="en-US" dirty="0"/>
              <a:t>, required </a:t>
            </a:r>
            <a:r>
              <a:rPr lang="en-US" dirty="0" err="1"/>
              <a:t>ValueChanged</a:t>
            </a:r>
            <a:r>
              <a:rPr lang="en-US" dirty="0"/>
              <a:t>&lt;T?&gt;? </a:t>
            </a:r>
            <a:r>
              <a:rPr lang="en-US" dirty="0" err="1"/>
              <a:t>onChanged</a:t>
            </a:r>
            <a:r>
              <a:rPr lang="en-US" dirty="0"/>
              <a:t>, </a:t>
            </a:r>
            <a:r>
              <a:rPr lang="en-US" dirty="0" err="1"/>
              <a:t>MouseCursor</a:t>
            </a:r>
            <a:r>
              <a:rPr lang="en-US" dirty="0"/>
              <a:t>? </a:t>
            </a:r>
            <a:r>
              <a:rPr lang="en-US" dirty="0" err="1"/>
              <a:t>mouseCursor</a:t>
            </a:r>
            <a:r>
              <a:rPr lang="en-US" dirty="0"/>
              <a:t>, bool </a:t>
            </a:r>
            <a:r>
              <a:rPr lang="en-US" dirty="0" err="1"/>
              <a:t>toggleable</a:t>
            </a:r>
            <a:r>
              <a:rPr lang="en-US" dirty="0"/>
              <a:t> = false, Color? </a:t>
            </a:r>
            <a:r>
              <a:rPr lang="en-US" dirty="0" err="1"/>
              <a:t>activeColor</a:t>
            </a:r>
            <a:r>
              <a:rPr lang="en-US" dirty="0"/>
              <a:t>, Color? </a:t>
            </a:r>
            <a:r>
              <a:rPr lang="en-US" dirty="0" err="1"/>
              <a:t>inactiveColor</a:t>
            </a:r>
            <a:r>
              <a:rPr lang="en-US" dirty="0"/>
              <a:t>, Color? </a:t>
            </a:r>
            <a:r>
              <a:rPr lang="en-US" dirty="0" err="1"/>
              <a:t>fillColor</a:t>
            </a:r>
            <a:r>
              <a:rPr lang="en-US" dirty="0"/>
              <a:t>, Color? </a:t>
            </a:r>
            <a:r>
              <a:rPr lang="en-US" dirty="0" err="1"/>
              <a:t>focusColor</a:t>
            </a:r>
            <a:r>
              <a:rPr lang="en-US" dirty="0"/>
              <a:t>, </a:t>
            </a:r>
            <a:r>
              <a:rPr lang="en-US" dirty="0" err="1"/>
              <a:t>FocusNode</a:t>
            </a:r>
            <a:r>
              <a:rPr lang="en-US" dirty="0"/>
              <a:t>? </a:t>
            </a:r>
            <a:r>
              <a:rPr lang="en-US" dirty="0" err="1"/>
              <a:t>focusNode</a:t>
            </a:r>
            <a:r>
              <a:rPr lang="en-US" dirty="0"/>
              <a:t>, bool autofocus = false, bool </a:t>
            </a:r>
            <a:r>
              <a:rPr lang="en-US" dirty="0" err="1"/>
              <a:t>useCheckmarkStyle</a:t>
            </a:r>
            <a:r>
              <a:rPr lang="en-US" dirty="0"/>
              <a:t> = false})</a:t>
            </a:r>
          </a:p>
        </p:txBody>
      </p:sp>
    </p:spTree>
    <p:extLst>
      <p:ext uri="{BB962C8B-B14F-4D97-AF65-F5344CB8AC3E}">
        <p14:creationId xmlns:p14="http://schemas.microsoft.com/office/powerpoint/2010/main" val="35918947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return </a:t>
            </a:r>
            <a:r>
              <a:rPr lang="en-US" dirty="0" err="1"/>
              <a:t>CupertinoListSection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children: &lt;Widget&gt;[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CupertinoListTile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title: </a:t>
            </a:r>
            <a:r>
              <a:rPr lang="en-US" dirty="0" err="1"/>
              <a:t>const</a:t>
            </a:r>
            <a:r>
              <a:rPr lang="en-US" dirty="0"/>
              <a:t> Text('Lafayette'),</a:t>
            </a:r>
          </a:p>
          <a:p>
            <a:pPr marL="0" indent="0">
              <a:buNone/>
            </a:pPr>
            <a:r>
              <a:rPr lang="en-US" dirty="0"/>
              <a:t>          leading: </a:t>
            </a:r>
            <a:r>
              <a:rPr lang="en-US" dirty="0" err="1"/>
              <a:t>CupertinoRadio</a:t>
            </a:r>
            <a:r>
              <a:rPr lang="en-US" dirty="0"/>
              <a:t>&lt;</a:t>
            </a:r>
            <a:r>
              <a:rPr lang="en-US" dirty="0" err="1"/>
              <a:t>SingingCharacter</a:t>
            </a:r>
            <a:r>
              <a:rPr lang="en-US" dirty="0"/>
              <a:t>&gt;(</a:t>
            </a:r>
          </a:p>
          <a:p>
            <a:pPr marL="0" indent="0">
              <a:buNone/>
            </a:pPr>
            <a:r>
              <a:rPr lang="en-US" dirty="0"/>
              <a:t>            value: </a:t>
            </a:r>
            <a:r>
              <a:rPr lang="en-US" dirty="0" err="1"/>
              <a:t>SingingCharacter.lafayette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groupValue</a:t>
            </a:r>
            <a:r>
              <a:rPr lang="en-US" dirty="0"/>
              <a:t>: _character,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onChanged</a:t>
            </a:r>
            <a:r>
              <a:rPr lang="en-US" dirty="0"/>
              <a:t>: (</a:t>
            </a:r>
            <a:r>
              <a:rPr lang="en-US" dirty="0" err="1"/>
              <a:t>SingingCharacter</a:t>
            </a:r>
            <a:r>
              <a:rPr lang="en-US" dirty="0"/>
              <a:t>? value) 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pPr marL="0" indent="0">
              <a:buNone/>
            </a:pPr>
            <a:r>
              <a:rPr lang="en-US" dirty="0"/>
              <a:t>                _character = value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});},),),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CupertinoListTile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title: </a:t>
            </a:r>
            <a:r>
              <a:rPr lang="en-US" dirty="0" err="1"/>
              <a:t>const</a:t>
            </a:r>
            <a:r>
              <a:rPr lang="en-US" dirty="0"/>
              <a:t> Text('Thomas Jefferson'),</a:t>
            </a:r>
          </a:p>
          <a:p>
            <a:pPr marL="0" indent="0">
              <a:buNone/>
            </a:pPr>
            <a:r>
              <a:rPr lang="en-US" dirty="0"/>
              <a:t>          leading: </a:t>
            </a:r>
            <a:r>
              <a:rPr lang="en-US" dirty="0" err="1"/>
              <a:t>CupertinoRadio</a:t>
            </a:r>
            <a:r>
              <a:rPr lang="en-US" dirty="0"/>
              <a:t>&lt;</a:t>
            </a:r>
            <a:r>
              <a:rPr lang="en-US" dirty="0" err="1"/>
              <a:t>SingingCharacter</a:t>
            </a:r>
            <a:r>
              <a:rPr lang="en-US" dirty="0"/>
              <a:t>&gt;(</a:t>
            </a:r>
          </a:p>
          <a:p>
            <a:pPr marL="0" indent="0">
              <a:buNone/>
            </a:pPr>
            <a:r>
              <a:rPr lang="en-US" dirty="0"/>
              <a:t>            value: </a:t>
            </a:r>
            <a:r>
              <a:rPr lang="en-US" dirty="0" err="1"/>
              <a:t>SingingCharacter.jefferson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groupValue</a:t>
            </a:r>
            <a:r>
              <a:rPr lang="en-US" dirty="0"/>
              <a:t>: _character,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onChanged</a:t>
            </a:r>
            <a:r>
              <a:rPr lang="en-US" dirty="0"/>
              <a:t>: (</a:t>
            </a:r>
            <a:r>
              <a:rPr lang="en-US" dirty="0" err="1"/>
              <a:t>SingingCharacter</a:t>
            </a:r>
            <a:r>
              <a:rPr lang="en-US" dirty="0"/>
              <a:t>? value) {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pPr marL="0" indent="0">
              <a:buNone/>
            </a:pPr>
            <a:r>
              <a:rPr lang="en-US" dirty="0"/>
              <a:t>                _character = value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});},),   </a:t>
            </a:r>
            <a:r>
              <a:rPr lang="en-US" dirty="0"/>
              <a:t>),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5379"/>
            <a:ext cx="5822731" cy="19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68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CupertinoSlidingSegmentedControl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1140055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58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middle: </a:t>
            </a:r>
            <a:r>
              <a:rPr lang="en-US" dirty="0" err="1" smtClean="0"/>
              <a:t>CupertinoSlidingSegmentedControl</a:t>
            </a:r>
            <a:r>
              <a:rPr lang="en-US" dirty="0" smtClean="0"/>
              <a:t>&lt;Sky&gt;(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backgroundColor</a:t>
            </a:r>
            <a:r>
              <a:rPr lang="en-US" dirty="0" smtClean="0"/>
              <a:t>: CupertinoColors.systemGrey2,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thumbColor</a:t>
            </a:r>
            <a:r>
              <a:rPr lang="en-US" dirty="0" smtClean="0"/>
              <a:t>: </a:t>
            </a:r>
            <a:r>
              <a:rPr lang="en-US" dirty="0" err="1" smtClean="0"/>
              <a:t>skyColors</a:t>
            </a:r>
            <a:r>
              <a:rPr lang="en-US" dirty="0" smtClean="0"/>
              <a:t>[_</a:t>
            </a:r>
            <a:r>
              <a:rPr lang="en-US" dirty="0" err="1" smtClean="0"/>
              <a:t>selectedSegment</a:t>
            </a:r>
            <a:r>
              <a:rPr lang="en-US" dirty="0" smtClean="0"/>
              <a:t>]!,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</a:t>
            </a:r>
            <a:r>
              <a:rPr lang="en-US" dirty="0" err="1" smtClean="0"/>
              <a:t>groupValue</a:t>
            </a:r>
            <a:r>
              <a:rPr lang="en-US" dirty="0" smtClean="0"/>
              <a:t>: _</a:t>
            </a:r>
            <a:r>
              <a:rPr lang="en-US" dirty="0" err="1" smtClean="0"/>
              <a:t>selectedSegment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</a:t>
            </a:r>
            <a:r>
              <a:rPr lang="en-US" dirty="0" err="1" smtClean="0"/>
              <a:t>onValueChanged</a:t>
            </a:r>
            <a:r>
              <a:rPr lang="en-US" dirty="0" smtClean="0"/>
              <a:t>: (Sky? value) {</a:t>
            </a:r>
          </a:p>
          <a:p>
            <a:pPr marL="0" indent="0">
              <a:buNone/>
            </a:pPr>
            <a:r>
              <a:rPr lang="en-US" dirty="0" smtClean="0"/>
              <a:t>            if (value != null) {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setState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                _</a:t>
            </a:r>
            <a:r>
              <a:rPr lang="en-US" dirty="0" err="1" smtClean="0"/>
              <a:t>selectedSegment</a:t>
            </a:r>
            <a:r>
              <a:rPr lang="en-US" dirty="0" smtClean="0"/>
              <a:t> = value;</a:t>
            </a:r>
            <a:r>
              <a:rPr lang="ru-RU" dirty="0" smtClean="0"/>
              <a:t>	</a:t>
            </a:r>
            <a:r>
              <a:rPr lang="en-US" dirty="0" smtClean="0"/>
              <a:t>});}},</a:t>
            </a:r>
          </a:p>
          <a:p>
            <a:pPr marL="0" indent="0">
              <a:buNone/>
            </a:pPr>
            <a:r>
              <a:rPr lang="en-US" dirty="0" smtClean="0"/>
              <a:t>          children: </a:t>
            </a:r>
            <a:r>
              <a:rPr lang="en-US" dirty="0" err="1" smtClean="0"/>
              <a:t>const</a:t>
            </a:r>
            <a:r>
              <a:rPr lang="en-US" dirty="0" smtClean="0"/>
              <a:t> &lt;Sky, Widget&gt;{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Sky.midnight</a:t>
            </a:r>
            <a:r>
              <a:rPr lang="en-US" dirty="0" smtClean="0"/>
              <a:t>: Padding(</a:t>
            </a:r>
          </a:p>
          <a:p>
            <a:pPr marL="0" indent="0">
              <a:buNone/>
            </a:pPr>
            <a:r>
              <a:rPr lang="en-US" dirty="0" smtClean="0"/>
              <a:t>              padding: </a:t>
            </a:r>
            <a:r>
              <a:rPr lang="en-US" dirty="0" err="1" smtClean="0"/>
              <a:t>EdgeInsets.symmetric</a:t>
            </a:r>
            <a:r>
              <a:rPr lang="en-US" dirty="0" smtClean="0"/>
              <a:t>(horizontal: 20),</a:t>
            </a:r>
          </a:p>
          <a:p>
            <a:pPr marL="0" indent="0">
              <a:buNone/>
            </a:pPr>
            <a:r>
              <a:rPr lang="en-US" dirty="0" smtClean="0"/>
              <a:t>              child: Text(</a:t>
            </a:r>
          </a:p>
          <a:p>
            <a:pPr marL="0" indent="0">
              <a:buNone/>
            </a:pPr>
            <a:r>
              <a:rPr lang="en-US" dirty="0" smtClean="0"/>
              <a:t>                'Midnight',</a:t>
            </a:r>
          </a:p>
          <a:p>
            <a:pPr marL="0" indent="0">
              <a:buNone/>
            </a:pPr>
            <a:r>
              <a:rPr lang="en-US" dirty="0" smtClean="0"/>
              <a:t>                style: </a:t>
            </a:r>
            <a:r>
              <a:rPr lang="en-US" dirty="0" err="1" smtClean="0"/>
              <a:t>TextStyle</a:t>
            </a:r>
            <a:r>
              <a:rPr lang="en-US" dirty="0" smtClean="0"/>
              <a:t>(color: </a:t>
            </a:r>
            <a:r>
              <a:rPr lang="en-US" dirty="0" err="1" smtClean="0"/>
              <a:t>CupertinoColors.white</a:t>
            </a:r>
            <a:r>
              <a:rPr lang="en-US" dirty="0" smtClean="0"/>
              <a:t>)</a:t>
            </a:r>
            <a:r>
              <a:rPr lang="ru-RU" dirty="0" smtClean="0"/>
              <a:t>	</a:t>
            </a:r>
            <a:r>
              <a:rPr lang="en-US" dirty="0" smtClean="0"/>
              <a:t>,),),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Sky.viridian</a:t>
            </a:r>
            <a:r>
              <a:rPr lang="en-US" dirty="0" smtClean="0"/>
              <a:t>: Padding(</a:t>
            </a:r>
          </a:p>
          <a:p>
            <a:pPr marL="0" indent="0">
              <a:buNone/>
            </a:pPr>
            <a:r>
              <a:rPr lang="en-US" dirty="0" smtClean="0"/>
              <a:t>              padding: </a:t>
            </a:r>
            <a:r>
              <a:rPr lang="en-US" dirty="0" err="1" smtClean="0"/>
              <a:t>EdgeInsets.symmetric</a:t>
            </a:r>
            <a:r>
              <a:rPr lang="en-US" dirty="0" smtClean="0"/>
              <a:t>(horizontal: 20),</a:t>
            </a:r>
          </a:p>
          <a:p>
            <a:pPr marL="0" indent="0">
              <a:buNone/>
            </a:pPr>
            <a:r>
              <a:rPr lang="en-US" dirty="0" smtClean="0"/>
              <a:t>              child: Text(</a:t>
            </a:r>
          </a:p>
          <a:p>
            <a:pPr marL="0" indent="0">
              <a:buNone/>
            </a:pPr>
            <a:r>
              <a:rPr lang="en-US" dirty="0" smtClean="0"/>
              <a:t>                'Viridian',</a:t>
            </a:r>
          </a:p>
          <a:p>
            <a:pPr marL="0" indent="0">
              <a:buNone/>
            </a:pPr>
            <a:r>
              <a:rPr lang="en-US" dirty="0" smtClean="0"/>
              <a:t>                style: </a:t>
            </a:r>
            <a:r>
              <a:rPr lang="en-US" dirty="0" err="1" smtClean="0"/>
              <a:t>TextStyle</a:t>
            </a:r>
            <a:r>
              <a:rPr lang="en-US" dirty="0" smtClean="0"/>
              <a:t>(color: </a:t>
            </a:r>
            <a:r>
              <a:rPr lang="en-US" dirty="0" err="1" smtClean="0"/>
              <a:t>CupertinoColors.white</a:t>
            </a:r>
            <a:r>
              <a:rPr lang="en-US" dirty="0" smtClean="0"/>
              <a:t>)</a:t>
            </a:r>
            <a:r>
              <a:rPr lang="ru-RU" dirty="0" smtClean="0"/>
              <a:t>	</a:t>
            </a:r>
            <a:r>
              <a:rPr lang="en-US" dirty="0" smtClean="0"/>
              <a:t>,),),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Sky.cerulean</a:t>
            </a:r>
            <a:r>
              <a:rPr lang="en-US" dirty="0" smtClean="0"/>
              <a:t>: Padding(</a:t>
            </a:r>
          </a:p>
          <a:p>
            <a:pPr marL="0" indent="0">
              <a:buNone/>
            </a:pPr>
            <a:r>
              <a:rPr lang="en-US" dirty="0" smtClean="0"/>
              <a:t>              padding: </a:t>
            </a:r>
            <a:r>
              <a:rPr lang="en-US" dirty="0" err="1" smtClean="0"/>
              <a:t>EdgeInsets.symmetric</a:t>
            </a:r>
            <a:r>
              <a:rPr lang="en-US" dirty="0" smtClean="0"/>
              <a:t>(horizontal: 20),</a:t>
            </a:r>
          </a:p>
          <a:p>
            <a:pPr marL="0" indent="0">
              <a:buNone/>
            </a:pPr>
            <a:r>
              <a:rPr lang="en-US" dirty="0" smtClean="0"/>
              <a:t>              child: Text(</a:t>
            </a:r>
          </a:p>
          <a:p>
            <a:pPr marL="0" indent="0">
              <a:buNone/>
            </a:pPr>
            <a:r>
              <a:rPr lang="en-US" dirty="0" smtClean="0"/>
              <a:t>                'Cerulean',</a:t>
            </a:r>
          </a:p>
          <a:p>
            <a:pPr marL="0" indent="0">
              <a:buNone/>
            </a:pPr>
            <a:r>
              <a:rPr lang="en-US" dirty="0" smtClean="0"/>
              <a:t>                style: </a:t>
            </a:r>
            <a:r>
              <a:rPr lang="en-US" dirty="0" err="1" smtClean="0"/>
              <a:t>TextStyle</a:t>
            </a:r>
            <a:r>
              <a:rPr lang="en-US" dirty="0" smtClean="0"/>
              <a:t>(color: </a:t>
            </a:r>
            <a:r>
              <a:rPr lang="en-US" dirty="0" err="1" smtClean="0"/>
              <a:t>CupertinoColors.white</a:t>
            </a:r>
            <a:r>
              <a:rPr lang="en-US" dirty="0" smtClean="0"/>
              <a:t>)</a:t>
            </a:r>
            <a:r>
              <a:rPr lang="ru-RU" dirty="0" smtClean="0"/>
              <a:t>	</a:t>
            </a:r>
            <a:r>
              <a:rPr lang="en-US" dirty="0" smtClean="0"/>
              <a:t>,),),},),),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4" y="-33560"/>
            <a:ext cx="4851296" cy="68915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048" y="0"/>
            <a:ext cx="305795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994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CupertinoSliverNavigationBar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11234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416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child: </a:t>
            </a:r>
            <a:r>
              <a:rPr lang="en-US" dirty="0" err="1" smtClean="0"/>
              <a:t>CustomScrollView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// A list of sliver widgets.</a:t>
            </a:r>
          </a:p>
          <a:p>
            <a:pPr marL="0" indent="0">
              <a:buNone/>
            </a:pPr>
            <a:r>
              <a:rPr lang="en-US" dirty="0" smtClean="0"/>
              <a:t>        slivers: &lt;Widget&gt;[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b="1" i="1" dirty="0" err="1" smtClean="0"/>
              <a:t>CupertinoSliverNavigationBar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leading: Icon(CupertinoIcons.person_2),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largeTitle</a:t>
            </a:r>
            <a:r>
              <a:rPr lang="en-US" dirty="0" smtClean="0"/>
              <a:t>: Text('Contacts'),</a:t>
            </a:r>
          </a:p>
          <a:p>
            <a:pPr marL="0" indent="0">
              <a:buNone/>
            </a:pPr>
            <a:r>
              <a:rPr lang="en-US" dirty="0" smtClean="0"/>
              <a:t>            trailing: Icon(</a:t>
            </a:r>
            <a:r>
              <a:rPr lang="en-US" dirty="0" err="1" smtClean="0"/>
              <a:t>CupertinoIcons.add_circled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),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SliverFillRemaining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child: Column(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mainAxisAlignment</a:t>
            </a:r>
            <a:r>
              <a:rPr lang="en-US" dirty="0" smtClean="0"/>
              <a:t>: </a:t>
            </a:r>
            <a:r>
              <a:rPr lang="en-US" dirty="0" err="1" smtClean="0"/>
              <a:t>MainAxisAlignment.spaceEvenly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children: &lt;Widget&gt;[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const</a:t>
            </a:r>
            <a:r>
              <a:rPr lang="en-US" dirty="0" smtClean="0"/>
              <a:t> Text('Drag me up', </a:t>
            </a:r>
            <a:r>
              <a:rPr lang="en-US" dirty="0" err="1" smtClean="0"/>
              <a:t>textAlign</a:t>
            </a:r>
            <a:r>
              <a:rPr lang="en-US" dirty="0" smtClean="0"/>
              <a:t>: </a:t>
            </a:r>
            <a:r>
              <a:rPr lang="en-US" dirty="0" err="1" smtClean="0"/>
              <a:t>TextAlign.center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CupertinoButton.filled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  </a:t>
            </a:r>
            <a:r>
              <a:rPr lang="en-US" dirty="0" err="1" smtClean="0"/>
              <a:t>onPressed</a:t>
            </a:r>
            <a:r>
              <a:rPr lang="en-US" dirty="0" smtClean="0"/>
              <a:t>: ()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Navigator.push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          context,</a:t>
            </a:r>
          </a:p>
          <a:p>
            <a:pPr marL="0" indent="0">
              <a:buNone/>
            </a:pPr>
            <a:r>
              <a:rPr lang="en-US" dirty="0" smtClean="0"/>
              <a:t>                      </a:t>
            </a:r>
            <a:r>
              <a:rPr lang="en-US" dirty="0" err="1" smtClean="0"/>
              <a:t>CupertinoPageRoute</a:t>
            </a:r>
            <a:r>
              <a:rPr lang="en-US" dirty="0" smtClean="0"/>
              <a:t>&lt;Widget&gt;(</a:t>
            </a:r>
          </a:p>
          <a:p>
            <a:pPr marL="0" indent="0">
              <a:buNone/>
            </a:pPr>
            <a:r>
              <a:rPr lang="en-US" dirty="0" smtClean="0"/>
              <a:t>                        builder: 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                      return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NextPage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},),); },</a:t>
            </a:r>
          </a:p>
          <a:p>
            <a:pPr marL="0" indent="0">
              <a:buNone/>
            </a:pPr>
            <a:r>
              <a:rPr lang="en-US" dirty="0" smtClean="0"/>
              <a:t>                  child: </a:t>
            </a:r>
            <a:r>
              <a:rPr lang="en-US" dirty="0" err="1" smtClean="0"/>
              <a:t>const</a:t>
            </a:r>
            <a:r>
              <a:rPr lang="en-US" dirty="0" smtClean="0"/>
              <a:t> Text('Go to Next Page'),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857312"/>
            <a:ext cx="3153215" cy="428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7801" y="857312"/>
            <a:ext cx="2972215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597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CupertinoSliverRefreshControl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Виджет</a:t>
            </a:r>
            <a:r>
              <a:rPr lang="ru-RU" dirty="0"/>
              <a:t> в виде ленты, реализующий управление обновлением содержимого в стиле </a:t>
            </a:r>
            <a:r>
              <a:rPr lang="ru-RU" dirty="0" err="1"/>
              <a:t>iOS.При</a:t>
            </a:r>
            <a:r>
              <a:rPr lang="ru-RU" dirty="0"/>
              <a:t> вставке в качестве первого объекта в представлении прокрутки или за другими объектами, которые все еще позволяют прокручивать область перед этим </a:t>
            </a:r>
            <a:r>
              <a:rPr lang="ru-RU" dirty="0" smtClean="0"/>
              <a:t>объектом.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CupertinoSliverRefreshControl</a:t>
            </a:r>
            <a:r>
              <a:rPr lang="en-US" dirty="0"/>
              <a:t>({Key? key, double </a:t>
            </a:r>
            <a:r>
              <a:rPr lang="en-US" dirty="0" err="1"/>
              <a:t>refreshTriggerPullDistance</a:t>
            </a:r>
            <a:r>
              <a:rPr lang="en-US" dirty="0"/>
              <a:t> = _</a:t>
            </a:r>
            <a:r>
              <a:rPr lang="en-US" dirty="0" err="1"/>
              <a:t>defaultRefreshTriggerPullDistance</a:t>
            </a:r>
            <a:r>
              <a:rPr lang="en-US" dirty="0"/>
              <a:t>, double </a:t>
            </a:r>
            <a:r>
              <a:rPr lang="en-US" dirty="0" err="1"/>
              <a:t>refreshIndicatorExtent</a:t>
            </a:r>
            <a:r>
              <a:rPr lang="en-US" dirty="0"/>
              <a:t> = _</a:t>
            </a:r>
            <a:r>
              <a:rPr lang="en-US" dirty="0" err="1"/>
              <a:t>defaultRefreshIndicatorExtent</a:t>
            </a:r>
            <a:r>
              <a:rPr lang="en-US" dirty="0"/>
              <a:t>, </a:t>
            </a:r>
            <a:r>
              <a:rPr lang="en-US" dirty="0" err="1"/>
              <a:t>RefreshControlIndicatorBuilder</a:t>
            </a:r>
            <a:r>
              <a:rPr lang="en-US" dirty="0"/>
              <a:t>? builder = </a:t>
            </a:r>
            <a:r>
              <a:rPr lang="en-US" dirty="0" err="1"/>
              <a:t>buildRefreshIndicator</a:t>
            </a:r>
            <a:r>
              <a:rPr lang="en-US" dirty="0"/>
              <a:t>, </a:t>
            </a:r>
            <a:r>
              <a:rPr lang="en-US" dirty="0" err="1"/>
              <a:t>RefreshCallback</a:t>
            </a:r>
            <a:r>
              <a:rPr lang="en-US" dirty="0"/>
              <a:t>? </a:t>
            </a:r>
            <a:r>
              <a:rPr lang="en-US" dirty="0" err="1"/>
              <a:t>onRefresh</a:t>
            </a: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77448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1896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CupertinoActivityIndicator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CupertinoActivityIndicator</a:t>
            </a:r>
            <a:r>
              <a:rPr lang="en-US" dirty="0" smtClean="0"/>
              <a:t>( radius: 20.0, color: </a:t>
            </a:r>
            <a:r>
              <a:rPr lang="en-US" dirty="0" err="1" smtClean="0"/>
              <a:t>CupertinoColors.activeBlue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CupertinoActivityIndicator.partiallyRevealed</a:t>
            </a:r>
            <a:r>
              <a:rPr lang="en-US" dirty="0" smtClean="0"/>
              <a:t> (radius: 20.0, progress : 0.25),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02" y="0"/>
            <a:ext cx="4050598" cy="683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547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CupertinoSliverRefreshControl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onRefresh</a:t>
            </a:r>
            <a:r>
              <a:rPr lang="en-US" dirty="0"/>
              <a:t>: () </a:t>
            </a:r>
            <a:r>
              <a:rPr lang="en-US" dirty="0" err="1"/>
              <a:t>async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   await Future&lt;void&gt;.delayed(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const</a:t>
            </a:r>
            <a:r>
              <a:rPr lang="en-US" dirty="0"/>
              <a:t> Duration(milliseconds: 1000),</a:t>
            </a:r>
          </a:p>
          <a:p>
            <a:pPr marL="0" indent="0">
              <a:buNone/>
            </a:pPr>
            <a:r>
              <a:rPr lang="en-US" dirty="0"/>
              <a:t>              );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items.insert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  0,</a:t>
            </a:r>
          </a:p>
          <a:p>
            <a:pPr marL="0" indent="0">
              <a:buNone/>
            </a:pPr>
            <a:r>
              <a:rPr lang="en-US" dirty="0"/>
              <a:t>                  Container(color: colors[</a:t>
            </a:r>
            <a:r>
              <a:rPr lang="en-US" dirty="0" err="1"/>
              <a:t>items.length</a:t>
            </a:r>
            <a:r>
              <a:rPr lang="en-US" dirty="0"/>
              <a:t> % 3], height: 100.0),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);});},),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SliverList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delegate: </a:t>
            </a:r>
            <a:r>
              <a:rPr lang="en-US" dirty="0" err="1"/>
              <a:t>SliverChildBuilderDelegate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(</a:t>
            </a:r>
            <a:r>
              <a:rPr lang="en-US" dirty="0" err="1"/>
              <a:t>BuildContext</a:t>
            </a:r>
            <a:r>
              <a:rPr lang="en-US" dirty="0"/>
              <a:t> context, </a:t>
            </a:r>
            <a:r>
              <a:rPr lang="en-US" dirty="0" err="1"/>
              <a:t>int</a:t>
            </a:r>
            <a:r>
              <a:rPr lang="en-US" dirty="0"/>
              <a:t> index) =&gt; items[index],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childCount</a:t>
            </a:r>
            <a:r>
              <a:rPr lang="en-US" dirty="0"/>
              <a:t>: </a:t>
            </a:r>
            <a:r>
              <a:rPr lang="en-US" dirty="0" err="1"/>
              <a:t>items.length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),</a:t>
            </a:r>
          </a:p>
          <a:p>
            <a:pPr marL="0" indent="0">
              <a:buNone/>
            </a:pPr>
            <a:r>
              <a:rPr lang="en-US" dirty="0"/>
              <a:t>          ),</a:t>
            </a:r>
          </a:p>
        </p:txBody>
      </p:sp>
    </p:spTree>
    <p:extLst>
      <p:ext uri="{BB962C8B-B14F-4D97-AF65-F5344CB8AC3E}">
        <p14:creationId xmlns:p14="http://schemas.microsoft.com/office/powerpoint/2010/main" val="1906349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0358"/>
            <a:ext cx="12192000" cy="67476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_</a:t>
            </a:r>
            <a:r>
              <a:rPr lang="en-US" dirty="0" err="1"/>
              <a:t>RefreshControlExampleState</a:t>
            </a:r>
            <a:r>
              <a:rPr lang="en-US" dirty="0"/>
              <a:t> extends State&lt;</a:t>
            </a:r>
            <a:r>
              <a:rPr lang="en-US" dirty="0" err="1"/>
              <a:t>RefreshControlExample</a:t>
            </a:r>
            <a:r>
              <a:rPr lang="en-US" dirty="0"/>
              <a:t>&gt; {</a:t>
            </a:r>
          </a:p>
          <a:p>
            <a:pPr marL="0" indent="0">
              <a:buNone/>
            </a:pPr>
            <a:r>
              <a:rPr lang="en-US" dirty="0"/>
              <a:t>  List&lt;Color&gt; colors = &lt;Color&gt;[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CupertinoColors.systemYellow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CupertinoColors.systemOrange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CupertinoColors.systemPink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];</a:t>
            </a:r>
          </a:p>
          <a:p>
            <a:pPr marL="0" indent="0">
              <a:buNone/>
            </a:pPr>
            <a:r>
              <a:rPr lang="en-US" dirty="0"/>
              <a:t>  List&lt;Widget&gt; items = &lt;Widget&gt;[</a:t>
            </a:r>
          </a:p>
          <a:p>
            <a:pPr marL="0" indent="0">
              <a:buNone/>
            </a:pPr>
            <a:r>
              <a:rPr lang="en-US" dirty="0"/>
              <a:t>    Container(color: </a:t>
            </a:r>
            <a:r>
              <a:rPr lang="en-US" dirty="0" err="1"/>
              <a:t>CupertinoColors.systemPink</a:t>
            </a:r>
            <a:r>
              <a:rPr lang="en-US" dirty="0"/>
              <a:t>, height: 100.0),</a:t>
            </a:r>
          </a:p>
          <a:p>
            <a:pPr marL="0" indent="0">
              <a:buNone/>
            </a:pPr>
            <a:r>
              <a:rPr lang="en-US" dirty="0"/>
              <a:t>    Container(color: </a:t>
            </a:r>
            <a:r>
              <a:rPr lang="en-US" dirty="0" err="1"/>
              <a:t>CupertinoColors.systemOrange</a:t>
            </a:r>
            <a:r>
              <a:rPr lang="en-US" dirty="0"/>
              <a:t>, height: 100.0),</a:t>
            </a:r>
          </a:p>
          <a:p>
            <a:pPr marL="0" indent="0">
              <a:buNone/>
            </a:pPr>
            <a:r>
              <a:rPr lang="en-US" dirty="0"/>
              <a:t>    Container(color: </a:t>
            </a:r>
            <a:r>
              <a:rPr lang="en-US" dirty="0" err="1"/>
              <a:t>CupertinoColors.systemYellow</a:t>
            </a:r>
            <a:r>
              <a:rPr lang="en-US" dirty="0"/>
              <a:t>, height: 100.0),</a:t>
            </a:r>
          </a:p>
          <a:p>
            <a:pPr marL="0" indent="0">
              <a:buNone/>
            </a:pPr>
            <a:r>
              <a:rPr lang="en-US" dirty="0"/>
              <a:t>    Container(color: </a:t>
            </a:r>
            <a:r>
              <a:rPr lang="en-US" dirty="0" err="1"/>
              <a:t>CupertinoColors.systemPink</a:t>
            </a:r>
            <a:r>
              <a:rPr lang="en-US" dirty="0"/>
              <a:t>, height: 100.0),</a:t>
            </a:r>
          </a:p>
          <a:p>
            <a:pPr marL="0" indent="0">
              <a:buNone/>
            </a:pPr>
            <a:r>
              <a:rPr lang="en-US" dirty="0"/>
              <a:t>    Container(color: </a:t>
            </a:r>
            <a:r>
              <a:rPr lang="en-US" dirty="0" err="1"/>
              <a:t>CupertinoColors.systemOrange</a:t>
            </a:r>
            <a:r>
              <a:rPr lang="en-US" dirty="0"/>
              <a:t>, height: 100.0),</a:t>
            </a:r>
          </a:p>
          <a:p>
            <a:pPr marL="0" indent="0">
              <a:buNone/>
            </a:pPr>
            <a:r>
              <a:rPr lang="en-US" dirty="0"/>
              <a:t>    Container(color: </a:t>
            </a:r>
            <a:r>
              <a:rPr lang="en-US" dirty="0" err="1"/>
              <a:t>CupertinoColors.systemYellow</a:t>
            </a:r>
            <a:r>
              <a:rPr lang="en-US" dirty="0"/>
              <a:t>, height: 100.0),</a:t>
            </a:r>
          </a:p>
          <a:p>
            <a:pPr marL="0" indent="0">
              <a:buNone/>
            </a:pPr>
            <a:r>
              <a:rPr lang="en-US" dirty="0"/>
              <a:t>  ];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259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5948"/>
            <a:ext cx="6792273" cy="584916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60877" y="365125"/>
            <a:ext cx="6831123" cy="60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33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CupertinoSwitch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21194" cy="22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3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child: </a:t>
            </a:r>
            <a:r>
              <a:rPr lang="en-US" dirty="0" err="1" smtClean="0"/>
              <a:t>CupertinoSwitch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// This bool value toggles the switch.</a:t>
            </a:r>
          </a:p>
          <a:p>
            <a:pPr marL="0" indent="0">
              <a:buNone/>
            </a:pPr>
            <a:r>
              <a:rPr lang="en-US" dirty="0" smtClean="0"/>
              <a:t>          value: </a:t>
            </a:r>
            <a:r>
              <a:rPr lang="en-US" dirty="0" err="1" smtClean="0"/>
              <a:t>switchValue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activeColor</a:t>
            </a:r>
            <a:r>
              <a:rPr lang="en-US" dirty="0" smtClean="0"/>
              <a:t>: </a:t>
            </a:r>
            <a:r>
              <a:rPr lang="en-US" dirty="0" err="1" smtClean="0"/>
              <a:t>CupertinoColors.activeBlue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onChanged</a:t>
            </a:r>
            <a:r>
              <a:rPr lang="en-US" dirty="0" smtClean="0"/>
              <a:t>: (bool? value) {</a:t>
            </a:r>
          </a:p>
          <a:p>
            <a:pPr marL="0" indent="0">
              <a:buNone/>
            </a:pPr>
            <a:r>
              <a:rPr lang="en-US" dirty="0" smtClean="0"/>
              <a:t>            // This is called when the user toggles the switch.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setState</a:t>
            </a:r>
            <a:r>
              <a:rPr lang="en-US" dirty="0" smtClean="0"/>
              <a:t>(() {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switchValue</a:t>
            </a:r>
            <a:r>
              <a:rPr lang="en-US" dirty="0" smtClean="0"/>
              <a:t> = value ?? false;</a:t>
            </a:r>
          </a:p>
          <a:p>
            <a:pPr marL="0" indent="0">
              <a:buNone/>
            </a:pPr>
            <a:r>
              <a:rPr lang="en-US" dirty="0" smtClean="0"/>
              <a:t>            });</a:t>
            </a:r>
          </a:p>
          <a:p>
            <a:pPr marL="0" indent="0">
              <a:buNone/>
            </a:pPr>
            <a:r>
              <a:rPr lang="en-US" dirty="0" smtClean="0"/>
              <a:t>          },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04" y="0"/>
            <a:ext cx="2972215" cy="42487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307" y="2430683"/>
            <a:ext cx="2801150" cy="39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397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CupertinoTabBar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7"/>
            <a:ext cx="12205034" cy="242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768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420" y="0"/>
            <a:ext cx="105156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Widget build(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 err="1" smtClean="0"/>
              <a:t>CupertinoTabScaffold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tabBar</a:t>
            </a:r>
            <a:r>
              <a:rPr lang="en-US" dirty="0" smtClean="0"/>
              <a:t>: </a:t>
            </a:r>
            <a:r>
              <a:rPr lang="en-US" dirty="0" err="1" smtClean="0"/>
              <a:t>CupertinoTabBar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items: </a:t>
            </a:r>
            <a:r>
              <a:rPr lang="en-US" dirty="0" err="1" smtClean="0"/>
              <a:t>const</a:t>
            </a:r>
            <a:r>
              <a:rPr lang="en-US" dirty="0" smtClean="0"/>
              <a:t> &lt;</a:t>
            </a:r>
            <a:r>
              <a:rPr lang="en-US" dirty="0" err="1" smtClean="0"/>
              <a:t>BottomNavigationBarItem</a:t>
            </a:r>
            <a:r>
              <a:rPr lang="en-US" dirty="0" smtClean="0"/>
              <a:t>&gt;[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BottomNavigationBarItem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icon: Icon(</a:t>
            </a:r>
            <a:r>
              <a:rPr lang="en-US" dirty="0" err="1" smtClean="0"/>
              <a:t>CupertinoIcons.star_fill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label: 'Favorites',     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BottomNavigationBarItem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icon: Icon(</a:t>
            </a:r>
            <a:r>
              <a:rPr lang="en-US" dirty="0" err="1" smtClean="0"/>
              <a:t>CupertinoIcons.clock_solid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label: '</a:t>
            </a:r>
            <a:r>
              <a:rPr lang="en-US" dirty="0" err="1" smtClean="0"/>
              <a:t>Recents</a:t>
            </a:r>
            <a:r>
              <a:rPr lang="en-US" dirty="0" smtClean="0"/>
              <a:t>',  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BottomNavigationBarItem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icon: Icon(</a:t>
            </a:r>
            <a:r>
              <a:rPr lang="en-US" dirty="0" err="1" smtClean="0"/>
              <a:t>CupertinoIcons.person_alt_circle_fill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label: 'Contacts',     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BottomNavigationBarItem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icon: Icon(CupertinoIcons.circle_grid_3x3_fill),</a:t>
            </a:r>
          </a:p>
          <a:p>
            <a:pPr marL="0" indent="0">
              <a:buNone/>
            </a:pPr>
            <a:r>
              <a:rPr lang="en-US" dirty="0" smtClean="0"/>
              <a:t>            label: 'Keypad',</a:t>
            </a:r>
            <a:r>
              <a:rPr lang="ru-RU" dirty="0" smtClean="0"/>
              <a:t> </a:t>
            </a:r>
            <a:r>
              <a:rPr lang="en-US" dirty="0" smtClean="0"/>
              <a:t>),  ],   ),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tabBuilder</a:t>
            </a:r>
            <a:r>
              <a:rPr lang="en-US" dirty="0" smtClean="0"/>
              <a:t>: (</a:t>
            </a:r>
            <a:r>
              <a:rPr lang="en-US" dirty="0" err="1" smtClean="0"/>
              <a:t>BuildContext</a:t>
            </a:r>
            <a:r>
              <a:rPr lang="en-US" dirty="0" smtClean="0"/>
              <a:t> context, </a:t>
            </a:r>
            <a:r>
              <a:rPr lang="en-US" dirty="0" err="1" smtClean="0"/>
              <a:t>int</a:t>
            </a:r>
            <a:r>
              <a:rPr lang="en-US" dirty="0" smtClean="0"/>
              <a:t> index) {</a:t>
            </a:r>
          </a:p>
          <a:p>
            <a:pPr marL="0" indent="0"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CupertinoTabView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builder: 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        return Center(</a:t>
            </a:r>
          </a:p>
          <a:p>
            <a:pPr marL="0" indent="0">
              <a:buNone/>
            </a:pPr>
            <a:r>
              <a:rPr lang="en-US" dirty="0" smtClean="0"/>
              <a:t>              child: Text('Content of tab $index'),</a:t>
            </a:r>
            <a:r>
              <a:rPr lang="ru-RU" dirty="0" smtClean="0"/>
              <a:t>	</a:t>
            </a:r>
            <a:r>
              <a:rPr lang="en-US" dirty="0" smtClean="0"/>
              <a:t>);},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38" y="787736"/>
            <a:ext cx="3804182" cy="52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554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CupertinoTabScaffold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5638"/>
            <a:ext cx="12000401" cy="21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1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return </a:t>
            </a:r>
            <a:r>
              <a:rPr lang="en-US" dirty="0" err="1" smtClean="0"/>
              <a:t>CupertinoTabScaffold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tabBar</a:t>
            </a:r>
            <a:r>
              <a:rPr lang="en-US" dirty="0" smtClean="0"/>
              <a:t>: </a:t>
            </a:r>
            <a:r>
              <a:rPr lang="en-US" dirty="0" err="1" smtClean="0"/>
              <a:t>CupertinoTabBar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items: </a:t>
            </a:r>
            <a:r>
              <a:rPr lang="en-US" dirty="0" err="1" smtClean="0"/>
              <a:t>const</a:t>
            </a:r>
            <a:r>
              <a:rPr lang="en-US" dirty="0" smtClean="0"/>
              <a:t> &lt;</a:t>
            </a:r>
            <a:r>
              <a:rPr lang="en-US" dirty="0" err="1" smtClean="0"/>
              <a:t>BottomNavigationBarItem</a:t>
            </a:r>
            <a:r>
              <a:rPr lang="en-US" dirty="0" smtClean="0"/>
              <a:t>&gt;[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BottomNavigationBarItem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icon: Icon(</a:t>
            </a:r>
            <a:r>
              <a:rPr lang="en-US" dirty="0" err="1" smtClean="0"/>
              <a:t>CupertinoIcons.home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label: 'Home',</a:t>
            </a:r>
          </a:p>
          <a:p>
            <a:pPr marL="0" indent="0">
              <a:buNone/>
            </a:pPr>
            <a:r>
              <a:rPr lang="en-US" dirty="0" smtClean="0"/>
              <a:t>          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BottomNavigationBarItem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  icon: Icon(</a:t>
            </a:r>
            <a:r>
              <a:rPr lang="en-US" dirty="0" err="1" smtClean="0"/>
              <a:t>CupertinoIcons.search_circle_fill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  label: 'Explore',</a:t>
            </a:r>
          </a:p>
          <a:p>
            <a:pPr marL="0" indent="0">
              <a:buNone/>
            </a:pPr>
            <a:r>
              <a:rPr lang="en-US" dirty="0" smtClean="0"/>
              <a:t>          ),</a:t>
            </a:r>
          </a:p>
          <a:p>
            <a:pPr marL="0" indent="0">
              <a:buNone/>
            </a:pPr>
            <a:r>
              <a:rPr lang="en-US" dirty="0" smtClean="0"/>
              <a:t>        ],</a:t>
            </a:r>
          </a:p>
          <a:p>
            <a:pPr marL="0" indent="0">
              <a:buNone/>
            </a:pPr>
            <a:r>
              <a:rPr lang="en-US" dirty="0" smtClean="0"/>
              <a:t>      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22" y="552154"/>
            <a:ext cx="3352358" cy="51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699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90688"/>
            <a:ext cx="11865633" cy="170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CupertinoAlertDialog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97" y="1690688"/>
            <a:ext cx="11695875" cy="251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945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CupertinoTextField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81760"/>
            <a:ext cx="11522996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236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child: Center(</a:t>
            </a:r>
          </a:p>
          <a:p>
            <a:pPr marL="0" indent="0">
              <a:buNone/>
            </a:pPr>
            <a:r>
              <a:rPr lang="en-US" dirty="0" smtClean="0"/>
              <a:t>        child: </a:t>
            </a:r>
            <a:r>
              <a:rPr lang="en-US" dirty="0" err="1" smtClean="0"/>
              <a:t>CupertinoTextField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  controller: _</a:t>
            </a:r>
            <a:r>
              <a:rPr lang="en-US" dirty="0" err="1" smtClean="0"/>
              <a:t>textController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  ),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void </a:t>
            </a:r>
            <a:r>
              <a:rPr lang="en-US" dirty="0" err="1" smtClean="0"/>
              <a:t>initState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super.initState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_</a:t>
            </a:r>
            <a:r>
              <a:rPr lang="en-US" dirty="0" err="1" smtClean="0"/>
              <a:t>textController</a:t>
            </a:r>
            <a:r>
              <a:rPr lang="en-US" dirty="0" smtClean="0"/>
              <a:t> = </a:t>
            </a:r>
            <a:r>
              <a:rPr lang="en-US" dirty="0" err="1" smtClean="0"/>
              <a:t>TextEditingController</a:t>
            </a:r>
            <a:r>
              <a:rPr lang="en-US" dirty="0" smtClean="0"/>
              <a:t>(text: 'initial text');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@override</a:t>
            </a:r>
          </a:p>
          <a:p>
            <a:pPr marL="0" indent="0">
              <a:buNone/>
            </a:pPr>
            <a:r>
              <a:rPr lang="en-US" dirty="0" smtClean="0"/>
              <a:t>  void dispose() {</a:t>
            </a:r>
          </a:p>
          <a:p>
            <a:pPr marL="0" indent="0">
              <a:buNone/>
            </a:pPr>
            <a:r>
              <a:rPr lang="en-US" dirty="0" smtClean="0"/>
              <a:t>    _</a:t>
            </a:r>
            <a:r>
              <a:rPr lang="en-US" dirty="0" err="1" smtClean="0"/>
              <a:t>textController.dispose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super.dispose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978" y="1825625"/>
            <a:ext cx="3315163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09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5" y="4750042"/>
            <a:ext cx="3324689" cy="20100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CupertinoTimerPicker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7"/>
            <a:ext cx="12163427" cy="20841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813" y="3016251"/>
            <a:ext cx="3162741" cy="3743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907" y="3836303"/>
            <a:ext cx="5245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CupertinoTimerPicker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            mode: CupertinoTimerPickerMode.hm,</a:t>
            </a:r>
          </a:p>
          <a:p>
            <a:r>
              <a:rPr lang="en-US" dirty="0" smtClean="0"/>
              <a:t>                        </a:t>
            </a:r>
            <a:r>
              <a:rPr lang="en-US" dirty="0" err="1" smtClean="0"/>
              <a:t>initialTimerDuration</a:t>
            </a:r>
            <a:r>
              <a:rPr lang="en-US" dirty="0" smtClean="0"/>
              <a:t>: duration,</a:t>
            </a:r>
          </a:p>
          <a:p>
            <a:r>
              <a:rPr lang="en-US" dirty="0" err="1" smtClean="0"/>
              <a:t>onTimerDurationChanged</a:t>
            </a:r>
            <a:r>
              <a:rPr lang="en-US" dirty="0" smtClean="0"/>
              <a:t>: (Duration </a:t>
            </a:r>
            <a:r>
              <a:rPr lang="en-US" dirty="0" err="1" smtClean="0"/>
              <a:t>newDuration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setState</a:t>
            </a:r>
            <a:r>
              <a:rPr lang="en-US" dirty="0" smtClean="0"/>
              <a:t>(() =&gt; duration = </a:t>
            </a:r>
            <a:r>
              <a:rPr lang="en-US" dirty="0" err="1" smtClean="0"/>
              <a:t>newDuration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      },</a:t>
            </a:r>
          </a:p>
          <a:p>
            <a:r>
              <a:rPr lang="en-US" dirty="0" smtClean="0"/>
              <a:t>                      ),</a:t>
            </a:r>
          </a:p>
          <a:p>
            <a:r>
              <a:rPr lang="en-US" dirty="0" smtClean="0"/>
              <a:t>                    ),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183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CupertinoTextFormFieldRow</a:t>
            </a:r>
            <a:r>
              <a:rPr lang="en-US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Создает </a:t>
            </a:r>
            <a:r>
              <a:rPr lang="ru-RU" sz="3200" dirty="0" err="1"/>
              <a:t>CupertinoFormRow</a:t>
            </a:r>
            <a:r>
              <a:rPr lang="ru-RU" sz="3200" dirty="0"/>
              <a:t>, содержащий </a:t>
            </a:r>
            <a:r>
              <a:rPr lang="ru-RU" sz="3200" dirty="0" err="1"/>
              <a:t>FormField</a:t>
            </a:r>
            <a:r>
              <a:rPr lang="ru-RU" sz="3200" dirty="0"/>
              <a:t>, который оборачивает </a:t>
            </a:r>
            <a:r>
              <a:rPr lang="ru-RU" sz="3200" dirty="0" err="1" smtClean="0"/>
              <a:t>CupertinoTextField</a:t>
            </a:r>
            <a:r>
              <a:rPr lang="ru-RU" sz="3200" dirty="0" smtClean="0"/>
              <a:t>. </a:t>
            </a:r>
            <a:r>
              <a:rPr lang="ru-RU" sz="3200" dirty="0"/>
              <a:t>Форма позволяет сохранять, сбрасывать или проверять несколько полей одновременно. Для использования без формы передайте в конструктор </a:t>
            </a:r>
            <a:r>
              <a:rPr lang="ru-RU" sz="3200" dirty="0" err="1"/>
              <a:t>GlobalKey</a:t>
            </a:r>
            <a:r>
              <a:rPr lang="ru-RU" sz="3200" dirty="0"/>
              <a:t> и используйте </a:t>
            </a:r>
            <a:r>
              <a:rPr lang="ru-RU" sz="3200" dirty="0" err="1"/>
              <a:t>GlobalKey.currentState</a:t>
            </a:r>
            <a:r>
              <a:rPr lang="ru-RU" sz="3200" dirty="0"/>
              <a:t> для сохранения или сброса поля формы.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9911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CupertinoTextFormFieldRow</a:t>
            </a:r>
            <a:r>
              <a:rPr lang="en-US" dirty="0"/>
              <a:t>({Key? key, Widget? prefix, </a:t>
            </a:r>
            <a:r>
              <a:rPr lang="en-US" dirty="0" err="1"/>
              <a:t>EdgeInsetsGeometry</a:t>
            </a:r>
            <a:r>
              <a:rPr lang="en-US" dirty="0"/>
              <a:t>? padding, </a:t>
            </a:r>
            <a:r>
              <a:rPr lang="en-US" dirty="0" err="1"/>
              <a:t>TextEditingController</a:t>
            </a:r>
            <a:r>
              <a:rPr lang="en-US" dirty="0"/>
              <a:t>? controller, String? </a:t>
            </a:r>
            <a:r>
              <a:rPr lang="en-US" dirty="0" err="1"/>
              <a:t>initialValue</a:t>
            </a:r>
            <a:r>
              <a:rPr lang="en-US" dirty="0"/>
              <a:t>, </a:t>
            </a:r>
            <a:r>
              <a:rPr lang="en-US" dirty="0" err="1"/>
              <a:t>FocusNode</a:t>
            </a:r>
            <a:r>
              <a:rPr lang="en-US" dirty="0"/>
              <a:t>? </a:t>
            </a:r>
            <a:r>
              <a:rPr lang="en-US" dirty="0" err="1"/>
              <a:t>focusNode</a:t>
            </a:r>
            <a:r>
              <a:rPr lang="en-US" dirty="0"/>
              <a:t>, </a:t>
            </a:r>
            <a:r>
              <a:rPr lang="en-US" dirty="0" err="1"/>
              <a:t>BoxDecoration</a:t>
            </a:r>
            <a:r>
              <a:rPr lang="en-US" dirty="0"/>
              <a:t>? decoration, </a:t>
            </a:r>
            <a:r>
              <a:rPr lang="en-US" dirty="0" err="1"/>
              <a:t>TextInputType</a:t>
            </a:r>
            <a:r>
              <a:rPr lang="en-US" dirty="0"/>
              <a:t>? </a:t>
            </a:r>
            <a:r>
              <a:rPr lang="en-US" dirty="0" err="1"/>
              <a:t>keyboardType</a:t>
            </a:r>
            <a:r>
              <a:rPr lang="en-US" dirty="0"/>
              <a:t>, </a:t>
            </a:r>
            <a:r>
              <a:rPr lang="en-US" dirty="0" err="1"/>
              <a:t>TextCapitalization</a:t>
            </a:r>
            <a:r>
              <a:rPr lang="en-US" dirty="0"/>
              <a:t> </a:t>
            </a:r>
            <a:r>
              <a:rPr lang="en-US" dirty="0" err="1"/>
              <a:t>textCapitalization</a:t>
            </a:r>
            <a:r>
              <a:rPr lang="en-US" dirty="0"/>
              <a:t> = </a:t>
            </a:r>
            <a:r>
              <a:rPr lang="en-US" dirty="0" err="1"/>
              <a:t>TextCapitalization.none</a:t>
            </a:r>
            <a:r>
              <a:rPr lang="en-US" dirty="0"/>
              <a:t>, </a:t>
            </a:r>
            <a:r>
              <a:rPr lang="en-US" dirty="0" err="1"/>
              <a:t>TextInputAction</a:t>
            </a:r>
            <a:r>
              <a:rPr lang="en-US" dirty="0"/>
              <a:t>? </a:t>
            </a:r>
            <a:r>
              <a:rPr lang="en-US" dirty="0" err="1"/>
              <a:t>textInputAction</a:t>
            </a:r>
            <a:r>
              <a:rPr lang="en-US" dirty="0"/>
              <a:t>, </a:t>
            </a:r>
            <a:r>
              <a:rPr lang="en-US" dirty="0" err="1"/>
              <a:t>TextStyle</a:t>
            </a:r>
            <a:r>
              <a:rPr lang="en-US" dirty="0"/>
              <a:t>? style, </a:t>
            </a:r>
            <a:r>
              <a:rPr lang="en-US" dirty="0" err="1"/>
              <a:t>StrutStyle</a:t>
            </a:r>
            <a:r>
              <a:rPr lang="en-US" dirty="0"/>
              <a:t>? </a:t>
            </a:r>
            <a:r>
              <a:rPr lang="en-US" dirty="0" err="1"/>
              <a:t>strutStyle</a:t>
            </a:r>
            <a:r>
              <a:rPr lang="en-US" dirty="0"/>
              <a:t>, </a:t>
            </a:r>
            <a:r>
              <a:rPr lang="en-US" dirty="0" err="1"/>
              <a:t>TextDirection</a:t>
            </a:r>
            <a:r>
              <a:rPr lang="en-US" dirty="0"/>
              <a:t>? </a:t>
            </a:r>
            <a:r>
              <a:rPr lang="en-US" dirty="0" err="1"/>
              <a:t>textDirection</a:t>
            </a:r>
            <a:r>
              <a:rPr lang="en-US" dirty="0"/>
              <a:t>, </a:t>
            </a:r>
            <a:r>
              <a:rPr lang="en-US" dirty="0" err="1"/>
              <a:t>TextAlign</a:t>
            </a:r>
            <a:r>
              <a:rPr lang="en-US" dirty="0"/>
              <a:t>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TextAlign.start</a:t>
            </a:r>
            <a:r>
              <a:rPr lang="en-US" dirty="0"/>
              <a:t>, </a:t>
            </a:r>
            <a:r>
              <a:rPr lang="en-US" dirty="0" err="1"/>
              <a:t>TextAlignVertical</a:t>
            </a:r>
            <a:r>
              <a:rPr lang="en-US" dirty="0"/>
              <a:t>? </a:t>
            </a:r>
            <a:r>
              <a:rPr lang="en-US" dirty="0" err="1"/>
              <a:t>textAlignVertical</a:t>
            </a:r>
            <a:r>
              <a:rPr lang="en-US" dirty="0"/>
              <a:t>, bool autofocus = false, bool </a:t>
            </a:r>
            <a:r>
              <a:rPr lang="en-US" dirty="0" err="1"/>
              <a:t>readOnly</a:t>
            </a:r>
            <a:r>
              <a:rPr lang="en-US" dirty="0"/>
              <a:t> = false, @Deprecated('Use `</a:t>
            </a:r>
            <a:r>
              <a:rPr lang="en-US" dirty="0" err="1"/>
              <a:t>contextMenuBuilder</a:t>
            </a:r>
            <a:r>
              <a:rPr lang="en-US" dirty="0"/>
              <a:t>` instead. ' 'This feature was deprecated after v3.3.0-0.5.pre.') </a:t>
            </a:r>
            <a:r>
              <a:rPr lang="en-US" dirty="0" err="1"/>
              <a:t>ToolbarOptions</a:t>
            </a:r>
            <a:r>
              <a:rPr lang="en-US" dirty="0"/>
              <a:t>? </a:t>
            </a:r>
            <a:r>
              <a:rPr lang="en-US" dirty="0" err="1"/>
              <a:t>toolbarOptions</a:t>
            </a:r>
            <a:r>
              <a:rPr lang="en-US" dirty="0"/>
              <a:t>, bool? </a:t>
            </a:r>
            <a:r>
              <a:rPr lang="en-US" dirty="0" err="1"/>
              <a:t>showCursor</a:t>
            </a:r>
            <a:r>
              <a:rPr lang="en-US" dirty="0"/>
              <a:t>, String </a:t>
            </a:r>
            <a:r>
              <a:rPr lang="en-US" dirty="0" err="1"/>
              <a:t>obscuringCharacter</a:t>
            </a:r>
            <a:r>
              <a:rPr lang="en-US" dirty="0"/>
              <a:t> = '•', bool </a:t>
            </a:r>
            <a:r>
              <a:rPr lang="en-US" dirty="0" err="1"/>
              <a:t>obscureText</a:t>
            </a:r>
            <a:r>
              <a:rPr lang="en-US" dirty="0"/>
              <a:t> = false, bool autocorrect = true, </a:t>
            </a:r>
            <a:r>
              <a:rPr lang="en-US" dirty="0" err="1"/>
              <a:t>SmartDashesType</a:t>
            </a:r>
            <a:r>
              <a:rPr lang="en-US" dirty="0"/>
              <a:t>? </a:t>
            </a:r>
            <a:r>
              <a:rPr lang="en-US" dirty="0" err="1"/>
              <a:t>smartDashesType</a:t>
            </a:r>
            <a:r>
              <a:rPr lang="en-US" dirty="0"/>
              <a:t>, </a:t>
            </a:r>
            <a:r>
              <a:rPr lang="en-US" dirty="0" err="1"/>
              <a:t>SmartQuotesType</a:t>
            </a:r>
            <a:r>
              <a:rPr lang="en-US" dirty="0"/>
              <a:t>? </a:t>
            </a:r>
            <a:r>
              <a:rPr lang="en-US" dirty="0" err="1"/>
              <a:t>smartQuotesType</a:t>
            </a:r>
            <a:r>
              <a:rPr lang="en-US" dirty="0"/>
              <a:t>, bool </a:t>
            </a:r>
            <a:r>
              <a:rPr lang="en-US" dirty="0" err="1"/>
              <a:t>enableSuggestions</a:t>
            </a:r>
            <a:r>
              <a:rPr lang="en-US" dirty="0"/>
              <a:t> = true, </a:t>
            </a:r>
            <a:r>
              <a:rPr lang="en-US" dirty="0" err="1"/>
              <a:t>int</a:t>
            </a:r>
            <a:r>
              <a:rPr lang="en-US" dirty="0"/>
              <a:t>? </a:t>
            </a:r>
            <a:r>
              <a:rPr lang="en-US" dirty="0" err="1"/>
              <a:t>maxLines</a:t>
            </a:r>
            <a:r>
              <a:rPr lang="en-US" dirty="0"/>
              <a:t> = 1, </a:t>
            </a:r>
            <a:r>
              <a:rPr lang="en-US" dirty="0" err="1"/>
              <a:t>int</a:t>
            </a:r>
            <a:r>
              <a:rPr lang="en-US" dirty="0"/>
              <a:t>? </a:t>
            </a:r>
            <a:r>
              <a:rPr lang="en-US" dirty="0" err="1"/>
              <a:t>minLines</a:t>
            </a:r>
            <a:r>
              <a:rPr lang="en-US" dirty="0"/>
              <a:t>, bool expands = false, </a:t>
            </a:r>
            <a:r>
              <a:rPr lang="en-US" dirty="0" err="1"/>
              <a:t>int</a:t>
            </a:r>
            <a:r>
              <a:rPr lang="en-US" dirty="0"/>
              <a:t>? </a:t>
            </a:r>
            <a:r>
              <a:rPr lang="en-US" dirty="0" err="1"/>
              <a:t>maxLength</a:t>
            </a:r>
            <a:r>
              <a:rPr lang="en-US" dirty="0"/>
              <a:t>, </a:t>
            </a:r>
            <a:r>
              <a:rPr lang="en-US" dirty="0" err="1"/>
              <a:t>ValueChanged</a:t>
            </a:r>
            <a:r>
              <a:rPr lang="en-US" dirty="0"/>
              <a:t>&lt;String&gt;? </a:t>
            </a:r>
            <a:r>
              <a:rPr lang="en-US" dirty="0" err="1"/>
              <a:t>onChanged</a:t>
            </a:r>
            <a:r>
              <a:rPr lang="en-US" dirty="0"/>
              <a:t>, </a:t>
            </a:r>
            <a:r>
              <a:rPr lang="en-US" dirty="0" err="1"/>
              <a:t>GestureTapCallback</a:t>
            </a:r>
            <a:r>
              <a:rPr lang="en-US" dirty="0"/>
              <a:t>? </a:t>
            </a:r>
            <a:r>
              <a:rPr lang="en-US" dirty="0" err="1"/>
              <a:t>onTap</a:t>
            </a:r>
            <a:r>
              <a:rPr lang="en-US" dirty="0"/>
              <a:t>, </a:t>
            </a:r>
            <a:r>
              <a:rPr lang="en-US" dirty="0" err="1"/>
              <a:t>VoidCallback</a:t>
            </a:r>
            <a:r>
              <a:rPr lang="en-US" dirty="0"/>
              <a:t>? </a:t>
            </a:r>
            <a:r>
              <a:rPr lang="en-US" dirty="0" err="1"/>
              <a:t>onEditingComplete</a:t>
            </a:r>
            <a:r>
              <a:rPr lang="en-US" dirty="0"/>
              <a:t>, </a:t>
            </a:r>
            <a:r>
              <a:rPr lang="en-US" dirty="0" err="1"/>
              <a:t>ValueChanged</a:t>
            </a:r>
            <a:r>
              <a:rPr lang="en-US" dirty="0"/>
              <a:t>&lt;String&gt;? </a:t>
            </a:r>
            <a:r>
              <a:rPr lang="en-US" dirty="0" err="1"/>
              <a:t>onFieldSubmitted</a:t>
            </a:r>
            <a:r>
              <a:rPr lang="en-US" dirty="0"/>
              <a:t>, </a:t>
            </a:r>
            <a:r>
              <a:rPr lang="en-US" dirty="0" err="1"/>
              <a:t>FormFieldSetter</a:t>
            </a:r>
            <a:r>
              <a:rPr lang="en-US" dirty="0"/>
              <a:t>&lt;String&gt;? </a:t>
            </a:r>
            <a:r>
              <a:rPr lang="en-US" dirty="0" err="1"/>
              <a:t>onSaved</a:t>
            </a:r>
            <a:r>
              <a:rPr lang="en-US" dirty="0"/>
              <a:t>, </a:t>
            </a:r>
            <a:r>
              <a:rPr lang="en-US" dirty="0" err="1"/>
              <a:t>FormFieldValidator</a:t>
            </a:r>
            <a:r>
              <a:rPr lang="en-US" dirty="0"/>
              <a:t>&lt;String&gt;? validator, List&lt;</a:t>
            </a:r>
            <a:r>
              <a:rPr lang="en-US" dirty="0" err="1"/>
              <a:t>TextInputFormatter</a:t>
            </a:r>
            <a:r>
              <a:rPr lang="en-US" dirty="0"/>
              <a:t>&gt;? </a:t>
            </a:r>
            <a:r>
              <a:rPr lang="en-US" dirty="0" err="1"/>
              <a:t>inputFormatters</a:t>
            </a:r>
            <a:r>
              <a:rPr lang="en-US" dirty="0"/>
              <a:t>, bool? enabled, double </a:t>
            </a:r>
            <a:r>
              <a:rPr lang="en-US" dirty="0" err="1"/>
              <a:t>cursorWidth</a:t>
            </a:r>
            <a:r>
              <a:rPr lang="en-US" dirty="0"/>
              <a:t> = 2.0, double? </a:t>
            </a:r>
            <a:r>
              <a:rPr lang="en-US" dirty="0" err="1"/>
              <a:t>cursorHeight</a:t>
            </a:r>
            <a:r>
              <a:rPr lang="en-US" dirty="0"/>
              <a:t>, Color? </a:t>
            </a:r>
            <a:r>
              <a:rPr lang="en-US" dirty="0" err="1"/>
              <a:t>cursorColor</a:t>
            </a:r>
            <a:r>
              <a:rPr lang="en-US" dirty="0"/>
              <a:t>, Brightness? </a:t>
            </a:r>
            <a:r>
              <a:rPr lang="en-US" dirty="0" err="1"/>
              <a:t>keyboardAppearance</a:t>
            </a:r>
            <a:r>
              <a:rPr lang="en-US" dirty="0"/>
              <a:t>, </a:t>
            </a:r>
            <a:r>
              <a:rPr lang="en-US" dirty="0" err="1"/>
              <a:t>EdgeInsets</a:t>
            </a:r>
            <a:r>
              <a:rPr lang="en-US" dirty="0"/>
              <a:t> </a:t>
            </a:r>
            <a:r>
              <a:rPr lang="en-US" dirty="0" err="1"/>
              <a:t>scrollPadding</a:t>
            </a:r>
            <a:r>
              <a:rPr lang="en-US" dirty="0"/>
              <a:t> =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EdgeInsets.all</a:t>
            </a:r>
            <a:r>
              <a:rPr lang="en-US" dirty="0"/>
              <a:t>(20.0), bool </a:t>
            </a:r>
            <a:r>
              <a:rPr lang="en-US" dirty="0" err="1"/>
              <a:t>enableInteractiveSelection</a:t>
            </a:r>
            <a:r>
              <a:rPr lang="en-US" dirty="0"/>
              <a:t> = true, </a:t>
            </a:r>
            <a:r>
              <a:rPr lang="en-US" dirty="0" err="1"/>
              <a:t>TextSelectionControls</a:t>
            </a:r>
            <a:r>
              <a:rPr lang="en-US" dirty="0"/>
              <a:t>? </a:t>
            </a:r>
            <a:r>
              <a:rPr lang="en-US" dirty="0" err="1"/>
              <a:t>selectionControls</a:t>
            </a:r>
            <a:r>
              <a:rPr lang="en-US" dirty="0"/>
              <a:t>, </a:t>
            </a:r>
            <a:r>
              <a:rPr lang="en-US" dirty="0" err="1"/>
              <a:t>ScrollPhysics</a:t>
            </a:r>
            <a:r>
              <a:rPr lang="en-US" dirty="0"/>
              <a:t>? </a:t>
            </a:r>
            <a:r>
              <a:rPr lang="en-US" dirty="0" err="1"/>
              <a:t>scrollPhysics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&lt;String&gt;? </a:t>
            </a:r>
            <a:r>
              <a:rPr lang="en-US" dirty="0" err="1"/>
              <a:t>autofillHints</a:t>
            </a:r>
            <a:r>
              <a:rPr lang="en-US" dirty="0"/>
              <a:t>, </a:t>
            </a:r>
            <a:r>
              <a:rPr lang="en-US" dirty="0" err="1"/>
              <a:t>AutovalidateMode</a:t>
            </a:r>
            <a:r>
              <a:rPr lang="en-US" dirty="0"/>
              <a:t> </a:t>
            </a:r>
            <a:r>
              <a:rPr lang="en-US" dirty="0" err="1"/>
              <a:t>autovalidateMode</a:t>
            </a:r>
            <a:r>
              <a:rPr lang="en-US" dirty="0"/>
              <a:t> = </a:t>
            </a:r>
            <a:r>
              <a:rPr lang="en-US" dirty="0" err="1"/>
              <a:t>AutovalidateMode.disabled</a:t>
            </a:r>
            <a:r>
              <a:rPr lang="en-US" dirty="0"/>
              <a:t>, String? placeholder, </a:t>
            </a:r>
            <a:r>
              <a:rPr lang="en-US" dirty="0" err="1"/>
              <a:t>TextStyle</a:t>
            </a:r>
            <a:r>
              <a:rPr lang="en-US" dirty="0"/>
              <a:t>? </a:t>
            </a:r>
            <a:r>
              <a:rPr lang="en-US" dirty="0" err="1"/>
              <a:t>placeholderStyle</a:t>
            </a:r>
            <a:r>
              <a:rPr lang="en-US" dirty="0"/>
              <a:t> =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TextStyle</a:t>
            </a:r>
            <a:r>
              <a:rPr lang="en-US" dirty="0"/>
              <a:t>(</a:t>
            </a:r>
            <a:r>
              <a:rPr lang="en-US" dirty="0" err="1"/>
              <a:t>fontWeight</a:t>
            </a:r>
            <a:r>
              <a:rPr lang="en-US" dirty="0"/>
              <a:t>: FontWeight.w400, color: </a:t>
            </a:r>
            <a:r>
              <a:rPr lang="en-US" dirty="0" err="1"/>
              <a:t>CupertinoColors.placeholderText</a:t>
            </a:r>
            <a:r>
              <a:rPr lang="en-US" dirty="0"/>
              <a:t>), </a:t>
            </a:r>
            <a:r>
              <a:rPr lang="en-US" dirty="0" err="1"/>
              <a:t>EditableTextContextMenuBuilder</a:t>
            </a:r>
            <a:r>
              <a:rPr lang="en-US" dirty="0"/>
              <a:t>? </a:t>
            </a:r>
            <a:r>
              <a:rPr lang="en-US" dirty="0" err="1"/>
              <a:t>contextMenuBuilder</a:t>
            </a:r>
            <a:r>
              <a:rPr lang="en-US" dirty="0"/>
              <a:t> = _</a:t>
            </a:r>
            <a:r>
              <a:rPr lang="en-US" dirty="0" err="1"/>
              <a:t>defaultContextMenuBuilder</a:t>
            </a:r>
            <a:r>
              <a:rPr lang="en-US" dirty="0"/>
              <a:t>, String? </a:t>
            </a:r>
            <a:r>
              <a:rPr lang="en-US" dirty="0" err="1"/>
              <a:t>restorationId</a:t>
            </a:r>
            <a:r>
              <a:rPr lang="en-US" dirty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61436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0878207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child: Form(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autovalidateMode</a:t>
            </a:r>
            <a:r>
              <a:rPr lang="en-US" dirty="0"/>
              <a:t>: </a:t>
            </a:r>
            <a:r>
              <a:rPr lang="en-US" dirty="0" err="1"/>
              <a:t>AutovalidateMode.always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onChanged</a:t>
            </a:r>
            <a:r>
              <a:rPr lang="en-US" dirty="0"/>
              <a:t>: ()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Form.maybeOf</a:t>
            </a:r>
            <a:r>
              <a:rPr lang="en-US" dirty="0"/>
              <a:t>(</a:t>
            </a:r>
            <a:r>
              <a:rPr lang="en-US" dirty="0" err="1"/>
              <a:t>primaryFocus</a:t>
            </a:r>
            <a:r>
              <a:rPr lang="en-US" dirty="0"/>
              <a:t>!.context!)?.save();</a:t>
            </a:r>
          </a:p>
          <a:p>
            <a:pPr marL="0" indent="0">
              <a:buNone/>
            </a:pPr>
            <a:r>
              <a:rPr lang="en-US" dirty="0"/>
              <a:t>          },</a:t>
            </a:r>
          </a:p>
          <a:p>
            <a:pPr marL="0" indent="0">
              <a:buNone/>
            </a:pPr>
            <a:r>
              <a:rPr lang="en-US" dirty="0"/>
              <a:t>          child: </a:t>
            </a:r>
            <a:r>
              <a:rPr lang="en-US" dirty="0" err="1"/>
              <a:t>CupertinoFormSection.insetGrouped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header: </a:t>
            </a:r>
            <a:r>
              <a:rPr lang="en-US" dirty="0" err="1"/>
              <a:t>const</a:t>
            </a:r>
            <a:r>
              <a:rPr lang="en-US" dirty="0"/>
              <a:t> Text('SECTION 1'),</a:t>
            </a:r>
          </a:p>
          <a:p>
            <a:pPr marL="0" indent="0">
              <a:buNone/>
            </a:pPr>
            <a:r>
              <a:rPr lang="en-US" dirty="0"/>
              <a:t>            children: List&lt;Widget&gt;.generate(5, (</a:t>
            </a:r>
            <a:r>
              <a:rPr lang="en-US" dirty="0" err="1"/>
              <a:t>int</a:t>
            </a:r>
            <a:r>
              <a:rPr lang="en-US" dirty="0"/>
              <a:t> index) {</a:t>
            </a:r>
          </a:p>
          <a:p>
            <a:pPr marL="0" indent="0">
              <a:buNone/>
            </a:pPr>
            <a:r>
              <a:rPr lang="en-US" dirty="0"/>
              <a:t>              return </a:t>
            </a:r>
            <a:r>
              <a:rPr lang="en-US" dirty="0" err="1"/>
              <a:t>CupertinoTextFormFieldRow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            prefix: </a:t>
            </a:r>
            <a:r>
              <a:rPr lang="en-US" dirty="0" err="1"/>
              <a:t>const</a:t>
            </a:r>
            <a:r>
              <a:rPr lang="en-US" dirty="0"/>
              <a:t> Text('Enter text'),</a:t>
            </a:r>
          </a:p>
          <a:p>
            <a:pPr marL="0" indent="0">
              <a:buNone/>
            </a:pPr>
            <a:r>
              <a:rPr lang="en-US" dirty="0"/>
              <a:t>                placeholder: 'Enter text',</a:t>
            </a:r>
          </a:p>
          <a:p>
            <a:pPr marL="0" indent="0">
              <a:buNone/>
            </a:pPr>
            <a:r>
              <a:rPr lang="en-US" dirty="0"/>
              <a:t>                validator: (String? value) {</a:t>
            </a:r>
          </a:p>
          <a:p>
            <a:pPr marL="0" indent="0">
              <a:buNone/>
            </a:pPr>
            <a:r>
              <a:rPr lang="en-US" dirty="0"/>
              <a:t>                  if (value == null || </a:t>
            </a:r>
            <a:r>
              <a:rPr lang="en-US" dirty="0" err="1"/>
              <a:t>value.isEmpty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        return 'Please enter a value';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  <a:p>
            <a:pPr marL="0" indent="0">
              <a:buNone/>
            </a:pPr>
            <a:r>
              <a:rPr lang="en-US" dirty="0"/>
              <a:t>                  return null</a:t>
            </a:r>
            <a:r>
              <a:rPr lang="en-US" dirty="0" smtClean="0"/>
              <a:t>;</a:t>
            </a:r>
            <a:r>
              <a:rPr lang="ru-RU" dirty="0" smtClean="0"/>
              <a:t>  </a:t>
            </a:r>
            <a:r>
              <a:rPr lang="en-US" dirty="0" smtClean="0"/>
              <a:t>},);}),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16" y="3429000"/>
            <a:ext cx="6027684" cy="527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 void _</a:t>
            </a:r>
            <a:r>
              <a:rPr lang="en-US" dirty="0" err="1" smtClean="0"/>
              <a:t>showAlertDialog</a:t>
            </a:r>
            <a:r>
              <a:rPr lang="en-US" dirty="0" smtClean="0"/>
              <a:t>(</a:t>
            </a:r>
            <a:r>
              <a:rPr lang="en-US" dirty="0" err="1" smtClean="0"/>
              <a:t>BuildContext</a:t>
            </a:r>
            <a:r>
              <a:rPr lang="en-US" dirty="0" smtClean="0"/>
              <a:t> context)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showCupertinoModalPopup</a:t>
            </a:r>
            <a:r>
              <a:rPr lang="en-US" dirty="0" smtClean="0"/>
              <a:t>&lt;void&gt;(</a:t>
            </a:r>
          </a:p>
          <a:p>
            <a:pPr marL="0" indent="0">
              <a:buNone/>
            </a:pPr>
            <a:r>
              <a:rPr lang="en-US" dirty="0" smtClean="0"/>
              <a:t>      context: context,</a:t>
            </a:r>
          </a:p>
          <a:p>
            <a:pPr marL="0" indent="0">
              <a:buNone/>
            </a:pPr>
            <a:r>
              <a:rPr lang="en-US" dirty="0" smtClean="0"/>
              <a:t>      builder: (</a:t>
            </a:r>
            <a:r>
              <a:rPr lang="en-US" dirty="0" err="1" smtClean="0"/>
              <a:t>BuildContext</a:t>
            </a:r>
            <a:r>
              <a:rPr lang="en-US" dirty="0" smtClean="0"/>
              <a:t> context) =&gt; </a:t>
            </a:r>
            <a:r>
              <a:rPr lang="en-US" dirty="0" err="1" smtClean="0"/>
              <a:t>CupertinoAlertDialog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      title: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b="1" i="1" dirty="0" smtClean="0"/>
              <a:t>Text('Alert'),</a:t>
            </a:r>
          </a:p>
          <a:p>
            <a:pPr marL="0" indent="0">
              <a:buNone/>
            </a:pPr>
            <a:r>
              <a:rPr lang="en-US" dirty="0" smtClean="0"/>
              <a:t>        content: </a:t>
            </a:r>
            <a:r>
              <a:rPr lang="en-US" b="1" i="1" dirty="0" err="1" smtClean="0"/>
              <a:t>const</a:t>
            </a:r>
            <a:r>
              <a:rPr lang="en-US" b="1" i="1" dirty="0" smtClean="0"/>
              <a:t> Text('Proceed with destructive action?'),</a:t>
            </a:r>
          </a:p>
          <a:p>
            <a:pPr marL="0" indent="0">
              <a:buNone/>
            </a:pPr>
            <a:r>
              <a:rPr lang="en-US" dirty="0" smtClean="0"/>
              <a:t>        actions: &lt;</a:t>
            </a:r>
            <a:r>
              <a:rPr lang="en-US" dirty="0" err="1" smtClean="0"/>
              <a:t>CupertinoDialogAction</a:t>
            </a:r>
            <a:r>
              <a:rPr lang="en-US" dirty="0" smtClean="0"/>
              <a:t>&gt;[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CupertinoDialogAction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</a:t>
            </a:r>
            <a:r>
              <a:rPr lang="en-US" dirty="0" err="1" smtClean="0"/>
              <a:t>isDefaultAction</a:t>
            </a:r>
            <a:r>
              <a:rPr lang="en-US" dirty="0" smtClean="0"/>
              <a:t>: true,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onPressed</a:t>
            </a:r>
            <a:r>
              <a:rPr lang="en-US" dirty="0" smtClean="0"/>
              <a:t>: () {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Navigator.pop</a:t>
            </a:r>
            <a:r>
              <a:rPr lang="en-US" dirty="0" smtClean="0"/>
              <a:t>(context);      },</a:t>
            </a:r>
          </a:p>
          <a:p>
            <a:pPr marL="0" indent="0">
              <a:buNone/>
            </a:pPr>
            <a:r>
              <a:rPr lang="en-US" dirty="0" smtClean="0"/>
              <a:t>            child: </a:t>
            </a:r>
            <a:r>
              <a:rPr lang="en-US" b="1" i="1" dirty="0" err="1" smtClean="0"/>
              <a:t>const</a:t>
            </a:r>
            <a:r>
              <a:rPr lang="en-US" b="1" i="1" dirty="0" smtClean="0"/>
              <a:t> Text('No'),    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CupertinoDialogAction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err="1" smtClean="0"/>
              <a:t>isDestructiveAction</a:t>
            </a:r>
            <a:r>
              <a:rPr lang="en-US" dirty="0" smtClean="0"/>
              <a:t>: true,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onPressed</a:t>
            </a:r>
            <a:r>
              <a:rPr lang="en-US" dirty="0" smtClean="0"/>
              <a:t>: () {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Navigator.pop</a:t>
            </a:r>
            <a:r>
              <a:rPr lang="en-US" dirty="0" smtClean="0"/>
              <a:t>(context);      },</a:t>
            </a:r>
          </a:p>
          <a:p>
            <a:pPr marL="0" indent="0">
              <a:buNone/>
            </a:pPr>
            <a:r>
              <a:rPr lang="en-US" dirty="0" smtClean="0"/>
              <a:t>            child: </a:t>
            </a:r>
            <a:r>
              <a:rPr lang="en-US" b="1" i="1" dirty="0" err="1" smtClean="0"/>
              <a:t>const</a:t>
            </a:r>
            <a:r>
              <a:rPr lang="en-US" b="1" i="1" dirty="0" smtClean="0"/>
              <a:t> Text('Yes'), ),     </a:t>
            </a:r>
            <a:r>
              <a:rPr lang="en-US" dirty="0" smtClean="0"/>
              <a:t>],), ); }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888" y="0"/>
            <a:ext cx="3570112" cy="28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11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7864</Words>
  <Application>Microsoft Office PowerPoint</Application>
  <PresentationFormat>Широкоэкранный</PresentationFormat>
  <Paragraphs>1163</Paragraphs>
  <Slides>85</Slides>
  <Notes>58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Тема Office</vt:lpstr>
      <vt:lpstr>Cupertino (iOS-style) widgets</vt:lpstr>
      <vt:lpstr>Презентация PowerPoint</vt:lpstr>
      <vt:lpstr>CupertinoActionSheet</vt:lpstr>
      <vt:lpstr>Презентация PowerPoint</vt:lpstr>
      <vt:lpstr>Презентация PowerPoint</vt:lpstr>
      <vt:lpstr>CupertinoActivityIndicator</vt:lpstr>
      <vt:lpstr>Презентация PowerPoint</vt:lpstr>
      <vt:lpstr>CupertinoAlertDialog</vt:lpstr>
      <vt:lpstr>Презентация PowerPoint</vt:lpstr>
      <vt:lpstr>CupertinoButton</vt:lpstr>
      <vt:lpstr>Презентация PowerPoint</vt:lpstr>
      <vt:lpstr>CupertinoContextMenu</vt:lpstr>
      <vt:lpstr>Презентация PowerPoint</vt:lpstr>
      <vt:lpstr>Презентация PowerPoint</vt:lpstr>
      <vt:lpstr>Презентация PowerPoint</vt:lpstr>
      <vt:lpstr>CupertinoApp class</vt:lpstr>
      <vt:lpstr>CupertinoApp class</vt:lpstr>
      <vt:lpstr>Презентация PowerPoint</vt:lpstr>
      <vt:lpstr>Презентация PowerPoint</vt:lpstr>
      <vt:lpstr>Презентация PowerPoint</vt:lpstr>
      <vt:lpstr>CupertinoColors class</vt:lpstr>
      <vt:lpstr>CupertinoDatePicker</vt:lpstr>
      <vt:lpstr>Презентация PowerPoint</vt:lpstr>
      <vt:lpstr>Презентация PowerPoint</vt:lpstr>
      <vt:lpstr>Презентация PowerPoint</vt:lpstr>
      <vt:lpstr>CupertinoDynamicColor class</vt:lpstr>
      <vt:lpstr>Презентация PowerPoint</vt:lpstr>
      <vt:lpstr>Презентация PowerPoint</vt:lpstr>
      <vt:lpstr>Презентация PowerPoint</vt:lpstr>
      <vt:lpstr>Ручное разрешение CupertinoDynamicColor </vt:lpstr>
      <vt:lpstr>CupertinoDialogAction</vt:lpstr>
      <vt:lpstr>CupertinoListSection </vt:lpstr>
      <vt:lpstr>Презентация PowerPoint</vt:lpstr>
      <vt:lpstr>Презентация PowerPoint</vt:lpstr>
      <vt:lpstr>Презентация PowerPoint</vt:lpstr>
      <vt:lpstr>CupertinoListTile </vt:lpstr>
      <vt:lpstr>CupertinoNavigationBar</vt:lpstr>
      <vt:lpstr>Презентация PowerPoint</vt:lpstr>
      <vt:lpstr>Презентация PowerPoint</vt:lpstr>
      <vt:lpstr>CupertinoPageScaffold</vt:lpstr>
      <vt:lpstr>Презентация PowerPoint</vt:lpstr>
      <vt:lpstr>CupertinoPageTransition</vt:lpstr>
      <vt:lpstr>CupertinoPicker </vt:lpstr>
      <vt:lpstr>Презентация PowerPoint</vt:lpstr>
      <vt:lpstr>Презентация PowerPoint</vt:lpstr>
      <vt:lpstr>CupertinoPopupSurface</vt:lpstr>
      <vt:lpstr>Презентация PowerPoint</vt:lpstr>
      <vt:lpstr>CupertinoScrollbar </vt:lpstr>
      <vt:lpstr>Презентация PowerPoint</vt:lpstr>
      <vt:lpstr>CupertinoFormRow</vt:lpstr>
      <vt:lpstr>Презентация PowerPoint</vt:lpstr>
      <vt:lpstr>Презентация PowerPoint</vt:lpstr>
      <vt:lpstr>Презентация PowerPoint</vt:lpstr>
      <vt:lpstr>CupertinoSearchTextField</vt:lpstr>
      <vt:lpstr>Презентация PowerPoint</vt:lpstr>
      <vt:lpstr>CupertinoSearchTextField </vt:lpstr>
      <vt:lpstr>CupertinoSearchTextField </vt:lpstr>
      <vt:lpstr>Презентация PowerPoint</vt:lpstr>
      <vt:lpstr>CupertinoSegmentedControl</vt:lpstr>
      <vt:lpstr>Презентация PowerPoint</vt:lpstr>
      <vt:lpstr>CupertinoSlider </vt:lpstr>
      <vt:lpstr>Презентация PowerPoint</vt:lpstr>
      <vt:lpstr>CupertinoRadio</vt:lpstr>
      <vt:lpstr>Презентация PowerPoint</vt:lpstr>
      <vt:lpstr>CupertinoSlidingSegmentedControl</vt:lpstr>
      <vt:lpstr>Презентация PowerPoint</vt:lpstr>
      <vt:lpstr>CupertinoSliverNavigationBar </vt:lpstr>
      <vt:lpstr>Презентация PowerPoint</vt:lpstr>
      <vt:lpstr>CupertinoSliverRefreshControl</vt:lpstr>
      <vt:lpstr>Презентация PowerPoint</vt:lpstr>
      <vt:lpstr>Презентация PowerPoint</vt:lpstr>
      <vt:lpstr>Презентация PowerPoint</vt:lpstr>
      <vt:lpstr>CupertinoSwitch</vt:lpstr>
      <vt:lpstr>Презентация PowerPoint</vt:lpstr>
      <vt:lpstr>CupertinoTabBar </vt:lpstr>
      <vt:lpstr>Презентация PowerPoint</vt:lpstr>
      <vt:lpstr>CupertinoTabScaffold</vt:lpstr>
      <vt:lpstr>Презентация PowerPoint</vt:lpstr>
      <vt:lpstr>Презентация PowerPoint</vt:lpstr>
      <vt:lpstr>CupertinoTextField</vt:lpstr>
      <vt:lpstr>Презентация PowerPoint</vt:lpstr>
      <vt:lpstr>CupertinoTimerPicker </vt:lpstr>
      <vt:lpstr>CupertinoTextFormFieldRow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Cupertino (iOS-style) widgets</dc:title>
  <dc:creator>nam polehyk</dc:creator>
  <cp:lastModifiedBy>nam polehyk</cp:lastModifiedBy>
  <cp:revision>58</cp:revision>
  <dcterms:created xsi:type="dcterms:W3CDTF">2024-03-13T17:51:47Z</dcterms:created>
  <dcterms:modified xsi:type="dcterms:W3CDTF">2025-01-16T21:05:52Z</dcterms:modified>
</cp:coreProperties>
</file>