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258" r:id="rId4"/>
    <p:sldId id="268" r:id="rId5"/>
    <p:sldId id="259" r:id="rId6"/>
    <p:sldId id="260" r:id="rId7"/>
    <p:sldId id="261" r:id="rId8"/>
    <p:sldId id="262" r:id="rId9"/>
    <p:sldId id="263" r:id="rId10"/>
    <p:sldId id="264" r:id="rId11"/>
    <p:sldId id="266" r:id="rId12"/>
    <p:sldId id="267" r:id="rId13"/>
    <p:sldId id="269" r:id="rId14"/>
    <p:sldId id="272" r:id="rId15"/>
    <p:sldId id="271" r:id="rId16"/>
    <p:sldId id="270" r:id="rId17"/>
    <p:sldId id="273" r:id="rId18"/>
    <p:sldId id="274" r:id="rId19"/>
    <p:sldId id="275" r:id="rId20"/>
    <p:sldId id="276" r:id="rId21"/>
    <p:sldId id="277" r:id="rId22"/>
    <p:sldId id="278" r:id="rId23"/>
    <p:sldId id="279" r:id="rId24"/>
    <p:sldId id="280" r:id="rId25"/>
    <p:sldId id="281" r:id="rId26"/>
    <p:sldId id="282" r:id="rId27"/>
    <p:sldId id="283" r:id="rId28"/>
    <p:sldId id="286" r:id="rId29"/>
    <p:sldId id="285" r:id="rId30"/>
    <p:sldId id="287" r:id="rId31"/>
    <p:sldId id="284" r:id="rId32"/>
    <p:sldId id="288" r:id="rId33"/>
    <p:sldId id="290" r:id="rId34"/>
    <p:sldId id="289" r:id="rId35"/>
    <p:sldId id="291" r:id="rId36"/>
    <p:sldId id="309" r:id="rId37"/>
    <p:sldId id="292" r:id="rId38"/>
    <p:sldId id="308" r:id="rId39"/>
    <p:sldId id="293" r:id="rId40"/>
    <p:sldId id="294" r:id="rId41"/>
    <p:sldId id="295" r:id="rId42"/>
    <p:sldId id="296" r:id="rId43"/>
    <p:sldId id="297" r:id="rId44"/>
    <p:sldId id="311" r:id="rId45"/>
    <p:sldId id="298" r:id="rId46"/>
    <p:sldId id="299" r:id="rId47"/>
    <p:sldId id="300" r:id="rId48"/>
    <p:sldId id="301" r:id="rId49"/>
    <p:sldId id="303" r:id="rId50"/>
    <p:sldId id="302" r:id="rId51"/>
    <p:sldId id="304" r:id="rId52"/>
    <p:sldId id="305" r:id="rId53"/>
    <p:sldId id="306" r:id="rId54"/>
    <p:sldId id="307" r:id="rId55"/>
    <p:sldId id="310"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51913" autoAdjust="0"/>
  </p:normalViewPr>
  <p:slideViewPr>
    <p:cSldViewPr snapToGrid="0">
      <p:cViewPr varScale="1">
        <p:scale>
          <a:sx n="65" d="100"/>
          <a:sy n="65" d="100"/>
        </p:scale>
        <p:origin x="266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82DEF0-893F-45AD-9FC0-983FC9CB3984}" type="datetimeFigureOut">
              <a:rPr lang="en-US" smtClean="0"/>
              <a:t>1/17/2025</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8EA25C-5BED-4794-8994-47F8D6C4C6BC}" type="slidenum">
              <a:rPr lang="en-US" smtClean="0"/>
              <a:t>‹#›</a:t>
            </a:fld>
            <a:endParaRPr lang="en-US"/>
          </a:p>
        </p:txBody>
      </p:sp>
    </p:spTree>
    <p:extLst>
      <p:ext uri="{BB962C8B-B14F-4D97-AF65-F5344CB8AC3E}">
        <p14:creationId xmlns:p14="http://schemas.microsoft.com/office/powerpoint/2010/main" val="4099390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pub.dev/packages/flutter_bloc"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github.com/felangel/bloc/pull/4184"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redux.js.or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redux.js.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highload.today/spring-mvc/"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developer.mozilla.org/ru/docs/%D0%A1%D0%BB%D0%BE%D0%B2%D0%B0%D1%80%D1%8C/%D1%84%D1%83%D0%BD%D0%BA%D1%86%D0%B8%D1%8F_%D0%BE%D0%B1%D1%80%D0%B0%D1%82%D0%BD%D0%BE%D0%B3%D0%BE_%D0%B2%D1%8B%D0%B7%D0%BE%D0%B2%D0%B0"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Как в общем устроено мобильное приложение? Есть UI-часть, которую видит пользователь на экране своего смартфона. Есть то, что скрыто под капотом — часть с данными и бизнес-логикой, которые необходимы для функциональности программы.</a:t>
            </a:r>
          </a:p>
          <a:p>
            <a:r>
              <a:rPr lang="ru-RU" sz="1200" b="0" i="0" kern="1200" dirty="0" smtClean="0">
                <a:solidFill>
                  <a:schemeClr val="tx1"/>
                </a:solidFill>
                <a:effectLst/>
                <a:latin typeface="+mn-lt"/>
                <a:ea typeface="+mn-ea"/>
                <a:cs typeface="+mn-cs"/>
              </a:rPr>
              <a:t>Чтобы вы могли заказать в приложении пиццу, UI должен взаимодействовать с данными и логикой через определенный контроллер или провайдер. Выстроить такое взаимодействие можно совершенно по-разному.</a:t>
            </a:r>
          </a:p>
          <a:p>
            <a:r>
              <a:rPr lang="ru-RU" sz="1200" b="0" i="0" kern="1200" dirty="0" smtClean="0">
                <a:solidFill>
                  <a:schemeClr val="tx1"/>
                </a:solidFill>
                <a:effectLst/>
                <a:latin typeface="+mn-lt"/>
                <a:ea typeface="+mn-ea"/>
                <a:cs typeface="+mn-cs"/>
              </a:rPr>
              <a:t>Итак, архитектура программы или </a:t>
            </a:r>
            <a:r>
              <a:rPr lang="ru-RU" sz="1200" b="0" i="0" kern="1200" dirty="0" err="1" smtClean="0">
                <a:solidFill>
                  <a:schemeClr val="tx1"/>
                </a:solidFill>
                <a:effectLst/>
                <a:latin typeface="+mn-lt"/>
                <a:ea typeface="+mn-ea"/>
                <a:cs typeface="+mn-cs"/>
              </a:rPr>
              <a:t>state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management</a:t>
            </a:r>
            <a:r>
              <a:rPr lang="ru-RU" sz="1200" b="0" i="0" kern="1200" dirty="0" smtClean="0">
                <a:solidFill>
                  <a:schemeClr val="tx1"/>
                </a:solidFill>
                <a:effectLst/>
                <a:latin typeface="+mn-lt"/>
                <a:ea typeface="+mn-ea"/>
                <a:cs typeface="+mn-cs"/>
              </a:rPr>
              <a:t> описывает иерархию этого взаимодействия, характер отношений между уровнями и элементами программы — от </a:t>
            </a:r>
            <a:r>
              <a:rPr lang="ru-RU" sz="1200" b="0" i="0" kern="1200" dirty="0" err="1" smtClean="0">
                <a:solidFill>
                  <a:schemeClr val="tx1"/>
                </a:solidFill>
                <a:effectLst/>
                <a:latin typeface="+mn-lt"/>
                <a:ea typeface="+mn-ea"/>
                <a:cs typeface="+mn-cs"/>
              </a:rPr>
              <a:t>фронтенда</a:t>
            </a:r>
            <a:r>
              <a:rPr lang="ru-RU" sz="1200" b="0" i="0" kern="1200" dirty="0" smtClean="0">
                <a:solidFill>
                  <a:schemeClr val="tx1"/>
                </a:solidFill>
                <a:effectLst/>
                <a:latin typeface="+mn-lt"/>
                <a:ea typeface="+mn-ea"/>
                <a:cs typeface="+mn-cs"/>
              </a:rPr>
              <a:t> до </a:t>
            </a:r>
            <a:r>
              <a:rPr lang="ru-RU" sz="1200" b="0" i="0" kern="1200" dirty="0" err="1" smtClean="0">
                <a:solidFill>
                  <a:schemeClr val="tx1"/>
                </a:solidFill>
                <a:effectLst/>
                <a:latin typeface="+mn-lt"/>
                <a:ea typeface="+mn-ea"/>
                <a:cs typeface="+mn-cs"/>
              </a:rPr>
              <a:t>бэкенда</a:t>
            </a:r>
            <a:r>
              <a:rPr lang="ru-RU" sz="1200" b="0" i="0" kern="1200" dirty="0" smtClean="0">
                <a:solidFill>
                  <a:schemeClr val="tx1"/>
                </a:solidFill>
                <a:effectLst/>
                <a:latin typeface="+mn-lt"/>
                <a:ea typeface="+mn-ea"/>
                <a:cs typeface="+mn-cs"/>
              </a:rPr>
              <a:t>.</a:t>
            </a:r>
          </a:p>
          <a:p>
            <a:endParaRPr lang="en-US" dirty="0"/>
          </a:p>
        </p:txBody>
      </p:sp>
      <p:sp>
        <p:nvSpPr>
          <p:cNvPr id="4" name="Номер слайда 3"/>
          <p:cNvSpPr>
            <a:spLocks noGrp="1"/>
          </p:cNvSpPr>
          <p:nvPr>
            <p:ph type="sldNum" sz="quarter" idx="10"/>
          </p:nvPr>
        </p:nvSpPr>
        <p:spPr/>
        <p:txBody>
          <a:bodyPr/>
          <a:lstStyle/>
          <a:p>
            <a:fld id="{598EA25C-5BED-4794-8994-47F8D6C4C6BC}" type="slidenum">
              <a:rPr lang="en-US" smtClean="0"/>
              <a:t>2</a:t>
            </a:fld>
            <a:endParaRPr lang="en-US"/>
          </a:p>
        </p:txBody>
      </p:sp>
    </p:spTree>
    <p:extLst>
      <p:ext uri="{BB962C8B-B14F-4D97-AF65-F5344CB8AC3E}">
        <p14:creationId xmlns:p14="http://schemas.microsoft.com/office/powerpoint/2010/main" val="9689981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Архитектура MVC предлагает ряд преимуществ при разработке приложений </a:t>
            </a:r>
            <a:r>
              <a:rPr lang="ru-RU" sz="1200" b="0" i="0" kern="1200" dirty="0" err="1" smtClean="0">
                <a:solidFill>
                  <a:schemeClr val="tx1"/>
                </a:solidFill>
                <a:effectLst/>
                <a:latin typeface="+mn-lt"/>
                <a:ea typeface="+mn-ea"/>
                <a:cs typeface="+mn-cs"/>
              </a:rPr>
              <a:t>Flutter</a:t>
            </a:r>
            <a:r>
              <a:rPr lang="ru-RU" sz="1200" b="0" i="0" kern="1200" dirty="0" smtClean="0">
                <a:solidFill>
                  <a:schemeClr val="tx1"/>
                </a:solidFill>
                <a:effectLst/>
                <a:latin typeface="+mn-lt"/>
                <a:ea typeface="+mn-ea"/>
                <a:cs typeface="+mn-cs"/>
              </a:rPr>
              <a:t>:</a:t>
            </a: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dirty="0" smtClean="0"/>
              <a:t>Вывод: </a:t>
            </a:r>
            <a:r>
              <a:rPr lang="ru-RU" dirty="0" err="1" smtClean="0"/>
              <a:t>Model-View-Controller</a:t>
            </a:r>
            <a:r>
              <a:rPr lang="ru-RU" dirty="0" smtClean="0"/>
              <a:t> (MVC) - это мощный архитектурный шаблон, обеспечивающий структурированный подход к созданию приложений </a:t>
            </a:r>
            <a:r>
              <a:rPr lang="ru-RU" dirty="0" err="1" smtClean="0"/>
              <a:t>Flutter</a:t>
            </a:r>
            <a:r>
              <a:rPr lang="ru-RU" dirty="0" smtClean="0"/>
              <a:t>. Разделяя проблемы и разбивая код на отдельные компоненты, разработчики могут добиться лучшей ремонтопригодности кода, масштабируемости и возможности повторного использования. Понимание и внедрение MVC во </a:t>
            </a:r>
            <a:r>
              <a:rPr lang="ru-RU" dirty="0" err="1" smtClean="0"/>
              <a:t>Flutter</a:t>
            </a:r>
            <a:r>
              <a:rPr lang="ru-RU" dirty="0" smtClean="0"/>
              <a:t> может значительно улучшить ваш процесс разработки и привести к повышению качества программного обеспечения.</a:t>
            </a:r>
            <a:endParaRPr lang="en-US" dirty="0"/>
          </a:p>
        </p:txBody>
      </p:sp>
      <p:sp>
        <p:nvSpPr>
          <p:cNvPr id="4" name="Номер слайда 3"/>
          <p:cNvSpPr>
            <a:spLocks noGrp="1"/>
          </p:cNvSpPr>
          <p:nvPr>
            <p:ph type="sldNum" sz="quarter" idx="10"/>
          </p:nvPr>
        </p:nvSpPr>
        <p:spPr/>
        <p:txBody>
          <a:bodyPr/>
          <a:lstStyle/>
          <a:p>
            <a:fld id="{598EA25C-5BED-4794-8994-47F8D6C4C6BC}" type="slidenum">
              <a:rPr lang="en-US" smtClean="0"/>
              <a:t>12</a:t>
            </a:fld>
            <a:endParaRPr lang="en-US"/>
          </a:p>
        </p:txBody>
      </p:sp>
    </p:spTree>
    <p:extLst>
      <p:ext uri="{BB962C8B-B14F-4D97-AF65-F5344CB8AC3E}">
        <p14:creationId xmlns:p14="http://schemas.microsoft.com/office/powerpoint/2010/main" val="374722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MVVM (</a:t>
            </a:r>
            <a:r>
              <a:rPr lang="ru-RU" sz="1200" b="0" i="0" kern="1200" dirty="0" err="1" smtClean="0">
                <a:solidFill>
                  <a:schemeClr val="tx1"/>
                </a:solidFill>
                <a:effectLst/>
                <a:latin typeface="+mn-lt"/>
                <a:ea typeface="+mn-ea"/>
                <a:cs typeface="+mn-cs"/>
              </a:rPr>
              <a:t>Model-View-ViewModel</a:t>
            </a:r>
            <a:r>
              <a:rPr lang="ru-RU" sz="1200" b="0" i="0" kern="1200" dirty="0" smtClean="0">
                <a:solidFill>
                  <a:schemeClr val="tx1"/>
                </a:solidFill>
                <a:effectLst/>
                <a:latin typeface="+mn-lt"/>
                <a:ea typeface="+mn-ea"/>
                <a:cs typeface="+mn-cs"/>
              </a:rPr>
              <a:t>) — шаблон проектирования архитектуры приложения. Пришел на смену шаблону MVC|MVP (</a:t>
            </a:r>
            <a:r>
              <a:rPr lang="ru-RU" sz="1200" b="0" i="0" kern="1200" dirty="0" err="1" smtClean="0">
                <a:solidFill>
                  <a:schemeClr val="tx1"/>
                </a:solidFill>
                <a:effectLst/>
                <a:latin typeface="+mn-lt"/>
                <a:ea typeface="+mn-ea"/>
                <a:cs typeface="+mn-cs"/>
              </a:rPr>
              <a:t>Model-View-Controller</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Presenter</a:t>
            </a:r>
            <a:r>
              <a:rPr lang="ru-RU" sz="1200" b="0" i="0" kern="1200" dirty="0" smtClean="0">
                <a:solidFill>
                  <a:schemeClr val="tx1"/>
                </a:solidFill>
                <a:effectLst/>
                <a:latin typeface="+mn-lt"/>
                <a:ea typeface="+mn-ea"/>
                <a:cs typeface="+mn-cs"/>
              </a:rPr>
              <a:t>). Актуален для платформ, в которых присутствует концепция «связывания данных», позволяющая связывать данные с визуальными элементами в обе стороны. На схеме это выглядит так:</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1" i="0" kern="1200" dirty="0" err="1" smtClean="0">
                <a:solidFill>
                  <a:schemeClr val="tx1"/>
                </a:solidFill>
                <a:effectLst/>
                <a:latin typeface="+mn-lt"/>
                <a:ea typeface="+mn-ea"/>
                <a:cs typeface="+mn-cs"/>
              </a:rPr>
              <a:t>Model</a:t>
            </a:r>
            <a:r>
              <a:rPr lang="ru-RU" sz="1200" b="0" i="0" kern="1200" dirty="0" smtClean="0">
                <a:solidFill>
                  <a:schemeClr val="tx1"/>
                </a:solidFill>
                <a:effectLst/>
                <a:latin typeface="+mn-lt"/>
                <a:ea typeface="+mn-ea"/>
                <a:cs typeface="+mn-cs"/>
              </a:rPr>
              <a:t> представляет из себя слой бизнес-логики, который включает описание фундаментальных данных, необходимых для работы приложения, и логику работы с ними.</a:t>
            </a:r>
          </a:p>
          <a:p>
            <a:r>
              <a:rPr lang="ru-RU" sz="1200" b="1" i="0" kern="1200" dirty="0" err="1" smtClean="0">
                <a:solidFill>
                  <a:schemeClr val="tx1"/>
                </a:solidFill>
                <a:effectLst/>
                <a:latin typeface="+mn-lt"/>
                <a:ea typeface="+mn-ea"/>
                <a:cs typeface="+mn-cs"/>
              </a:rPr>
              <a:t>View</a:t>
            </a:r>
            <a:r>
              <a:rPr lang="ru-RU" sz="1200" b="0" i="0" kern="1200" dirty="0" smtClean="0">
                <a:solidFill>
                  <a:schemeClr val="tx1"/>
                </a:solidFill>
                <a:effectLst/>
                <a:latin typeface="+mn-lt"/>
                <a:ea typeface="+mn-ea"/>
                <a:cs typeface="+mn-cs"/>
              </a:rPr>
              <a:t> является графическим интерфейсом. Подписан на изменения </a:t>
            </a:r>
            <a:r>
              <a:rPr lang="ru-RU" sz="1200" b="0" i="0" kern="1200" dirty="0" err="1" smtClean="0">
                <a:solidFill>
                  <a:schemeClr val="tx1"/>
                </a:solidFill>
                <a:effectLst/>
                <a:latin typeface="+mn-lt"/>
                <a:ea typeface="+mn-ea"/>
                <a:cs typeface="+mn-cs"/>
              </a:rPr>
              <a:t>ViewModel</a:t>
            </a:r>
            <a:r>
              <a:rPr lang="ru-RU" sz="1200" b="0" i="0" kern="1200" dirty="0" smtClean="0">
                <a:solidFill>
                  <a:schemeClr val="tx1"/>
                </a:solidFill>
                <a:effectLst/>
                <a:latin typeface="+mn-lt"/>
                <a:ea typeface="+mn-ea"/>
                <a:cs typeface="+mn-cs"/>
              </a:rPr>
              <a:t>, а при действиях с интерфейсом вызывает команды </a:t>
            </a:r>
            <a:r>
              <a:rPr lang="ru-RU" sz="1200" b="0" i="0" kern="1200" dirty="0" err="1" smtClean="0">
                <a:solidFill>
                  <a:schemeClr val="tx1"/>
                </a:solidFill>
                <a:effectLst/>
                <a:latin typeface="+mn-lt"/>
                <a:ea typeface="+mn-ea"/>
                <a:cs typeface="+mn-cs"/>
              </a:rPr>
              <a:t>ViewModel</a:t>
            </a:r>
            <a:r>
              <a:rPr lang="ru-RU" sz="1200" b="0" i="0" kern="1200" dirty="0" smtClean="0">
                <a:solidFill>
                  <a:schemeClr val="tx1"/>
                </a:solidFill>
                <a:effectLst/>
                <a:latin typeface="+mn-lt"/>
                <a:ea typeface="+mn-ea"/>
                <a:cs typeface="+mn-cs"/>
              </a:rPr>
              <a:t> для изменения данных в Модели.</a:t>
            </a:r>
          </a:p>
          <a:p>
            <a:r>
              <a:rPr lang="ru-RU" sz="1200" b="1" i="0" kern="1200" dirty="0" err="1" smtClean="0">
                <a:solidFill>
                  <a:schemeClr val="tx1"/>
                </a:solidFill>
                <a:effectLst/>
                <a:latin typeface="+mn-lt"/>
                <a:ea typeface="+mn-ea"/>
                <a:cs typeface="+mn-cs"/>
              </a:rPr>
              <a:t>ViewModel</a:t>
            </a:r>
            <a:r>
              <a:rPr lang="ru-RU" sz="1200" b="0" i="0" kern="1200" dirty="0" smtClean="0">
                <a:solidFill>
                  <a:schemeClr val="tx1"/>
                </a:solidFill>
                <a:effectLst/>
                <a:latin typeface="+mn-lt"/>
                <a:ea typeface="+mn-ea"/>
                <a:cs typeface="+mn-cs"/>
              </a:rPr>
              <a:t> же с одной стороны — абстракция Представления, а с другой — обёртка данных из Модели, подлежащих связыванию. То есть она содержит Модель, преобразованную к Представлению, а также команды, которыми может пользоваться Представление, чтобы влиять на Модель.</a:t>
            </a:r>
          </a:p>
          <a:p>
            <a:endParaRPr lang="en-US" dirty="0"/>
          </a:p>
        </p:txBody>
      </p:sp>
      <p:sp>
        <p:nvSpPr>
          <p:cNvPr id="4" name="Номер слайда 3"/>
          <p:cNvSpPr>
            <a:spLocks noGrp="1"/>
          </p:cNvSpPr>
          <p:nvPr>
            <p:ph type="sldNum" sz="quarter" idx="10"/>
          </p:nvPr>
        </p:nvSpPr>
        <p:spPr/>
        <p:txBody>
          <a:bodyPr/>
          <a:lstStyle/>
          <a:p>
            <a:fld id="{598EA25C-5BED-4794-8994-47F8D6C4C6BC}" type="slidenum">
              <a:rPr lang="en-US" smtClean="0"/>
              <a:t>13</a:t>
            </a:fld>
            <a:endParaRPr lang="en-US"/>
          </a:p>
        </p:txBody>
      </p:sp>
    </p:spTree>
    <p:extLst>
      <p:ext uri="{BB962C8B-B14F-4D97-AF65-F5344CB8AC3E}">
        <p14:creationId xmlns:p14="http://schemas.microsoft.com/office/powerpoint/2010/main" val="2138643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В </a:t>
            </a:r>
            <a:r>
              <a:rPr lang="ru-RU" sz="1200" b="0" i="0" kern="1200" dirty="0" err="1" smtClean="0">
                <a:solidFill>
                  <a:schemeClr val="tx1"/>
                </a:solidFill>
                <a:effectLst/>
                <a:latin typeface="+mn-lt"/>
                <a:ea typeface="+mn-ea"/>
                <a:cs typeface="+mn-cs"/>
              </a:rPr>
              <a:t>Dart</a:t>
            </a:r>
            <a:r>
              <a:rPr lang="ru-RU" sz="1200" b="0" i="0" kern="1200" dirty="0" smtClean="0">
                <a:solidFill>
                  <a:schemeClr val="tx1"/>
                </a:solidFill>
                <a:effectLst/>
                <a:latin typeface="+mn-lt"/>
                <a:ea typeface="+mn-ea"/>
                <a:cs typeface="+mn-cs"/>
              </a:rPr>
              <a:t> символ “_” перед именем свойства/класса/метода делает его приватным (доступным только в пределах текущего файла .</a:t>
            </a:r>
            <a:r>
              <a:rPr lang="ru-RU" sz="1200" b="0" i="0" kern="1200" dirty="0" err="1" smtClean="0">
                <a:solidFill>
                  <a:schemeClr val="tx1"/>
                </a:solidFill>
                <a:effectLst/>
                <a:latin typeface="+mn-lt"/>
                <a:ea typeface="+mn-ea"/>
                <a:cs typeface="+mn-cs"/>
              </a:rPr>
              <a:t>dart</a:t>
            </a:r>
            <a:r>
              <a:rPr lang="ru-RU" sz="1200" b="0" i="0" kern="1200" dirty="0" smtClean="0">
                <a:solidFill>
                  <a:schemeClr val="tx1"/>
                </a:solidFill>
                <a:effectLst/>
                <a:latin typeface="+mn-lt"/>
                <a:ea typeface="+mn-ea"/>
                <a:cs typeface="+mn-cs"/>
              </a:rPr>
              <a:t>).</a:t>
            </a: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todo_list_widget.dart</a:t>
            </a:r>
            <a:r>
              <a:rPr lang="en-US" sz="1200" b="0" i="0" kern="1200" dirty="0" smtClean="0">
                <a:solidFill>
                  <a:schemeClr val="tx1"/>
                </a:solidFill>
                <a:effectLst/>
                <a:latin typeface="+mn-lt"/>
                <a:ea typeface="+mn-ea"/>
                <a:cs typeface="+mn-cs"/>
              </a:rPr>
              <a:t>, </a:t>
            </a:r>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Этот код определяет базовую структуру для </a:t>
            </a:r>
            <a:r>
              <a:rPr lang="ru-RU" sz="1200" b="0" i="0" kern="1200" dirty="0" err="1" smtClean="0">
                <a:solidFill>
                  <a:schemeClr val="tx1"/>
                </a:solidFill>
                <a:effectLst/>
                <a:latin typeface="+mn-lt"/>
                <a:ea typeface="+mn-ea"/>
                <a:cs typeface="+mn-cs"/>
              </a:rPr>
              <a:t>виджета</a:t>
            </a:r>
            <a:r>
              <a:rPr lang="ru-RU" sz="1200" b="0" i="0" kern="1200" dirty="0" smtClean="0">
                <a:solidFill>
                  <a:schemeClr val="tx1"/>
                </a:solidFill>
                <a:effectLst/>
                <a:latin typeface="+mn-lt"/>
                <a:ea typeface="+mn-ea"/>
                <a:cs typeface="+mn-cs"/>
              </a:rPr>
              <a:t>, который использует архитектуру MVVM (</a:t>
            </a:r>
            <a:r>
              <a:rPr lang="ru-RU" sz="1200" b="0" i="0" kern="1200" dirty="0" err="1" smtClean="0">
                <a:solidFill>
                  <a:schemeClr val="tx1"/>
                </a:solidFill>
                <a:effectLst/>
                <a:latin typeface="+mn-lt"/>
                <a:ea typeface="+mn-ea"/>
                <a:cs typeface="+mn-cs"/>
              </a:rPr>
              <a:t>Model-View-ViewModel</a:t>
            </a:r>
            <a:r>
              <a:rPr lang="ru-RU" sz="1200" b="0" i="0" kern="1200" dirty="0" smtClean="0">
                <a:solidFill>
                  <a:schemeClr val="tx1"/>
                </a:solidFill>
                <a:effectLst/>
                <a:latin typeface="+mn-lt"/>
                <a:ea typeface="+mn-ea"/>
                <a:cs typeface="+mn-cs"/>
              </a:rPr>
              <a:t>) в приложении </a:t>
            </a:r>
            <a:r>
              <a:rPr lang="ru-RU" sz="1200" b="0" i="0" kern="1200" dirty="0" err="1" smtClean="0">
                <a:solidFill>
                  <a:schemeClr val="tx1"/>
                </a:solidFill>
                <a:effectLst/>
                <a:latin typeface="+mn-lt"/>
                <a:ea typeface="+mn-ea"/>
                <a:cs typeface="+mn-cs"/>
              </a:rPr>
              <a:t>Flutter</a:t>
            </a:r>
            <a:r>
              <a:rPr lang="ru-RU" sz="1200" b="0" i="0" kern="1200" dirty="0" smtClean="0">
                <a:solidFill>
                  <a:schemeClr val="tx1"/>
                </a:solidFill>
                <a:effectLst/>
                <a:latin typeface="+mn-lt"/>
                <a:ea typeface="+mn-ea"/>
                <a:cs typeface="+mn-cs"/>
              </a:rPr>
              <a:t>. Давайте разберем его подробнее:</a:t>
            </a:r>
          </a:p>
          <a:p>
            <a:r>
              <a:rPr lang="ru-RU" sz="1200" b="0" i="0" kern="1200" dirty="0" smtClean="0">
                <a:solidFill>
                  <a:schemeClr val="tx1"/>
                </a:solidFill>
                <a:effectLst/>
                <a:latin typeface="+mn-lt"/>
                <a:ea typeface="+mn-ea"/>
                <a:cs typeface="+mn-cs"/>
              </a:rPr>
              <a:t>Определение класса _</a:t>
            </a:r>
            <a:r>
              <a:rPr lang="ru-RU" sz="1200" b="0" i="0" kern="1200" dirty="0" err="1" smtClean="0">
                <a:solidFill>
                  <a:schemeClr val="tx1"/>
                </a:solidFill>
                <a:effectLst/>
                <a:latin typeface="+mn-lt"/>
                <a:ea typeface="+mn-ea"/>
                <a:cs typeface="+mn-cs"/>
              </a:rPr>
              <a:t>ViewModel</a:t>
            </a:r>
            <a:r>
              <a:rPr lang="ru-RU" sz="1200" b="0" i="0" kern="1200" dirty="0" smtClean="0">
                <a:solidFill>
                  <a:schemeClr val="tx1"/>
                </a:solidFill>
                <a:effectLst/>
                <a:latin typeface="+mn-lt"/>
                <a:ea typeface="+mn-ea"/>
                <a:cs typeface="+mn-cs"/>
              </a:rPr>
              <a:t>:</a:t>
            </a:r>
          </a:p>
          <a:p>
            <a:pPr rtl="0" latinLnBrk="0"/>
            <a:r>
              <a:rPr lang="ru-RU" sz="1200" b="0" i="0" kern="1200" dirty="0" err="1" smtClean="0">
                <a:solidFill>
                  <a:schemeClr val="tx1"/>
                </a:solidFill>
                <a:effectLst/>
                <a:latin typeface="+mn-lt"/>
                <a:ea typeface="+mn-ea"/>
                <a:cs typeface="+mn-cs"/>
              </a:rPr>
              <a:t>class</a:t>
            </a:r>
            <a:r>
              <a:rPr lang="ru-RU" sz="1200" b="0" i="0" kern="1200" dirty="0" smtClean="0">
                <a:solidFill>
                  <a:schemeClr val="tx1"/>
                </a:solidFill>
                <a:effectLst/>
                <a:latin typeface="+mn-lt"/>
                <a:ea typeface="+mn-ea"/>
                <a:cs typeface="+mn-cs"/>
              </a:rPr>
              <a:t> _</a:t>
            </a:r>
            <a:r>
              <a:rPr lang="ru-RU" sz="1200" b="0" i="0" kern="1200" dirty="0" err="1" smtClean="0">
                <a:solidFill>
                  <a:schemeClr val="tx1"/>
                </a:solidFill>
                <a:effectLst/>
                <a:latin typeface="+mn-lt"/>
                <a:ea typeface="+mn-ea"/>
                <a:cs typeface="+mn-cs"/>
              </a:rPr>
              <a:t>ViewModel</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extends</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ChangeNotifier</a:t>
            </a:r>
            <a:r>
              <a:rPr lang="ru-RU" sz="1200" b="0" i="0" kern="1200" dirty="0" smtClean="0">
                <a:solidFill>
                  <a:schemeClr val="tx1"/>
                </a:solidFill>
                <a:effectLst/>
                <a:latin typeface="+mn-lt"/>
                <a:ea typeface="+mn-ea"/>
                <a:cs typeface="+mn-cs"/>
              </a:rPr>
              <a:t> {}</a:t>
            </a:r>
          </a:p>
          <a:p>
            <a:r>
              <a:rPr lang="ru-RU" sz="1200" b="0" i="0" kern="1200" dirty="0" smtClean="0">
                <a:solidFill>
                  <a:schemeClr val="tx1"/>
                </a:solidFill>
                <a:effectLst/>
                <a:latin typeface="+mn-lt"/>
                <a:ea typeface="+mn-ea"/>
                <a:cs typeface="+mn-cs"/>
              </a:rPr>
              <a:t>Здесь создается новый класс _</a:t>
            </a:r>
            <a:r>
              <a:rPr lang="ru-RU" sz="1200" b="0" i="0" kern="1200" dirty="0" err="1" smtClean="0">
                <a:solidFill>
                  <a:schemeClr val="tx1"/>
                </a:solidFill>
                <a:effectLst/>
                <a:latin typeface="+mn-lt"/>
                <a:ea typeface="+mn-ea"/>
                <a:cs typeface="+mn-cs"/>
              </a:rPr>
              <a:t>ViewModel</a:t>
            </a:r>
            <a:r>
              <a:rPr lang="ru-RU" sz="1200" b="0" i="0" kern="1200" dirty="0" smtClean="0">
                <a:solidFill>
                  <a:schemeClr val="tx1"/>
                </a:solidFill>
                <a:effectLst/>
                <a:latin typeface="+mn-lt"/>
                <a:ea typeface="+mn-ea"/>
                <a:cs typeface="+mn-cs"/>
              </a:rPr>
              <a:t>, который наследуется от </a:t>
            </a:r>
            <a:r>
              <a:rPr lang="ru-RU" sz="1200" b="0" i="0" kern="1200" dirty="0" err="1" smtClean="0">
                <a:solidFill>
                  <a:schemeClr val="tx1"/>
                </a:solidFill>
                <a:effectLst/>
                <a:latin typeface="+mn-lt"/>
                <a:ea typeface="+mn-ea"/>
                <a:cs typeface="+mn-cs"/>
              </a:rPr>
              <a:t>ChangeNotifier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ChangeNotifier</a:t>
            </a:r>
            <a:r>
              <a:rPr lang="ru-RU" sz="1200" b="0" i="0" kern="1200" dirty="0" smtClean="0">
                <a:solidFill>
                  <a:schemeClr val="tx1"/>
                </a:solidFill>
                <a:effectLst/>
                <a:latin typeface="+mn-lt"/>
                <a:ea typeface="+mn-ea"/>
                <a:cs typeface="+mn-cs"/>
              </a:rPr>
              <a:t> — это класс из пакета </a:t>
            </a:r>
            <a:r>
              <a:rPr lang="ru-RU" sz="1200" b="0" i="0" kern="1200" dirty="0" err="1" smtClean="0">
                <a:solidFill>
                  <a:schemeClr val="tx1"/>
                </a:solidFill>
                <a:effectLst/>
                <a:latin typeface="+mn-lt"/>
                <a:ea typeface="+mn-ea"/>
                <a:cs typeface="+mn-cs"/>
              </a:rPr>
              <a:t>flutter</a:t>
            </a:r>
            <a:r>
              <a:rPr lang="ru-RU" sz="1200" b="0" i="0" kern="1200" dirty="0" smtClean="0">
                <a:solidFill>
                  <a:schemeClr val="tx1"/>
                </a:solidFill>
                <a:effectLst/>
                <a:latin typeface="+mn-lt"/>
                <a:ea typeface="+mn-ea"/>
                <a:cs typeface="+mn-cs"/>
              </a:rPr>
              <a:t>, который позволяет уведомлять слушателей о изменениях состояния. Когда состояние _</a:t>
            </a:r>
            <a:r>
              <a:rPr lang="ru-RU" sz="1200" b="0" i="0" kern="1200" dirty="0" err="1" smtClean="0">
                <a:solidFill>
                  <a:schemeClr val="tx1"/>
                </a:solidFill>
                <a:effectLst/>
                <a:latin typeface="+mn-lt"/>
                <a:ea typeface="+mn-ea"/>
                <a:cs typeface="+mn-cs"/>
              </a:rPr>
              <a:t>ViewModel</a:t>
            </a:r>
            <a:r>
              <a:rPr lang="ru-RU" sz="1200" b="0" i="0" kern="1200" dirty="0" smtClean="0">
                <a:solidFill>
                  <a:schemeClr val="tx1"/>
                </a:solidFill>
                <a:effectLst/>
                <a:latin typeface="+mn-lt"/>
                <a:ea typeface="+mn-ea"/>
                <a:cs typeface="+mn-cs"/>
              </a:rPr>
              <a:t> изменяется, все </a:t>
            </a:r>
            <a:r>
              <a:rPr lang="ru-RU" sz="1200" b="0" i="0" kern="1200" dirty="0" err="1" smtClean="0">
                <a:solidFill>
                  <a:schemeClr val="tx1"/>
                </a:solidFill>
                <a:effectLst/>
                <a:latin typeface="+mn-lt"/>
                <a:ea typeface="+mn-ea"/>
                <a:cs typeface="+mn-cs"/>
              </a:rPr>
              <a:t>виджеты</a:t>
            </a:r>
            <a:r>
              <a:rPr lang="ru-RU" sz="1200" b="0" i="0" kern="1200" dirty="0" smtClean="0">
                <a:solidFill>
                  <a:schemeClr val="tx1"/>
                </a:solidFill>
                <a:effectLst/>
                <a:latin typeface="+mn-lt"/>
                <a:ea typeface="+mn-ea"/>
                <a:cs typeface="+mn-cs"/>
              </a:rPr>
              <a:t>, которые слушают этот </a:t>
            </a:r>
            <a:r>
              <a:rPr lang="ru-RU" sz="1200" b="0" i="0" kern="1200" dirty="0" err="1" smtClean="0">
                <a:solidFill>
                  <a:schemeClr val="tx1"/>
                </a:solidFill>
                <a:effectLst/>
                <a:latin typeface="+mn-lt"/>
                <a:ea typeface="+mn-ea"/>
                <a:cs typeface="+mn-cs"/>
              </a:rPr>
              <a:t>ChangeNotifier</a:t>
            </a:r>
            <a:r>
              <a:rPr lang="ru-RU" sz="1200" b="0" i="0" kern="1200" dirty="0" smtClean="0">
                <a:solidFill>
                  <a:schemeClr val="tx1"/>
                </a:solidFill>
                <a:effectLst/>
                <a:latin typeface="+mn-lt"/>
                <a:ea typeface="+mn-ea"/>
                <a:cs typeface="+mn-cs"/>
              </a:rPr>
              <a:t>, будут обновлены.</a:t>
            </a:r>
          </a:p>
          <a:p>
            <a:r>
              <a:rPr lang="ru-RU" sz="1200" b="0" i="0" kern="1200" dirty="0" smtClean="0">
                <a:solidFill>
                  <a:schemeClr val="tx1"/>
                </a:solidFill>
                <a:effectLst/>
                <a:latin typeface="+mn-lt"/>
                <a:ea typeface="+mn-ea"/>
                <a:cs typeface="+mn-cs"/>
              </a:rPr>
              <a:t>Определение класса </a:t>
            </a:r>
            <a:r>
              <a:rPr lang="ru-RU" sz="1200" b="0" i="0" kern="1200" dirty="0" err="1" smtClean="0">
                <a:solidFill>
                  <a:schemeClr val="tx1"/>
                </a:solidFill>
                <a:effectLst/>
                <a:latin typeface="+mn-lt"/>
                <a:ea typeface="+mn-ea"/>
                <a:cs typeface="+mn-cs"/>
              </a:rPr>
              <a:t>ToDoListWidget</a:t>
            </a:r>
            <a:r>
              <a:rPr lang="ru-RU" sz="1200" b="0" i="0" kern="1200" dirty="0" smtClean="0">
                <a:solidFill>
                  <a:schemeClr val="tx1"/>
                </a:solidFill>
                <a:effectLst/>
                <a:latin typeface="+mn-lt"/>
                <a:ea typeface="+mn-ea"/>
                <a:cs typeface="+mn-cs"/>
              </a:rPr>
              <a:t>:</a:t>
            </a:r>
          </a:p>
          <a:p>
            <a:pPr rtl="0" latinLnBrk="0"/>
            <a:r>
              <a:rPr lang="ru-RU" sz="1200" b="0" i="0" kern="1200" dirty="0" err="1" smtClean="0">
                <a:solidFill>
                  <a:schemeClr val="tx1"/>
                </a:solidFill>
                <a:effectLst/>
                <a:latin typeface="+mn-lt"/>
                <a:ea typeface="+mn-ea"/>
                <a:cs typeface="+mn-cs"/>
              </a:rPr>
              <a:t>class</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ToDoListWidget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extends</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StatelessWidget</a:t>
            </a:r>
            <a:r>
              <a:rPr lang="ru-RU" sz="1200" b="0" i="0" kern="1200" dirty="0" smtClean="0">
                <a:solidFill>
                  <a:schemeClr val="tx1"/>
                </a:solidFill>
                <a:effectLst/>
                <a:latin typeface="+mn-lt"/>
                <a:ea typeface="+mn-ea"/>
                <a:cs typeface="+mn-cs"/>
              </a:rPr>
              <a:t> {</a:t>
            </a:r>
          </a:p>
          <a:p>
            <a:r>
              <a:rPr lang="ru-RU" sz="1200" b="0" i="0" kern="1200" dirty="0" smtClean="0">
                <a:solidFill>
                  <a:schemeClr val="tx1"/>
                </a:solidFill>
                <a:effectLst/>
                <a:latin typeface="+mn-lt"/>
                <a:ea typeface="+mn-ea"/>
                <a:cs typeface="+mn-cs"/>
              </a:rPr>
              <a:t>Здесь создается новый класс </a:t>
            </a:r>
            <a:r>
              <a:rPr lang="ru-RU" sz="1200" b="0" i="0" kern="1200" dirty="0" err="1" smtClean="0">
                <a:solidFill>
                  <a:schemeClr val="tx1"/>
                </a:solidFill>
                <a:effectLst/>
                <a:latin typeface="+mn-lt"/>
                <a:ea typeface="+mn-ea"/>
                <a:cs typeface="+mn-cs"/>
              </a:rPr>
              <a:t>ToDoListWidget</a:t>
            </a:r>
            <a:r>
              <a:rPr lang="ru-RU" sz="1200" b="0" i="0" kern="1200" dirty="0" smtClean="0">
                <a:solidFill>
                  <a:schemeClr val="tx1"/>
                </a:solidFill>
                <a:effectLst/>
                <a:latin typeface="+mn-lt"/>
                <a:ea typeface="+mn-ea"/>
                <a:cs typeface="+mn-cs"/>
              </a:rPr>
              <a:t>, который наследуется от </a:t>
            </a:r>
            <a:r>
              <a:rPr lang="ru-RU" sz="1200" b="0" i="0" kern="1200" dirty="0" err="1" smtClean="0">
                <a:solidFill>
                  <a:schemeClr val="tx1"/>
                </a:solidFill>
                <a:effectLst/>
                <a:latin typeface="+mn-lt"/>
                <a:ea typeface="+mn-ea"/>
                <a:cs typeface="+mn-cs"/>
              </a:rPr>
              <a:t>StatelessWidget</a:t>
            </a:r>
            <a:r>
              <a:rPr lang="ru-RU" sz="1200" b="0" i="0" kern="1200" dirty="0" smtClean="0">
                <a:solidFill>
                  <a:schemeClr val="tx1"/>
                </a:solidFill>
                <a:effectLst/>
                <a:latin typeface="+mn-lt"/>
                <a:ea typeface="+mn-ea"/>
                <a:cs typeface="+mn-cs"/>
              </a:rPr>
              <a:t>. Это означает, что </a:t>
            </a:r>
            <a:r>
              <a:rPr lang="ru-RU" sz="1200" b="0" i="0" kern="1200" dirty="0" err="1" smtClean="0">
                <a:solidFill>
                  <a:schemeClr val="tx1"/>
                </a:solidFill>
                <a:effectLst/>
                <a:latin typeface="+mn-lt"/>
                <a:ea typeface="+mn-ea"/>
                <a:cs typeface="+mn-cs"/>
              </a:rPr>
              <a:t>виджет</a:t>
            </a:r>
            <a:r>
              <a:rPr lang="ru-RU" sz="1200" b="0" i="0" kern="1200" dirty="0" smtClean="0">
                <a:solidFill>
                  <a:schemeClr val="tx1"/>
                </a:solidFill>
                <a:effectLst/>
                <a:latin typeface="+mn-lt"/>
                <a:ea typeface="+mn-ea"/>
                <a:cs typeface="+mn-cs"/>
              </a:rPr>
              <a:t> не имеет внутреннего состояния, которое может изменяться в течение времени.</a:t>
            </a:r>
          </a:p>
          <a:p>
            <a:r>
              <a:rPr lang="ru-RU" sz="1200" b="0" i="0" kern="1200" dirty="0" smtClean="0">
                <a:solidFill>
                  <a:schemeClr val="tx1"/>
                </a:solidFill>
                <a:effectLst/>
                <a:latin typeface="+mn-lt"/>
                <a:ea typeface="+mn-ea"/>
                <a:cs typeface="+mn-cs"/>
              </a:rPr>
              <a:t>Конструктор класса:</a:t>
            </a:r>
          </a:p>
          <a:p>
            <a:pPr rtl="0" latinLnBrk="0"/>
            <a:r>
              <a:rPr lang="ru-RU" sz="1200" b="0" i="0" kern="1200" dirty="0" err="1" smtClean="0">
                <a:solidFill>
                  <a:schemeClr val="tx1"/>
                </a:solidFill>
                <a:effectLst/>
                <a:latin typeface="+mn-lt"/>
                <a:ea typeface="+mn-ea"/>
                <a:cs typeface="+mn-cs"/>
              </a:rPr>
              <a:t>const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ToDoListWidget</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Key</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key</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super</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key</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key</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Это конструктор класса </a:t>
            </a:r>
            <a:r>
              <a:rPr lang="ru-RU" sz="1200" b="0" i="0" kern="1200" dirty="0" err="1" smtClean="0">
                <a:solidFill>
                  <a:schemeClr val="tx1"/>
                </a:solidFill>
                <a:effectLst/>
                <a:latin typeface="+mn-lt"/>
                <a:ea typeface="+mn-ea"/>
                <a:cs typeface="+mn-cs"/>
              </a:rPr>
              <a:t>ToDoListWidget</a:t>
            </a:r>
            <a:r>
              <a:rPr lang="ru-RU" sz="1200" b="0" i="0" kern="1200" dirty="0" smtClean="0">
                <a:solidFill>
                  <a:schemeClr val="tx1"/>
                </a:solidFill>
                <a:effectLst/>
                <a:latin typeface="+mn-lt"/>
                <a:ea typeface="+mn-ea"/>
                <a:cs typeface="+mn-cs"/>
              </a:rPr>
              <a:t>, который принимает необязательный параметр </a:t>
            </a:r>
            <a:r>
              <a:rPr lang="ru-RU" sz="1200" b="0" i="0" kern="1200" dirty="0" err="1" smtClean="0">
                <a:solidFill>
                  <a:schemeClr val="tx1"/>
                </a:solidFill>
                <a:effectLst/>
                <a:latin typeface="+mn-lt"/>
                <a:ea typeface="+mn-ea"/>
                <a:cs typeface="+mn-cs"/>
              </a:rPr>
              <a:t>key</a:t>
            </a:r>
            <a:r>
              <a:rPr lang="ru-RU" sz="1200" b="0" i="0" kern="1200" dirty="0" smtClean="0">
                <a:solidFill>
                  <a:schemeClr val="tx1"/>
                </a:solidFill>
                <a:effectLst/>
                <a:latin typeface="+mn-lt"/>
                <a:ea typeface="+mn-ea"/>
                <a:cs typeface="+mn-cs"/>
              </a:rPr>
              <a:t>. Параметр </a:t>
            </a:r>
            <a:r>
              <a:rPr lang="ru-RU" sz="1200" b="0" i="0" kern="1200" dirty="0" err="1" smtClean="0">
                <a:solidFill>
                  <a:schemeClr val="tx1"/>
                </a:solidFill>
                <a:effectLst/>
                <a:latin typeface="+mn-lt"/>
                <a:ea typeface="+mn-ea"/>
                <a:cs typeface="+mn-cs"/>
              </a:rPr>
              <a:t>key</a:t>
            </a:r>
            <a:r>
              <a:rPr lang="ru-RU" sz="1200" b="0" i="0" kern="1200" dirty="0" smtClean="0">
                <a:solidFill>
                  <a:schemeClr val="tx1"/>
                </a:solidFill>
                <a:effectLst/>
                <a:latin typeface="+mn-lt"/>
                <a:ea typeface="+mn-ea"/>
                <a:cs typeface="+mn-cs"/>
              </a:rPr>
              <a:t> используется для идентификации </a:t>
            </a:r>
            <a:r>
              <a:rPr lang="ru-RU" sz="1200" b="0" i="0" kern="1200" dirty="0" err="1" smtClean="0">
                <a:solidFill>
                  <a:schemeClr val="tx1"/>
                </a:solidFill>
                <a:effectLst/>
                <a:latin typeface="+mn-lt"/>
                <a:ea typeface="+mn-ea"/>
                <a:cs typeface="+mn-cs"/>
              </a:rPr>
              <a:t>виджета</a:t>
            </a:r>
            <a:r>
              <a:rPr lang="ru-RU" sz="1200" b="0" i="0" kern="1200" dirty="0" smtClean="0">
                <a:solidFill>
                  <a:schemeClr val="tx1"/>
                </a:solidFill>
                <a:effectLst/>
                <a:latin typeface="+mn-lt"/>
                <a:ea typeface="+mn-ea"/>
                <a:cs typeface="+mn-cs"/>
              </a:rPr>
              <a:t> в дереве </a:t>
            </a:r>
            <a:r>
              <a:rPr lang="ru-RU" sz="1200" b="0" i="0" kern="1200" dirty="0" err="1" smtClean="0">
                <a:solidFill>
                  <a:schemeClr val="tx1"/>
                </a:solidFill>
                <a:effectLst/>
                <a:latin typeface="+mn-lt"/>
                <a:ea typeface="+mn-ea"/>
                <a:cs typeface="+mn-cs"/>
              </a:rPr>
              <a:t>виджетов</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Метод </a:t>
            </a:r>
            <a:r>
              <a:rPr lang="ru-RU" sz="1200" b="0" i="0" kern="1200" dirty="0" err="1" smtClean="0">
                <a:solidFill>
                  <a:schemeClr val="tx1"/>
                </a:solidFill>
                <a:effectLst/>
                <a:latin typeface="+mn-lt"/>
                <a:ea typeface="+mn-ea"/>
                <a:cs typeface="+mn-cs"/>
              </a:rPr>
              <a:t>build</a:t>
            </a:r>
            <a:r>
              <a:rPr lang="ru-RU" sz="1200" b="0" i="0" kern="1200" dirty="0" smtClean="0">
                <a:solidFill>
                  <a:schemeClr val="tx1"/>
                </a:solidFill>
                <a:effectLst/>
                <a:latin typeface="+mn-lt"/>
                <a:ea typeface="+mn-ea"/>
                <a:cs typeface="+mn-cs"/>
              </a:rPr>
              <a:t>:</a:t>
            </a:r>
          </a:p>
          <a:p>
            <a:pPr rtl="0" latinLnBrk="0"/>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override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Widget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build</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BuildContext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context</a:t>
            </a:r>
            <a:r>
              <a:rPr lang="ru-RU" sz="1200" b="0" i="0" kern="1200" dirty="0" smtClean="0">
                <a:solidFill>
                  <a:schemeClr val="tx1"/>
                </a:solidFill>
                <a:effectLst/>
                <a:latin typeface="+mn-lt"/>
                <a:ea typeface="+mn-ea"/>
                <a:cs typeface="+mn-cs"/>
              </a:rPr>
              <a:t>) {</a:t>
            </a:r>
          </a:p>
          <a:p>
            <a:r>
              <a:rPr lang="ru-RU" sz="1200" b="0" i="0" kern="1200" dirty="0" smtClean="0">
                <a:solidFill>
                  <a:schemeClr val="tx1"/>
                </a:solidFill>
                <a:effectLst/>
                <a:latin typeface="+mn-lt"/>
                <a:ea typeface="+mn-ea"/>
                <a:cs typeface="+mn-cs"/>
              </a:rPr>
              <a:t>Этот метод переопределяет метод </a:t>
            </a:r>
            <a:r>
              <a:rPr lang="ru-RU" sz="1200" b="0" i="0" kern="1200" dirty="0" err="1" smtClean="0">
                <a:solidFill>
                  <a:schemeClr val="tx1"/>
                </a:solidFill>
                <a:effectLst/>
                <a:latin typeface="+mn-lt"/>
                <a:ea typeface="+mn-ea"/>
                <a:cs typeface="+mn-cs"/>
              </a:rPr>
              <a:t>build</a:t>
            </a:r>
            <a:r>
              <a:rPr lang="ru-RU" sz="1200" b="0" i="0" kern="1200" dirty="0" smtClean="0">
                <a:solidFill>
                  <a:schemeClr val="tx1"/>
                </a:solidFill>
                <a:effectLst/>
                <a:latin typeface="+mn-lt"/>
                <a:ea typeface="+mn-ea"/>
                <a:cs typeface="+mn-cs"/>
              </a:rPr>
              <a:t> из </a:t>
            </a:r>
            <a:r>
              <a:rPr lang="ru-RU" sz="1200" b="0" i="0" kern="1200" dirty="0" err="1" smtClean="0">
                <a:solidFill>
                  <a:schemeClr val="tx1"/>
                </a:solidFill>
                <a:effectLst/>
                <a:latin typeface="+mn-lt"/>
                <a:ea typeface="+mn-ea"/>
                <a:cs typeface="+mn-cs"/>
              </a:rPr>
              <a:t>StatelessWidget</a:t>
            </a:r>
            <a:r>
              <a:rPr lang="ru-RU" sz="1200" b="0" i="0" kern="1200" dirty="0" smtClean="0">
                <a:solidFill>
                  <a:schemeClr val="tx1"/>
                </a:solidFill>
                <a:effectLst/>
                <a:latin typeface="+mn-lt"/>
                <a:ea typeface="+mn-ea"/>
                <a:cs typeface="+mn-cs"/>
              </a:rPr>
              <a:t>, который используется для построения пользовательского интерфейса </a:t>
            </a:r>
            <a:r>
              <a:rPr lang="ru-RU" sz="1200" b="0" i="0" kern="1200" dirty="0" err="1" smtClean="0">
                <a:solidFill>
                  <a:schemeClr val="tx1"/>
                </a:solidFill>
                <a:effectLst/>
                <a:latin typeface="+mn-lt"/>
                <a:ea typeface="+mn-ea"/>
                <a:cs typeface="+mn-cs"/>
              </a:rPr>
              <a:t>виджета</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Использование _</a:t>
            </a:r>
            <a:r>
              <a:rPr lang="ru-RU" sz="1200" b="0" i="0" kern="1200" dirty="0" err="1" smtClean="0">
                <a:solidFill>
                  <a:schemeClr val="tx1"/>
                </a:solidFill>
                <a:effectLst/>
                <a:latin typeface="+mn-lt"/>
                <a:ea typeface="+mn-ea"/>
                <a:cs typeface="+mn-cs"/>
              </a:rPr>
              <a:t>ViewModel</a:t>
            </a:r>
            <a:r>
              <a:rPr lang="ru-RU" sz="1200" b="0" i="0" kern="1200" dirty="0" smtClean="0">
                <a:solidFill>
                  <a:schemeClr val="tx1"/>
                </a:solidFill>
                <a:effectLst/>
                <a:latin typeface="+mn-lt"/>
                <a:ea typeface="+mn-ea"/>
                <a:cs typeface="+mn-cs"/>
              </a:rPr>
              <a:t>:</a:t>
            </a:r>
          </a:p>
          <a:p>
            <a:pPr rtl="0" latinLnBrk="0"/>
            <a:r>
              <a:rPr lang="ru-RU" sz="1200" b="0" i="0" kern="1200" dirty="0" err="1" smtClean="0">
                <a:solidFill>
                  <a:schemeClr val="tx1"/>
                </a:solidFill>
                <a:effectLst/>
                <a:latin typeface="+mn-lt"/>
                <a:ea typeface="+mn-ea"/>
                <a:cs typeface="+mn-cs"/>
              </a:rPr>
              <a:t>var</a:t>
            </a:r>
            <a:r>
              <a:rPr lang="ru-RU" sz="1200" b="0" i="0" kern="1200" dirty="0" smtClean="0">
                <a:solidFill>
                  <a:schemeClr val="tx1"/>
                </a:solidFill>
                <a:effectLst/>
                <a:latin typeface="+mn-lt"/>
                <a:ea typeface="+mn-ea"/>
                <a:cs typeface="+mn-cs"/>
              </a:rPr>
              <a:t> _</a:t>
            </a:r>
            <a:r>
              <a:rPr lang="ru-RU" sz="1200" b="0" i="0" kern="1200" dirty="0" err="1" smtClean="0">
                <a:solidFill>
                  <a:schemeClr val="tx1"/>
                </a:solidFill>
                <a:effectLst/>
                <a:latin typeface="+mn-lt"/>
                <a:ea typeface="+mn-ea"/>
                <a:cs typeface="+mn-cs"/>
              </a:rPr>
              <a:t>viewModel</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context.watch</a:t>
            </a:r>
            <a:r>
              <a:rPr lang="ru-RU" sz="1200" b="0" i="0" kern="1200" dirty="0" smtClean="0">
                <a:solidFill>
                  <a:schemeClr val="tx1"/>
                </a:solidFill>
                <a:effectLst/>
                <a:latin typeface="+mn-lt"/>
                <a:ea typeface="+mn-ea"/>
                <a:cs typeface="+mn-cs"/>
              </a:rPr>
              <a:t>&lt;_</a:t>
            </a:r>
            <a:r>
              <a:rPr lang="ru-RU" sz="1200" b="0" i="0" kern="1200" dirty="0" err="1" smtClean="0">
                <a:solidFill>
                  <a:schemeClr val="tx1"/>
                </a:solidFill>
                <a:effectLst/>
                <a:latin typeface="+mn-lt"/>
                <a:ea typeface="+mn-ea"/>
                <a:cs typeface="+mn-cs"/>
              </a:rPr>
              <a:t>ViewModel</a:t>
            </a:r>
            <a:r>
              <a:rPr lang="ru-RU" sz="1200" b="0" i="0" kern="1200" dirty="0" smtClean="0">
                <a:solidFill>
                  <a:schemeClr val="tx1"/>
                </a:solidFill>
                <a:effectLst/>
                <a:latin typeface="+mn-lt"/>
                <a:ea typeface="+mn-ea"/>
                <a:cs typeface="+mn-cs"/>
              </a:rPr>
              <a:t>&gt;();</a:t>
            </a:r>
          </a:p>
          <a:p>
            <a:r>
              <a:rPr lang="ru-RU" sz="1200" b="0" i="0" kern="1200" dirty="0" smtClean="0">
                <a:solidFill>
                  <a:schemeClr val="tx1"/>
                </a:solidFill>
                <a:effectLst/>
                <a:latin typeface="+mn-lt"/>
                <a:ea typeface="+mn-ea"/>
                <a:cs typeface="+mn-cs"/>
              </a:rPr>
              <a:t>Здесь используется метод </a:t>
            </a:r>
            <a:r>
              <a:rPr lang="ru-RU" sz="1200" b="0" i="0" kern="1200" dirty="0" err="1" smtClean="0">
                <a:solidFill>
                  <a:schemeClr val="tx1"/>
                </a:solidFill>
                <a:effectLst/>
                <a:latin typeface="+mn-lt"/>
                <a:ea typeface="+mn-ea"/>
                <a:cs typeface="+mn-cs"/>
              </a:rPr>
              <a:t>watch</a:t>
            </a:r>
            <a:r>
              <a:rPr lang="ru-RU" sz="1200" b="0" i="0" kern="1200" dirty="0" smtClean="0">
                <a:solidFill>
                  <a:schemeClr val="tx1"/>
                </a:solidFill>
                <a:effectLst/>
                <a:latin typeface="+mn-lt"/>
                <a:ea typeface="+mn-ea"/>
                <a:cs typeface="+mn-cs"/>
              </a:rPr>
              <a:t> из пакета </a:t>
            </a:r>
            <a:r>
              <a:rPr lang="ru-RU" sz="1200" b="0" i="0" kern="1200" dirty="0" err="1" smtClean="0">
                <a:solidFill>
                  <a:schemeClr val="tx1"/>
                </a:solidFill>
                <a:effectLst/>
                <a:latin typeface="+mn-lt"/>
                <a:ea typeface="+mn-ea"/>
                <a:cs typeface="+mn-cs"/>
              </a:rPr>
              <a:t>provider</a:t>
            </a:r>
            <a:r>
              <a:rPr lang="ru-RU" sz="1200" b="0" i="0" kern="1200" dirty="0" smtClean="0">
                <a:solidFill>
                  <a:schemeClr val="tx1"/>
                </a:solidFill>
                <a:effectLst/>
                <a:latin typeface="+mn-lt"/>
                <a:ea typeface="+mn-ea"/>
                <a:cs typeface="+mn-cs"/>
              </a:rPr>
              <a:t>, чтобы получить экземпляр _</a:t>
            </a:r>
            <a:r>
              <a:rPr lang="ru-RU" sz="1200" b="0" i="0" kern="1200" dirty="0" err="1" smtClean="0">
                <a:solidFill>
                  <a:schemeClr val="tx1"/>
                </a:solidFill>
                <a:effectLst/>
                <a:latin typeface="+mn-lt"/>
                <a:ea typeface="+mn-ea"/>
                <a:cs typeface="+mn-cs"/>
              </a:rPr>
              <a:t>ViewModel</a:t>
            </a:r>
            <a:r>
              <a:rPr lang="ru-RU" sz="1200" b="0" i="0" kern="1200" dirty="0" smtClean="0">
                <a:solidFill>
                  <a:schemeClr val="tx1"/>
                </a:solidFill>
                <a:effectLst/>
                <a:latin typeface="+mn-lt"/>
                <a:ea typeface="+mn-ea"/>
                <a:cs typeface="+mn-cs"/>
              </a:rPr>
              <a:t> из контекста. Метод </a:t>
            </a:r>
            <a:r>
              <a:rPr lang="ru-RU" sz="1200" b="0" i="0" kern="1200" dirty="0" err="1" smtClean="0">
                <a:solidFill>
                  <a:schemeClr val="tx1"/>
                </a:solidFill>
                <a:effectLst/>
                <a:latin typeface="+mn-lt"/>
                <a:ea typeface="+mn-ea"/>
                <a:cs typeface="+mn-cs"/>
              </a:rPr>
              <a:t>watch</a:t>
            </a:r>
            <a:r>
              <a:rPr lang="ru-RU" sz="1200" b="0" i="0" kern="1200" dirty="0" smtClean="0">
                <a:solidFill>
                  <a:schemeClr val="tx1"/>
                </a:solidFill>
                <a:effectLst/>
                <a:latin typeface="+mn-lt"/>
                <a:ea typeface="+mn-ea"/>
                <a:cs typeface="+mn-cs"/>
              </a:rPr>
              <a:t> подписывается на изменения состояния _</a:t>
            </a:r>
            <a:r>
              <a:rPr lang="ru-RU" sz="1200" b="0" i="0" kern="1200" dirty="0" err="1" smtClean="0">
                <a:solidFill>
                  <a:schemeClr val="tx1"/>
                </a:solidFill>
                <a:effectLst/>
                <a:latin typeface="+mn-lt"/>
                <a:ea typeface="+mn-ea"/>
                <a:cs typeface="+mn-cs"/>
              </a:rPr>
              <a:t>ViewModel</a:t>
            </a:r>
            <a:r>
              <a:rPr lang="ru-RU" sz="1200" b="0" i="0" kern="1200" dirty="0" smtClean="0">
                <a:solidFill>
                  <a:schemeClr val="tx1"/>
                </a:solidFill>
                <a:effectLst/>
                <a:latin typeface="+mn-lt"/>
                <a:ea typeface="+mn-ea"/>
                <a:cs typeface="+mn-cs"/>
              </a:rPr>
              <a:t>, и когда состояние изменяется, </a:t>
            </a:r>
            <a:r>
              <a:rPr lang="ru-RU" sz="1200" b="0" i="0" kern="1200" dirty="0" err="1" smtClean="0">
                <a:solidFill>
                  <a:schemeClr val="tx1"/>
                </a:solidFill>
                <a:effectLst/>
                <a:latin typeface="+mn-lt"/>
                <a:ea typeface="+mn-ea"/>
                <a:cs typeface="+mn-cs"/>
              </a:rPr>
              <a:t>виджет</a:t>
            </a:r>
            <a:r>
              <a:rPr lang="ru-RU" sz="1200" b="0" i="0" kern="1200" dirty="0" smtClean="0">
                <a:solidFill>
                  <a:schemeClr val="tx1"/>
                </a:solidFill>
                <a:effectLst/>
                <a:latin typeface="+mn-lt"/>
                <a:ea typeface="+mn-ea"/>
                <a:cs typeface="+mn-cs"/>
              </a:rPr>
              <a:t> будет перестроен.</a:t>
            </a:r>
          </a:p>
          <a:p>
            <a:r>
              <a:rPr lang="ru-RU" sz="1200" b="0" i="0" kern="1200" dirty="0" smtClean="0">
                <a:solidFill>
                  <a:schemeClr val="tx1"/>
                </a:solidFill>
                <a:effectLst/>
                <a:latin typeface="+mn-lt"/>
                <a:ea typeface="+mn-ea"/>
                <a:cs typeface="+mn-cs"/>
              </a:rPr>
              <a:t>Возвращение контейнера:</a:t>
            </a:r>
          </a:p>
          <a:p>
            <a:pPr rtl="0" latinLnBrk="0"/>
            <a:r>
              <a:rPr lang="ru-RU" sz="1200" b="0" i="0" kern="1200" dirty="0" err="1" smtClean="0">
                <a:solidFill>
                  <a:schemeClr val="tx1"/>
                </a:solidFill>
                <a:effectLst/>
                <a:latin typeface="+mn-lt"/>
                <a:ea typeface="+mn-ea"/>
                <a:cs typeface="+mn-cs"/>
              </a:rPr>
              <a:t>return</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Container</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Здесь возвращается пустой контейнер. В реальном приложении здесь будет построен пользовательский интерфейс, который будет использовать данные из _</a:t>
            </a:r>
            <a:r>
              <a:rPr lang="ru-RU" sz="1200" b="0" i="0" kern="1200" dirty="0" err="1" smtClean="0">
                <a:solidFill>
                  <a:schemeClr val="tx1"/>
                </a:solidFill>
                <a:effectLst/>
                <a:latin typeface="+mn-lt"/>
                <a:ea typeface="+mn-ea"/>
                <a:cs typeface="+mn-cs"/>
              </a:rPr>
              <a:t>ViewModel</a:t>
            </a:r>
            <a:r>
              <a:rPr lang="ru-RU" sz="1200" b="0" i="0" kern="1200" dirty="0" smtClean="0">
                <a:solidFill>
                  <a:schemeClr val="tx1"/>
                </a:solidFill>
                <a:effectLst/>
                <a:latin typeface="+mn-lt"/>
                <a:ea typeface="+mn-ea"/>
                <a:cs typeface="+mn-cs"/>
              </a:rPr>
              <a:t>.</a:t>
            </a:r>
          </a:p>
          <a:p>
            <a:endParaRPr lang="ru-RU"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598EA25C-5BED-4794-8994-47F8D6C4C6BC}" type="slidenum">
              <a:rPr lang="en-US" smtClean="0"/>
              <a:t>14</a:t>
            </a:fld>
            <a:endParaRPr lang="en-US"/>
          </a:p>
        </p:txBody>
      </p:sp>
    </p:spTree>
    <p:extLst>
      <p:ext uri="{BB962C8B-B14F-4D97-AF65-F5344CB8AC3E}">
        <p14:creationId xmlns:p14="http://schemas.microsoft.com/office/powerpoint/2010/main" val="2650983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Добавим файл </a:t>
            </a:r>
            <a:r>
              <a:rPr lang="ru-RU" sz="1200" b="0" i="0" kern="1200" dirty="0" err="1" smtClean="0">
                <a:solidFill>
                  <a:schemeClr val="tx1"/>
                </a:solidFill>
                <a:effectLst/>
                <a:latin typeface="+mn-lt"/>
                <a:ea typeface="+mn-ea"/>
                <a:cs typeface="+mn-cs"/>
              </a:rPr>
              <a:t>todo_item.dart</a:t>
            </a:r>
            <a:r>
              <a:rPr lang="ru-RU" sz="1200" b="0" i="0" kern="1200" dirty="0" smtClean="0">
                <a:solidFill>
                  <a:schemeClr val="tx1"/>
                </a:solidFill>
                <a:effectLst/>
                <a:latin typeface="+mn-lt"/>
                <a:ea typeface="+mn-ea"/>
                <a:cs typeface="+mn-cs"/>
              </a:rPr>
              <a:t> и реализуем в нем класс Модели </a:t>
            </a:r>
            <a:r>
              <a:rPr lang="ru-RU" sz="1200" b="0" i="0" kern="1200" dirty="0" err="1" smtClean="0">
                <a:solidFill>
                  <a:schemeClr val="tx1"/>
                </a:solidFill>
                <a:effectLst/>
                <a:latin typeface="+mn-lt"/>
                <a:ea typeface="+mn-ea"/>
                <a:cs typeface="+mn-cs"/>
              </a:rPr>
              <a:t>ToDoItem</a:t>
            </a:r>
            <a:r>
              <a:rPr lang="ru-RU" sz="1200" b="0" i="0" kern="1200" dirty="0" smtClean="0">
                <a:solidFill>
                  <a:schemeClr val="tx1"/>
                </a:solidFill>
                <a:effectLst/>
                <a:latin typeface="+mn-lt"/>
                <a:ea typeface="+mn-ea"/>
                <a:cs typeface="+mn-cs"/>
              </a:rPr>
              <a:t>. Цель — сделать некий список дел, так что свойства нужные нам в данном классе:</a:t>
            </a:r>
          </a:p>
          <a:p>
            <a:r>
              <a:rPr lang="ru-RU" sz="1200" b="0" i="0" kern="1200" dirty="0" err="1" smtClean="0">
                <a:solidFill>
                  <a:schemeClr val="tx1"/>
                </a:solidFill>
                <a:effectLst/>
                <a:latin typeface="+mn-lt"/>
                <a:ea typeface="+mn-ea"/>
                <a:cs typeface="+mn-cs"/>
              </a:rPr>
              <a:t>name</a:t>
            </a:r>
            <a:r>
              <a:rPr lang="ru-RU" sz="1200" b="0" i="0" kern="1200" dirty="0" smtClean="0">
                <a:solidFill>
                  <a:schemeClr val="tx1"/>
                </a:solidFill>
                <a:effectLst/>
                <a:latin typeface="+mn-lt"/>
                <a:ea typeface="+mn-ea"/>
                <a:cs typeface="+mn-cs"/>
              </a:rPr>
              <a:t> - наименование задачи (по совместительству ключ),</a:t>
            </a:r>
          </a:p>
          <a:p>
            <a:r>
              <a:rPr lang="ru-RU" sz="1200" b="0" i="0" kern="1200" dirty="0" err="1" smtClean="0">
                <a:solidFill>
                  <a:schemeClr val="tx1"/>
                </a:solidFill>
                <a:effectLst/>
                <a:latin typeface="+mn-lt"/>
                <a:ea typeface="+mn-ea"/>
                <a:cs typeface="+mn-cs"/>
              </a:rPr>
              <a:t>done</a:t>
            </a:r>
            <a:r>
              <a:rPr lang="ru-RU" sz="1200" b="0" i="0" kern="1200" dirty="0" smtClean="0">
                <a:solidFill>
                  <a:schemeClr val="tx1"/>
                </a:solidFill>
                <a:effectLst/>
                <a:latin typeface="+mn-lt"/>
                <a:ea typeface="+mn-ea"/>
                <a:cs typeface="+mn-cs"/>
              </a:rPr>
              <a:t> - флаг о выполнении.</a:t>
            </a:r>
          </a:p>
          <a:p>
            <a:r>
              <a:rPr lang="ru-RU" sz="1200" b="0" i="0" kern="1200" dirty="0" smtClean="0">
                <a:solidFill>
                  <a:schemeClr val="tx1"/>
                </a:solidFill>
                <a:effectLst/>
                <a:latin typeface="+mn-lt"/>
                <a:ea typeface="+mn-ea"/>
                <a:cs typeface="+mn-cs"/>
              </a:rPr>
              <a:t>Также, чтобы у нас была возможность “редактировать” элементы списка, добавим метод </a:t>
            </a:r>
            <a:r>
              <a:rPr lang="ru-RU" sz="1200" b="0" i="0" kern="1200" dirty="0" err="1" smtClean="0">
                <a:solidFill>
                  <a:schemeClr val="tx1"/>
                </a:solidFill>
                <a:effectLst/>
                <a:latin typeface="+mn-lt"/>
                <a:ea typeface="+mn-ea"/>
                <a:cs typeface="+mn-cs"/>
              </a:rPr>
              <a:t>copyWith</a:t>
            </a:r>
            <a:r>
              <a:rPr lang="ru-RU" sz="1200" b="0" i="0" kern="1200" dirty="0" smtClean="0">
                <a:solidFill>
                  <a:schemeClr val="tx1"/>
                </a:solidFill>
                <a:effectLst/>
                <a:latin typeface="+mn-lt"/>
                <a:ea typeface="+mn-ea"/>
                <a:cs typeface="+mn-cs"/>
              </a:rPr>
              <a:t>. Наш класс модели будет выглядеть следующим образом:</a:t>
            </a:r>
            <a:endParaRPr lang="ru-RU"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598EA25C-5BED-4794-8994-47F8D6C4C6BC}" type="slidenum">
              <a:rPr lang="en-US" smtClean="0"/>
              <a:t>15</a:t>
            </a:fld>
            <a:endParaRPr lang="en-US"/>
          </a:p>
        </p:txBody>
      </p:sp>
    </p:spTree>
    <p:extLst>
      <p:ext uri="{BB962C8B-B14F-4D97-AF65-F5344CB8AC3E}">
        <p14:creationId xmlns:p14="http://schemas.microsoft.com/office/powerpoint/2010/main" val="3589441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todo_list_widget.dart</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 добавим </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В </a:t>
            </a:r>
            <a:r>
              <a:rPr lang="ru-RU" sz="1200" b="0" i="0" kern="1200" dirty="0" err="1" smtClean="0">
                <a:solidFill>
                  <a:schemeClr val="tx1"/>
                </a:solidFill>
                <a:effectLst/>
                <a:latin typeface="+mn-lt"/>
                <a:ea typeface="+mn-ea"/>
                <a:cs typeface="+mn-cs"/>
              </a:rPr>
              <a:t>стейте</a:t>
            </a:r>
            <a:r>
              <a:rPr lang="ru-RU" sz="1200" b="0" i="0" kern="1200" dirty="0" smtClean="0">
                <a:solidFill>
                  <a:schemeClr val="tx1"/>
                </a:solidFill>
                <a:effectLst/>
                <a:latin typeface="+mn-lt"/>
                <a:ea typeface="+mn-ea"/>
                <a:cs typeface="+mn-cs"/>
              </a:rPr>
              <a:t> мы будем хранить список элементов </a:t>
            </a:r>
            <a:r>
              <a:rPr lang="ru-RU" sz="1200" b="0" i="0" kern="1200" dirty="0" err="1" smtClean="0">
                <a:solidFill>
                  <a:schemeClr val="tx1"/>
                </a:solidFill>
                <a:effectLst/>
                <a:latin typeface="+mn-lt"/>
                <a:ea typeface="+mn-ea"/>
                <a:cs typeface="+mn-cs"/>
              </a:rPr>
              <a:t>ToDo</a:t>
            </a:r>
            <a:r>
              <a:rPr lang="ru-RU" sz="1200" b="0" i="0" kern="1200" dirty="0" smtClean="0">
                <a:solidFill>
                  <a:schemeClr val="tx1"/>
                </a:solidFill>
                <a:effectLst/>
                <a:latin typeface="+mn-lt"/>
                <a:ea typeface="+mn-ea"/>
                <a:cs typeface="+mn-cs"/>
              </a:rPr>
              <a:t> листа. Для обеспечения </a:t>
            </a:r>
            <a:r>
              <a:rPr lang="ru-RU" sz="1200" b="0" i="0" kern="1200" dirty="0" err="1" smtClean="0">
                <a:solidFill>
                  <a:schemeClr val="tx1"/>
                </a:solidFill>
                <a:effectLst/>
                <a:latin typeface="+mn-lt"/>
                <a:ea typeface="+mn-ea"/>
                <a:cs typeface="+mn-cs"/>
              </a:rPr>
              <a:t>иммутабельности</a:t>
            </a:r>
            <a:r>
              <a:rPr lang="ru-RU" sz="1200" b="0" i="0" kern="1200" dirty="0" smtClean="0">
                <a:solidFill>
                  <a:schemeClr val="tx1"/>
                </a:solidFill>
                <a:effectLst/>
                <a:latin typeface="+mn-lt"/>
                <a:ea typeface="+mn-ea"/>
                <a:cs typeface="+mn-cs"/>
              </a:rPr>
              <a:t> список у нас будет “</a:t>
            </a:r>
            <a:r>
              <a:rPr lang="ru-RU" sz="1200" b="0" i="0" kern="1200" dirty="0" err="1" smtClean="0">
                <a:solidFill>
                  <a:schemeClr val="tx1"/>
                </a:solidFill>
                <a:effectLst/>
                <a:latin typeface="+mn-lt"/>
                <a:ea typeface="+mn-ea"/>
                <a:cs typeface="+mn-cs"/>
              </a:rPr>
              <a:t>final</a:t>
            </a:r>
            <a:r>
              <a:rPr lang="ru-RU" sz="1200" b="0" i="0" kern="1200" dirty="0" smtClean="0">
                <a:solidFill>
                  <a:schemeClr val="tx1"/>
                </a:solidFill>
                <a:effectLst/>
                <a:latin typeface="+mn-lt"/>
                <a:ea typeface="+mn-ea"/>
                <a:cs typeface="+mn-cs"/>
              </a:rPr>
              <a:t>”, а для редактирования мы будем его копировать, поэтому добавим метод “</a:t>
            </a:r>
            <a:r>
              <a:rPr lang="ru-RU" sz="1200" b="0" i="0" kern="1200" dirty="0" err="1" smtClean="0">
                <a:solidFill>
                  <a:schemeClr val="tx1"/>
                </a:solidFill>
                <a:effectLst/>
                <a:latin typeface="+mn-lt"/>
                <a:ea typeface="+mn-ea"/>
                <a:cs typeface="+mn-cs"/>
              </a:rPr>
              <a:t>copyWith</a:t>
            </a:r>
            <a:r>
              <a:rPr lang="ru-RU" sz="1200" b="0" i="0" kern="1200" dirty="0" smtClean="0">
                <a:solidFill>
                  <a:schemeClr val="tx1"/>
                </a:solidFill>
                <a:effectLst/>
                <a:latin typeface="+mn-lt"/>
                <a:ea typeface="+mn-ea"/>
                <a:cs typeface="+mn-cs"/>
              </a:rPr>
              <a:t>”. В нашем случае отдельный </a:t>
            </a:r>
            <a:r>
              <a:rPr lang="ru-RU" sz="1200" b="0" i="0" kern="1200" dirty="0" err="1" smtClean="0">
                <a:solidFill>
                  <a:schemeClr val="tx1"/>
                </a:solidFill>
                <a:effectLst/>
                <a:latin typeface="+mn-lt"/>
                <a:ea typeface="+mn-ea"/>
                <a:cs typeface="+mn-cs"/>
              </a:rPr>
              <a:t>стейт</a:t>
            </a:r>
            <a:r>
              <a:rPr lang="ru-RU" sz="1200" b="0" i="0" kern="1200" dirty="0" smtClean="0">
                <a:solidFill>
                  <a:schemeClr val="tx1"/>
                </a:solidFill>
                <a:effectLst/>
                <a:latin typeface="+mn-lt"/>
                <a:ea typeface="+mn-ea"/>
                <a:cs typeface="+mn-cs"/>
              </a:rPr>
              <a:t> выглядит как “</a:t>
            </a:r>
            <a:r>
              <a:rPr lang="ru-RU" sz="1200" b="0" i="0" kern="1200" dirty="0" err="1" smtClean="0">
                <a:solidFill>
                  <a:schemeClr val="tx1"/>
                </a:solidFill>
                <a:effectLst/>
                <a:latin typeface="+mn-lt"/>
                <a:ea typeface="+mn-ea"/>
                <a:cs typeface="+mn-cs"/>
              </a:rPr>
              <a:t>бойлерплейт</a:t>
            </a:r>
            <a:r>
              <a:rPr lang="ru-RU" sz="1200" b="0" i="0" kern="1200" dirty="0" smtClean="0">
                <a:solidFill>
                  <a:schemeClr val="tx1"/>
                </a:solidFill>
                <a:effectLst/>
                <a:latin typeface="+mn-lt"/>
                <a:ea typeface="+mn-ea"/>
                <a:cs typeface="+mn-cs"/>
              </a:rPr>
              <a:t>“, но для наглядности и последующего масштабирования он полезен. </a:t>
            </a: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После этих манипуляций класс принял следующий вид:</a:t>
            </a: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Этот код определяет класс _</a:t>
            </a:r>
            <a:r>
              <a:rPr lang="ru-RU" sz="1200" b="0" i="0" kern="1200" dirty="0" err="1" smtClean="0">
                <a:solidFill>
                  <a:schemeClr val="tx1"/>
                </a:solidFill>
                <a:effectLst/>
                <a:latin typeface="+mn-lt"/>
                <a:ea typeface="+mn-ea"/>
                <a:cs typeface="+mn-cs"/>
              </a:rPr>
              <a:t>ModelState</a:t>
            </a:r>
            <a:r>
              <a:rPr lang="ru-RU" sz="1200" b="0" i="0" kern="1200" dirty="0" smtClean="0">
                <a:solidFill>
                  <a:schemeClr val="tx1"/>
                </a:solidFill>
                <a:effectLst/>
                <a:latin typeface="+mn-lt"/>
                <a:ea typeface="+mn-ea"/>
                <a:cs typeface="+mn-cs"/>
              </a:rPr>
              <a:t>, который представляет состояние модели в приложении. Давайте разберем его подробнее:</a:t>
            </a:r>
          </a:p>
          <a:p>
            <a:r>
              <a:rPr lang="ru-RU" sz="1200" b="0" i="0" kern="1200" dirty="0" smtClean="0">
                <a:solidFill>
                  <a:schemeClr val="tx1"/>
                </a:solidFill>
                <a:effectLst/>
                <a:latin typeface="+mn-lt"/>
                <a:ea typeface="+mn-ea"/>
                <a:cs typeface="+mn-cs"/>
              </a:rPr>
              <a:t>Определение класса _</a:t>
            </a:r>
            <a:r>
              <a:rPr lang="ru-RU" sz="1200" b="0" i="0" kern="1200" dirty="0" err="1" smtClean="0">
                <a:solidFill>
                  <a:schemeClr val="tx1"/>
                </a:solidFill>
                <a:effectLst/>
                <a:latin typeface="+mn-lt"/>
                <a:ea typeface="+mn-ea"/>
                <a:cs typeface="+mn-cs"/>
              </a:rPr>
              <a:t>ModelState</a:t>
            </a:r>
            <a:r>
              <a:rPr lang="ru-RU" sz="1200" b="0" i="0" kern="1200" dirty="0" smtClean="0">
                <a:solidFill>
                  <a:schemeClr val="tx1"/>
                </a:solidFill>
                <a:effectLst/>
                <a:latin typeface="+mn-lt"/>
                <a:ea typeface="+mn-ea"/>
                <a:cs typeface="+mn-cs"/>
              </a:rPr>
              <a:t>:</a:t>
            </a:r>
          </a:p>
          <a:p>
            <a:pPr rtl="0" latinLnBrk="0"/>
            <a:r>
              <a:rPr lang="ru-RU" sz="1200" b="0" i="0" kern="1200" dirty="0" err="1" smtClean="0">
                <a:solidFill>
                  <a:schemeClr val="tx1"/>
                </a:solidFill>
                <a:effectLst/>
                <a:latin typeface="+mn-lt"/>
                <a:ea typeface="+mn-ea"/>
                <a:cs typeface="+mn-cs"/>
              </a:rPr>
              <a:t>class</a:t>
            </a:r>
            <a:r>
              <a:rPr lang="ru-RU" sz="1200" b="0" i="0" kern="1200" dirty="0" smtClean="0">
                <a:solidFill>
                  <a:schemeClr val="tx1"/>
                </a:solidFill>
                <a:effectLst/>
                <a:latin typeface="+mn-lt"/>
                <a:ea typeface="+mn-ea"/>
                <a:cs typeface="+mn-cs"/>
              </a:rPr>
              <a:t> _</a:t>
            </a:r>
            <a:r>
              <a:rPr lang="ru-RU" sz="1200" b="0" i="0" kern="1200" dirty="0" err="1" smtClean="0">
                <a:solidFill>
                  <a:schemeClr val="tx1"/>
                </a:solidFill>
                <a:effectLst/>
                <a:latin typeface="+mn-lt"/>
                <a:ea typeface="+mn-ea"/>
                <a:cs typeface="+mn-cs"/>
              </a:rPr>
              <a:t>ModelState</a:t>
            </a:r>
            <a:r>
              <a:rPr lang="ru-RU" sz="1200" b="0" i="0" kern="1200" dirty="0" smtClean="0">
                <a:solidFill>
                  <a:schemeClr val="tx1"/>
                </a:solidFill>
                <a:effectLst/>
                <a:latin typeface="+mn-lt"/>
                <a:ea typeface="+mn-ea"/>
                <a:cs typeface="+mn-cs"/>
              </a:rPr>
              <a:t> {</a:t>
            </a:r>
          </a:p>
          <a:p>
            <a:r>
              <a:rPr lang="ru-RU" sz="1200" b="0" i="0" kern="1200" dirty="0" smtClean="0">
                <a:solidFill>
                  <a:schemeClr val="tx1"/>
                </a:solidFill>
                <a:effectLst/>
                <a:latin typeface="+mn-lt"/>
                <a:ea typeface="+mn-ea"/>
                <a:cs typeface="+mn-cs"/>
              </a:rPr>
              <a:t>Здесь создается новый класс _</a:t>
            </a:r>
            <a:r>
              <a:rPr lang="ru-RU" sz="1200" b="0" i="0" kern="1200" dirty="0" err="1" smtClean="0">
                <a:solidFill>
                  <a:schemeClr val="tx1"/>
                </a:solidFill>
                <a:effectLst/>
                <a:latin typeface="+mn-lt"/>
                <a:ea typeface="+mn-ea"/>
                <a:cs typeface="+mn-cs"/>
              </a:rPr>
              <a:t>ModelState</a:t>
            </a:r>
            <a:r>
              <a:rPr lang="ru-RU" sz="1200" b="0" i="0" kern="1200" dirty="0" smtClean="0">
                <a:solidFill>
                  <a:schemeClr val="tx1"/>
                </a:solidFill>
                <a:effectLst/>
                <a:latin typeface="+mn-lt"/>
                <a:ea typeface="+mn-ea"/>
                <a:cs typeface="+mn-cs"/>
              </a:rPr>
              <a:t>, который будет представлять состояние модели.</a:t>
            </a:r>
          </a:p>
          <a:p>
            <a:r>
              <a:rPr lang="ru-RU" sz="1200" b="0" i="0" kern="1200" dirty="0" smtClean="0">
                <a:solidFill>
                  <a:schemeClr val="tx1"/>
                </a:solidFill>
                <a:effectLst/>
                <a:latin typeface="+mn-lt"/>
                <a:ea typeface="+mn-ea"/>
                <a:cs typeface="+mn-cs"/>
              </a:rPr>
              <a:t>Свойства класса:</a:t>
            </a:r>
          </a:p>
          <a:p>
            <a:pPr rtl="0" latinLnBrk="0"/>
            <a:r>
              <a:rPr lang="ru-RU" sz="1200" b="0" i="0" kern="1200" dirty="0" err="1" smtClean="0">
                <a:solidFill>
                  <a:schemeClr val="tx1"/>
                </a:solidFill>
                <a:effectLst/>
                <a:latin typeface="+mn-lt"/>
                <a:ea typeface="+mn-ea"/>
                <a:cs typeface="+mn-cs"/>
              </a:rPr>
              <a:t>final</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List</a:t>
            </a:r>
            <a:r>
              <a:rPr lang="ru-RU" sz="1200" b="0" i="0" kern="1200" dirty="0" smtClean="0">
                <a:solidFill>
                  <a:schemeClr val="tx1"/>
                </a:solidFill>
                <a:effectLst/>
                <a:latin typeface="+mn-lt"/>
                <a:ea typeface="+mn-ea"/>
                <a:cs typeface="+mn-cs"/>
              </a:rPr>
              <a:t>&lt;</a:t>
            </a:r>
            <a:r>
              <a:rPr lang="ru-RU" sz="1200" b="0" i="0" kern="1200" dirty="0" err="1" smtClean="0">
                <a:solidFill>
                  <a:schemeClr val="tx1"/>
                </a:solidFill>
                <a:effectLst/>
                <a:latin typeface="+mn-lt"/>
                <a:ea typeface="+mn-ea"/>
                <a:cs typeface="+mn-cs"/>
              </a:rPr>
              <a:t>ToDoItem</a:t>
            </a:r>
            <a:r>
              <a:rPr lang="ru-RU" sz="1200" b="0" i="0" kern="1200" dirty="0" smtClean="0">
                <a:solidFill>
                  <a:schemeClr val="tx1"/>
                </a:solidFill>
                <a:effectLst/>
                <a:latin typeface="+mn-lt"/>
                <a:ea typeface="+mn-ea"/>
                <a:cs typeface="+mn-cs"/>
              </a:rPr>
              <a:t>&gt; </a:t>
            </a:r>
            <a:r>
              <a:rPr lang="ru-RU" sz="1200" b="0" i="0" kern="1200" dirty="0" err="1" smtClean="0">
                <a:solidFill>
                  <a:schemeClr val="tx1"/>
                </a:solidFill>
                <a:effectLst/>
                <a:latin typeface="+mn-lt"/>
                <a:ea typeface="+mn-ea"/>
                <a:cs typeface="+mn-cs"/>
              </a:rPr>
              <a:t>items</a:t>
            </a:r>
            <a:r>
              <a:rPr lang="ru-RU" sz="1200" b="0" i="0" kern="1200" dirty="0" smtClean="0">
                <a:solidFill>
                  <a:schemeClr val="tx1"/>
                </a:solidFill>
                <a:effectLst/>
                <a:latin typeface="+mn-lt"/>
                <a:ea typeface="+mn-ea"/>
                <a:cs typeface="+mn-cs"/>
              </a:rPr>
              <a:t>;</a:t>
            </a:r>
          </a:p>
          <a:p>
            <a:pPr lvl="1"/>
            <a:r>
              <a:rPr lang="ru-RU" sz="1200" b="0" i="0" kern="1200" dirty="0" err="1" smtClean="0">
                <a:solidFill>
                  <a:schemeClr val="tx1"/>
                </a:solidFill>
                <a:effectLst/>
                <a:latin typeface="+mn-lt"/>
                <a:ea typeface="+mn-ea"/>
                <a:cs typeface="+mn-cs"/>
              </a:rPr>
              <a:t>items</a:t>
            </a:r>
            <a:r>
              <a:rPr lang="ru-RU" sz="1200" b="0" i="0" kern="1200" dirty="0" smtClean="0">
                <a:solidFill>
                  <a:schemeClr val="tx1"/>
                </a:solidFill>
                <a:effectLst/>
                <a:latin typeface="+mn-lt"/>
                <a:ea typeface="+mn-ea"/>
                <a:cs typeface="+mn-cs"/>
              </a:rPr>
              <a:t>: Это свойство типа </a:t>
            </a:r>
            <a:r>
              <a:rPr lang="ru-RU" sz="1200" b="0" i="0" kern="1200" dirty="0" err="1" smtClean="0">
                <a:solidFill>
                  <a:schemeClr val="tx1"/>
                </a:solidFill>
                <a:effectLst/>
                <a:latin typeface="+mn-lt"/>
                <a:ea typeface="+mn-ea"/>
                <a:cs typeface="+mn-cs"/>
              </a:rPr>
              <a:t>List</a:t>
            </a:r>
            <a:r>
              <a:rPr lang="ru-RU" sz="1200" b="0" i="0" kern="1200" dirty="0" smtClean="0">
                <a:solidFill>
                  <a:schemeClr val="tx1"/>
                </a:solidFill>
                <a:effectLst/>
                <a:latin typeface="+mn-lt"/>
                <a:ea typeface="+mn-ea"/>
                <a:cs typeface="+mn-cs"/>
              </a:rPr>
              <a:t>&lt;</a:t>
            </a:r>
            <a:r>
              <a:rPr lang="ru-RU" sz="1200" b="0" i="0" kern="1200" dirty="0" err="1" smtClean="0">
                <a:solidFill>
                  <a:schemeClr val="tx1"/>
                </a:solidFill>
                <a:effectLst/>
                <a:latin typeface="+mn-lt"/>
                <a:ea typeface="+mn-ea"/>
                <a:cs typeface="+mn-cs"/>
              </a:rPr>
              <a:t>ToDoItem</a:t>
            </a:r>
            <a:r>
              <a:rPr lang="ru-RU" sz="1200" b="0" i="0" kern="1200" dirty="0" smtClean="0">
                <a:solidFill>
                  <a:schemeClr val="tx1"/>
                </a:solidFill>
                <a:effectLst/>
                <a:latin typeface="+mn-lt"/>
                <a:ea typeface="+mn-ea"/>
                <a:cs typeface="+mn-cs"/>
              </a:rPr>
              <a:t>&gt;, которое хранит список элементов задач. Оно помечено как </a:t>
            </a:r>
            <a:r>
              <a:rPr lang="ru-RU" sz="1200" b="0" i="0" kern="1200" dirty="0" err="1" smtClean="0">
                <a:solidFill>
                  <a:schemeClr val="tx1"/>
                </a:solidFill>
                <a:effectLst/>
                <a:latin typeface="+mn-lt"/>
                <a:ea typeface="+mn-ea"/>
                <a:cs typeface="+mn-cs"/>
              </a:rPr>
              <a:t>final</a:t>
            </a:r>
            <a:r>
              <a:rPr lang="ru-RU" sz="1200" b="0" i="0" kern="1200" dirty="0" smtClean="0">
                <a:solidFill>
                  <a:schemeClr val="tx1"/>
                </a:solidFill>
                <a:effectLst/>
                <a:latin typeface="+mn-lt"/>
                <a:ea typeface="+mn-ea"/>
                <a:cs typeface="+mn-cs"/>
              </a:rPr>
              <a:t>, что означает, что его значение не может быть изменено после инициализации.</a:t>
            </a:r>
          </a:p>
          <a:p>
            <a:r>
              <a:rPr lang="ru-RU" sz="1200" b="0" i="0" kern="1200" dirty="0" smtClean="0">
                <a:solidFill>
                  <a:schemeClr val="tx1"/>
                </a:solidFill>
                <a:effectLst/>
                <a:latin typeface="+mn-lt"/>
                <a:ea typeface="+mn-ea"/>
                <a:cs typeface="+mn-cs"/>
              </a:rPr>
              <a:t>Конструктор класса:</a:t>
            </a:r>
          </a:p>
          <a:p>
            <a:pPr rtl="0" latinLnBrk="0"/>
            <a:r>
              <a:rPr lang="ru-RU" sz="1200" b="0" i="0" kern="1200" dirty="0" smtClean="0">
                <a:solidFill>
                  <a:schemeClr val="tx1"/>
                </a:solidFill>
                <a:effectLst/>
                <a:latin typeface="+mn-lt"/>
                <a:ea typeface="+mn-ea"/>
                <a:cs typeface="+mn-cs"/>
              </a:rPr>
              <a:t>_</a:t>
            </a:r>
            <a:r>
              <a:rPr lang="ru-RU" sz="1200" b="0" i="0" kern="1200" dirty="0" err="1" smtClean="0">
                <a:solidFill>
                  <a:schemeClr val="tx1"/>
                </a:solidFill>
                <a:effectLst/>
                <a:latin typeface="+mn-lt"/>
                <a:ea typeface="+mn-ea"/>
                <a:cs typeface="+mn-cs"/>
              </a:rPr>
              <a:t>ModelState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this.items</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const</a:t>
            </a:r>
            <a:r>
              <a:rPr lang="ru-RU" sz="1200" b="0" i="0" kern="1200" dirty="0" smtClean="0">
                <a:solidFill>
                  <a:schemeClr val="tx1"/>
                </a:solidFill>
                <a:effectLst/>
                <a:latin typeface="+mn-lt"/>
                <a:ea typeface="+mn-ea"/>
                <a:cs typeface="+mn-cs"/>
              </a:rPr>
              <a:t> &lt;</a:t>
            </a:r>
            <a:r>
              <a:rPr lang="ru-RU" sz="1200" b="0" i="0" kern="1200" dirty="0" err="1" smtClean="0">
                <a:solidFill>
                  <a:schemeClr val="tx1"/>
                </a:solidFill>
                <a:effectLst/>
                <a:latin typeface="+mn-lt"/>
                <a:ea typeface="+mn-ea"/>
                <a:cs typeface="+mn-cs"/>
              </a:rPr>
              <a:t>ToDoItem</a:t>
            </a:r>
            <a:r>
              <a:rPr lang="ru-RU" sz="1200" b="0" i="0" kern="1200" dirty="0" smtClean="0">
                <a:solidFill>
                  <a:schemeClr val="tx1"/>
                </a:solidFill>
                <a:effectLst/>
                <a:latin typeface="+mn-lt"/>
                <a:ea typeface="+mn-ea"/>
                <a:cs typeface="+mn-cs"/>
              </a:rPr>
              <a:t>&gt;[], });</a:t>
            </a:r>
          </a:p>
          <a:p>
            <a:r>
              <a:rPr lang="ru-RU" sz="1200" b="0" i="0" kern="1200" dirty="0" smtClean="0">
                <a:solidFill>
                  <a:schemeClr val="tx1"/>
                </a:solidFill>
                <a:effectLst/>
                <a:latin typeface="+mn-lt"/>
                <a:ea typeface="+mn-ea"/>
                <a:cs typeface="+mn-cs"/>
              </a:rPr>
              <a:t>Это конструктор класса _</a:t>
            </a:r>
            <a:r>
              <a:rPr lang="ru-RU" sz="1200" b="0" i="0" kern="1200" dirty="0" err="1" smtClean="0">
                <a:solidFill>
                  <a:schemeClr val="tx1"/>
                </a:solidFill>
                <a:effectLst/>
                <a:latin typeface="+mn-lt"/>
                <a:ea typeface="+mn-ea"/>
                <a:cs typeface="+mn-cs"/>
              </a:rPr>
              <a:t>ModelState</a:t>
            </a:r>
            <a:r>
              <a:rPr lang="ru-RU" sz="1200" b="0" i="0" kern="1200" dirty="0" smtClean="0">
                <a:solidFill>
                  <a:schemeClr val="tx1"/>
                </a:solidFill>
                <a:effectLst/>
                <a:latin typeface="+mn-lt"/>
                <a:ea typeface="+mn-ea"/>
                <a:cs typeface="+mn-cs"/>
              </a:rPr>
              <a:t>, который принимает необязательный параметр </a:t>
            </a:r>
            <a:r>
              <a:rPr lang="ru-RU" sz="1200" b="0" i="0" kern="1200" dirty="0" err="1" smtClean="0">
                <a:solidFill>
                  <a:schemeClr val="tx1"/>
                </a:solidFill>
                <a:effectLst/>
                <a:latin typeface="+mn-lt"/>
                <a:ea typeface="+mn-ea"/>
                <a:cs typeface="+mn-cs"/>
              </a:rPr>
              <a:t>items</a:t>
            </a:r>
            <a:r>
              <a:rPr lang="ru-RU" sz="1200" b="0" i="0" kern="1200" dirty="0" smtClean="0">
                <a:solidFill>
                  <a:schemeClr val="tx1"/>
                </a:solidFill>
                <a:effectLst/>
                <a:latin typeface="+mn-lt"/>
                <a:ea typeface="+mn-ea"/>
                <a:cs typeface="+mn-cs"/>
              </a:rPr>
              <a:t>. Если </a:t>
            </a:r>
            <a:r>
              <a:rPr lang="ru-RU" sz="1200" b="0" i="0" kern="1200" dirty="0" err="1" smtClean="0">
                <a:solidFill>
                  <a:schemeClr val="tx1"/>
                </a:solidFill>
                <a:effectLst/>
                <a:latin typeface="+mn-lt"/>
                <a:ea typeface="+mn-ea"/>
                <a:cs typeface="+mn-cs"/>
              </a:rPr>
              <a:t>items</a:t>
            </a:r>
            <a:r>
              <a:rPr lang="ru-RU" sz="1200" b="0" i="0" kern="1200" dirty="0" smtClean="0">
                <a:solidFill>
                  <a:schemeClr val="tx1"/>
                </a:solidFill>
                <a:effectLst/>
                <a:latin typeface="+mn-lt"/>
                <a:ea typeface="+mn-ea"/>
                <a:cs typeface="+mn-cs"/>
              </a:rPr>
              <a:t> не передан, он инициализируется пустым списком.</a:t>
            </a:r>
          </a:p>
          <a:p>
            <a:r>
              <a:rPr lang="ru-RU" sz="1200" b="0" i="0" kern="1200" dirty="0" smtClean="0">
                <a:solidFill>
                  <a:schemeClr val="tx1"/>
                </a:solidFill>
                <a:effectLst/>
                <a:latin typeface="+mn-lt"/>
                <a:ea typeface="+mn-ea"/>
                <a:cs typeface="+mn-cs"/>
              </a:rPr>
              <a:t>Метод </a:t>
            </a:r>
            <a:r>
              <a:rPr lang="ru-RU" sz="1200" b="0" i="0" kern="1200" dirty="0" err="1" smtClean="0">
                <a:solidFill>
                  <a:schemeClr val="tx1"/>
                </a:solidFill>
                <a:effectLst/>
                <a:latin typeface="+mn-lt"/>
                <a:ea typeface="+mn-ea"/>
                <a:cs typeface="+mn-cs"/>
              </a:rPr>
              <a:t>copyWith</a:t>
            </a:r>
            <a:r>
              <a:rPr lang="ru-RU" sz="1200" b="0" i="0" kern="1200" dirty="0" smtClean="0">
                <a:solidFill>
                  <a:schemeClr val="tx1"/>
                </a:solidFill>
                <a:effectLst/>
                <a:latin typeface="+mn-lt"/>
                <a:ea typeface="+mn-ea"/>
                <a:cs typeface="+mn-cs"/>
              </a:rPr>
              <a:t>:</a:t>
            </a:r>
          </a:p>
          <a:p>
            <a:pPr rtl="0" latinLnBrk="0"/>
            <a:r>
              <a:rPr lang="ru-RU" sz="1200" b="0" i="0" kern="1200" dirty="0" smtClean="0">
                <a:solidFill>
                  <a:schemeClr val="tx1"/>
                </a:solidFill>
                <a:effectLst/>
                <a:latin typeface="+mn-lt"/>
                <a:ea typeface="+mn-ea"/>
                <a:cs typeface="+mn-cs"/>
              </a:rPr>
              <a:t>_</a:t>
            </a:r>
            <a:r>
              <a:rPr lang="ru-RU" sz="1200" b="0" i="0" kern="1200" dirty="0" err="1" smtClean="0">
                <a:solidFill>
                  <a:schemeClr val="tx1"/>
                </a:solidFill>
                <a:effectLst/>
                <a:latin typeface="+mn-lt"/>
                <a:ea typeface="+mn-ea"/>
                <a:cs typeface="+mn-cs"/>
              </a:rPr>
              <a:t>ModelState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copyWith</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List</a:t>
            </a:r>
            <a:r>
              <a:rPr lang="ru-RU" sz="1200" b="0" i="0" kern="1200" dirty="0" smtClean="0">
                <a:solidFill>
                  <a:schemeClr val="tx1"/>
                </a:solidFill>
                <a:effectLst/>
                <a:latin typeface="+mn-lt"/>
                <a:ea typeface="+mn-ea"/>
                <a:cs typeface="+mn-cs"/>
              </a:rPr>
              <a:t>&lt;</a:t>
            </a:r>
            <a:r>
              <a:rPr lang="ru-RU" sz="1200" b="0" i="0" kern="1200" dirty="0" err="1" smtClean="0">
                <a:solidFill>
                  <a:schemeClr val="tx1"/>
                </a:solidFill>
                <a:effectLst/>
                <a:latin typeface="+mn-lt"/>
                <a:ea typeface="+mn-ea"/>
                <a:cs typeface="+mn-cs"/>
              </a:rPr>
              <a:t>ToDoItem</a:t>
            </a:r>
            <a:r>
              <a:rPr lang="ru-RU" sz="1200" b="0" i="0" kern="1200" dirty="0" smtClean="0">
                <a:solidFill>
                  <a:schemeClr val="tx1"/>
                </a:solidFill>
                <a:effectLst/>
                <a:latin typeface="+mn-lt"/>
                <a:ea typeface="+mn-ea"/>
                <a:cs typeface="+mn-cs"/>
              </a:rPr>
              <a:t>&gt;? </a:t>
            </a:r>
            <a:r>
              <a:rPr lang="ru-RU" sz="1200" b="0" i="0" kern="1200" dirty="0" err="1" smtClean="0">
                <a:solidFill>
                  <a:schemeClr val="tx1"/>
                </a:solidFill>
                <a:effectLst/>
                <a:latin typeface="+mn-lt"/>
                <a:ea typeface="+mn-ea"/>
                <a:cs typeface="+mn-cs"/>
              </a:rPr>
              <a:t>items</a:t>
            </a:r>
            <a:r>
              <a:rPr lang="ru-RU" sz="1200" b="0" i="0" kern="1200" dirty="0" smtClean="0">
                <a:solidFill>
                  <a:schemeClr val="tx1"/>
                </a:solidFill>
                <a:effectLst/>
                <a:latin typeface="+mn-lt"/>
                <a:ea typeface="+mn-ea"/>
                <a:cs typeface="+mn-cs"/>
              </a:rPr>
              <a:t>, }) { </a:t>
            </a:r>
            <a:r>
              <a:rPr lang="ru-RU" sz="1200" b="0" i="0" kern="1200" dirty="0" err="1" smtClean="0">
                <a:solidFill>
                  <a:schemeClr val="tx1"/>
                </a:solidFill>
                <a:effectLst/>
                <a:latin typeface="+mn-lt"/>
                <a:ea typeface="+mn-ea"/>
                <a:cs typeface="+mn-cs"/>
              </a:rPr>
              <a:t>return</a:t>
            </a:r>
            <a:r>
              <a:rPr lang="ru-RU" sz="1200" b="0" i="0" kern="1200" dirty="0" smtClean="0">
                <a:solidFill>
                  <a:schemeClr val="tx1"/>
                </a:solidFill>
                <a:effectLst/>
                <a:latin typeface="+mn-lt"/>
                <a:ea typeface="+mn-ea"/>
                <a:cs typeface="+mn-cs"/>
              </a:rPr>
              <a:t> _</a:t>
            </a:r>
            <a:r>
              <a:rPr lang="ru-RU" sz="1200" b="0" i="0" kern="1200" dirty="0" err="1" smtClean="0">
                <a:solidFill>
                  <a:schemeClr val="tx1"/>
                </a:solidFill>
                <a:effectLst/>
                <a:latin typeface="+mn-lt"/>
                <a:ea typeface="+mn-ea"/>
                <a:cs typeface="+mn-cs"/>
              </a:rPr>
              <a:t>ModelState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items</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items</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this.items</a:t>
            </a:r>
            <a:r>
              <a:rPr lang="ru-RU" sz="1200" b="0" i="0" kern="1200" dirty="0" smtClean="0">
                <a:solidFill>
                  <a:schemeClr val="tx1"/>
                </a:solidFill>
                <a:effectLst/>
                <a:latin typeface="+mn-lt"/>
                <a:ea typeface="+mn-ea"/>
                <a:cs typeface="+mn-cs"/>
              </a:rPr>
              <a:t>, ); }</a:t>
            </a:r>
          </a:p>
          <a:p>
            <a:r>
              <a:rPr lang="ru-RU" sz="1200" b="0" i="0" kern="1200" dirty="0" smtClean="0">
                <a:solidFill>
                  <a:schemeClr val="tx1"/>
                </a:solidFill>
                <a:effectLst/>
                <a:latin typeface="+mn-lt"/>
                <a:ea typeface="+mn-ea"/>
                <a:cs typeface="+mn-cs"/>
              </a:rPr>
              <a:t>Этот метод позволяет создать копию текущего состояния модели с возможностью изменения одного или нескольких свойств. Он принимает необязательный параметр </a:t>
            </a:r>
            <a:r>
              <a:rPr lang="ru-RU" sz="1200" b="0" i="0" kern="1200" dirty="0" err="1" smtClean="0">
                <a:solidFill>
                  <a:schemeClr val="tx1"/>
                </a:solidFill>
                <a:effectLst/>
                <a:latin typeface="+mn-lt"/>
                <a:ea typeface="+mn-ea"/>
                <a:cs typeface="+mn-cs"/>
              </a:rPr>
              <a:t>items</a:t>
            </a:r>
            <a:r>
              <a:rPr lang="ru-RU" sz="1200" b="0" i="0" kern="1200" dirty="0" smtClean="0">
                <a:solidFill>
                  <a:schemeClr val="tx1"/>
                </a:solidFill>
                <a:effectLst/>
                <a:latin typeface="+mn-lt"/>
                <a:ea typeface="+mn-ea"/>
                <a:cs typeface="+mn-cs"/>
              </a:rPr>
              <a:t> и возвращает новый экземпляр _</a:t>
            </a:r>
            <a:r>
              <a:rPr lang="ru-RU" sz="1200" b="0" i="0" kern="1200" dirty="0" err="1" smtClean="0">
                <a:solidFill>
                  <a:schemeClr val="tx1"/>
                </a:solidFill>
                <a:effectLst/>
                <a:latin typeface="+mn-lt"/>
                <a:ea typeface="+mn-ea"/>
                <a:cs typeface="+mn-cs"/>
              </a:rPr>
              <a:t>ModelState</a:t>
            </a:r>
            <a:r>
              <a:rPr lang="ru-RU" sz="1200" b="0" i="0" kern="1200" dirty="0" smtClean="0">
                <a:solidFill>
                  <a:schemeClr val="tx1"/>
                </a:solidFill>
                <a:effectLst/>
                <a:latin typeface="+mn-lt"/>
                <a:ea typeface="+mn-ea"/>
                <a:cs typeface="+mn-cs"/>
              </a:rPr>
              <a:t> с обновленными значениями. Если </a:t>
            </a:r>
            <a:r>
              <a:rPr lang="ru-RU" sz="1200" b="0" i="0" kern="1200" dirty="0" err="1" smtClean="0">
                <a:solidFill>
                  <a:schemeClr val="tx1"/>
                </a:solidFill>
                <a:effectLst/>
                <a:latin typeface="+mn-lt"/>
                <a:ea typeface="+mn-ea"/>
                <a:cs typeface="+mn-cs"/>
              </a:rPr>
              <a:t>items</a:t>
            </a:r>
            <a:r>
              <a:rPr lang="ru-RU" sz="1200" b="0" i="0" kern="1200" dirty="0" smtClean="0">
                <a:solidFill>
                  <a:schemeClr val="tx1"/>
                </a:solidFill>
                <a:effectLst/>
                <a:latin typeface="+mn-lt"/>
                <a:ea typeface="+mn-ea"/>
                <a:cs typeface="+mn-cs"/>
              </a:rPr>
              <a:t> не передан, используется текущее значение </a:t>
            </a:r>
            <a:r>
              <a:rPr lang="ru-RU" sz="1200" b="0" i="0" kern="1200" dirty="0" err="1" smtClean="0">
                <a:solidFill>
                  <a:schemeClr val="tx1"/>
                </a:solidFill>
                <a:effectLst/>
                <a:latin typeface="+mn-lt"/>
                <a:ea typeface="+mn-ea"/>
                <a:cs typeface="+mn-cs"/>
              </a:rPr>
              <a:t>items</a:t>
            </a:r>
            <a:r>
              <a:rPr lang="ru-RU" sz="1200" b="0" i="0" kern="1200" dirty="0" smtClean="0">
                <a:solidFill>
                  <a:schemeClr val="tx1"/>
                </a:solidFill>
                <a:effectLst/>
                <a:latin typeface="+mn-lt"/>
                <a:ea typeface="+mn-ea"/>
                <a:cs typeface="+mn-cs"/>
              </a:rPr>
              <a:t>.</a:t>
            </a:r>
          </a:p>
          <a:p>
            <a:endParaRPr lang="en-US" dirty="0"/>
          </a:p>
        </p:txBody>
      </p:sp>
      <p:sp>
        <p:nvSpPr>
          <p:cNvPr id="4" name="Номер слайда 3"/>
          <p:cNvSpPr>
            <a:spLocks noGrp="1"/>
          </p:cNvSpPr>
          <p:nvPr>
            <p:ph type="sldNum" sz="quarter" idx="10"/>
          </p:nvPr>
        </p:nvSpPr>
        <p:spPr/>
        <p:txBody>
          <a:bodyPr/>
          <a:lstStyle/>
          <a:p>
            <a:fld id="{598EA25C-5BED-4794-8994-47F8D6C4C6BC}" type="slidenum">
              <a:rPr lang="en-US" smtClean="0"/>
              <a:t>16</a:t>
            </a:fld>
            <a:endParaRPr lang="en-US"/>
          </a:p>
        </p:txBody>
      </p:sp>
    </p:spTree>
    <p:extLst>
      <p:ext uri="{BB962C8B-B14F-4D97-AF65-F5344CB8AC3E}">
        <p14:creationId xmlns:p14="http://schemas.microsoft.com/office/powerpoint/2010/main" val="3482481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Переходим к </a:t>
            </a:r>
            <a:r>
              <a:rPr lang="ru-RU" sz="1200" b="0" i="0" kern="1200" dirty="0" err="1" smtClean="0">
                <a:solidFill>
                  <a:schemeClr val="tx1"/>
                </a:solidFill>
                <a:effectLst/>
                <a:latin typeface="+mn-lt"/>
                <a:ea typeface="+mn-ea"/>
                <a:cs typeface="+mn-cs"/>
              </a:rPr>
              <a:t>ViewModel</a:t>
            </a:r>
            <a:r>
              <a:rPr lang="ru-RU" sz="1200" b="0" i="0" kern="1200" dirty="0" smtClean="0">
                <a:solidFill>
                  <a:schemeClr val="tx1"/>
                </a:solidFill>
                <a:effectLst/>
                <a:latin typeface="+mn-lt"/>
                <a:ea typeface="+mn-ea"/>
                <a:cs typeface="+mn-cs"/>
              </a:rPr>
              <a:t>, поскольку задача данного класса — быть прослойкой между интерфейсом и данными. С одной стороны мы должны в нем следить за изменениями модели и дергать </a:t>
            </a:r>
            <a:r>
              <a:rPr lang="ru-RU" sz="1200" b="0" i="0" kern="1200" dirty="0" err="1" smtClean="0">
                <a:solidFill>
                  <a:schemeClr val="tx1"/>
                </a:solidFill>
                <a:effectLst/>
                <a:latin typeface="+mn-lt"/>
                <a:ea typeface="+mn-ea"/>
                <a:cs typeface="+mn-cs"/>
              </a:rPr>
              <a:t>перестраивание</a:t>
            </a:r>
            <a:r>
              <a:rPr lang="ru-RU" sz="1200" b="0" i="0" kern="1200" dirty="0" smtClean="0">
                <a:solidFill>
                  <a:schemeClr val="tx1"/>
                </a:solidFill>
                <a:effectLst/>
                <a:latin typeface="+mn-lt"/>
                <a:ea typeface="+mn-ea"/>
                <a:cs typeface="+mn-cs"/>
              </a:rPr>
              <a:t> интерфейса, а с другой — должны иметь методы воздействия на эту модель. Добавим в него </a:t>
            </a:r>
            <a:r>
              <a:rPr lang="ru-RU" sz="1200" b="0" i="0" kern="1200" dirty="0" err="1" smtClean="0">
                <a:solidFill>
                  <a:schemeClr val="tx1"/>
                </a:solidFill>
                <a:effectLst/>
                <a:latin typeface="+mn-lt"/>
                <a:ea typeface="+mn-ea"/>
                <a:cs typeface="+mn-cs"/>
              </a:rPr>
              <a:t>private</a:t>
            </a:r>
            <a:r>
              <a:rPr lang="ru-RU" sz="1200" b="0" i="0" kern="1200" dirty="0" smtClean="0">
                <a:solidFill>
                  <a:schemeClr val="tx1"/>
                </a:solidFill>
                <a:effectLst/>
                <a:latin typeface="+mn-lt"/>
                <a:ea typeface="+mn-ea"/>
                <a:cs typeface="+mn-cs"/>
              </a:rPr>
              <a:t> свойство “_</a:t>
            </a:r>
            <a:r>
              <a:rPr lang="ru-RU" sz="1200" b="0" i="0" kern="1200" dirty="0" err="1" smtClean="0">
                <a:solidFill>
                  <a:schemeClr val="tx1"/>
                </a:solidFill>
                <a:effectLst/>
                <a:latin typeface="+mn-lt"/>
                <a:ea typeface="+mn-ea"/>
                <a:cs typeface="+mn-cs"/>
              </a:rPr>
              <a:t>state</a:t>
            </a:r>
            <a:r>
              <a:rPr lang="ru-RU" sz="1200" b="0" i="0" kern="1200" dirty="0" smtClean="0">
                <a:solidFill>
                  <a:schemeClr val="tx1"/>
                </a:solidFill>
                <a:effectLst/>
                <a:latin typeface="+mn-lt"/>
                <a:ea typeface="+mn-ea"/>
                <a:cs typeface="+mn-cs"/>
              </a:rPr>
              <a:t>” и дополним публичным сеттером и геттером. Геттер возвращает приватный </a:t>
            </a:r>
            <a:r>
              <a:rPr lang="ru-RU" sz="1200" b="0" i="0" kern="1200" dirty="0" err="1" smtClean="0">
                <a:solidFill>
                  <a:schemeClr val="tx1"/>
                </a:solidFill>
                <a:effectLst/>
                <a:latin typeface="+mn-lt"/>
                <a:ea typeface="+mn-ea"/>
                <a:cs typeface="+mn-cs"/>
              </a:rPr>
              <a:t>стейт</a:t>
            </a:r>
            <a:r>
              <a:rPr lang="ru-RU" sz="1200" b="0" i="0" kern="1200" dirty="0" smtClean="0">
                <a:solidFill>
                  <a:schemeClr val="tx1"/>
                </a:solidFill>
                <a:effectLst/>
                <a:latin typeface="+mn-lt"/>
                <a:ea typeface="+mn-ea"/>
                <a:cs typeface="+mn-cs"/>
              </a:rPr>
              <a:t>, а сеттер заменяет его новым значением и уведомляет прослушивающие </a:t>
            </a:r>
            <a:r>
              <a:rPr lang="ru-RU" sz="1200" b="0" i="0" kern="1200" dirty="0" err="1" smtClean="0">
                <a:solidFill>
                  <a:schemeClr val="tx1"/>
                </a:solidFill>
                <a:effectLst/>
                <a:latin typeface="+mn-lt"/>
                <a:ea typeface="+mn-ea"/>
                <a:cs typeface="+mn-cs"/>
              </a:rPr>
              <a:t>виджеты</a:t>
            </a:r>
            <a:r>
              <a:rPr lang="ru-RU" sz="1200" b="0" i="0" kern="1200" dirty="0" smtClean="0">
                <a:solidFill>
                  <a:schemeClr val="tx1"/>
                </a:solidFill>
                <a:effectLst/>
                <a:latin typeface="+mn-lt"/>
                <a:ea typeface="+mn-ea"/>
                <a:cs typeface="+mn-cs"/>
              </a:rPr>
              <a:t> при изменении </a:t>
            </a:r>
            <a:r>
              <a:rPr lang="ru-RU" sz="1200" b="0" i="0" kern="1200" dirty="0" err="1" smtClean="0">
                <a:solidFill>
                  <a:schemeClr val="tx1"/>
                </a:solidFill>
                <a:effectLst/>
                <a:latin typeface="+mn-lt"/>
                <a:ea typeface="+mn-ea"/>
                <a:cs typeface="+mn-cs"/>
              </a:rPr>
              <a:t>стейта</a:t>
            </a:r>
            <a:r>
              <a:rPr lang="ru-RU"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notifyListeners</a:t>
            </a:r>
            <a:r>
              <a:rPr lang="ru-RU" sz="1200" b="0" i="0" kern="1200" dirty="0" smtClean="0">
                <a:solidFill>
                  <a:schemeClr val="tx1"/>
                </a:solidFill>
                <a:effectLst/>
                <a:latin typeface="+mn-lt"/>
                <a:ea typeface="+mn-ea"/>
                <a:cs typeface="+mn-cs"/>
              </a:rPr>
              <a:t>” — метод в классе “</a:t>
            </a:r>
            <a:r>
              <a:rPr lang="ru-RU" sz="1200" b="0" i="0" kern="1200" dirty="0" err="1" smtClean="0">
                <a:solidFill>
                  <a:schemeClr val="tx1"/>
                </a:solidFill>
                <a:effectLst/>
                <a:latin typeface="+mn-lt"/>
                <a:ea typeface="+mn-ea"/>
                <a:cs typeface="+mn-cs"/>
              </a:rPr>
              <a:t>ChangeNotifier</a:t>
            </a:r>
            <a:r>
              <a:rPr lang="ru-RU" sz="1200" b="0" i="0" kern="1200" dirty="0" smtClean="0">
                <a:solidFill>
                  <a:schemeClr val="tx1"/>
                </a:solidFill>
                <a:effectLst/>
                <a:latin typeface="+mn-lt"/>
                <a:ea typeface="+mn-ea"/>
                <a:cs typeface="+mn-cs"/>
              </a:rPr>
              <a:t>”, уведомляющий </a:t>
            </a:r>
            <a:r>
              <a:rPr lang="ru-RU" sz="1200" b="0" i="0" kern="1200" dirty="0" err="1" smtClean="0">
                <a:solidFill>
                  <a:schemeClr val="tx1"/>
                </a:solidFill>
                <a:effectLst/>
                <a:latin typeface="+mn-lt"/>
                <a:ea typeface="+mn-ea"/>
                <a:cs typeface="+mn-cs"/>
              </a:rPr>
              <a:t>виджетов</a:t>
            </a:r>
            <a:r>
              <a:rPr lang="ru-RU" sz="1200" b="0" i="0" kern="1200" dirty="0" smtClean="0">
                <a:solidFill>
                  <a:schemeClr val="tx1"/>
                </a:solidFill>
                <a:effectLst/>
                <a:latin typeface="+mn-lt"/>
                <a:ea typeface="+mn-ea"/>
                <a:cs typeface="+mn-cs"/>
              </a:rPr>
              <a:t>-слушателей об изменении модели и дающий команду перестроиться. </a:t>
            </a:r>
            <a:endParaRPr lang="en-US" dirty="0"/>
          </a:p>
        </p:txBody>
      </p:sp>
      <p:sp>
        <p:nvSpPr>
          <p:cNvPr id="4" name="Номер слайда 3"/>
          <p:cNvSpPr>
            <a:spLocks noGrp="1"/>
          </p:cNvSpPr>
          <p:nvPr>
            <p:ph type="sldNum" sz="quarter" idx="10"/>
          </p:nvPr>
        </p:nvSpPr>
        <p:spPr/>
        <p:txBody>
          <a:bodyPr/>
          <a:lstStyle/>
          <a:p>
            <a:fld id="{598EA25C-5BED-4794-8994-47F8D6C4C6BC}" type="slidenum">
              <a:rPr lang="en-US" smtClean="0"/>
              <a:t>17</a:t>
            </a:fld>
            <a:endParaRPr lang="en-US"/>
          </a:p>
        </p:txBody>
      </p:sp>
    </p:spTree>
    <p:extLst>
      <p:ext uri="{BB962C8B-B14F-4D97-AF65-F5344CB8AC3E}">
        <p14:creationId xmlns:p14="http://schemas.microsoft.com/office/powerpoint/2010/main" val="3964291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Для реализации </a:t>
            </a:r>
            <a:r>
              <a:rPr lang="ru-RU" dirty="0" err="1" smtClean="0"/>
              <a:t>ToDo</a:t>
            </a:r>
            <a:r>
              <a:rPr lang="ru-RU" dirty="0" smtClean="0"/>
              <a:t> списка нам нужны следующие методы:</a:t>
            </a:r>
          </a:p>
          <a:p>
            <a:endParaRPr lang="ru-RU" dirty="0" smtClean="0"/>
          </a:p>
          <a:p>
            <a:r>
              <a:rPr lang="ru-RU" dirty="0" smtClean="0"/>
              <a:t>Добавления элемента в список</a:t>
            </a:r>
          </a:p>
          <a:p>
            <a:r>
              <a:rPr lang="ru-RU" dirty="0" smtClean="0"/>
              <a:t>Удаления элемента из списка</a:t>
            </a:r>
          </a:p>
          <a:p>
            <a:r>
              <a:rPr lang="ru-RU" dirty="0" smtClean="0"/>
              <a:t>Переключения состояния элемента списка</a:t>
            </a:r>
            <a:endParaRPr lang="en-US" dirty="0" smtClean="0"/>
          </a:p>
          <a:p>
            <a:endParaRPr lang="en-US" dirty="0" smtClean="0"/>
          </a:p>
          <a:p>
            <a:r>
              <a:rPr lang="ru-RU" sz="1200" b="0" i="0" kern="1200" dirty="0" smtClean="0">
                <a:solidFill>
                  <a:schemeClr val="tx1"/>
                </a:solidFill>
                <a:effectLst/>
                <a:latin typeface="+mn-lt"/>
                <a:ea typeface="+mn-ea"/>
                <a:cs typeface="+mn-cs"/>
              </a:rPr>
              <a:t>После каждого действия мы вызываем Сеттер </a:t>
            </a:r>
            <a:r>
              <a:rPr lang="ru-RU" sz="1200" b="0" i="0" kern="1200" dirty="0" err="1" smtClean="0">
                <a:solidFill>
                  <a:schemeClr val="tx1"/>
                </a:solidFill>
                <a:effectLst/>
                <a:latin typeface="+mn-lt"/>
                <a:ea typeface="+mn-ea"/>
                <a:cs typeface="+mn-cs"/>
              </a:rPr>
              <a:t>стейта</a:t>
            </a:r>
            <a:r>
              <a:rPr lang="ru-RU" sz="1200" b="0" i="0" kern="1200" dirty="0" smtClean="0">
                <a:solidFill>
                  <a:schemeClr val="tx1"/>
                </a:solidFill>
                <a:effectLst/>
                <a:latin typeface="+mn-lt"/>
                <a:ea typeface="+mn-ea"/>
                <a:cs typeface="+mn-cs"/>
              </a:rPr>
              <a:t> для того, чтобы уведомить об изменении слушателей и перестроить </a:t>
            </a:r>
            <a:r>
              <a:rPr lang="ru-RU" sz="1200" b="0" i="0" kern="1200" dirty="0" err="1" smtClean="0">
                <a:solidFill>
                  <a:schemeClr val="tx1"/>
                </a:solidFill>
                <a:effectLst/>
                <a:latin typeface="+mn-lt"/>
                <a:ea typeface="+mn-ea"/>
                <a:cs typeface="+mn-cs"/>
              </a:rPr>
              <a:t>стейт</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На первый взгляд основная логика готова, так что перейдем к </a:t>
            </a:r>
            <a:r>
              <a:rPr lang="ru-RU" sz="1200" b="0" i="0" kern="1200" dirty="0" err="1" smtClean="0">
                <a:solidFill>
                  <a:schemeClr val="tx1"/>
                </a:solidFill>
                <a:effectLst/>
                <a:latin typeface="+mn-lt"/>
                <a:ea typeface="+mn-ea"/>
                <a:cs typeface="+mn-cs"/>
              </a:rPr>
              <a:t>View</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виджету</a:t>
            </a:r>
            <a:r>
              <a:rPr lang="ru-RU" sz="1200" b="0" i="0" kern="1200" dirty="0" smtClean="0">
                <a:solidFill>
                  <a:schemeClr val="tx1"/>
                </a:solidFill>
                <a:effectLst/>
                <a:latin typeface="+mn-lt"/>
                <a:ea typeface="+mn-ea"/>
                <a:cs typeface="+mn-cs"/>
              </a:rPr>
              <a:t>).</a:t>
            </a:r>
          </a:p>
          <a:p>
            <a:endParaRPr lang="en-US" dirty="0"/>
          </a:p>
        </p:txBody>
      </p:sp>
      <p:sp>
        <p:nvSpPr>
          <p:cNvPr id="4" name="Номер слайда 3"/>
          <p:cNvSpPr>
            <a:spLocks noGrp="1"/>
          </p:cNvSpPr>
          <p:nvPr>
            <p:ph type="sldNum" sz="quarter" idx="10"/>
          </p:nvPr>
        </p:nvSpPr>
        <p:spPr/>
        <p:txBody>
          <a:bodyPr/>
          <a:lstStyle/>
          <a:p>
            <a:fld id="{598EA25C-5BED-4794-8994-47F8D6C4C6BC}" type="slidenum">
              <a:rPr lang="en-US" smtClean="0"/>
              <a:t>18</a:t>
            </a:fld>
            <a:endParaRPr lang="en-US"/>
          </a:p>
        </p:txBody>
      </p:sp>
    </p:spTree>
    <p:extLst>
      <p:ext uri="{BB962C8B-B14F-4D97-AF65-F5344CB8AC3E}">
        <p14:creationId xmlns:p14="http://schemas.microsoft.com/office/powerpoint/2010/main" val="1274481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Пришло время добавить в проект пакет </a:t>
            </a:r>
            <a:r>
              <a:rPr lang="ru-RU" sz="1200" b="0" i="0" kern="1200" dirty="0" err="1" smtClean="0">
                <a:solidFill>
                  <a:schemeClr val="tx1"/>
                </a:solidFill>
                <a:effectLst/>
                <a:latin typeface="+mn-lt"/>
                <a:ea typeface="+mn-ea"/>
                <a:cs typeface="+mn-cs"/>
              </a:rPr>
              <a:t>Provider</a:t>
            </a:r>
            <a:r>
              <a:rPr lang="ru-RU" sz="1200" b="0" i="0" kern="1200" dirty="0" smtClean="0">
                <a:solidFill>
                  <a:schemeClr val="tx1"/>
                </a:solidFill>
                <a:effectLst/>
                <a:latin typeface="+mn-lt"/>
                <a:ea typeface="+mn-ea"/>
                <a:cs typeface="+mn-cs"/>
              </a:rPr>
              <a:t>. Для этого можно либо отредактировать файл </a:t>
            </a:r>
            <a:r>
              <a:rPr lang="ru-RU" sz="1200" b="0" i="1" kern="1200" dirty="0" err="1" smtClean="0">
                <a:solidFill>
                  <a:schemeClr val="tx1"/>
                </a:solidFill>
                <a:effectLst/>
                <a:latin typeface="+mn-lt"/>
                <a:ea typeface="+mn-ea"/>
                <a:cs typeface="+mn-cs"/>
              </a:rPr>
              <a:t>pubspec.yaml</a:t>
            </a:r>
            <a:r>
              <a:rPr lang="ru-RU" sz="1200" b="0" i="1"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добавив в него зависимость от пакета </a:t>
            </a:r>
            <a:r>
              <a:rPr lang="ru-RU" sz="1200" b="0" i="0" kern="1200" dirty="0" err="1" smtClean="0">
                <a:solidFill>
                  <a:schemeClr val="tx1"/>
                </a:solidFill>
                <a:effectLst/>
                <a:latin typeface="+mn-lt"/>
                <a:ea typeface="+mn-ea"/>
                <a:cs typeface="+mn-cs"/>
              </a:rPr>
              <a:t>Provider</a:t>
            </a:r>
            <a:r>
              <a:rPr lang="ru-RU" sz="1200" b="0" i="0" kern="1200" dirty="0" smtClean="0">
                <a:solidFill>
                  <a:schemeClr val="tx1"/>
                </a:solidFill>
                <a:effectLst/>
                <a:latin typeface="+mn-lt"/>
                <a:ea typeface="+mn-ea"/>
                <a:cs typeface="+mn-cs"/>
              </a:rPr>
              <a:t>, либо выполнив команду в консоли:</a:t>
            </a:r>
            <a:br>
              <a:rPr lang="ru-RU" sz="1200" b="0" i="0" kern="1200" dirty="0" smtClean="0">
                <a:solidFill>
                  <a:schemeClr val="tx1"/>
                </a:solidFill>
                <a:effectLst/>
                <a:latin typeface="+mn-lt"/>
                <a:ea typeface="+mn-ea"/>
                <a:cs typeface="+mn-cs"/>
              </a:rPr>
            </a:br>
            <a:r>
              <a:rPr lang="ru-RU" sz="1200" b="1" i="0" kern="1200" dirty="0" err="1" smtClean="0">
                <a:solidFill>
                  <a:schemeClr val="tx1"/>
                </a:solidFill>
                <a:effectLst/>
                <a:latin typeface="+mn-lt"/>
                <a:ea typeface="+mn-ea"/>
                <a:cs typeface="+mn-cs"/>
              </a:rPr>
              <a:t>flutter</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pub</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add</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provider</a:t>
            </a:r>
            <a:r>
              <a:rPr lang="ru-RU" sz="1200" b="0" i="0" kern="1200" dirty="0" smtClean="0">
                <a:solidFill>
                  <a:schemeClr val="tx1"/>
                </a:solidFill>
                <a:effectLst/>
                <a:latin typeface="+mn-lt"/>
                <a:ea typeface="+mn-ea"/>
                <a:cs typeface="+mn-cs"/>
              </a:rPr>
              <a:t> — данная команда, собственно, и добавит зависимость в тот же файл и скачает пакет последней версии.</a:t>
            </a:r>
          </a:p>
          <a:p>
            <a:r>
              <a:rPr lang="ru-RU" sz="1200" b="0" i="0" kern="1200" dirty="0" smtClean="0">
                <a:solidFill>
                  <a:schemeClr val="tx1"/>
                </a:solidFill>
                <a:effectLst/>
                <a:latin typeface="+mn-lt"/>
                <a:ea typeface="+mn-ea"/>
                <a:cs typeface="+mn-cs"/>
              </a:rPr>
              <a:t>Чтобы наш </a:t>
            </a:r>
            <a:r>
              <a:rPr lang="ru-RU" sz="1200" b="0" i="0" kern="1200" dirty="0" err="1" smtClean="0">
                <a:solidFill>
                  <a:schemeClr val="tx1"/>
                </a:solidFill>
                <a:effectLst/>
                <a:latin typeface="+mn-lt"/>
                <a:ea typeface="+mn-ea"/>
                <a:cs typeface="+mn-cs"/>
              </a:rPr>
              <a:t>виджет</a:t>
            </a:r>
            <a:r>
              <a:rPr lang="ru-RU" sz="1200" b="0" i="0" kern="1200" dirty="0" smtClean="0">
                <a:solidFill>
                  <a:schemeClr val="tx1"/>
                </a:solidFill>
                <a:effectLst/>
                <a:latin typeface="+mn-lt"/>
                <a:ea typeface="+mn-ea"/>
                <a:cs typeface="+mn-cs"/>
              </a:rPr>
              <a:t> мог реагировать на изменение </a:t>
            </a:r>
            <a:r>
              <a:rPr lang="ru-RU" sz="1200" b="0" i="0" kern="1200" dirty="0" err="1" smtClean="0">
                <a:solidFill>
                  <a:schemeClr val="tx1"/>
                </a:solidFill>
                <a:effectLst/>
                <a:latin typeface="+mn-lt"/>
                <a:ea typeface="+mn-ea"/>
                <a:cs typeface="+mn-cs"/>
              </a:rPr>
              <a:t>стейта</a:t>
            </a:r>
            <a:r>
              <a:rPr lang="ru-RU" sz="1200" b="0" i="0" kern="1200" dirty="0" smtClean="0">
                <a:solidFill>
                  <a:schemeClr val="tx1"/>
                </a:solidFill>
                <a:effectLst/>
                <a:latin typeface="+mn-lt"/>
                <a:ea typeface="+mn-ea"/>
                <a:cs typeface="+mn-cs"/>
              </a:rPr>
              <a:t>, для начала обернем его в </a:t>
            </a:r>
            <a:r>
              <a:rPr lang="ru-RU" sz="1200" b="0" i="0" kern="1200" dirty="0" err="1" smtClean="0">
                <a:solidFill>
                  <a:schemeClr val="tx1"/>
                </a:solidFill>
                <a:effectLst/>
                <a:latin typeface="+mn-lt"/>
                <a:ea typeface="+mn-ea"/>
                <a:cs typeface="+mn-cs"/>
              </a:rPr>
              <a:t>ChangeNotifierProvider</a:t>
            </a:r>
            <a:r>
              <a:rPr lang="ru-RU" sz="1200" b="0" i="0" kern="1200" dirty="0" smtClean="0">
                <a:solidFill>
                  <a:schemeClr val="tx1"/>
                </a:solidFill>
                <a:effectLst/>
                <a:latin typeface="+mn-lt"/>
                <a:ea typeface="+mn-ea"/>
                <a:cs typeface="+mn-cs"/>
              </a:rPr>
              <a:t>. В метод создания мы передаем нашу </a:t>
            </a:r>
            <a:r>
              <a:rPr lang="ru-RU" sz="1200" b="0" i="0" kern="1200" dirty="0" err="1" smtClean="0">
                <a:solidFill>
                  <a:schemeClr val="tx1"/>
                </a:solidFill>
                <a:effectLst/>
                <a:latin typeface="+mn-lt"/>
                <a:ea typeface="+mn-ea"/>
                <a:cs typeface="+mn-cs"/>
              </a:rPr>
              <a:t>ViewModel</a:t>
            </a:r>
            <a:r>
              <a:rPr lang="ru-RU" sz="1200" b="0" i="0" kern="1200" dirty="0" smtClean="0">
                <a:solidFill>
                  <a:schemeClr val="tx1"/>
                </a:solidFill>
                <a:effectLst/>
                <a:latin typeface="+mn-lt"/>
                <a:ea typeface="+mn-ea"/>
                <a:cs typeface="+mn-cs"/>
              </a:rPr>
              <a:t>, а в качестве ребенка — наш </a:t>
            </a:r>
            <a:r>
              <a:rPr lang="ru-RU" sz="1200" b="0" i="0" kern="1200" dirty="0" err="1" smtClean="0">
                <a:solidFill>
                  <a:schemeClr val="tx1"/>
                </a:solidFill>
                <a:effectLst/>
                <a:latin typeface="+mn-lt"/>
                <a:ea typeface="+mn-ea"/>
                <a:cs typeface="+mn-cs"/>
              </a:rPr>
              <a:t>Виджет</a:t>
            </a:r>
            <a:r>
              <a:rPr lang="ru-RU" sz="1200" b="0" i="0" kern="1200" dirty="0" smtClean="0">
                <a:solidFill>
                  <a:schemeClr val="tx1"/>
                </a:solidFill>
                <a:effectLst/>
                <a:latin typeface="+mn-lt"/>
                <a:ea typeface="+mn-ea"/>
                <a:cs typeface="+mn-cs"/>
              </a:rPr>
              <a:t>. Для таких оберток удобно делать статический метод </a:t>
            </a:r>
            <a:r>
              <a:rPr lang="ru-RU" sz="1200" b="0" i="0" kern="1200" dirty="0" err="1" smtClean="0">
                <a:solidFill>
                  <a:schemeClr val="tx1"/>
                </a:solidFill>
                <a:effectLst/>
                <a:latin typeface="+mn-lt"/>
                <a:ea typeface="+mn-ea"/>
                <a:cs typeface="+mn-cs"/>
              </a:rPr>
              <a:t>create</a:t>
            </a:r>
            <a:r>
              <a:rPr lang="ru-RU" sz="1200" b="0" i="0" kern="1200" dirty="0" smtClean="0">
                <a:solidFill>
                  <a:schemeClr val="tx1"/>
                </a:solidFill>
                <a:effectLst/>
                <a:latin typeface="+mn-lt"/>
                <a:ea typeface="+mn-ea"/>
                <a:cs typeface="+mn-cs"/>
              </a:rPr>
              <a:t> внутри </a:t>
            </a:r>
            <a:r>
              <a:rPr lang="ru-RU" sz="1200" b="0" i="0" kern="1200" dirty="0" err="1" smtClean="0">
                <a:solidFill>
                  <a:schemeClr val="tx1"/>
                </a:solidFill>
                <a:effectLst/>
                <a:latin typeface="+mn-lt"/>
                <a:ea typeface="+mn-ea"/>
                <a:cs typeface="+mn-cs"/>
              </a:rPr>
              <a:t>виджета</a:t>
            </a:r>
            <a:r>
              <a:rPr lang="ru-RU" sz="1200" b="0" i="0" kern="1200" dirty="0" smtClean="0">
                <a:solidFill>
                  <a:schemeClr val="tx1"/>
                </a:solidFill>
                <a:effectLst/>
                <a:latin typeface="+mn-lt"/>
                <a:ea typeface="+mn-ea"/>
                <a:cs typeface="+mn-cs"/>
              </a:rPr>
              <a:t>, который и инициирует </a:t>
            </a:r>
            <a:r>
              <a:rPr lang="ru-RU" sz="1200" b="0" i="0" kern="1200" dirty="0" err="1" smtClean="0">
                <a:solidFill>
                  <a:schemeClr val="tx1"/>
                </a:solidFill>
                <a:effectLst/>
                <a:latin typeface="+mn-lt"/>
                <a:ea typeface="+mn-ea"/>
                <a:cs typeface="+mn-cs"/>
              </a:rPr>
              <a:t>ViewModel</a:t>
            </a:r>
            <a:r>
              <a:rPr lang="ru-RU" sz="1200" b="0" i="0" kern="1200" dirty="0" smtClean="0">
                <a:solidFill>
                  <a:schemeClr val="tx1"/>
                </a:solidFill>
                <a:effectLst/>
                <a:latin typeface="+mn-lt"/>
                <a:ea typeface="+mn-ea"/>
                <a:cs typeface="+mn-cs"/>
              </a:rPr>
              <a:t> и передает ее в </a:t>
            </a:r>
            <a:r>
              <a:rPr lang="ru-RU" sz="1200" b="0" i="0" kern="1200" dirty="0" err="1" smtClean="0">
                <a:solidFill>
                  <a:schemeClr val="tx1"/>
                </a:solidFill>
                <a:effectLst/>
                <a:latin typeface="+mn-lt"/>
                <a:ea typeface="+mn-ea"/>
                <a:cs typeface="+mn-cs"/>
              </a:rPr>
              <a:t>виджет</a:t>
            </a:r>
            <a:r>
              <a:rPr lang="ru-RU" sz="1200" b="0" i="0" kern="1200" dirty="0" smtClean="0">
                <a:solidFill>
                  <a:schemeClr val="tx1"/>
                </a:solidFill>
                <a:effectLst/>
                <a:latin typeface="+mn-lt"/>
                <a:ea typeface="+mn-ea"/>
                <a:cs typeface="+mn-cs"/>
              </a:rPr>
              <a:t> ребенка. Теперь для получения доступа к </a:t>
            </a:r>
            <a:r>
              <a:rPr lang="ru-RU" sz="1200" b="0" i="0" kern="1200" dirty="0" err="1" smtClean="0">
                <a:solidFill>
                  <a:schemeClr val="tx1"/>
                </a:solidFill>
                <a:effectLst/>
                <a:latin typeface="+mn-lt"/>
                <a:ea typeface="+mn-ea"/>
                <a:cs typeface="+mn-cs"/>
              </a:rPr>
              <a:t>ViewModel</a:t>
            </a:r>
            <a:r>
              <a:rPr lang="ru-RU" sz="1200" b="0" i="0" kern="1200" dirty="0" smtClean="0">
                <a:solidFill>
                  <a:schemeClr val="tx1"/>
                </a:solidFill>
                <a:effectLst/>
                <a:latin typeface="+mn-lt"/>
                <a:ea typeface="+mn-ea"/>
                <a:cs typeface="+mn-cs"/>
              </a:rPr>
              <a:t> внутри </a:t>
            </a:r>
            <a:r>
              <a:rPr lang="ru-RU" sz="1200" b="0" i="0" kern="1200" dirty="0" err="1" smtClean="0">
                <a:solidFill>
                  <a:schemeClr val="tx1"/>
                </a:solidFill>
                <a:effectLst/>
                <a:latin typeface="+mn-lt"/>
                <a:ea typeface="+mn-ea"/>
                <a:cs typeface="+mn-cs"/>
              </a:rPr>
              <a:t>билдера</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виджета</a:t>
            </a:r>
            <a:r>
              <a:rPr lang="ru-RU" sz="1200" b="0" i="0" kern="1200" dirty="0" smtClean="0">
                <a:solidFill>
                  <a:schemeClr val="tx1"/>
                </a:solidFill>
                <a:effectLst/>
                <a:latin typeface="+mn-lt"/>
                <a:ea typeface="+mn-ea"/>
                <a:cs typeface="+mn-cs"/>
              </a:rPr>
              <a:t>, мы можем ее получить через </a:t>
            </a:r>
            <a:r>
              <a:rPr lang="ru-RU" sz="1200" b="0" i="0" kern="1200" dirty="0" err="1" smtClean="0">
                <a:solidFill>
                  <a:schemeClr val="tx1"/>
                </a:solidFill>
                <a:effectLst/>
                <a:latin typeface="+mn-lt"/>
                <a:ea typeface="+mn-ea"/>
                <a:cs typeface="+mn-cs"/>
              </a:rPr>
              <a:t>context</a:t>
            </a:r>
            <a:r>
              <a:rPr lang="ru-RU" sz="1200" b="0" i="0" kern="1200" dirty="0" smtClean="0">
                <a:solidFill>
                  <a:schemeClr val="tx1"/>
                </a:solidFill>
                <a:effectLst/>
                <a:latin typeface="+mn-lt"/>
                <a:ea typeface="+mn-ea"/>
                <a:cs typeface="+mn-cs"/>
              </a:rPr>
              <a:t>. Для этого мы и используем пакет </a:t>
            </a:r>
            <a:r>
              <a:rPr lang="ru-RU" sz="1200" b="0" i="0" kern="1200" dirty="0" err="1" smtClean="0">
                <a:solidFill>
                  <a:schemeClr val="tx1"/>
                </a:solidFill>
                <a:effectLst/>
                <a:latin typeface="+mn-lt"/>
                <a:ea typeface="+mn-ea"/>
                <a:cs typeface="+mn-cs"/>
              </a:rPr>
              <a:t>Provider</a:t>
            </a:r>
            <a:r>
              <a:rPr lang="ru-RU" sz="1200" b="0" i="0" kern="1200" dirty="0" smtClean="0">
                <a:solidFill>
                  <a:schemeClr val="tx1"/>
                </a:solidFill>
                <a:effectLst/>
                <a:latin typeface="+mn-lt"/>
                <a:ea typeface="+mn-ea"/>
                <a:cs typeface="+mn-cs"/>
              </a:rPr>
              <a:t>.</a:t>
            </a:r>
          </a:p>
          <a:p>
            <a:endParaRPr lang="en-US" dirty="0" smtClean="0"/>
          </a:p>
          <a:p>
            <a:endParaRPr lang="en-US" dirty="0" smtClean="0"/>
          </a:p>
          <a:p>
            <a:r>
              <a:rPr lang="ru-RU" sz="1200" b="0" i="0" kern="1200" dirty="0" smtClean="0">
                <a:solidFill>
                  <a:schemeClr val="tx1"/>
                </a:solidFill>
                <a:effectLst/>
                <a:latin typeface="+mn-lt"/>
                <a:ea typeface="+mn-ea"/>
                <a:cs typeface="+mn-cs"/>
              </a:rPr>
              <a:t>Метод </a:t>
            </a:r>
            <a:r>
              <a:rPr lang="ru-RU" sz="1200" b="0" i="1" kern="1200" dirty="0" err="1" smtClean="0">
                <a:solidFill>
                  <a:schemeClr val="tx1"/>
                </a:solidFill>
                <a:effectLst/>
                <a:latin typeface="+mn-lt"/>
                <a:ea typeface="+mn-ea"/>
                <a:cs typeface="+mn-cs"/>
              </a:rPr>
              <a:t>watch</a:t>
            </a:r>
            <a:r>
              <a:rPr lang="ru-RU" sz="1200" b="0" i="1" kern="1200" dirty="0" smtClean="0">
                <a:solidFill>
                  <a:schemeClr val="tx1"/>
                </a:solidFill>
                <a:effectLst/>
                <a:latin typeface="+mn-lt"/>
                <a:ea typeface="+mn-ea"/>
                <a:cs typeface="+mn-cs"/>
              </a:rPr>
              <a:t>&lt;</a:t>
            </a:r>
            <a:r>
              <a:rPr lang="ru-RU" sz="1200" b="0" i="1" kern="1200" dirty="0" err="1" smtClean="0">
                <a:solidFill>
                  <a:schemeClr val="tx1"/>
                </a:solidFill>
                <a:effectLst/>
                <a:latin typeface="+mn-lt"/>
                <a:ea typeface="+mn-ea"/>
                <a:cs typeface="+mn-cs"/>
              </a:rPr>
              <a:t>ClassName</a:t>
            </a:r>
            <a:r>
              <a:rPr lang="ru-RU" sz="1200" b="0" i="1" kern="1200" dirty="0" smtClean="0">
                <a:solidFill>
                  <a:schemeClr val="tx1"/>
                </a:solidFill>
                <a:effectLst/>
                <a:latin typeface="+mn-lt"/>
                <a:ea typeface="+mn-ea"/>
                <a:cs typeface="+mn-cs"/>
              </a:rPr>
              <a:t>&gt;()</a:t>
            </a:r>
            <a:r>
              <a:rPr lang="ru-RU" sz="1200" b="0" i="0" kern="1200" dirty="0" smtClean="0">
                <a:solidFill>
                  <a:schemeClr val="tx1"/>
                </a:solidFill>
                <a:effectLst/>
                <a:latin typeface="+mn-lt"/>
                <a:ea typeface="+mn-ea"/>
                <a:cs typeface="+mn-cs"/>
              </a:rPr>
              <a:t> не только отдает нам через провайдер экземпляр модели, которая была инициализирована выше по дереву </a:t>
            </a:r>
            <a:r>
              <a:rPr lang="ru-RU" sz="1200" b="0" i="0" kern="1200" dirty="0" err="1" smtClean="0">
                <a:solidFill>
                  <a:schemeClr val="tx1"/>
                </a:solidFill>
                <a:effectLst/>
                <a:latin typeface="+mn-lt"/>
                <a:ea typeface="+mn-ea"/>
                <a:cs typeface="+mn-cs"/>
              </a:rPr>
              <a:t>виджетов</a:t>
            </a:r>
            <a:r>
              <a:rPr lang="ru-RU" sz="1200" b="0" i="0" kern="1200" dirty="0" smtClean="0">
                <a:solidFill>
                  <a:schemeClr val="tx1"/>
                </a:solidFill>
                <a:effectLst/>
                <a:latin typeface="+mn-lt"/>
                <a:ea typeface="+mn-ea"/>
                <a:cs typeface="+mn-cs"/>
              </a:rPr>
              <a:t>, но и добавляет текущий </a:t>
            </a:r>
            <a:r>
              <a:rPr lang="ru-RU" sz="1200" b="0" i="0" kern="1200" dirty="0" err="1" smtClean="0">
                <a:solidFill>
                  <a:schemeClr val="tx1"/>
                </a:solidFill>
                <a:effectLst/>
                <a:latin typeface="+mn-lt"/>
                <a:ea typeface="+mn-ea"/>
                <a:cs typeface="+mn-cs"/>
              </a:rPr>
              <a:t>виджет</a:t>
            </a:r>
            <a:r>
              <a:rPr lang="ru-RU" sz="1200" b="0" i="0" kern="1200" dirty="0" smtClean="0">
                <a:solidFill>
                  <a:schemeClr val="tx1"/>
                </a:solidFill>
                <a:effectLst/>
                <a:latin typeface="+mn-lt"/>
                <a:ea typeface="+mn-ea"/>
                <a:cs typeface="+mn-cs"/>
              </a:rPr>
              <a:t> в качестве слушателя изменений в модели. То есть, когда мы в модели вызываем метод </a:t>
            </a:r>
            <a:r>
              <a:rPr lang="ru-RU" sz="1200" b="0" i="0" kern="1200" dirty="0" err="1" smtClean="0">
                <a:solidFill>
                  <a:schemeClr val="tx1"/>
                </a:solidFill>
                <a:effectLst/>
                <a:latin typeface="+mn-lt"/>
                <a:ea typeface="+mn-ea"/>
                <a:cs typeface="+mn-cs"/>
              </a:rPr>
              <a:t>notifyListeners</a:t>
            </a:r>
            <a:r>
              <a:rPr lang="ru-RU" sz="1200" b="0" i="0" kern="1200" dirty="0" smtClean="0">
                <a:solidFill>
                  <a:schemeClr val="tx1"/>
                </a:solidFill>
                <a:effectLst/>
                <a:latin typeface="+mn-lt"/>
                <a:ea typeface="+mn-ea"/>
                <a:cs typeface="+mn-cs"/>
              </a:rPr>
              <a:t>, наш </a:t>
            </a:r>
            <a:r>
              <a:rPr lang="ru-RU" sz="1200" b="0" i="0" kern="1200" dirty="0" err="1" smtClean="0">
                <a:solidFill>
                  <a:schemeClr val="tx1"/>
                </a:solidFill>
                <a:effectLst/>
                <a:latin typeface="+mn-lt"/>
                <a:ea typeface="+mn-ea"/>
                <a:cs typeface="+mn-cs"/>
              </a:rPr>
              <a:t>виджет</a:t>
            </a:r>
            <a:r>
              <a:rPr lang="ru-RU" sz="1200" b="0" i="0" kern="1200" dirty="0" smtClean="0">
                <a:solidFill>
                  <a:schemeClr val="tx1"/>
                </a:solidFill>
                <a:effectLst/>
                <a:latin typeface="+mn-lt"/>
                <a:ea typeface="+mn-ea"/>
                <a:cs typeface="+mn-cs"/>
              </a:rPr>
              <a:t>-слушатель перестраивается, за счет чего и достигается “связывание данных” между моделью и представлением.</a:t>
            </a:r>
          </a:p>
          <a:p>
            <a:r>
              <a:rPr lang="ru-RU" sz="1200" b="0" i="0" kern="1200" dirty="0" smtClean="0">
                <a:solidFill>
                  <a:schemeClr val="tx1"/>
                </a:solidFill>
                <a:effectLst/>
                <a:latin typeface="+mn-lt"/>
                <a:ea typeface="+mn-ea"/>
                <a:cs typeface="+mn-cs"/>
              </a:rPr>
              <a:t>Теперь можно</a:t>
            </a:r>
            <a:r>
              <a:rPr lang="ru-RU" sz="1200" b="0" i="0" kern="1200" baseline="0" dirty="0" smtClean="0">
                <a:solidFill>
                  <a:schemeClr val="tx1"/>
                </a:solidFill>
                <a:effectLst/>
                <a:latin typeface="+mn-lt"/>
                <a:ea typeface="+mn-ea"/>
                <a:cs typeface="+mn-cs"/>
              </a:rPr>
              <a:t> добавить интерфейс</a:t>
            </a:r>
            <a:r>
              <a:rPr lang="ru-RU" sz="1200" b="0" i="0" kern="1200" dirty="0" smtClean="0">
                <a:solidFill>
                  <a:schemeClr val="tx1"/>
                </a:solidFill>
                <a:effectLst/>
                <a:latin typeface="+mn-lt"/>
                <a:ea typeface="+mn-ea"/>
                <a:cs typeface="+mn-cs"/>
              </a:rPr>
              <a:t> простенький интерфейс, аналогичный базовому </a:t>
            </a:r>
            <a:r>
              <a:rPr lang="ru-RU" sz="1200" b="0" i="0" kern="1200" dirty="0" err="1" smtClean="0">
                <a:solidFill>
                  <a:schemeClr val="tx1"/>
                </a:solidFill>
                <a:effectLst/>
                <a:latin typeface="+mn-lt"/>
                <a:ea typeface="+mn-ea"/>
                <a:cs typeface="+mn-cs"/>
              </a:rPr>
              <a:t>виджету</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MyHomePage</a:t>
            </a:r>
            <a:r>
              <a:rPr lang="ru-RU" sz="1200" b="0" i="0" kern="1200" dirty="0" smtClean="0">
                <a:solidFill>
                  <a:schemeClr val="tx1"/>
                </a:solidFill>
                <a:effectLst/>
                <a:latin typeface="+mn-lt"/>
                <a:ea typeface="+mn-ea"/>
                <a:cs typeface="+mn-cs"/>
              </a:rPr>
              <a:t>, но с той лишь разницей, что в качестве тела </a:t>
            </a:r>
            <a:r>
              <a:rPr lang="ru-RU" sz="1200" b="0" i="0" kern="1200" dirty="0" err="1" smtClean="0">
                <a:solidFill>
                  <a:schemeClr val="tx1"/>
                </a:solidFill>
                <a:effectLst/>
                <a:latin typeface="+mn-lt"/>
                <a:ea typeface="+mn-ea"/>
                <a:cs typeface="+mn-cs"/>
              </a:rPr>
              <a:t>виджета</a:t>
            </a:r>
            <a:r>
              <a:rPr lang="ru-RU" sz="1200" b="0" i="0" kern="1200" dirty="0" smtClean="0">
                <a:solidFill>
                  <a:schemeClr val="tx1"/>
                </a:solidFill>
                <a:effectLst/>
                <a:latin typeface="+mn-lt"/>
                <a:ea typeface="+mn-ea"/>
                <a:cs typeface="+mn-cs"/>
              </a:rPr>
              <a:t> у нас будет список. В качестве списка будем использовать </a:t>
            </a:r>
            <a:r>
              <a:rPr lang="ru-RU" sz="1200" b="0" i="0" kern="1200" dirty="0" err="1" smtClean="0">
                <a:solidFill>
                  <a:schemeClr val="tx1"/>
                </a:solidFill>
                <a:effectLst/>
                <a:latin typeface="+mn-lt"/>
                <a:ea typeface="+mn-ea"/>
                <a:cs typeface="+mn-cs"/>
              </a:rPr>
              <a:t>ListView.builder</a:t>
            </a:r>
            <a:r>
              <a:rPr lang="ru-RU" sz="1200" b="0" i="0" kern="1200" dirty="0" smtClean="0">
                <a:solidFill>
                  <a:schemeClr val="tx1"/>
                </a:solidFill>
                <a:effectLst/>
                <a:latin typeface="+mn-lt"/>
                <a:ea typeface="+mn-ea"/>
                <a:cs typeface="+mn-cs"/>
              </a:rPr>
              <a:t>, поскольку он </a:t>
            </a:r>
            <a:r>
              <a:rPr lang="ru-RU" sz="1200" b="0" i="0" kern="1200" dirty="0" err="1" smtClean="0">
                <a:solidFill>
                  <a:schemeClr val="tx1"/>
                </a:solidFill>
                <a:effectLst/>
                <a:latin typeface="+mn-lt"/>
                <a:ea typeface="+mn-ea"/>
                <a:cs typeface="+mn-cs"/>
              </a:rPr>
              <a:t>рендерит</a:t>
            </a:r>
            <a:r>
              <a:rPr lang="ru-RU" sz="1200" b="0" i="0" kern="1200" dirty="0" smtClean="0">
                <a:solidFill>
                  <a:schemeClr val="tx1"/>
                </a:solidFill>
                <a:effectLst/>
                <a:latin typeface="+mn-lt"/>
                <a:ea typeface="+mn-ea"/>
                <a:cs typeface="+mn-cs"/>
              </a:rPr>
              <a:t> только те элементы, которые видны на экране, и в целом удобен.</a:t>
            </a:r>
          </a:p>
          <a:p>
            <a:endParaRPr lang="en-US" dirty="0"/>
          </a:p>
        </p:txBody>
      </p:sp>
      <p:sp>
        <p:nvSpPr>
          <p:cNvPr id="4" name="Номер слайда 3"/>
          <p:cNvSpPr>
            <a:spLocks noGrp="1"/>
          </p:cNvSpPr>
          <p:nvPr>
            <p:ph type="sldNum" sz="quarter" idx="10"/>
          </p:nvPr>
        </p:nvSpPr>
        <p:spPr/>
        <p:txBody>
          <a:bodyPr/>
          <a:lstStyle/>
          <a:p>
            <a:fld id="{598EA25C-5BED-4794-8994-47F8D6C4C6BC}" type="slidenum">
              <a:rPr lang="en-US" smtClean="0"/>
              <a:t>19</a:t>
            </a:fld>
            <a:endParaRPr lang="en-US"/>
          </a:p>
        </p:txBody>
      </p:sp>
    </p:spTree>
    <p:extLst>
      <p:ext uri="{BB962C8B-B14F-4D97-AF65-F5344CB8AC3E}">
        <p14:creationId xmlns:p14="http://schemas.microsoft.com/office/powerpoint/2010/main" val="2886255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Я не утверждаю, что MVVM — это лучший шаблон проектирования для мобильных приложений на </a:t>
            </a:r>
            <a:r>
              <a:rPr lang="ru-RU" sz="1200" b="0" i="0" kern="1200" dirty="0" err="1" smtClean="0">
                <a:solidFill>
                  <a:schemeClr val="tx1"/>
                </a:solidFill>
                <a:effectLst/>
                <a:latin typeface="+mn-lt"/>
                <a:ea typeface="+mn-ea"/>
                <a:cs typeface="+mn-cs"/>
              </a:rPr>
              <a:t>Flutter</a:t>
            </a:r>
            <a:r>
              <a:rPr lang="ru-RU" sz="1200" b="0" i="0" kern="1200" dirty="0" smtClean="0">
                <a:solidFill>
                  <a:schemeClr val="tx1"/>
                </a:solidFill>
                <a:effectLst/>
                <a:latin typeface="+mn-lt"/>
                <a:ea typeface="+mn-ea"/>
                <a:cs typeface="+mn-cs"/>
              </a:rPr>
              <a:t>. Это пока первое, что я осознал и принял на вооружение после </a:t>
            </a:r>
            <a:r>
              <a:rPr lang="ru-RU" sz="1200" b="0" i="0" kern="1200" dirty="0" err="1" smtClean="0">
                <a:solidFill>
                  <a:schemeClr val="tx1"/>
                </a:solidFill>
                <a:effectLst/>
                <a:latin typeface="+mn-lt"/>
                <a:ea typeface="+mn-ea"/>
                <a:cs typeface="+mn-cs"/>
              </a:rPr>
              <a:t>statefullWidget</a:t>
            </a:r>
            <a:r>
              <a:rPr lang="ru-RU" sz="1200" b="0" i="0" kern="1200" dirty="0" smtClean="0">
                <a:solidFill>
                  <a:schemeClr val="tx1"/>
                </a:solidFill>
                <a:effectLst/>
                <a:latin typeface="+mn-lt"/>
                <a:ea typeface="+mn-ea"/>
                <a:cs typeface="+mn-cs"/>
              </a:rPr>
              <a:t>. Самое главное для меня — это его масштабируемость и применимость для достаточно больших приложений. Плюс он отвечает требованиям Чистой архитектуры. Только прошу, не рассматривайте мой пример как Архитектурный. Я показал в коде на примере приложения для чек-листа, как реализовать данный шаблон.</a:t>
            </a:r>
            <a:endParaRPr lang="en-US" dirty="0"/>
          </a:p>
        </p:txBody>
      </p:sp>
      <p:sp>
        <p:nvSpPr>
          <p:cNvPr id="4" name="Номер слайда 3"/>
          <p:cNvSpPr>
            <a:spLocks noGrp="1"/>
          </p:cNvSpPr>
          <p:nvPr>
            <p:ph type="sldNum" sz="quarter" idx="10"/>
          </p:nvPr>
        </p:nvSpPr>
        <p:spPr/>
        <p:txBody>
          <a:bodyPr/>
          <a:lstStyle/>
          <a:p>
            <a:fld id="{598EA25C-5BED-4794-8994-47F8D6C4C6BC}" type="slidenum">
              <a:rPr lang="en-US" smtClean="0"/>
              <a:t>20</a:t>
            </a:fld>
            <a:endParaRPr lang="en-US"/>
          </a:p>
        </p:txBody>
      </p:sp>
    </p:spTree>
    <p:extLst>
      <p:ext uri="{BB962C8B-B14F-4D97-AF65-F5344CB8AC3E}">
        <p14:creationId xmlns:p14="http://schemas.microsoft.com/office/powerpoint/2010/main" val="344807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Иногда говорят, что лучшая архитектура — это отсутствие архитектуры.</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Тут все просто, то есть пишем, как есть, но в соответствии с мануалом </a:t>
            </a:r>
            <a:r>
              <a:rPr lang="ru-RU" sz="1200" b="0" i="0" kern="1200" dirty="0" err="1" smtClean="0">
                <a:solidFill>
                  <a:schemeClr val="tx1"/>
                </a:solidFill>
                <a:effectLst/>
                <a:latin typeface="+mn-lt"/>
                <a:ea typeface="+mn-ea"/>
                <a:cs typeface="+mn-cs"/>
              </a:rPr>
              <a:t>Google</a:t>
            </a:r>
            <a:r>
              <a:rPr lang="ru-RU" sz="1200" b="0" i="0" kern="1200" dirty="0" smtClean="0">
                <a:solidFill>
                  <a:schemeClr val="tx1"/>
                </a:solidFill>
                <a:effectLst/>
                <a:latin typeface="+mn-lt"/>
                <a:ea typeface="+mn-ea"/>
                <a:cs typeface="+mn-cs"/>
              </a:rPr>
              <a:t>. Особенности такого подхода — высокая скорость разработки, а также отсутствие разделения между бизнес-логикой и UI. Но на практике вы вряд ли сможете применить такой подход при разработке большого приложения, иначе получите проблемы с отладкой и последующим </a:t>
            </a:r>
            <a:r>
              <a:rPr lang="ru-RU" sz="1200" b="0" i="0" kern="1200" dirty="0" err="1" smtClean="0">
                <a:solidFill>
                  <a:schemeClr val="tx1"/>
                </a:solidFill>
                <a:effectLst/>
                <a:latin typeface="+mn-lt"/>
                <a:ea typeface="+mn-ea"/>
                <a:cs typeface="+mn-cs"/>
              </a:rPr>
              <a:t>переиспользованием</a:t>
            </a:r>
            <a:r>
              <a:rPr lang="ru-RU" sz="1200" b="0" i="0" kern="1200" dirty="0" smtClean="0">
                <a:solidFill>
                  <a:schemeClr val="tx1"/>
                </a:solidFill>
                <a:effectLst/>
                <a:latin typeface="+mn-lt"/>
                <a:ea typeface="+mn-ea"/>
                <a:cs typeface="+mn-cs"/>
              </a:rPr>
              <a:t> кода.</a:t>
            </a:r>
            <a:endParaRPr lang="en-US" dirty="0"/>
          </a:p>
        </p:txBody>
      </p:sp>
      <p:sp>
        <p:nvSpPr>
          <p:cNvPr id="4" name="Номер слайда 3"/>
          <p:cNvSpPr>
            <a:spLocks noGrp="1"/>
          </p:cNvSpPr>
          <p:nvPr>
            <p:ph type="sldNum" sz="quarter" idx="10"/>
          </p:nvPr>
        </p:nvSpPr>
        <p:spPr/>
        <p:txBody>
          <a:bodyPr/>
          <a:lstStyle/>
          <a:p>
            <a:fld id="{598EA25C-5BED-4794-8994-47F8D6C4C6BC}" type="slidenum">
              <a:rPr lang="en-US" smtClean="0"/>
              <a:t>21</a:t>
            </a:fld>
            <a:endParaRPr lang="en-US"/>
          </a:p>
        </p:txBody>
      </p:sp>
    </p:spTree>
    <p:extLst>
      <p:ext uri="{BB962C8B-B14F-4D97-AF65-F5344CB8AC3E}">
        <p14:creationId xmlns:p14="http://schemas.microsoft.com/office/powerpoint/2010/main" val="4108298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Архитектура — ​​это условное понятие. Ее можно назвать «чертежом» для проектирования софта, а можно и ключевым паттерном разработки.</a:t>
            </a:r>
            <a:endParaRPr lang="en-US" dirty="0"/>
          </a:p>
        </p:txBody>
      </p:sp>
      <p:sp>
        <p:nvSpPr>
          <p:cNvPr id="4" name="Номер слайда 3"/>
          <p:cNvSpPr>
            <a:spLocks noGrp="1"/>
          </p:cNvSpPr>
          <p:nvPr>
            <p:ph type="sldNum" sz="quarter" idx="10"/>
          </p:nvPr>
        </p:nvSpPr>
        <p:spPr/>
        <p:txBody>
          <a:bodyPr/>
          <a:lstStyle/>
          <a:p>
            <a:fld id="{598EA25C-5BED-4794-8994-47F8D6C4C6BC}" type="slidenum">
              <a:rPr lang="en-US" smtClean="0"/>
              <a:t>3</a:t>
            </a:fld>
            <a:endParaRPr lang="en-US"/>
          </a:p>
        </p:txBody>
      </p:sp>
    </p:spTree>
    <p:extLst>
      <p:ext uri="{BB962C8B-B14F-4D97-AF65-F5344CB8AC3E}">
        <p14:creationId xmlns:p14="http://schemas.microsoft.com/office/powerpoint/2010/main" val="12286599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Здесь уже бизнес-логика вынесена из представления. В целом все предельно просто, плюс есть возможность </a:t>
            </a:r>
            <a:r>
              <a:rPr lang="ru-RU" sz="1200" b="0" i="0" kern="1200" dirty="0" err="1" smtClean="0">
                <a:solidFill>
                  <a:schemeClr val="tx1"/>
                </a:solidFill>
                <a:effectLst/>
                <a:latin typeface="+mn-lt"/>
                <a:ea typeface="+mn-ea"/>
                <a:cs typeface="+mn-cs"/>
              </a:rPr>
              <a:t>переиспользования</a:t>
            </a:r>
            <a:r>
              <a:rPr lang="ru-RU" sz="1200" b="0" i="0" kern="1200" dirty="0" smtClean="0">
                <a:solidFill>
                  <a:schemeClr val="tx1"/>
                </a:solidFill>
                <a:effectLst/>
                <a:latin typeface="+mn-lt"/>
                <a:ea typeface="+mn-ea"/>
                <a:cs typeface="+mn-cs"/>
              </a:rPr>
              <a:t> кода. Однако проблемы все же возможны, и начинаются они при работе с крупными и даже со средними проектами. </a:t>
            </a: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В этой архитектуре бизнес-логика уже отделена от представления: есть блок </a:t>
            </a:r>
            <a:r>
              <a:rPr lang="ru-RU" sz="1200" b="0" i="0" kern="1200" dirty="0" err="1" smtClean="0">
                <a:solidFill>
                  <a:schemeClr val="tx1"/>
                </a:solidFill>
                <a:effectLst/>
                <a:latin typeface="+mn-lt"/>
                <a:ea typeface="+mn-ea"/>
                <a:cs typeface="+mn-cs"/>
              </a:rPr>
              <a:t>model</a:t>
            </a:r>
            <a:r>
              <a:rPr lang="ru-RU" sz="1200" b="0" i="0" kern="1200" dirty="0" smtClean="0">
                <a:solidFill>
                  <a:schemeClr val="tx1"/>
                </a:solidFill>
                <a:effectLst/>
                <a:latin typeface="+mn-lt"/>
                <a:ea typeface="+mn-ea"/>
                <a:cs typeface="+mn-cs"/>
              </a:rPr>
              <a:t>, есть взаимодействующие с ним </a:t>
            </a:r>
            <a:r>
              <a:rPr lang="ru-RU" sz="1200" b="0" i="0" kern="1200" dirty="0" err="1" smtClean="0">
                <a:solidFill>
                  <a:schemeClr val="tx1"/>
                </a:solidFill>
                <a:effectLst/>
                <a:latin typeface="+mn-lt"/>
                <a:ea typeface="+mn-ea"/>
                <a:cs typeface="+mn-cs"/>
              </a:rPr>
              <a:t>виджеты</a:t>
            </a:r>
            <a:r>
              <a:rPr lang="ru-RU" sz="1200" b="0" i="0" kern="1200" dirty="0" smtClean="0">
                <a:solidFill>
                  <a:schemeClr val="tx1"/>
                </a:solidFill>
                <a:effectLst/>
                <a:latin typeface="+mn-lt"/>
                <a:ea typeface="+mn-ea"/>
                <a:cs typeface="+mn-cs"/>
              </a:rPr>
              <a:t> интерфейса. Это дает базовые удобства разработки.</a:t>
            </a:r>
            <a:endParaRPr lang="en-US" dirty="0"/>
          </a:p>
        </p:txBody>
      </p:sp>
      <p:sp>
        <p:nvSpPr>
          <p:cNvPr id="4" name="Номер слайда 3"/>
          <p:cNvSpPr>
            <a:spLocks noGrp="1"/>
          </p:cNvSpPr>
          <p:nvPr>
            <p:ph type="sldNum" sz="quarter" idx="10"/>
          </p:nvPr>
        </p:nvSpPr>
        <p:spPr/>
        <p:txBody>
          <a:bodyPr/>
          <a:lstStyle/>
          <a:p>
            <a:fld id="{598EA25C-5BED-4794-8994-47F8D6C4C6BC}" type="slidenum">
              <a:rPr lang="en-US" smtClean="0"/>
              <a:t>22</a:t>
            </a:fld>
            <a:endParaRPr lang="en-US"/>
          </a:p>
        </p:txBody>
      </p:sp>
    </p:spTree>
    <p:extLst>
      <p:ext uri="{BB962C8B-B14F-4D97-AF65-F5344CB8AC3E}">
        <p14:creationId xmlns:p14="http://schemas.microsoft.com/office/powerpoint/2010/main" val="39348324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Для начала, необходимо понять, что такое </a:t>
            </a:r>
            <a:r>
              <a:rPr lang="ru-RU" sz="1200" b="0" i="0" kern="1200" dirty="0" err="1" smtClean="0">
                <a:solidFill>
                  <a:schemeClr val="tx1"/>
                </a:solidFill>
                <a:effectLst/>
                <a:latin typeface="+mn-lt"/>
                <a:ea typeface="+mn-ea"/>
                <a:cs typeface="+mn-cs"/>
              </a:rPr>
              <a:t>BLoC</a:t>
            </a:r>
            <a:r>
              <a:rPr lang="ru-RU" sz="1200" b="0" i="0" kern="1200" dirty="0" smtClean="0">
                <a:solidFill>
                  <a:schemeClr val="tx1"/>
                </a:solidFill>
                <a:effectLst/>
                <a:latin typeface="+mn-lt"/>
                <a:ea typeface="+mn-ea"/>
                <a:cs typeface="+mn-cs"/>
              </a:rPr>
              <a:t>. Это архитектурный паттерн, акроним от </a:t>
            </a:r>
            <a:r>
              <a:rPr lang="ru-RU" sz="1200" b="0" i="0" kern="1200" dirty="0" err="1" smtClean="0">
                <a:solidFill>
                  <a:schemeClr val="tx1"/>
                </a:solidFill>
                <a:effectLst/>
                <a:latin typeface="+mn-lt"/>
                <a:ea typeface="+mn-ea"/>
                <a:cs typeface="+mn-cs"/>
              </a:rPr>
              <a:t>Business</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Logic</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Component</a:t>
            </a:r>
            <a:r>
              <a:rPr lang="ru-RU" sz="1200" b="0" i="0" kern="1200" dirty="0" smtClean="0">
                <a:solidFill>
                  <a:schemeClr val="tx1"/>
                </a:solidFill>
                <a:effectLst/>
                <a:latin typeface="+mn-lt"/>
                <a:ea typeface="+mn-ea"/>
                <a:cs typeface="+mn-cs"/>
              </a:rPr>
              <a:t> («компонент бизнес-логики»). C помощью этого паттерна мы можем легко отделить бизнес-логику приложения от пользовательского интерфейса.</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err="1" smtClean="0">
                <a:solidFill>
                  <a:schemeClr val="tx1"/>
                </a:solidFill>
                <a:effectLst/>
                <a:latin typeface="+mn-lt"/>
                <a:ea typeface="+mn-ea"/>
                <a:cs typeface="+mn-cs"/>
              </a:rPr>
              <a:t>Flutter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Blocs</a:t>
            </a:r>
            <a:r>
              <a:rPr lang="ru-RU" sz="1200" b="0" i="0" kern="1200" dirty="0" smtClean="0">
                <a:solidFill>
                  <a:schemeClr val="tx1"/>
                </a:solidFill>
                <a:effectLst/>
                <a:latin typeface="+mn-lt"/>
                <a:ea typeface="+mn-ea"/>
                <a:cs typeface="+mn-cs"/>
              </a:rPr>
              <a:t> упрощает процесс управления состояниями в приложении. Она предоставляет простые API, которые абстрагируют множество деталей и облегчают работу с состояниями. Это одна из самых популярных библиотек такого рода во </a:t>
            </a:r>
            <a:r>
              <a:rPr lang="ru-RU" sz="1200" b="0" i="0" kern="1200" dirty="0" err="1" smtClean="0">
                <a:solidFill>
                  <a:schemeClr val="tx1"/>
                </a:solidFill>
                <a:effectLst/>
                <a:latin typeface="+mn-lt"/>
                <a:ea typeface="+mn-ea"/>
                <a:cs typeface="+mn-cs"/>
              </a:rPr>
              <a:t>Flutter</a:t>
            </a:r>
            <a:r>
              <a:rPr lang="ru-RU" sz="1200" b="0" i="0" kern="1200" dirty="0" smtClean="0">
                <a:solidFill>
                  <a:schemeClr val="tx1"/>
                </a:solidFill>
                <a:effectLst/>
                <a:latin typeface="+mn-lt"/>
                <a:ea typeface="+mn-ea"/>
                <a:cs typeface="+mn-cs"/>
              </a:rPr>
              <a:t>. Она активно поддерживается </a:t>
            </a:r>
            <a:r>
              <a:rPr lang="ru-RU" sz="1200" b="0" i="0" kern="1200" dirty="0" err="1" smtClean="0">
                <a:solidFill>
                  <a:schemeClr val="tx1"/>
                </a:solidFill>
                <a:effectLst/>
                <a:latin typeface="+mn-lt"/>
                <a:ea typeface="+mn-ea"/>
                <a:cs typeface="+mn-cs"/>
              </a:rPr>
              <a:t>Felix</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Angelov</a:t>
            </a:r>
            <a:r>
              <a:rPr lang="ru-RU" sz="1200" b="0" i="0" kern="1200" dirty="0" smtClean="0">
                <a:solidFill>
                  <a:schemeClr val="tx1"/>
                </a:solidFill>
                <a:effectLst/>
                <a:latin typeface="+mn-lt"/>
                <a:ea typeface="+mn-ea"/>
                <a:cs typeface="+mn-cs"/>
              </a:rPr>
              <a:t> и другими разработчиками на основе открытого исходного кода.</a:t>
            </a:r>
          </a:p>
          <a:p>
            <a:r>
              <a:rPr lang="ru-RU" sz="1200" b="0" i="0" kern="1200" dirty="0" smtClean="0">
                <a:solidFill>
                  <a:schemeClr val="tx1"/>
                </a:solidFill>
                <a:effectLst/>
                <a:latin typeface="+mn-lt"/>
                <a:ea typeface="+mn-ea"/>
                <a:cs typeface="+mn-cs"/>
              </a:rPr>
              <a:t>Судя по названию, </a:t>
            </a:r>
            <a:r>
              <a:rPr lang="ru-RU" sz="1200" b="0" i="0" kern="1200" dirty="0" err="1" smtClean="0">
                <a:solidFill>
                  <a:schemeClr val="tx1"/>
                </a:solidFill>
                <a:effectLst/>
                <a:latin typeface="+mn-lt"/>
                <a:ea typeface="+mn-ea"/>
                <a:cs typeface="+mn-cs"/>
              </a:rPr>
              <a:t>Blocs</a:t>
            </a:r>
            <a:r>
              <a:rPr lang="ru-RU" sz="1200" b="0" i="0" kern="1200" dirty="0" smtClean="0">
                <a:solidFill>
                  <a:schemeClr val="tx1"/>
                </a:solidFill>
                <a:effectLst/>
                <a:latin typeface="+mn-lt"/>
                <a:ea typeface="+mn-ea"/>
                <a:cs typeface="+mn-cs"/>
              </a:rPr>
              <a:t> обрабатывает всю бизнес-логику: будь то взаимодействие с уровнем данных для отображения чего-либо на UI или сложные вычисления.</a:t>
            </a:r>
          </a:p>
          <a:p>
            <a:endParaRPr lang="en-US" dirty="0" smtClean="0"/>
          </a:p>
          <a:p>
            <a:endParaRPr lang="en-US" dirty="0" smtClean="0"/>
          </a:p>
          <a:p>
            <a:r>
              <a:rPr lang="ru-RU" sz="1200" b="1" i="0" kern="1200" dirty="0" smtClean="0">
                <a:solidFill>
                  <a:schemeClr val="tx1"/>
                </a:solidFill>
                <a:effectLst/>
                <a:latin typeface="+mn-lt"/>
                <a:ea typeface="+mn-ea"/>
                <a:cs typeface="+mn-cs"/>
              </a:rPr>
              <a:t>Но что означает управление состояниями? Разве его нельзя проигнорировать, как, например, на </a:t>
            </a:r>
            <a:r>
              <a:rPr lang="ru-RU" sz="1200" b="1" i="0" kern="1200" dirty="0" err="1" smtClean="0">
                <a:solidFill>
                  <a:schemeClr val="tx1"/>
                </a:solidFill>
                <a:effectLst/>
                <a:latin typeface="+mn-lt"/>
                <a:ea typeface="+mn-ea"/>
                <a:cs typeface="+mn-cs"/>
              </a:rPr>
              <a:t>Android</a:t>
            </a:r>
            <a:r>
              <a:rPr lang="ru-RU" sz="1200" b="1" i="0" kern="1200" dirty="0" smtClean="0">
                <a:solidFill>
                  <a:schemeClr val="tx1"/>
                </a:solidFill>
                <a:effectLst/>
                <a:latin typeface="+mn-lt"/>
                <a:ea typeface="+mn-ea"/>
                <a:cs typeface="+mn-cs"/>
              </a:rPr>
              <a:t> или </a:t>
            </a:r>
            <a:r>
              <a:rPr lang="ru-RU" sz="1200" b="1" i="0" kern="1200" dirty="0" err="1" smtClean="0">
                <a:solidFill>
                  <a:schemeClr val="tx1"/>
                </a:solidFill>
                <a:effectLst/>
                <a:latin typeface="+mn-lt"/>
                <a:ea typeface="+mn-ea"/>
                <a:cs typeface="+mn-cs"/>
              </a:rPr>
              <a:t>iOS</a:t>
            </a:r>
            <a:r>
              <a:rPr lang="ru-RU" sz="1200" b="1"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Нет, нельзя, поскольку </a:t>
            </a:r>
            <a:r>
              <a:rPr lang="ru-RU" sz="1200" b="0" i="0" kern="1200" dirty="0" err="1" smtClean="0">
                <a:solidFill>
                  <a:schemeClr val="tx1"/>
                </a:solidFill>
                <a:effectLst/>
                <a:latin typeface="+mn-lt"/>
                <a:ea typeface="+mn-ea"/>
                <a:cs typeface="+mn-cs"/>
              </a:rPr>
              <a:t>Flutter</a:t>
            </a:r>
            <a:r>
              <a:rPr lang="ru-RU" sz="1200" b="0" i="0" kern="1200" dirty="0" smtClean="0">
                <a:solidFill>
                  <a:schemeClr val="tx1"/>
                </a:solidFill>
                <a:effectLst/>
                <a:latin typeface="+mn-lt"/>
                <a:ea typeface="+mn-ea"/>
                <a:cs typeface="+mn-cs"/>
              </a:rPr>
              <a:t> — декларативный </a:t>
            </a:r>
            <a:r>
              <a:rPr lang="ru-RU" sz="1200" b="0" i="0" kern="1200" dirty="0" err="1" smtClean="0">
                <a:solidFill>
                  <a:schemeClr val="tx1"/>
                </a:solidFill>
                <a:effectLst/>
                <a:latin typeface="+mn-lt"/>
                <a:ea typeface="+mn-ea"/>
                <a:cs typeface="+mn-cs"/>
              </a:rPr>
              <a:t>фреймворк</a:t>
            </a:r>
            <a:r>
              <a:rPr lang="ru-RU" sz="1200" b="0" i="0" kern="1200" dirty="0" smtClean="0">
                <a:solidFill>
                  <a:schemeClr val="tx1"/>
                </a:solidFill>
                <a:effectLst/>
                <a:latin typeface="+mn-lt"/>
                <a:ea typeface="+mn-ea"/>
                <a:cs typeface="+mn-cs"/>
              </a:rPr>
              <a:t>. Он строит свой UI для отображения текущего состояния приложения, поэтому при каждом изменении состояния мы перерисовываем UI. По сути, каждому состоянию соответствует свой UI или, как говорится в официальной документации: “UI — это функция состояния приложения”.</a:t>
            </a:r>
          </a:p>
          <a:p>
            <a:endParaRPr lang="en-US" dirty="0" smtClean="0"/>
          </a:p>
          <a:p>
            <a:endParaRPr lang="en-US" dirty="0" smtClean="0"/>
          </a:p>
          <a:p>
            <a:r>
              <a:rPr lang="ru-RU" sz="1200" b="0" i="0" kern="1200" dirty="0" smtClean="0">
                <a:solidFill>
                  <a:schemeClr val="tx1"/>
                </a:solidFill>
                <a:effectLst/>
                <a:latin typeface="+mn-lt"/>
                <a:ea typeface="+mn-ea"/>
                <a:cs typeface="+mn-cs"/>
              </a:rPr>
              <a:t>Например:</a:t>
            </a:r>
          </a:p>
          <a:p>
            <a:r>
              <a:rPr lang="ru-RU" sz="1200" b="0" i="0" kern="1200" dirty="0" smtClean="0">
                <a:solidFill>
                  <a:schemeClr val="tx1"/>
                </a:solidFill>
                <a:effectLst/>
                <a:latin typeface="+mn-lt"/>
                <a:ea typeface="+mn-ea"/>
                <a:cs typeface="+mn-cs"/>
              </a:rPr>
              <a:t>Состояние “Сеть недоступна” — отображается сообщение в нижней части экрана (</a:t>
            </a:r>
            <a:r>
              <a:rPr lang="ru-RU" sz="1200" b="0" i="0" kern="1200" dirty="0" err="1" smtClean="0">
                <a:solidFill>
                  <a:schemeClr val="tx1"/>
                </a:solidFill>
                <a:effectLst/>
                <a:latin typeface="+mn-lt"/>
                <a:ea typeface="+mn-ea"/>
                <a:cs typeface="+mn-cs"/>
              </a:rPr>
              <a:t>snackbar</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Состояние “Получить данные” — появляется индикатор загрузки.</a:t>
            </a:r>
          </a:p>
          <a:p>
            <a:r>
              <a:rPr lang="ru-RU" sz="1200" b="0" i="0" kern="1200" dirty="0" smtClean="0">
                <a:solidFill>
                  <a:schemeClr val="tx1"/>
                </a:solidFill>
                <a:effectLst/>
                <a:latin typeface="+mn-lt"/>
                <a:ea typeface="+mn-ea"/>
                <a:cs typeface="+mn-cs"/>
              </a:rPr>
              <a:t>Состояние “Данные получены” — отображается </a:t>
            </a:r>
            <a:r>
              <a:rPr lang="ru-RU" sz="1200" b="0" i="0" kern="1200" dirty="0" err="1" smtClean="0">
                <a:solidFill>
                  <a:schemeClr val="tx1"/>
                </a:solidFill>
                <a:effectLst/>
                <a:latin typeface="+mn-lt"/>
                <a:ea typeface="+mn-ea"/>
                <a:cs typeface="+mn-cs"/>
              </a:rPr>
              <a:t>виджет</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Text</a:t>
            </a:r>
            <a:r>
              <a:rPr lang="ru-RU" sz="1200" b="0" i="0" kern="1200" dirty="0" smtClean="0">
                <a:solidFill>
                  <a:schemeClr val="tx1"/>
                </a:solidFill>
                <a:effectLst/>
                <a:latin typeface="+mn-lt"/>
                <a:ea typeface="+mn-ea"/>
                <a:cs typeface="+mn-cs"/>
              </a:rPr>
              <a:t> с данными и т. д.</a:t>
            </a:r>
          </a:p>
          <a:p>
            <a:r>
              <a:rPr lang="ru-RU" sz="1200" b="0" i="0" kern="1200" dirty="0" smtClean="0">
                <a:solidFill>
                  <a:schemeClr val="tx1"/>
                </a:solidFill>
                <a:effectLst/>
                <a:latin typeface="+mn-lt"/>
                <a:ea typeface="+mn-ea"/>
                <a:cs typeface="+mn-cs"/>
              </a:rPr>
              <a:t>Заметим, что </a:t>
            </a:r>
            <a:r>
              <a:rPr lang="ru-RU" sz="1200" b="0" i="0" kern="1200" dirty="0" err="1" smtClean="0">
                <a:solidFill>
                  <a:schemeClr val="tx1"/>
                </a:solidFill>
                <a:effectLst/>
                <a:latin typeface="+mn-lt"/>
                <a:ea typeface="+mn-ea"/>
                <a:cs typeface="+mn-cs"/>
              </a:rPr>
              <a:t>Flutter</a:t>
            </a:r>
            <a:r>
              <a:rPr lang="ru-RU" sz="1200" b="0" i="0" kern="1200" dirty="0" smtClean="0">
                <a:solidFill>
                  <a:schemeClr val="tx1"/>
                </a:solidFill>
                <a:effectLst/>
                <a:latin typeface="+mn-lt"/>
                <a:ea typeface="+mn-ea"/>
                <a:cs typeface="+mn-cs"/>
              </a:rPr>
              <a:t> предлагает множество решений для управления состояниями, но </a:t>
            </a:r>
            <a:r>
              <a:rPr lang="ru-RU" sz="1200" b="0" i="0" kern="1200" dirty="0" err="1" smtClean="0">
                <a:solidFill>
                  <a:schemeClr val="tx1"/>
                </a:solidFill>
                <a:effectLst/>
                <a:latin typeface="+mn-lt"/>
                <a:ea typeface="+mn-ea"/>
                <a:cs typeface="+mn-cs"/>
              </a:rPr>
              <a:t>flutter_bloc</a:t>
            </a:r>
            <a:r>
              <a:rPr lang="ru-RU" sz="1200" b="0" i="0" kern="1200" dirty="0" smtClean="0">
                <a:solidFill>
                  <a:schemeClr val="tx1"/>
                </a:solidFill>
                <a:effectLst/>
                <a:latin typeface="+mn-lt"/>
                <a:ea typeface="+mn-ea"/>
                <a:cs typeface="+mn-cs"/>
              </a:rPr>
              <a:t> — наиболее востребованное среди них.</a:t>
            </a:r>
          </a:p>
          <a:p>
            <a:endParaRPr lang="en-US" dirty="0"/>
          </a:p>
        </p:txBody>
      </p:sp>
      <p:sp>
        <p:nvSpPr>
          <p:cNvPr id="4" name="Номер слайда 3"/>
          <p:cNvSpPr>
            <a:spLocks noGrp="1"/>
          </p:cNvSpPr>
          <p:nvPr>
            <p:ph type="sldNum" sz="quarter" idx="10"/>
          </p:nvPr>
        </p:nvSpPr>
        <p:spPr/>
        <p:txBody>
          <a:bodyPr/>
          <a:lstStyle/>
          <a:p>
            <a:fld id="{598EA25C-5BED-4794-8994-47F8D6C4C6BC}" type="slidenum">
              <a:rPr lang="en-US" smtClean="0"/>
              <a:t>23</a:t>
            </a:fld>
            <a:endParaRPr lang="en-US"/>
          </a:p>
        </p:txBody>
      </p:sp>
    </p:spTree>
    <p:extLst>
      <p:ext uri="{BB962C8B-B14F-4D97-AF65-F5344CB8AC3E}">
        <p14:creationId xmlns:p14="http://schemas.microsoft.com/office/powerpoint/2010/main" val="41260922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Добавляем в приложение плагин </a:t>
            </a:r>
            <a:r>
              <a:rPr lang="ru-RU" u="sng" dirty="0" err="1" smtClean="0">
                <a:effectLst/>
                <a:hlinkClick r:id="rId3"/>
              </a:rPr>
              <a:t>flutter_bloc</a:t>
            </a:r>
            <a:r>
              <a:rPr lang="ru-RU" sz="1200" b="0" i="0" kern="1200" dirty="0" smtClean="0">
                <a:solidFill>
                  <a:schemeClr val="tx1"/>
                </a:solidFill>
                <a:effectLst/>
                <a:latin typeface="+mn-lt"/>
                <a:ea typeface="+mn-ea"/>
                <a:cs typeface="+mn-cs"/>
              </a:rPr>
              <a:t> в качестве зависимости. Убедитесь, что у вас в наличии последняя версия библиотеки. Помещаем его в файл проекта </a:t>
            </a:r>
            <a:r>
              <a:rPr lang="ru-RU" dirty="0" err="1" smtClean="0"/>
              <a:t>pubspec.yml</a:t>
            </a:r>
            <a:r>
              <a:rPr lang="ru-RU" sz="1200" b="0" i="0" kern="1200" dirty="0" smtClean="0">
                <a:solidFill>
                  <a:schemeClr val="tx1"/>
                </a:solidFill>
                <a:effectLst/>
                <a:latin typeface="+mn-lt"/>
                <a:ea typeface="+mn-ea"/>
                <a:cs typeface="+mn-cs"/>
              </a:rPr>
              <a:t> в раздел зависимостей. Правильно оформляем отступы, как показано ниже:</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Добавляем расширение </a:t>
            </a:r>
            <a:r>
              <a:rPr lang="ru-RU" sz="1200" b="0" i="0" kern="1200" dirty="0" err="1" smtClean="0">
                <a:solidFill>
                  <a:schemeClr val="tx1"/>
                </a:solidFill>
                <a:effectLst/>
                <a:latin typeface="+mn-lt"/>
                <a:ea typeface="+mn-ea"/>
                <a:cs typeface="+mn-cs"/>
              </a:rPr>
              <a:t>bloc</a:t>
            </a:r>
            <a:r>
              <a:rPr lang="ru-RU" sz="1200" b="0" i="0" kern="1200" dirty="0" smtClean="0">
                <a:solidFill>
                  <a:schemeClr val="tx1"/>
                </a:solidFill>
                <a:effectLst/>
                <a:latin typeface="+mn-lt"/>
                <a:ea typeface="+mn-ea"/>
                <a:cs typeface="+mn-cs"/>
              </a:rPr>
              <a:t> в IDE (доступно как для </a:t>
            </a:r>
            <a:r>
              <a:rPr lang="ru-RU" sz="1200" b="0" i="0" kern="1200" dirty="0" err="1" smtClean="0">
                <a:solidFill>
                  <a:schemeClr val="tx1"/>
                </a:solidFill>
                <a:effectLst/>
                <a:latin typeface="+mn-lt"/>
                <a:ea typeface="+mn-ea"/>
                <a:cs typeface="+mn-cs"/>
              </a:rPr>
              <a:t>VSCode</a:t>
            </a:r>
            <a:r>
              <a:rPr lang="ru-RU" sz="1200" b="0" i="0" kern="1200" dirty="0" smtClean="0">
                <a:solidFill>
                  <a:schemeClr val="tx1"/>
                </a:solidFill>
                <a:effectLst/>
                <a:latin typeface="+mn-lt"/>
                <a:ea typeface="+mn-ea"/>
                <a:cs typeface="+mn-cs"/>
              </a:rPr>
              <a:t>, так и </a:t>
            </a:r>
            <a:r>
              <a:rPr lang="ru-RU" sz="1200" b="0" i="0" kern="1200" dirty="0" err="1" smtClean="0">
                <a:solidFill>
                  <a:schemeClr val="tx1"/>
                </a:solidFill>
                <a:effectLst/>
                <a:latin typeface="+mn-lt"/>
                <a:ea typeface="+mn-ea"/>
                <a:cs typeface="+mn-cs"/>
              </a:rPr>
              <a:t>Android</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Studio</a:t>
            </a:r>
            <a:r>
              <a:rPr lang="ru-RU" sz="1200" b="0" i="0" kern="1200" dirty="0" smtClean="0">
                <a:solidFill>
                  <a:schemeClr val="tx1"/>
                </a:solidFill>
                <a:effectLst/>
                <a:latin typeface="+mn-lt"/>
                <a:ea typeface="+mn-ea"/>
                <a:cs typeface="+mn-cs"/>
              </a:rPr>
              <a:t>), так как оно помогает создавать файлы </a:t>
            </a:r>
            <a:r>
              <a:rPr lang="ru-RU" sz="1200" b="0" i="0" kern="1200" dirty="0" err="1" smtClean="0">
                <a:solidFill>
                  <a:schemeClr val="tx1"/>
                </a:solidFill>
                <a:effectLst/>
                <a:latin typeface="+mn-lt"/>
                <a:ea typeface="+mn-ea"/>
                <a:cs typeface="+mn-cs"/>
              </a:rPr>
              <a:t>bloc</a:t>
            </a:r>
            <a:r>
              <a:rPr lang="ru-RU" sz="1200" b="0" i="0" kern="1200" dirty="0" smtClean="0">
                <a:solidFill>
                  <a:schemeClr val="tx1"/>
                </a:solidFill>
                <a:effectLst/>
                <a:latin typeface="+mn-lt"/>
                <a:ea typeface="+mn-ea"/>
                <a:cs typeface="+mn-cs"/>
              </a:rPr>
              <a:t> и сокращать объем шаблонного кода.</a:t>
            </a:r>
          </a:p>
          <a:p>
            <a:r>
              <a:rPr lang="ru-RU" sz="1200" b="0" i="0" kern="1200" dirty="0" smtClean="0">
                <a:solidFill>
                  <a:schemeClr val="tx1"/>
                </a:solidFill>
                <a:effectLst/>
                <a:latin typeface="+mn-lt"/>
                <a:ea typeface="+mn-ea"/>
                <a:cs typeface="+mn-cs"/>
              </a:rPr>
              <a:t>Далее создаем каталог для хранения файлов </a:t>
            </a:r>
            <a:r>
              <a:rPr lang="ru-RU" sz="1200" b="0" i="0" kern="1200" dirty="0" err="1" smtClean="0">
                <a:solidFill>
                  <a:schemeClr val="tx1"/>
                </a:solidFill>
                <a:effectLst/>
                <a:latin typeface="+mn-lt"/>
                <a:ea typeface="+mn-ea"/>
                <a:cs typeface="+mn-cs"/>
              </a:rPr>
              <a:t>bloc</a:t>
            </a:r>
            <a:r>
              <a:rPr lang="ru-RU" sz="1200" b="0" i="0" kern="1200" dirty="0" smtClean="0">
                <a:solidFill>
                  <a:schemeClr val="tx1"/>
                </a:solidFill>
                <a:effectLst/>
                <a:latin typeface="+mn-lt"/>
                <a:ea typeface="+mn-ea"/>
                <a:cs typeface="+mn-cs"/>
              </a:rPr>
              <a:t>, нажимаем на нем </a:t>
            </a:r>
            <a:r>
              <a:rPr lang="ru-RU" sz="1200" b="0" i="0" kern="1200" dirty="0" err="1" smtClean="0">
                <a:solidFill>
                  <a:schemeClr val="tx1"/>
                </a:solidFill>
                <a:effectLst/>
                <a:latin typeface="+mn-lt"/>
                <a:ea typeface="+mn-ea"/>
                <a:cs typeface="+mn-cs"/>
              </a:rPr>
              <a:t>Cmd+N</a:t>
            </a:r>
            <a:r>
              <a:rPr lang="ru-RU" sz="1200" b="0" i="0" kern="1200" dirty="0" smtClean="0">
                <a:solidFill>
                  <a:schemeClr val="tx1"/>
                </a:solidFill>
                <a:effectLst/>
                <a:latin typeface="+mn-lt"/>
                <a:ea typeface="+mn-ea"/>
                <a:cs typeface="+mn-cs"/>
              </a:rPr>
              <a:t> и</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скорее</a:t>
            </a:r>
            <a:r>
              <a:rPr lang="ru-RU" sz="1200" b="0" i="0" kern="1200" baseline="0" dirty="0" smtClean="0">
                <a:solidFill>
                  <a:schemeClr val="tx1"/>
                </a:solidFill>
                <a:effectLst/>
                <a:latin typeface="+mn-lt"/>
                <a:ea typeface="+mn-ea"/>
                <a:cs typeface="+mn-cs"/>
              </a:rPr>
              <a:t> всего увидим</a:t>
            </a:r>
            <a:r>
              <a:rPr lang="ru-RU" sz="1200" b="0" i="0" kern="1200" dirty="0" smtClean="0">
                <a:solidFill>
                  <a:schemeClr val="tx1"/>
                </a:solidFill>
                <a:effectLst/>
                <a:latin typeface="+mn-lt"/>
                <a:ea typeface="+mn-ea"/>
                <a:cs typeface="+mn-cs"/>
              </a:rPr>
              <a:t> в выпадающем меню видим опцию </a:t>
            </a:r>
            <a:r>
              <a:rPr lang="ru-RU" sz="1200" b="0" i="0" kern="1200" dirty="0" err="1" smtClean="0">
                <a:solidFill>
                  <a:schemeClr val="tx1"/>
                </a:solidFill>
                <a:effectLst/>
                <a:latin typeface="+mn-lt"/>
                <a:ea typeface="+mn-ea"/>
                <a:cs typeface="+mn-cs"/>
              </a:rPr>
              <a:t>Bloc</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Class</a:t>
            </a:r>
            <a:r>
              <a:rPr lang="ru-RU" sz="1200" b="0" i="0" kern="1200" dirty="0" smtClean="0">
                <a:solidFill>
                  <a:schemeClr val="tx1"/>
                </a:solidFill>
                <a:effectLst/>
                <a:latin typeface="+mn-lt"/>
                <a:ea typeface="+mn-ea"/>
                <a:cs typeface="+mn-cs"/>
              </a:rPr>
              <a:t>:</a:t>
            </a: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flutter_bloc</a:t>
            </a:r>
            <a:r>
              <a:rPr lang="en-US" sz="1200" b="0" i="0" kern="1200" dirty="0" smtClean="0">
                <a:solidFill>
                  <a:schemeClr val="tx1"/>
                </a:solidFill>
                <a:effectLst/>
                <a:latin typeface="+mn-lt"/>
                <a:ea typeface="+mn-ea"/>
                <a:cs typeface="+mn-cs"/>
              </a:rPr>
              <a:t> 8.1.6 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Published </a:t>
            </a:r>
            <a:r>
              <a:rPr lang="en-US" sz="1200" b="0" i="0" kern="1200" dirty="0" smtClean="0">
                <a:solidFill>
                  <a:schemeClr val="tx1"/>
                </a:solidFill>
                <a:effectLst/>
                <a:latin typeface="+mn-lt"/>
                <a:ea typeface="+mn-ea"/>
                <a:cs typeface="+mn-cs"/>
                <a:hlinkClick r:id="rId3" tooltip="Jun 11, 2024"/>
              </a:rPr>
              <a:t>5 months ago</a:t>
            </a:r>
            <a:r>
              <a:rPr lang="en-US" sz="1200" b="0" i="0" kern="1200" dirty="0" smtClean="0">
                <a:solidFill>
                  <a:schemeClr val="tx1"/>
                </a:solidFill>
                <a:effectLst/>
                <a:latin typeface="+mn-lt"/>
                <a:ea typeface="+mn-ea"/>
                <a:cs typeface="+mn-cs"/>
              </a:rPr>
              <a:t> • </a:t>
            </a:r>
            <a:r>
              <a:rPr lang="ru-RU"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docs: fix gallery image </a:t>
            </a:r>
            <a:r>
              <a:rPr lang="en-US" sz="1200" b="0" i="0" kern="1200" dirty="0" err="1" smtClean="0">
                <a:solidFill>
                  <a:schemeClr val="tx1"/>
                </a:solidFill>
                <a:effectLst/>
                <a:latin typeface="+mn-lt"/>
                <a:ea typeface="+mn-ea"/>
                <a:cs typeface="+mn-cs"/>
              </a:rPr>
              <a:t>urls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
              </a:rPr>
              <a:t>#4184</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98EA25C-5BED-4794-8994-47F8D6C4C6BC}" type="slidenum">
              <a:rPr lang="en-US" smtClean="0"/>
              <a:t>24</a:t>
            </a:fld>
            <a:endParaRPr lang="en-US"/>
          </a:p>
        </p:txBody>
      </p:sp>
    </p:spTree>
    <p:extLst>
      <p:ext uri="{BB962C8B-B14F-4D97-AF65-F5344CB8AC3E}">
        <p14:creationId xmlns:p14="http://schemas.microsoft.com/office/powerpoint/2010/main" val="39871532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Присваиваем имя </a:t>
            </a:r>
            <a:r>
              <a:rPr lang="ru-RU" dirty="0" err="1" smtClean="0"/>
              <a:t>bloc</a:t>
            </a:r>
            <a:r>
              <a:rPr lang="ru-RU" sz="1200" b="0" i="0" kern="1200" dirty="0" smtClean="0">
                <a:solidFill>
                  <a:schemeClr val="tx1"/>
                </a:solidFill>
                <a:effectLst/>
                <a:latin typeface="+mn-lt"/>
                <a:ea typeface="+mn-ea"/>
                <a:cs typeface="+mn-cs"/>
              </a:rPr>
              <a:t>. Вы также можете воспользоваться </a:t>
            </a:r>
            <a:r>
              <a:rPr lang="ru-RU" dirty="0" err="1" smtClean="0"/>
              <a:t>Equitable</a:t>
            </a:r>
            <a:r>
              <a:rPr lang="ru-RU" sz="1200" b="0" i="0" kern="1200" dirty="0" smtClean="0">
                <a:solidFill>
                  <a:schemeClr val="tx1"/>
                </a:solidFill>
                <a:effectLst/>
                <a:latin typeface="+mn-lt"/>
                <a:ea typeface="+mn-ea"/>
                <a:cs typeface="+mn-cs"/>
              </a:rPr>
              <a:t>. В результате создаются три файла:</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Далее мы поочередно разберем каждый из них, но перед этим рассмотрим простую схему для понимания сути данных компонентов и способов их взаимодействия с UI.</a:t>
            </a:r>
            <a:endParaRPr lang="en-US" dirty="0"/>
          </a:p>
        </p:txBody>
      </p:sp>
      <p:sp>
        <p:nvSpPr>
          <p:cNvPr id="4" name="Номер слайда 3"/>
          <p:cNvSpPr>
            <a:spLocks noGrp="1"/>
          </p:cNvSpPr>
          <p:nvPr>
            <p:ph type="sldNum" sz="quarter" idx="10"/>
          </p:nvPr>
        </p:nvSpPr>
        <p:spPr/>
        <p:txBody>
          <a:bodyPr/>
          <a:lstStyle/>
          <a:p>
            <a:fld id="{598EA25C-5BED-4794-8994-47F8D6C4C6BC}" type="slidenum">
              <a:rPr lang="en-US" smtClean="0"/>
              <a:t>25</a:t>
            </a:fld>
            <a:endParaRPr lang="en-US"/>
          </a:p>
        </p:txBody>
      </p:sp>
    </p:spTree>
    <p:extLst>
      <p:ext uri="{BB962C8B-B14F-4D97-AF65-F5344CB8AC3E}">
        <p14:creationId xmlns:p14="http://schemas.microsoft.com/office/powerpoint/2010/main" val="38077503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Как видим, все просто. Процесс включает 4 этапа.</a:t>
            </a:r>
          </a:p>
          <a:p>
            <a:r>
              <a:rPr lang="ru-RU" sz="1200" b="0" i="0" kern="1200" dirty="0" smtClean="0">
                <a:solidFill>
                  <a:schemeClr val="tx1"/>
                </a:solidFill>
                <a:effectLst/>
                <a:latin typeface="+mn-lt"/>
                <a:ea typeface="+mn-ea"/>
                <a:cs typeface="+mn-cs"/>
              </a:rPr>
              <a:t>UI запускает событие.</a:t>
            </a:r>
          </a:p>
          <a:p>
            <a:r>
              <a:rPr lang="ru-RU" sz="1200" b="0" i="0" kern="1200" dirty="0" err="1" smtClean="0">
                <a:solidFill>
                  <a:schemeClr val="tx1"/>
                </a:solidFill>
                <a:effectLst/>
                <a:latin typeface="+mn-lt"/>
                <a:ea typeface="+mn-ea"/>
                <a:cs typeface="+mn-cs"/>
              </a:rPr>
              <a:t>Bloc</a:t>
            </a:r>
            <a:r>
              <a:rPr lang="ru-RU" sz="1200" b="0" i="0" kern="1200" dirty="0" smtClean="0">
                <a:solidFill>
                  <a:schemeClr val="tx1"/>
                </a:solidFill>
                <a:effectLst/>
                <a:latin typeface="+mn-lt"/>
                <a:ea typeface="+mn-ea"/>
                <a:cs typeface="+mn-cs"/>
              </a:rPr>
              <a:t> считывает событие и реализует определенную бизнес-логику.</a:t>
            </a:r>
          </a:p>
          <a:p>
            <a:r>
              <a:rPr lang="ru-RU" sz="1200" b="0" i="0" kern="1200" dirty="0" smtClean="0">
                <a:solidFill>
                  <a:schemeClr val="tx1"/>
                </a:solidFill>
                <a:effectLst/>
                <a:latin typeface="+mn-lt"/>
                <a:ea typeface="+mn-ea"/>
                <a:cs typeface="+mn-cs"/>
              </a:rPr>
              <a:t>По завершении вычисления </a:t>
            </a:r>
            <a:r>
              <a:rPr lang="ru-RU" sz="1200" b="0" i="0" kern="1200" dirty="0" err="1" smtClean="0">
                <a:solidFill>
                  <a:schemeClr val="tx1"/>
                </a:solidFill>
                <a:effectLst/>
                <a:latin typeface="+mn-lt"/>
                <a:ea typeface="+mn-ea"/>
                <a:cs typeface="+mn-cs"/>
              </a:rPr>
              <a:t>Bloc</a:t>
            </a:r>
            <a:r>
              <a:rPr lang="ru-RU" sz="1200" b="0" i="0" kern="1200" dirty="0" smtClean="0">
                <a:solidFill>
                  <a:schemeClr val="tx1"/>
                </a:solidFill>
                <a:effectLst/>
                <a:latin typeface="+mn-lt"/>
                <a:ea typeface="+mn-ea"/>
                <a:cs typeface="+mn-cs"/>
              </a:rPr>
              <a:t> генерирует состояние.</a:t>
            </a:r>
          </a:p>
          <a:p>
            <a:r>
              <a:rPr lang="ru-RU" sz="1200" b="0" i="0" kern="1200" dirty="0" smtClean="0">
                <a:solidFill>
                  <a:schemeClr val="tx1"/>
                </a:solidFill>
                <a:effectLst/>
                <a:latin typeface="+mn-lt"/>
                <a:ea typeface="+mn-ea"/>
                <a:cs typeface="+mn-cs"/>
              </a:rPr>
              <a:t>Итак, у нас есть три файла: </a:t>
            </a:r>
            <a:r>
              <a:rPr lang="ru-RU" sz="1200" b="0" i="0" kern="1200" dirty="0" err="1" smtClean="0">
                <a:solidFill>
                  <a:schemeClr val="tx1"/>
                </a:solidFill>
                <a:effectLst/>
                <a:latin typeface="+mn-lt"/>
                <a:ea typeface="+mn-ea"/>
                <a:cs typeface="+mn-cs"/>
              </a:rPr>
              <a:t>Bloc</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event</a:t>
            </a:r>
            <a:r>
              <a:rPr lang="ru-RU" sz="1200" b="0" i="0" kern="1200" dirty="0" smtClean="0">
                <a:solidFill>
                  <a:schemeClr val="tx1"/>
                </a:solidFill>
                <a:effectLst/>
                <a:latin typeface="+mn-lt"/>
                <a:ea typeface="+mn-ea"/>
                <a:cs typeface="+mn-cs"/>
              </a:rPr>
              <a:t> (событие) и </a:t>
            </a:r>
            <a:r>
              <a:rPr lang="ru-RU" sz="1200" b="0" i="0" kern="1200" dirty="0" err="1" smtClean="0">
                <a:solidFill>
                  <a:schemeClr val="tx1"/>
                </a:solidFill>
                <a:effectLst/>
                <a:latin typeface="+mn-lt"/>
                <a:ea typeface="+mn-ea"/>
                <a:cs typeface="+mn-cs"/>
              </a:rPr>
              <a:t>state</a:t>
            </a:r>
            <a:r>
              <a:rPr lang="ru-RU" sz="1200" b="0" i="0" kern="1200" dirty="0" smtClean="0">
                <a:solidFill>
                  <a:schemeClr val="tx1"/>
                </a:solidFill>
                <a:effectLst/>
                <a:latin typeface="+mn-lt"/>
                <a:ea typeface="+mn-ea"/>
                <a:cs typeface="+mn-cs"/>
              </a:rPr>
              <a:t> (состояние). Рассмотрим фрагменты кода. Вы можете пропускать комментарии “Будут использованы позже”, к которым мы вернемся в следующих разделах.</a:t>
            </a:r>
          </a:p>
          <a:p>
            <a:endParaRPr lang="en-US" dirty="0"/>
          </a:p>
        </p:txBody>
      </p:sp>
      <p:sp>
        <p:nvSpPr>
          <p:cNvPr id="4" name="Номер слайда 3"/>
          <p:cNvSpPr>
            <a:spLocks noGrp="1"/>
          </p:cNvSpPr>
          <p:nvPr>
            <p:ph type="sldNum" sz="quarter" idx="10"/>
          </p:nvPr>
        </p:nvSpPr>
        <p:spPr/>
        <p:txBody>
          <a:bodyPr/>
          <a:lstStyle/>
          <a:p>
            <a:fld id="{598EA25C-5BED-4794-8994-47F8D6C4C6BC}" type="slidenum">
              <a:rPr lang="en-US" smtClean="0"/>
              <a:t>26</a:t>
            </a:fld>
            <a:endParaRPr lang="en-US"/>
          </a:p>
        </p:txBody>
      </p:sp>
    </p:spTree>
    <p:extLst>
      <p:ext uri="{BB962C8B-B14F-4D97-AF65-F5344CB8AC3E}">
        <p14:creationId xmlns:p14="http://schemas.microsoft.com/office/powerpoint/2010/main" val="1011335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import '</a:t>
            </a:r>
            <a:r>
              <a:rPr lang="en-US" sz="1200" b="0" i="0" kern="1200" dirty="0" err="1" smtClean="0">
                <a:solidFill>
                  <a:schemeClr val="tx1"/>
                </a:solidFill>
                <a:effectLst/>
                <a:latin typeface="+mn-lt"/>
                <a:ea typeface="+mn-ea"/>
                <a:cs typeface="+mn-cs"/>
              </a:rPr>
              <a:t>package:bloc</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bloc.dart</a:t>
            </a:r>
            <a:r>
              <a:rPr lang="en-US" sz="1200" b="0" i="0" kern="1200" dirty="0" smtClean="0">
                <a:solidFill>
                  <a:schemeClr val="tx1"/>
                </a:solidFill>
                <a:effectLst/>
                <a:latin typeface="+mn-lt"/>
                <a:ea typeface="+mn-ea"/>
                <a:cs typeface="+mn-cs"/>
              </a:rPr>
              <a:t>';</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part '</a:t>
            </a:r>
            <a:r>
              <a:rPr lang="en-US" sz="1200" b="0" i="0" kern="1200" dirty="0" err="1" smtClean="0">
                <a:solidFill>
                  <a:schemeClr val="tx1"/>
                </a:solidFill>
                <a:effectLst/>
                <a:latin typeface="+mn-lt"/>
                <a:ea typeface="+mn-ea"/>
                <a:cs typeface="+mn-cs"/>
              </a:rPr>
              <a:t>login_event.dart</a:t>
            </a:r>
            <a:r>
              <a:rPr lang="en-US" sz="1200" b="0" i="0" kern="1200" dirty="0" smtClean="0">
                <a:solidFill>
                  <a:schemeClr val="tx1"/>
                </a:solidFill>
                <a:effectLst/>
                <a:latin typeface="+mn-lt"/>
                <a:ea typeface="+mn-ea"/>
                <a:cs typeface="+mn-cs"/>
              </a:rPr>
              <a:t>';</a:t>
            </a:r>
            <a:r>
              <a:rPr lang="en-US" dirty="0" smtClean="0"/>
              <a:t/>
            </a:r>
            <a:br>
              <a:rPr lang="en-US" dirty="0" smtClean="0"/>
            </a:br>
            <a:r>
              <a:rPr lang="en-US" sz="1200" b="0" i="0" kern="1200" dirty="0" smtClean="0">
                <a:solidFill>
                  <a:schemeClr val="tx1"/>
                </a:solidFill>
                <a:effectLst/>
                <a:latin typeface="+mn-lt"/>
                <a:ea typeface="+mn-ea"/>
                <a:cs typeface="+mn-cs"/>
              </a:rPr>
              <a:t>part '</a:t>
            </a:r>
            <a:r>
              <a:rPr lang="en-US" sz="1200" b="0" i="0" kern="1200" dirty="0" err="1" smtClean="0">
                <a:solidFill>
                  <a:schemeClr val="tx1"/>
                </a:solidFill>
                <a:effectLst/>
                <a:latin typeface="+mn-lt"/>
                <a:ea typeface="+mn-ea"/>
                <a:cs typeface="+mn-cs"/>
              </a:rPr>
              <a:t>login_state.dart</a:t>
            </a:r>
            <a:r>
              <a:rPr lang="en-US" sz="1200" b="0" i="0" kern="1200" dirty="0" smtClean="0">
                <a:solidFill>
                  <a:schemeClr val="tx1"/>
                </a:solidFill>
                <a:effectLst/>
                <a:latin typeface="+mn-lt"/>
                <a:ea typeface="+mn-ea"/>
                <a:cs typeface="+mn-cs"/>
              </a:rPr>
              <a:t>';</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a:t>
            </a:r>
            <a:r>
              <a:rPr lang="en-US" dirty="0" smtClean="0"/>
              <a:t/>
            </a:r>
            <a:br>
              <a:rPr lang="en-US" dirty="0" smtClean="0"/>
            </a:br>
            <a:r>
              <a:rPr lang="ru-RU" sz="1200" b="0" i="0" kern="1200" dirty="0" smtClean="0">
                <a:solidFill>
                  <a:schemeClr val="tx1"/>
                </a:solidFill>
                <a:effectLst/>
                <a:latin typeface="+mn-lt"/>
                <a:ea typeface="+mn-ea"/>
                <a:cs typeface="+mn-cs"/>
              </a:rPr>
              <a:t>Расширяем класс </a:t>
            </a:r>
            <a:r>
              <a:rPr lang="en-US" sz="1200" b="0" i="0" kern="1200" dirty="0" smtClean="0">
                <a:solidFill>
                  <a:schemeClr val="tx1"/>
                </a:solidFill>
                <a:effectLst/>
                <a:latin typeface="+mn-lt"/>
                <a:ea typeface="+mn-ea"/>
                <a:cs typeface="+mn-cs"/>
              </a:rPr>
              <a:t>Bloc </a:t>
            </a:r>
            <a:r>
              <a:rPr lang="ru-RU" sz="1200" b="0" i="0" kern="1200" dirty="0" smtClean="0">
                <a:solidFill>
                  <a:schemeClr val="tx1"/>
                </a:solidFill>
                <a:effectLst/>
                <a:latin typeface="+mn-lt"/>
                <a:ea typeface="+mn-ea"/>
                <a:cs typeface="+mn-cs"/>
              </a:rPr>
              <a:t>и также указываем тип для события и состояния. </a:t>
            </a:r>
            <a:r>
              <a:rPr lang="ru-RU" dirty="0" smtClean="0"/>
              <a:t/>
            </a:r>
            <a:br>
              <a:rPr lang="ru-RU" dirty="0" smtClean="0"/>
            </a:br>
            <a:r>
              <a:rPr lang="ru-RU" sz="1200" b="0" i="0" kern="1200" dirty="0" smtClean="0">
                <a:solidFill>
                  <a:schemeClr val="tx1"/>
                </a:solidFill>
                <a:effectLst/>
                <a:latin typeface="+mn-lt"/>
                <a:ea typeface="+mn-ea"/>
                <a:cs typeface="+mn-cs"/>
              </a:rPr>
              <a:t>*/</a:t>
            </a:r>
            <a:r>
              <a:rPr lang="ru-RU" dirty="0" smtClean="0"/>
              <a:t/>
            </a:r>
            <a:br>
              <a:rPr lang="ru-RU" dirty="0" smtClean="0"/>
            </a:br>
            <a:r>
              <a:rPr lang="en-US" sz="1200" b="0" i="0" kern="1200" dirty="0" smtClean="0">
                <a:solidFill>
                  <a:schemeClr val="tx1"/>
                </a:solidFill>
                <a:effectLst/>
                <a:latin typeface="+mn-lt"/>
                <a:ea typeface="+mn-ea"/>
                <a:cs typeface="+mn-cs"/>
              </a:rPr>
              <a:t>class </a:t>
            </a:r>
            <a:r>
              <a:rPr lang="en-US" sz="1200" b="0" i="0" kern="1200" dirty="0" err="1" smtClean="0">
                <a:solidFill>
                  <a:schemeClr val="tx1"/>
                </a:solidFill>
                <a:effectLst/>
                <a:latin typeface="+mn-lt"/>
                <a:ea typeface="+mn-ea"/>
                <a:cs typeface="+mn-cs"/>
              </a:rPr>
              <a:t>LoginBloc</a:t>
            </a:r>
            <a:r>
              <a:rPr lang="en-US" sz="1200" b="0" i="0" kern="1200" dirty="0" smtClean="0">
                <a:solidFill>
                  <a:schemeClr val="tx1"/>
                </a:solidFill>
                <a:effectLst/>
                <a:latin typeface="+mn-lt"/>
                <a:ea typeface="+mn-ea"/>
                <a:cs typeface="+mn-cs"/>
              </a:rPr>
              <a:t> extends Bloc&lt;</a:t>
            </a:r>
            <a:r>
              <a:rPr lang="en-US" sz="1200" b="0" i="0" kern="1200" dirty="0" err="1" smtClean="0">
                <a:solidFill>
                  <a:schemeClr val="tx1"/>
                </a:solidFill>
                <a:effectLst/>
                <a:latin typeface="+mn-lt"/>
                <a:ea typeface="+mn-ea"/>
                <a:cs typeface="+mn-cs"/>
              </a:rPr>
              <a:t>LoginEvent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LoginState</a:t>
            </a:r>
            <a:r>
              <a:rPr lang="en-US" sz="1200" b="0" i="0" kern="1200" dirty="0" smtClean="0">
                <a:solidFill>
                  <a:schemeClr val="tx1"/>
                </a:solidFill>
                <a:effectLst/>
                <a:latin typeface="+mn-lt"/>
                <a:ea typeface="+mn-ea"/>
                <a:cs typeface="+mn-cs"/>
              </a:rPr>
              <a:t>&gt; {</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a:t>
            </a:r>
            <a:r>
              <a:rPr lang="en-US" dirty="0" smtClean="0"/>
              <a:t/>
            </a:r>
            <a:br>
              <a:rPr lang="en-US" dirty="0" smtClean="0"/>
            </a:br>
            <a:r>
              <a:rPr lang="en-US" sz="1200" b="0" i="0" kern="1200" dirty="0" smtClean="0">
                <a:solidFill>
                  <a:schemeClr val="tx1"/>
                </a:solidFill>
                <a:effectLst/>
                <a:latin typeface="+mn-lt"/>
                <a:ea typeface="+mn-ea"/>
                <a:cs typeface="+mn-cs"/>
              </a:rPr>
              <a:t>* 1. </a:t>
            </a:r>
            <a:r>
              <a:rPr lang="ru-RU" sz="1200" b="0" i="0" kern="1200" dirty="0" smtClean="0">
                <a:solidFill>
                  <a:schemeClr val="tx1"/>
                </a:solidFill>
                <a:effectLst/>
                <a:latin typeface="+mn-lt"/>
                <a:ea typeface="+mn-ea"/>
                <a:cs typeface="+mn-cs"/>
              </a:rPr>
              <a:t>Это метод конструктора </a:t>
            </a:r>
            <a:r>
              <a:rPr lang="ru-RU" dirty="0" smtClean="0"/>
              <a:t/>
            </a:r>
            <a:br>
              <a:rPr lang="ru-RU" dirty="0" smtClean="0"/>
            </a:br>
            <a:r>
              <a:rPr lang="ru-RU"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Bloc, </a:t>
            </a:r>
            <a:r>
              <a:rPr lang="ru-RU" sz="1200" b="0" i="0" kern="1200" dirty="0" smtClean="0">
                <a:solidFill>
                  <a:schemeClr val="tx1"/>
                </a:solidFill>
                <a:effectLst/>
                <a:latin typeface="+mn-lt"/>
                <a:ea typeface="+mn-ea"/>
                <a:cs typeface="+mn-cs"/>
              </a:rPr>
              <a:t>в случае создания </a:t>
            </a:r>
            <a:r>
              <a:rPr lang="en-US" sz="1200" b="0" i="0" kern="1200" dirty="0" smtClean="0">
                <a:solidFill>
                  <a:schemeClr val="tx1"/>
                </a:solidFill>
                <a:effectLst/>
                <a:latin typeface="+mn-lt"/>
                <a:ea typeface="+mn-ea"/>
                <a:cs typeface="+mn-cs"/>
              </a:rPr>
              <a:t>API </a:t>
            </a:r>
            <a:r>
              <a:rPr lang="ru-RU" sz="1200" b="0" i="0" kern="1200" dirty="0" smtClean="0">
                <a:solidFill>
                  <a:schemeClr val="tx1"/>
                </a:solidFill>
                <a:effectLst/>
                <a:latin typeface="+mn-lt"/>
                <a:ea typeface="+mn-ea"/>
                <a:cs typeface="+mn-cs"/>
              </a:rPr>
              <a:t>вы внедрите </a:t>
            </a:r>
            <a:r>
              <a:rPr lang="ru-RU" sz="1200" b="0" i="0" kern="1200" dirty="0" err="1" smtClean="0">
                <a:solidFill>
                  <a:schemeClr val="tx1"/>
                </a:solidFill>
                <a:effectLst/>
                <a:latin typeface="+mn-lt"/>
                <a:ea typeface="+mn-ea"/>
                <a:cs typeface="+mn-cs"/>
              </a:rPr>
              <a:t>репозиторий</a:t>
            </a:r>
            <a:r>
              <a:rPr lang="ru-RU" sz="1200" b="0" i="0" kern="1200" dirty="0" smtClean="0">
                <a:solidFill>
                  <a:schemeClr val="tx1"/>
                </a:solidFill>
                <a:effectLst/>
                <a:latin typeface="+mn-lt"/>
                <a:ea typeface="+mn-ea"/>
                <a:cs typeface="+mn-cs"/>
              </a:rPr>
              <a:t>. </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 2. Передаем первое событие в суперкласс, </a:t>
            </a:r>
            <a:r>
              <a:rPr lang="ru-RU" dirty="0" smtClean="0"/>
              <a:t/>
            </a:r>
            <a:br>
              <a:rPr lang="ru-RU" dirty="0" smtClean="0"/>
            </a:br>
            <a:r>
              <a:rPr lang="ru-RU" sz="1200" b="0" i="0" kern="1200" dirty="0" smtClean="0">
                <a:solidFill>
                  <a:schemeClr val="tx1"/>
                </a:solidFill>
                <a:effectLst/>
                <a:latin typeface="+mn-lt"/>
                <a:ea typeface="+mn-ea"/>
                <a:cs typeface="+mn-cs"/>
              </a:rPr>
              <a:t>* это первое сгенерированное событие,</a:t>
            </a:r>
            <a:r>
              <a:rPr lang="ru-RU" dirty="0" smtClean="0"/>
              <a:t/>
            </a:r>
            <a:br>
              <a:rPr lang="ru-RU" dirty="0" smtClean="0"/>
            </a:br>
            <a:r>
              <a:rPr lang="ru-RU" sz="1200" b="0" i="0" kern="1200" dirty="0" smtClean="0">
                <a:solidFill>
                  <a:schemeClr val="tx1"/>
                </a:solidFill>
                <a:effectLst/>
                <a:latin typeface="+mn-lt"/>
                <a:ea typeface="+mn-ea"/>
                <a:cs typeface="+mn-cs"/>
              </a:rPr>
              <a:t>* мы можем применить его в </a:t>
            </a:r>
            <a:r>
              <a:rPr lang="en-US" sz="1200" b="0" i="0" kern="1200" dirty="0" smtClean="0">
                <a:solidFill>
                  <a:schemeClr val="tx1"/>
                </a:solidFill>
                <a:effectLst/>
                <a:latin typeface="+mn-lt"/>
                <a:ea typeface="+mn-ea"/>
                <a:cs typeface="+mn-cs"/>
              </a:rPr>
              <a:t>UI </a:t>
            </a:r>
            <a:r>
              <a:rPr lang="ru-RU" sz="1200" b="0" i="0" kern="1200" dirty="0" smtClean="0">
                <a:solidFill>
                  <a:schemeClr val="tx1"/>
                </a:solidFill>
                <a:effectLst/>
                <a:latin typeface="+mn-lt"/>
                <a:ea typeface="+mn-ea"/>
                <a:cs typeface="+mn-cs"/>
              </a:rPr>
              <a:t>для запуска кода настройки.</a:t>
            </a:r>
            <a:r>
              <a:rPr lang="ru-RU" dirty="0" smtClean="0"/>
              <a:t/>
            </a:r>
            <a:br>
              <a:rPr lang="ru-RU" dirty="0" smtClean="0"/>
            </a:br>
            <a:r>
              <a:rPr lang="ru-RU" sz="1200" b="0" i="0" kern="1200" dirty="0" smtClean="0">
                <a:solidFill>
                  <a:schemeClr val="tx1"/>
                </a:solidFill>
                <a:effectLst/>
                <a:latin typeface="+mn-lt"/>
                <a:ea typeface="+mn-ea"/>
                <a:cs typeface="+mn-cs"/>
              </a:rPr>
              <a:t>*/</a:t>
            </a:r>
            <a:r>
              <a:rPr lang="ru-RU" dirty="0" smtClean="0"/>
              <a:t/>
            </a:r>
            <a:br>
              <a:rPr lang="ru-RU" dirty="0" smtClean="0"/>
            </a:br>
            <a:r>
              <a:rPr lang="en-US" sz="1200" b="0" i="0" kern="1200" dirty="0" err="1" smtClean="0">
                <a:solidFill>
                  <a:schemeClr val="tx1"/>
                </a:solidFill>
                <a:effectLst/>
                <a:latin typeface="+mn-lt"/>
                <a:ea typeface="+mn-ea"/>
                <a:cs typeface="+mn-cs"/>
              </a:rPr>
              <a:t>LoginBloc</a:t>
            </a:r>
            <a:r>
              <a:rPr lang="en-US" sz="1200" b="0" i="0" kern="1200" dirty="0" smtClean="0">
                <a:solidFill>
                  <a:schemeClr val="tx1"/>
                </a:solidFill>
                <a:effectLst/>
                <a:latin typeface="+mn-lt"/>
                <a:ea typeface="+mn-ea"/>
                <a:cs typeface="+mn-cs"/>
              </a:rPr>
              <a:t>() : super(</a:t>
            </a:r>
            <a:r>
              <a:rPr lang="en-US" sz="1200" b="0" i="0" kern="1200" dirty="0" err="1" smtClean="0">
                <a:solidFill>
                  <a:schemeClr val="tx1"/>
                </a:solidFill>
                <a:effectLst/>
                <a:latin typeface="+mn-lt"/>
                <a:ea typeface="+mn-ea"/>
                <a:cs typeface="+mn-cs"/>
              </a:rPr>
              <a:t>LoginInitial</a:t>
            </a:r>
            <a:r>
              <a:rPr lang="en-US" sz="1200" b="0" i="0" kern="1200" dirty="0" smtClean="0">
                <a:solidFill>
                  <a:schemeClr val="tx1"/>
                </a:solidFill>
                <a:effectLst/>
                <a:latin typeface="+mn-lt"/>
                <a:ea typeface="+mn-ea"/>
                <a:cs typeface="+mn-cs"/>
              </a:rPr>
              <a:t>()) {</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a:t>
            </a:r>
            <a:r>
              <a:rPr lang="en-US" dirty="0" smtClean="0"/>
              <a:t/>
            </a:r>
            <a:br>
              <a:rPr lang="en-US" dirty="0" smtClean="0"/>
            </a:br>
            <a:r>
              <a:rPr lang="en-US" sz="1200" b="0" i="0" kern="1200" dirty="0" smtClean="0">
                <a:solidFill>
                  <a:schemeClr val="tx1"/>
                </a:solidFill>
                <a:effectLst/>
                <a:latin typeface="+mn-lt"/>
                <a:ea typeface="+mn-ea"/>
                <a:cs typeface="+mn-cs"/>
              </a:rPr>
              <a:t>* 1. </a:t>
            </a:r>
            <a:r>
              <a:rPr lang="ru-RU" sz="1200" b="0" i="0" kern="1200" dirty="0" smtClean="0">
                <a:solidFill>
                  <a:schemeClr val="tx1"/>
                </a:solidFill>
                <a:effectLst/>
                <a:latin typeface="+mn-lt"/>
                <a:ea typeface="+mn-ea"/>
                <a:cs typeface="+mn-cs"/>
              </a:rPr>
              <a:t>С помощью этого метода мы регистрируем обработчик события с типом события.</a:t>
            </a:r>
            <a:r>
              <a:rPr lang="ru-RU" dirty="0" smtClean="0"/>
              <a:t/>
            </a:r>
            <a:br>
              <a:rPr lang="ru-RU" dirty="0" smtClean="0"/>
            </a:br>
            <a:r>
              <a:rPr lang="ru-RU" sz="1200" b="0" i="0" kern="1200" dirty="0" smtClean="0">
                <a:solidFill>
                  <a:schemeClr val="tx1"/>
                </a:solidFill>
                <a:effectLst/>
                <a:latin typeface="+mn-lt"/>
                <a:ea typeface="+mn-ea"/>
                <a:cs typeface="+mn-cs"/>
              </a:rPr>
              <a:t>* В данном случае у нас </a:t>
            </a:r>
            <a:r>
              <a:rPr lang="en-US" sz="1200" b="0" i="0" kern="1200" dirty="0" smtClean="0">
                <a:solidFill>
                  <a:schemeClr val="tx1"/>
                </a:solidFill>
                <a:effectLst/>
                <a:latin typeface="+mn-lt"/>
                <a:ea typeface="+mn-ea"/>
                <a:cs typeface="+mn-cs"/>
              </a:rPr>
              <a:t>Login Event,</a:t>
            </a:r>
            <a:r>
              <a:rPr lang="en-US" dirty="0" smtClean="0"/>
              <a:t/>
            </a:r>
            <a:br>
              <a:rPr lang="en-US" dirty="0" smtClean="0"/>
            </a:b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так как </a:t>
            </a:r>
            <a:r>
              <a:rPr lang="en-US" sz="1200" b="0" i="0" kern="1200" dirty="0" smtClean="0">
                <a:solidFill>
                  <a:schemeClr val="tx1"/>
                </a:solidFill>
                <a:effectLst/>
                <a:latin typeface="+mn-lt"/>
                <a:ea typeface="+mn-ea"/>
                <a:cs typeface="+mn-cs"/>
              </a:rPr>
              <a:t>Bloc </a:t>
            </a:r>
            <a:r>
              <a:rPr lang="ru-RU" sz="1200" b="0" i="0" kern="1200" dirty="0" smtClean="0">
                <a:solidFill>
                  <a:schemeClr val="tx1"/>
                </a:solidFill>
                <a:effectLst/>
                <a:latin typeface="+mn-lt"/>
                <a:ea typeface="+mn-ea"/>
                <a:cs typeface="+mn-cs"/>
              </a:rPr>
              <a:t>работает в </a:t>
            </a:r>
            <a:r>
              <a:rPr lang="en-US" sz="1200" b="0" i="0" kern="1200" dirty="0" err="1" smtClean="0">
                <a:solidFill>
                  <a:schemeClr val="tx1"/>
                </a:solidFill>
                <a:effectLst/>
                <a:latin typeface="+mn-lt"/>
                <a:ea typeface="+mn-ea"/>
                <a:cs typeface="+mn-cs"/>
              </a:rPr>
              <a:t>LoginEvent</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и </a:t>
            </a:r>
            <a:r>
              <a:rPr lang="en-US" sz="1200" b="0" i="0" kern="1200" dirty="0" err="1" smtClean="0">
                <a:solidFill>
                  <a:schemeClr val="tx1"/>
                </a:solidFill>
                <a:effectLst/>
                <a:latin typeface="+mn-lt"/>
                <a:ea typeface="+mn-ea"/>
                <a:cs typeface="+mn-cs"/>
              </a:rPr>
              <a:t>LoginState</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 2. </a:t>
            </a:r>
            <a:r>
              <a:rPr lang="ru-RU" sz="1200" b="0" i="0" kern="1200" dirty="0" smtClean="0">
                <a:solidFill>
                  <a:schemeClr val="tx1"/>
                </a:solidFill>
                <a:effectLst/>
                <a:latin typeface="+mn-lt"/>
                <a:ea typeface="+mn-ea"/>
                <a:cs typeface="+mn-cs"/>
              </a:rPr>
              <a:t>Этот метод принимает два параметра </a:t>
            </a:r>
            <a:r>
              <a:rPr lang="en-US" sz="1200" b="0" i="0" kern="1200" dirty="0" smtClean="0">
                <a:solidFill>
                  <a:schemeClr val="tx1"/>
                </a:solidFill>
                <a:effectLst/>
                <a:latin typeface="+mn-lt"/>
                <a:ea typeface="+mn-ea"/>
                <a:cs typeface="+mn-cs"/>
              </a:rPr>
              <a:t>Handler </a:t>
            </a:r>
            <a:r>
              <a:rPr lang="ru-RU" sz="1200" b="0" i="0" kern="1200" dirty="0" smtClean="0">
                <a:solidFill>
                  <a:schemeClr val="tx1"/>
                </a:solidFill>
                <a:effectLst/>
                <a:latin typeface="+mn-lt"/>
                <a:ea typeface="+mn-ea"/>
                <a:cs typeface="+mn-cs"/>
              </a:rPr>
              <a:t>и </a:t>
            </a:r>
            <a:r>
              <a:rPr lang="en-US" sz="1200" b="0" i="0" kern="1200" dirty="0" smtClean="0">
                <a:solidFill>
                  <a:schemeClr val="tx1"/>
                </a:solidFill>
                <a:effectLst/>
                <a:latin typeface="+mn-lt"/>
                <a:ea typeface="+mn-ea"/>
                <a:cs typeface="+mn-cs"/>
              </a:rPr>
              <a:t>transformer.</a:t>
            </a:r>
            <a:r>
              <a:rPr lang="en-US" dirty="0" smtClean="0"/>
              <a:t/>
            </a:r>
            <a:br>
              <a:rPr lang="en-US" dirty="0" smtClean="0"/>
            </a:br>
            <a:r>
              <a:rPr lang="en-US" sz="1200" b="0" i="0" kern="1200" dirty="0" smtClean="0">
                <a:solidFill>
                  <a:schemeClr val="tx1"/>
                </a:solidFill>
                <a:effectLst/>
                <a:latin typeface="+mn-lt"/>
                <a:ea typeface="+mn-ea"/>
                <a:cs typeface="+mn-cs"/>
              </a:rPr>
              <a:t>* Transformer </a:t>
            </a:r>
            <a:r>
              <a:rPr lang="ru-RU" sz="1200" b="0" i="0" kern="1200" dirty="0" smtClean="0">
                <a:solidFill>
                  <a:schemeClr val="tx1"/>
                </a:solidFill>
                <a:effectLst/>
                <a:latin typeface="+mn-lt"/>
                <a:ea typeface="+mn-ea"/>
                <a:cs typeface="+mn-cs"/>
              </a:rPr>
              <a:t>является необязательным методом, и здесь он отсутствует. </a:t>
            </a:r>
            <a:r>
              <a:rPr lang="ru-RU" dirty="0" smtClean="0"/>
              <a:t/>
            </a:r>
            <a:br>
              <a:rPr lang="ru-RU" dirty="0" smtClean="0"/>
            </a:br>
            <a:r>
              <a:rPr lang="ru-RU" sz="1200" b="0" i="0" kern="1200" dirty="0" smtClean="0">
                <a:solidFill>
                  <a:schemeClr val="tx1"/>
                </a:solidFill>
                <a:effectLst/>
                <a:latin typeface="+mn-lt"/>
                <a:ea typeface="+mn-ea"/>
                <a:cs typeface="+mn-cs"/>
              </a:rPr>
              <a:t>*/</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 Примечание: у каждого события должен быть только один обработчик </a:t>
            </a:r>
            <a:r>
              <a:rPr lang="ru-RU" dirty="0" smtClean="0"/>
              <a:t/>
            </a:r>
            <a:br>
              <a:rPr lang="ru-RU" dirty="0" smtClean="0"/>
            </a:br>
            <a:r>
              <a:rPr lang="en-US" sz="1200" b="0" i="0" kern="1200" dirty="0" smtClean="0">
                <a:solidFill>
                  <a:schemeClr val="tx1"/>
                </a:solidFill>
                <a:effectLst/>
                <a:latin typeface="+mn-lt"/>
                <a:ea typeface="+mn-ea"/>
                <a:cs typeface="+mn-cs"/>
              </a:rPr>
              <a:t>on&lt;</a:t>
            </a:r>
            <a:r>
              <a:rPr lang="en-US" sz="1200" b="0" i="0" kern="1200" dirty="0" err="1" smtClean="0">
                <a:solidFill>
                  <a:schemeClr val="tx1"/>
                </a:solidFill>
                <a:effectLst/>
                <a:latin typeface="+mn-lt"/>
                <a:ea typeface="+mn-ea"/>
                <a:cs typeface="+mn-cs"/>
              </a:rPr>
              <a:t>LoginEvent</a:t>
            </a:r>
            <a:r>
              <a:rPr lang="en-US" sz="1200" b="0" i="0" kern="1200" dirty="0" smtClean="0">
                <a:solidFill>
                  <a:schemeClr val="tx1"/>
                </a:solidFill>
                <a:effectLst/>
                <a:latin typeface="+mn-lt"/>
                <a:ea typeface="+mn-ea"/>
                <a:cs typeface="+mn-cs"/>
              </a:rPr>
              <a:t>&gt;(_</a:t>
            </a:r>
            <a:r>
              <a:rPr lang="en-US" sz="1200" b="0" i="0" kern="1200" dirty="0" err="1" smtClean="0">
                <a:solidFill>
                  <a:schemeClr val="tx1"/>
                </a:solidFill>
                <a:effectLst/>
                <a:latin typeface="+mn-lt"/>
                <a:ea typeface="+mn-ea"/>
                <a:cs typeface="+mn-cs"/>
              </a:rPr>
              <a:t>loginEventHandler</a:t>
            </a:r>
            <a:r>
              <a:rPr lang="en-US" sz="1200" b="0" i="0" kern="1200" dirty="0" smtClean="0">
                <a:solidFill>
                  <a:schemeClr val="tx1"/>
                </a:solidFill>
                <a:effectLst/>
                <a:latin typeface="+mn-lt"/>
                <a:ea typeface="+mn-ea"/>
                <a:cs typeface="+mn-cs"/>
              </a:rPr>
              <a:t>);</a:t>
            </a:r>
            <a:r>
              <a:rPr lang="en-US" dirty="0" smtClean="0"/>
              <a:t/>
            </a:r>
            <a:br>
              <a:rPr lang="en-US" dirty="0" smtClean="0"/>
            </a:b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a:t>
            </a:r>
            <a:r>
              <a:rPr lang="en-US" dirty="0" smtClean="0"/>
              <a:t/>
            </a:r>
            <a:br>
              <a:rPr lang="en-US" dirty="0" smtClean="0"/>
            </a:br>
            <a:r>
              <a:rPr lang="ru-RU" sz="1200" b="0" i="0" kern="1200" dirty="0" smtClean="0">
                <a:solidFill>
                  <a:schemeClr val="tx1"/>
                </a:solidFill>
                <a:effectLst/>
                <a:latin typeface="+mn-lt"/>
                <a:ea typeface="+mn-ea"/>
                <a:cs typeface="+mn-cs"/>
              </a:rPr>
              <a:t>Будет использован позже</a:t>
            </a:r>
            <a:r>
              <a:rPr lang="ru-RU" dirty="0" smtClean="0"/>
              <a:t/>
            </a:r>
            <a:br>
              <a:rPr lang="ru-RU" dirty="0" smtClean="0"/>
            </a:br>
            <a:r>
              <a:rPr lang="en-US" sz="1200" b="0" i="0" kern="1200" dirty="0" smtClean="0">
                <a:solidFill>
                  <a:schemeClr val="tx1"/>
                </a:solidFill>
                <a:effectLst/>
                <a:latin typeface="+mn-lt"/>
                <a:ea typeface="+mn-ea"/>
                <a:cs typeface="+mn-cs"/>
              </a:rPr>
              <a:t>on&lt;</a:t>
            </a:r>
            <a:r>
              <a:rPr lang="en-US" sz="1200" b="0" i="0" kern="1200" dirty="0" err="1" smtClean="0">
                <a:solidFill>
                  <a:schemeClr val="tx1"/>
                </a:solidFill>
                <a:effectLst/>
                <a:latin typeface="+mn-lt"/>
                <a:ea typeface="+mn-ea"/>
                <a:cs typeface="+mn-cs"/>
              </a:rPr>
              <a:t>LoginButtonTappedEvent</a:t>
            </a:r>
            <a:r>
              <a:rPr lang="en-US" sz="1200" b="0" i="0" kern="1200" dirty="0" smtClean="0">
                <a:solidFill>
                  <a:schemeClr val="tx1"/>
                </a:solidFill>
                <a:effectLst/>
                <a:latin typeface="+mn-lt"/>
                <a:ea typeface="+mn-ea"/>
                <a:cs typeface="+mn-cs"/>
              </a:rPr>
              <a:t>&gt;(_</a:t>
            </a:r>
            <a:r>
              <a:rPr lang="en-US" sz="1200" b="0" i="0" kern="1200" dirty="0" err="1" smtClean="0">
                <a:solidFill>
                  <a:schemeClr val="tx1"/>
                </a:solidFill>
                <a:effectLst/>
                <a:latin typeface="+mn-lt"/>
                <a:ea typeface="+mn-ea"/>
                <a:cs typeface="+mn-cs"/>
              </a:rPr>
              <a:t>loginButtonTapped</a:t>
            </a:r>
            <a:r>
              <a:rPr lang="en-US" sz="1200" b="0" i="0" kern="1200" dirty="0" smtClean="0">
                <a:solidFill>
                  <a:schemeClr val="tx1"/>
                </a:solidFill>
                <a:effectLst/>
                <a:latin typeface="+mn-lt"/>
                <a:ea typeface="+mn-ea"/>
                <a:cs typeface="+mn-cs"/>
              </a:rPr>
              <a:t>);</a:t>
            </a:r>
            <a:r>
              <a:rPr lang="en-US" dirty="0" smtClean="0"/>
              <a:t/>
            </a:r>
            <a:br>
              <a:rPr lang="en-US" dirty="0" smtClean="0"/>
            </a:br>
            <a:r>
              <a:rPr lang="en-US" sz="1200" b="0" i="0" kern="1200" dirty="0" smtClean="0">
                <a:solidFill>
                  <a:schemeClr val="tx1"/>
                </a:solidFill>
                <a:effectLst/>
                <a:latin typeface="+mn-lt"/>
                <a:ea typeface="+mn-ea"/>
                <a:cs typeface="+mn-cs"/>
              </a:rPr>
              <a:t>on&lt;</a:t>
            </a:r>
            <a:r>
              <a:rPr lang="en-US" sz="1200" b="0" i="0" kern="1200" dirty="0" err="1" smtClean="0">
                <a:solidFill>
                  <a:schemeClr val="tx1"/>
                </a:solidFill>
                <a:effectLst/>
                <a:latin typeface="+mn-lt"/>
                <a:ea typeface="+mn-ea"/>
                <a:cs typeface="+mn-cs"/>
              </a:rPr>
              <a:t>ShowSnackBarButtonTappedEvent</a:t>
            </a:r>
            <a:r>
              <a:rPr lang="en-US" sz="1200" b="0" i="0" kern="1200" dirty="0" smtClean="0">
                <a:solidFill>
                  <a:schemeClr val="tx1"/>
                </a:solidFill>
                <a:effectLst/>
                <a:latin typeface="+mn-lt"/>
                <a:ea typeface="+mn-ea"/>
                <a:cs typeface="+mn-cs"/>
              </a:rPr>
              <a:t>&gt;(_</a:t>
            </a:r>
            <a:r>
              <a:rPr lang="en-US" sz="1200" b="0" i="0" kern="1200" dirty="0" err="1" smtClean="0">
                <a:solidFill>
                  <a:schemeClr val="tx1"/>
                </a:solidFill>
                <a:effectLst/>
                <a:latin typeface="+mn-lt"/>
                <a:ea typeface="+mn-ea"/>
                <a:cs typeface="+mn-cs"/>
              </a:rPr>
              <a:t>showSnackBarTapped</a:t>
            </a:r>
            <a:r>
              <a:rPr lang="en-US" sz="1200" b="0" i="0" kern="1200" dirty="0" smtClean="0">
                <a:solidFill>
                  <a:schemeClr val="tx1"/>
                </a:solidFill>
                <a:effectLst/>
                <a:latin typeface="+mn-lt"/>
                <a:ea typeface="+mn-ea"/>
                <a:cs typeface="+mn-cs"/>
              </a:rPr>
              <a:t>);</a:t>
            </a:r>
            <a:r>
              <a:rPr lang="en-US" dirty="0" smtClean="0"/>
              <a:t/>
            </a:r>
            <a:br>
              <a:rPr lang="en-US" dirty="0" smtClean="0"/>
            </a:br>
            <a:r>
              <a:rPr lang="en-US" sz="1200" b="0" i="0" kern="1200" dirty="0" smtClean="0">
                <a:solidFill>
                  <a:schemeClr val="tx1"/>
                </a:solidFill>
                <a:effectLst/>
                <a:latin typeface="+mn-lt"/>
                <a:ea typeface="+mn-ea"/>
                <a:cs typeface="+mn-cs"/>
              </a:rPr>
              <a:t>*/</a:t>
            </a:r>
            <a:r>
              <a:rPr lang="en-US" dirty="0" smtClean="0"/>
              <a:t/>
            </a:r>
            <a:br>
              <a:rPr lang="en-US" dirty="0" smtClean="0"/>
            </a:br>
            <a:r>
              <a:rPr lang="en-US" sz="1200" b="0" i="0" kern="1200" dirty="0" smtClean="0">
                <a:solidFill>
                  <a:schemeClr val="tx1"/>
                </a:solidFill>
                <a:effectLst/>
                <a:latin typeface="+mn-lt"/>
                <a:ea typeface="+mn-ea"/>
                <a:cs typeface="+mn-cs"/>
              </a:rPr>
              <a:t>}</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a:t>
            </a:r>
            <a:r>
              <a:rPr lang="en-US" dirty="0" smtClean="0"/>
              <a:t/>
            </a:r>
            <a:br>
              <a:rPr lang="en-US" dirty="0" smtClean="0"/>
            </a:br>
            <a:r>
              <a:rPr lang="en-US" sz="1200" b="0" i="0" kern="1200" dirty="0" smtClean="0">
                <a:solidFill>
                  <a:schemeClr val="tx1"/>
                </a:solidFill>
                <a:effectLst/>
                <a:latin typeface="+mn-lt"/>
                <a:ea typeface="+mn-ea"/>
                <a:cs typeface="+mn-cs"/>
              </a:rPr>
              <a:t>* 1. </a:t>
            </a:r>
            <a:r>
              <a:rPr lang="ru-RU" sz="1200" b="0" i="0" kern="1200" dirty="0" smtClean="0">
                <a:solidFill>
                  <a:schemeClr val="tx1"/>
                </a:solidFill>
                <a:effectLst/>
                <a:latin typeface="+mn-lt"/>
                <a:ea typeface="+mn-ea"/>
                <a:cs typeface="+mn-cs"/>
              </a:rPr>
              <a:t>Данный метод возвращает </a:t>
            </a:r>
            <a:r>
              <a:rPr lang="en-US" sz="1200" b="0" i="0" kern="1200" dirty="0" smtClean="0">
                <a:solidFill>
                  <a:schemeClr val="tx1"/>
                </a:solidFill>
                <a:effectLst/>
                <a:latin typeface="+mn-lt"/>
                <a:ea typeface="+mn-ea"/>
                <a:cs typeface="+mn-cs"/>
              </a:rPr>
              <a:t>Future void, </a:t>
            </a:r>
            <a:r>
              <a:rPr lang="ru-RU" sz="1200" b="0" i="0" kern="1200" dirty="0" smtClean="0">
                <a:solidFill>
                  <a:schemeClr val="tx1"/>
                </a:solidFill>
                <a:effectLst/>
                <a:latin typeface="+mn-lt"/>
                <a:ea typeface="+mn-ea"/>
                <a:cs typeface="+mn-cs"/>
              </a:rPr>
              <a:t>что говорит о его</a:t>
            </a:r>
            <a:r>
              <a:rPr lang="ru-RU" dirty="0" smtClean="0"/>
              <a:t/>
            </a:r>
            <a:br>
              <a:rPr lang="ru-RU" dirty="0" smtClean="0"/>
            </a:br>
            <a:r>
              <a:rPr lang="ru-RU" sz="1200" b="0" i="0" kern="1200" dirty="0" smtClean="0">
                <a:solidFill>
                  <a:schemeClr val="tx1"/>
                </a:solidFill>
                <a:effectLst/>
                <a:latin typeface="+mn-lt"/>
                <a:ea typeface="+mn-ea"/>
                <a:cs typeface="+mn-cs"/>
              </a:rPr>
              <a:t>* способности выполнять асинхронные операции.</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 2. Он принимает два необходимых параметра </a:t>
            </a:r>
            <a:r>
              <a:rPr lang="ru-RU" dirty="0" smtClean="0"/>
              <a:t/>
            </a:r>
            <a:br>
              <a:rPr lang="ru-RU" dirty="0" smtClean="0"/>
            </a:br>
            <a:r>
              <a:rPr lang="ru-RU"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Event </a:t>
            </a:r>
            <a:r>
              <a:rPr lang="ru-RU" sz="1200" b="0" i="0" kern="1200" dirty="0" smtClean="0">
                <a:solidFill>
                  <a:schemeClr val="tx1"/>
                </a:solidFill>
                <a:effectLst/>
                <a:latin typeface="+mn-lt"/>
                <a:ea typeface="+mn-ea"/>
                <a:cs typeface="+mn-cs"/>
              </a:rPr>
              <a:t>и </a:t>
            </a:r>
            <a:r>
              <a:rPr lang="en-US" sz="1200" b="0" i="0" kern="1200" dirty="0" smtClean="0">
                <a:solidFill>
                  <a:schemeClr val="tx1"/>
                </a:solidFill>
                <a:effectLst/>
                <a:latin typeface="+mn-lt"/>
                <a:ea typeface="+mn-ea"/>
                <a:cs typeface="+mn-cs"/>
              </a:rPr>
              <a:t>Emitter</a:t>
            </a:r>
            <a:r>
              <a:rPr lang="en-US" dirty="0" smtClean="0"/>
              <a:t/>
            </a:r>
            <a:br>
              <a:rPr lang="en-US" dirty="0" smtClean="0"/>
            </a:br>
            <a:r>
              <a:rPr lang="en-US" sz="1200" b="0" i="0" kern="1200" dirty="0" smtClean="0">
                <a:solidFill>
                  <a:schemeClr val="tx1"/>
                </a:solidFill>
                <a:effectLst/>
                <a:latin typeface="+mn-lt"/>
                <a:ea typeface="+mn-ea"/>
                <a:cs typeface="+mn-cs"/>
              </a:rPr>
              <a:t>*/</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Future&lt;void&gt; _</a:t>
            </a:r>
            <a:r>
              <a:rPr lang="en-US" sz="1200" b="0" i="0" kern="1200" dirty="0" err="1" smtClean="0">
                <a:solidFill>
                  <a:schemeClr val="tx1"/>
                </a:solidFill>
                <a:effectLst/>
                <a:latin typeface="+mn-lt"/>
                <a:ea typeface="+mn-ea"/>
                <a:cs typeface="+mn-cs"/>
              </a:rPr>
              <a:t>loginEventHandler</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LoginEvent</a:t>
            </a:r>
            <a:r>
              <a:rPr lang="en-US" sz="1200" b="0" i="0" kern="1200" dirty="0" smtClean="0">
                <a:solidFill>
                  <a:schemeClr val="tx1"/>
                </a:solidFill>
                <a:effectLst/>
                <a:latin typeface="+mn-lt"/>
                <a:ea typeface="+mn-ea"/>
                <a:cs typeface="+mn-cs"/>
              </a:rPr>
              <a:t> e, Emitter emit) </a:t>
            </a:r>
            <a:r>
              <a:rPr lang="en-US" sz="1200" b="0" i="0" kern="1200" dirty="0" err="1" smtClean="0">
                <a:solidFill>
                  <a:schemeClr val="tx1"/>
                </a:solidFill>
                <a:effectLst/>
                <a:latin typeface="+mn-lt"/>
                <a:ea typeface="+mn-ea"/>
                <a:cs typeface="+mn-cs"/>
              </a:rPr>
              <a:t>async</a:t>
            </a:r>
            <a:r>
              <a:rPr lang="en-US" sz="1200" b="0" i="0" kern="1200" dirty="0" smtClean="0">
                <a:solidFill>
                  <a:schemeClr val="tx1"/>
                </a:solidFill>
                <a:effectLst/>
                <a:latin typeface="+mn-lt"/>
                <a:ea typeface="+mn-ea"/>
                <a:cs typeface="+mn-cs"/>
              </a:rPr>
              <a:t> {</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Выполнение задачи по реализации бизнес-логики </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a:t>
            </a:r>
            <a:r>
              <a:rPr lang="ru-RU" dirty="0" smtClean="0"/>
              <a:t/>
            </a:r>
            <a:br>
              <a:rPr lang="ru-RU" dirty="0" smtClean="0"/>
            </a:br>
            <a:r>
              <a:rPr lang="ru-RU" sz="1200" b="0" i="0" kern="1200" dirty="0" smtClean="0">
                <a:solidFill>
                  <a:schemeClr val="tx1"/>
                </a:solidFill>
                <a:effectLst/>
                <a:latin typeface="+mn-lt"/>
                <a:ea typeface="+mn-ea"/>
                <a:cs typeface="+mn-cs"/>
              </a:rPr>
              <a:t>* У класса </a:t>
            </a:r>
            <a:r>
              <a:rPr lang="en-US" sz="1200" b="0" i="0" kern="1200" dirty="0" smtClean="0">
                <a:solidFill>
                  <a:schemeClr val="tx1"/>
                </a:solidFill>
                <a:effectLst/>
                <a:latin typeface="+mn-lt"/>
                <a:ea typeface="+mn-ea"/>
                <a:cs typeface="+mn-cs"/>
              </a:rPr>
              <a:t>Emitter </a:t>
            </a:r>
            <a:r>
              <a:rPr lang="ru-RU" sz="1200" b="0" i="0" kern="1200" dirty="0" smtClean="0">
                <a:solidFill>
                  <a:schemeClr val="tx1"/>
                </a:solidFill>
                <a:effectLst/>
                <a:latin typeface="+mn-lt"/>
                <a:ea typeface="+mn-ea"/>
                <a:cs typeface="+mn-cs"/>
              </a:rPr>
              <a:t>есть ряд других методов, </a:t>
            </a:r>
            <a:r>
              <a:rPr lang="ru-RU" dirty="0" smtClean="0"/>
              <a:t/>
            </a:r>
            <a:br>
              <a:rPr lang="ru-RU" dirty="0" smtClean="0"/>
            </a:br>
            <a:r>
              <a:rPr lang="ru-RU" sz="1200" b="0" i="0" kern="1200" dirty="0" smtClean="0">
                <a:solidFill>
                  <a:schemeClr val="tx1"/>
                </a:solidFill>
                <a:effectLst/>
                <a:latin typeface="+mn-lt"/>
                <a:ea typeface="+mn-ea"/>
                <a:cs typeface="+mn-cs"/>
              </a:rPr>
              <a:t>* но мы выбрали самый простой из них, </a:t>
            </a:r>
            <a:r>
              <a:rPr lang="ru-RU" dirty="0" smtClean="0"/>
              <a:t/>
            </a:r>
            <a:br>
              <a:rPr lang="ru-RU" dirty="0" smtClean="0"/>
            </a:br>
            <a:r>
              <a:rPr lang="ru-RU" sz="1200" b="0" i="0" kern="1200" dirty="0" smtClean="0">
                <a:solidFill>
                  <a:schemeClr val="tx1"/>
                </a:solidFill>
                <a:effectLst/>
                <a:latin typeface="+mn-lt"/>
                <a:ea typeface="+mn-ea"/>
                <a:cs typeface="+mn-cs"/>
              </a:rPr>
              <a:t>* так как нам нужно всего лишь сгенерировать состояние. </a:t>
            </a:r>
            <a:r>
              <a:rPr lang="ru-RU" dirty="0" smtClean="0"/>
              <a:t/>
            </a:r>
            <a:br>
              <a:rPr lang="ru-RU" dirty="0" smtClean="0"/>
            </a:br>
            <a:r>
              <a:rPr lang="ru-RU" sz="1200" b="0" i="0" kern="1200" dirty="0" smtClean="0">
                <a:solidFill>
                  <a:schemeClr val="tx1"/>
                </a:solidFill>
                <a:effectLst/>
                <a:latin typeface="+mn-lt"/>
                <a:ea typeface="+mn-ea"/>
                <a:cs typeface="+mn-cs"/>
              </a:rPr>
              <a:t>*/</a:t>
            </a:r>
            <a:r>
              <a:rPr lang="ru-RU" dirty="0" smtClean="0"/>
              <a:t/>
            </a:r>
            <a:br>
              <a:rPr lang="ru-RU" dirty="0" smtClean="0"/>
            </a:br>
            <a:r>
              <a:rPr lang="en-US" sz="1200" b="0" i="0" kern="1200" dirty="0" smtClean="0">
                <a:solidFill>
                  <a:schemeClr val="tx1"/>
                </a:solidFill>
                <a:effectLst/>
                <a:latin typeface="+mn-lt"/>
                <a:ea typeface="+mn-ea"/>
                <a:cs typeface="+mn-cs"/>
              </a:rPr>
              <a:t>emit(</a:t>
            </a:r>
            <a:r>
              <a:rPr lang="en-US" sz="1200" b="0" i="0" kern="1200" dirty="0" err="1" smtClean="0">
                <a:solidFill>
                  <a:schemeClr val="tx1"/>
                </a:solidFill>
                <a:effectLst/>
                <a:latin typeface="+mn-lt"/>
                <a:ea typeface="+mn-ea"/>
                <a:cs typeface="+mn-cs"/>
              </a:rPr>
              <a:t>LoginInitial</a:t>
            </a:r>
            <a:r>
              <a:rPr lang="en-US" sz="1200" b="0" i="0" kern="1200" dirty="0" smtClean="0">
                <a:solidFill>
                  <a:schemeClr val="tx1"/>
                </a:solidFill>
                <a:effectLst/>
                <a:latin typeface="+mn-lt"/>
                <a:ea typeface="+mn-ea"/>
                <a:cs typeface="+mn-cs"/>
              </a:rPr>
              <a:t>());</a:t>
            </a:r>
            <a:r>
              <a:rPr lang="en-US" dirty="0" smtClean="0"/>
              <a:t/>
            </a:r>
            <a:br>
              <a:rPr lang="en-US" dirty="0" smtClean="0"/>
            </a:br>
            <a:r>
              <a:rPr lang="en-US" sz="1200" b="0" i="0" kern="1200" dirty="0" smtClean="0">
                <a:solidFill>
                  <a:schemeClr val="tx1"/>
                </a:solidFill>
                <a:effectLst/>
                <a:latin typeface="+mn-lt"/>
                <a:ea typeface="+mn-ea"/>
                <a:cs typeface="+mn-cs"/>
              </a:rPr>
              <a:t>}</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a:t>
            </a:r>
            <a:r>
              <a:rPr lang="en-US" dirty="0" smtClean="0"/>
              <a:t/>
            </a:r>
            <a:br>
              <a:rPr lang="en-US" dirty="0" smtClean="0"/>
            </a:br>
            <a:r>
              <a:rPr lang="ru-RU" sz="1200" b="0" i="0" kern="1200" dirty="0" smtClean="0">
                <a:solidFill>
                  <a:schemeClr val="tx1"/>
                </a:solidFill>
                <a:effectLst/>
                <a:latin typeface="+mn-lt"/>
                <a:ea typeface="+mn-ea"/>
                <a:cs typeface="+mn-cs"/>
              </a:rPr>
              <a:t>Будет использован позже</a:t>
            </a:r>
            <a:r>
              <a:rPr lang="ru-RU" dirty="0" smtClean="0"/>
              <a:t/>
            </a:r>
            <a:br>
              <a:rPr lang="ru-RU" dirty="0" smtClean="0"/>
            </a:br>
            <a:r>
              <a:rPr lang="en-US" sz="1200" b="0" i="0" kern="1200" dirty="0" smtClean="0">
                <a:solidFill>
                  <a:schemeClr val="tx1"/>
                </a:solidFill>
                <a:effectLst/>
                <a:latin typeface="+mn-lt"/>
                <a:ea typeface="+mn-ea"/>
                <a:cs typeface="+mn-cs"/>
              </a:rPr>
              <a:t>Future&lt;void&gt; _</a:t>
            </a:r>
            <a:r>
              <a:rPr lang="en-US" sz="1200" b="0" i="0" kern="1200" dirty="0" err="1" smtClean="0">
                <a:solidFill>
                  <a:schemeClr val="tx1"/>
                </a:solidFill>
                <a:effectLst/>
                <a:latin typeface="+mn-lt"/>
                <a:ea typeface="+mn-ea"/>
                <a:cs typeface="+mn-cs"/>
              </a:rPr>
              <a:t>loginButtonTapped</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LoginButtonTappedEvent</a:t>
            </a:r>
            <a:r>
              <a:rPr lang="en-US" sz="1200" b="0" i="0" kern="1200" dirty="0" smtClean="0">
                <a:solidFill>
                  <a:schemeClr val="tx1"/>
                </a:solidFill>
                <a:effectLst/>
                <a:latin typeface="+mn-lt"/>
                <a:ea typeface="+mn-ea"/>
                <a:cs typeface="+mn-cs"/>
              </a:rPr>
              <a:t> e, Emitter emit) </a:t>
            </a:r>
            <a:r>
              <a:rPr lang="en-US" sz="1200" b="0" i="0" kern="1200" dirty="0" err="1" smtClean="0">
                <a:solidFill>
                  <a:schemeClr val="tx1"/>
                </a:solidFill>
                <a:effectLst/>
                <a:latin typeface="+mn-lt"/>
                <a:ea typeface="+mn-ea"/>
                <a:cs typeface="+mn-cs"/>
              </a:rPr>
              <a:t>async</a:t>
            </a:r>
            <a:r>
              <a:rPr lang="en-US" sz="1200" b="0" i="0" kern="1200" dirty="0" smtClean="0">
                <a:solidFill>
                  <a:schemeClr val="tx1"/>
                </a:solidFill>
                <a:effectLst/>
                <a:latin typeface="+mn-lt"/>
                <a:ea typeface="+mn-ea"/>
                <a:cs typeface="+mn-cs"/>
              </a:rPr>
              <a:t> {</a:t>
            </a:r>
            <a:r>
              <a:rPr lang="en-US" dirty="0" smtClean="0"/>
              <a:t/>
            </a:r>
            <a:br>
              <a:rPr lang="en-US" dirty="0" smtClean="0"/>
            </a:br>
            <a:r>
              <a:rPr lang="en-US" sz="1200" b="0" i="0" kern="1200" dirty="0" smtClean="0">
                <a:solidFill>
                  <a:schemeClr val="tx1"/>
                </a:solidFill>
                <a:effectLst/>
                <a:latin typeface="+mn-lt"/>
                <a:ea typeface="+mn-ea"/>
                <a:cs typeface="+mn-cs"/>
              </a:rPr>
              <a:t>emit(</a:t>
            </a:r>
            <a:r>
              <a:rPr lang="en-US" sz="1200" b="0" i="0" kern="1200" dirty="0" err="1" smtClean="0">
                <a:solidFill>
                  <a:schemeClr val="tx1"/>
                </a:solidFill>
                <a:effectLst/>
                <a:latin typeface="+mn-lt"/>
                <a:ea typeface="+mn-ea"/>
                <a:cs typeface="+mn-cs"/>
              </a:rPr>
              <a:t>UpdateTextState</a:t>
            </a:r>
            <a:r>
              <a:rPr lang="en-US" sz="1200" b="0" i="0" kern="1200" dirty="0" smtClean="0">
                <a:solidFill>
                  <a:schemeClr val="tx1"/>
                </a:solidFill>
                <a:effectLst/>
                <a:latin typeface="+mn-lt"/>
                <a:ea typeface="+mn-ea"/>
                <a:cs typeface="+mn-cs"/>
              </a:rPr>
              <a:t>(text: "Text is sent from the Bloc"));</a:t>
            </a:r>
            <a:r>
              <a:rPr lang="en-US" dirty="0" smtClean="0"/>
              <a:t/>
            </a:r>
            <a:br>
              <a:rPr lang="en-US" dirty="0" smtClean="0"/>
            </a:br>
            <a:r>
              <a:rPr lang="en-US" sz="1200" b="0" i="0" kern="1200" dirty="0" smtClean="0">
                <a:solidFill>
                  <a:schemeClr val="tx1"/>
                </a:solidFill>
                <a:effectLst/>
                <a:latin typeface="+mn-lt"/>
                <a:ea typeface="+mn-ea"/>
                <a:cs typeface="+mn-cs"/>
              </a:rPr>
              <a:t>}</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Future&lt;void&gt; _</a:t>
            </a:r>
            <a:r>
              <a:rPr lang="en-US" sz="1200" b="0" i="0" kern="1200" dirty="0" err="1" smtClean="0">
                <a:solidFill>
                  <a:schemeClr val="tx1"/>
                </a:solidFill>
                <a:effectLst/>
                <a:latin typeface="+mn-lt"/>
                <a:ea typeface="+mn-ea"/>
                <a:cs typeface="+mn-cs"/>
              </a:rPr>
              <a:t>showSnackBarTapped</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ShowSnackBarButtonTappedEvent</a:t>
            </a:r>
            <a:r>
              <a:rPr lang="en-US" sz="1200" b="0" i="0" kern="1200" dirty="0" smtClean="0">
                <a:solidFill>
                  <a:schemeClr val="tx1"/>
                </a:solidFill>
                <a:effectLst/>
                <a:latin typeface="+mn-lt"/>
                <a:ea typeface="+mn-ea"/>
                <a:cs typeface="+mn-cs"/>
              </a:rPr>
              <a:t> e, Emitter emit) </a:t>
            </a:r>
            <a:r>
              <a:rPr lang="en-US" sz="1200" b="0" i="0" kern="1200" dirty="0" err="1" smtClean="0">
                <a:solidFill>
                  <a:schemeClr val="tx1"/>
                </a:solidFill>
                <a:effectLst/>
                <a:latin typeface="+mn-lt"/>
                <a:ea typeface="+mn-ea"/>
                <a:cs typeface="+mn-cs"/>
              </a:rPr>
              <a:t>async</a:t>
            </a:r>
            <a:r>
              <a:rPr lang="en-US" sz="1200" b="0" i="0" kern="1200" dirty="0" smtClean="0">
                <a:solidFill>
                  <a:schemeClr val="tx1"/>
                </a:solidFill>
                <a:effectLst/>
                <a:latin typeface="+mn-lt"/>
                <a:ea typeface="+mn-ea"/>
                <a:cs typeface="+mn-cs"/>
              </a:rPr>
              <a:t> {</a:t>
            </a:r>
            <a:r>
              <a:rPr lang="en-US" dirty="0" smtClean="0"/>
              <a:t/>
            </a:r>
            <a:br>
              <a:rPr lang="en-US" dirty="0" smtClean="0"/>
            </a:br>
            <a:r>
              <a:rPr lang="en-US" sz="1200" b="0" i="0" kern="1200" dirty="0" smtClean="0">
                <a:solidFill>
                  <a:schemeClr val="tx1"/>
                </a:solidFill>
                <a:effectLst/>
                <a:latin typeface="+mn-lt"/>
                <a:ea typeface="+mn-ea"/>
                <a:cs typeface="+mn-cs"/>
              </a:rPr>
              <a:t>emit(</a:t>
            </a:r>
            <a:r>
              <a:rPr lang="en-US" sz="1200" b="0" i="0" kern="1200" dirty="0" err="1" smtClean="0">
                <a:solidFill>
                  <a:schemeClr val="tx1"/>
                </a:solidFill>
                <a:effectLst/>
                <a:latin typeface="+mn-lt"/>
                <a:ea typeface="+mn-ea"/>
                <a:cs typeface="+mn-cs"/>
              </a:rPr>
              <a:t>ShowSnackbarState</a:t>
            </a:r>
            <a:r>
              <a:rPr lang="en-US" sz="1200" b="0" i="0" kern="1200" dirty="0" smtClean="0">
                <a:solidFill>
                  <a:schemeClr val="tx1"/>
                </a:solidFill>
                <a:effectLst/>
                <a:latin typeface="+mn-lt"/>
                <a:ea typeface="+mn-ea"/>
                <a:cs typeface="+mn-cs"/>
              </a:rPr>
              <a:t>());</a:t>
            </a:r>
            <a:r>
              <a:rPr lang="en-US" dirty="0" smtClean="0"/>
              <a:t/>
            </a:r>
            <a:br>
              <a:rPr lang="en-US" dirty="0" smtClean="0"/>
            </a:br>
            <a:r>
              <a:rPr lang="en-US" sz="1200" b="0" i="0" kern="1200" dirty="0" smtClean="0">
                <a:solidFill>
                  <a:schemeClr val="tx1"/>
                </a:solidFill>
                <a:effectLst/>
                <a:latin typeface="+mn-lt"/>
                <a:ea typeface="+mn-ea"/>
                <a:cs typeface="+mn-cs"/>
              </a:rPr>
              <a:t>}*/</a:t>
            </a:r>
            <a:r>
              <a:rPr lang="en-US" dirty="0" smtClean="0"/>
              <a:t/>
            </a:r>
            <a:br>
              <a:rPr lang="en-US" dirty="0" smtClean="0"/>
            </a:br>
            <a:r>
              <a:rPr lang="en-US" sz="1200" b="0" i="0" kern="1200" dirty="0" smtClean="0">
                <a:solidFill>
                  <a:schemeClr val="tx1"/>
                </a:solidFill>
                <a:effectLst/>
                <a:latin typeface="+mn-lt"/>
                <a:ea typeface="+mn-ea"/>
                <a:cs typeface="+mn-cs"/>
              </a:rPr>
              <a:t>}</a:t>
            </a:r>
            <a:endParaRPr lang="en-US" dirty="0"/>
          </a:p>
        </p:txBody>
      </p:sp>
      <p:sp>
        <p:nvSpPr>
          <p:cNvPr id="4" name="Номер слайда 3"/>
          <p:cNvSpPr>
            <a:spLocks noGrp="1"/>
          </p:cNvSpPr>
          <p:nvPr>
            <p:ph type="sldNum" sz="quarter" idx="10"/>
          </p:nvPr>
        </p:nvSpPr>
        <p:spPr/>
        <p:txBody>
          <a:bodyPr/>
          <a:lstStyle/>
          <a:p>
            <a:fld id="{598EA25C-5BED-4794-8994-47F8D6C4C6BC}" type="slidenum">
              <a:rPr lang="en-US" smtClean="0"/>
              <a:t>27</a:t>
            </a:fld>
            <a:endParaRPr lang="en-US"/>
          </a:p>
        </p:txBody>
      </p:sp>
    </p:spTree>
    <p:extLst>
      <p:ext uri="{BB962C8B-B14F-4D97-AF65-F5344CB8AC3E}">
        <p14:creationId xmlns:p14="http://schemas.microsoft.com/office/powerpoint/2010/main" val="7287997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lnSpc>
                <a:spcPct val="120000"/>
              </a:lnSpc>
              <a:spcBef>
                <a:spcPts val="0"/>
              </a:spcBef>
              <a:buNone/>
            </a:pPr>
            <a:r>
              <a:rPr lang="en-US" dirty="0" smtClean="0"/>
              <a:t>part of '</a:t>
            </a:r>
            <a:r>
              <a:rPr lang="en-US" dirty="0" err="1" smtClean="0"/>
              <a:t>login_bloc.dart</a:t>
            </a:r>
            <a:r>
              <a:rPr lang="en-US" dirty="0" smtClean="0"/>
              <a:t>';</a:t>
            </a:r>
          </a:p>
          <a:p>
            <a:pPr marL="0" indent="0">
              <a:lnSpc>
                <a:spcPct val="120000"/>
              </a:lnSpc>
              <a:spcBef>
                <a:spcPts val="0"/>
              </a:spcBef>
              <a:buNone/>
            </a:pPr>
            <a:endParaRPr lang="en-US" dirty="0" smtClean="0"/>
          </a:p>
          <a:p>
            <a:pPr marL="0" indent="0">
              <a:lnSpc>
                <a:spcPct val="120000"/>
              </a:lnSpc>
              <a:spcBef>
                <a:spcPts val="0"/>
              </a:spcBef>
              <a:buNone/>
            </a:pPr>
            <a:r>
              <a:rPr lang="en-US" dirty="0" smtClean="0"/>
              <a:t>// </a:t>
            </a:r>
            <a:r>
              <a:rPr lang="ru-RU" dirty="0" smtClean="0"/>
              <a:t>Это простой абстрактный класс </a:t>
            </a:r>
          </a:p>
          <a:p>
            <a:pPr marL="0" indent="0">
              <a:lnSpc>
                <a:spcPct val="120000"/>
              </a:lnSpc>
              <a:spcBef>
                <a:spcPts val="0"/>
              </a:spcBef>
              <a:buNone/>
            </a:pPr>
            <a:r>
              <a:rPr lang="ru-RU" dirty="0" smtClean="0"/>
              <a:t>// который можно расширить для других событий </a:t>
            </a:r>
          </a:p>
          <a:p>
            <a:pPr marL="0" indent="0">
              <a:lnSpc>
                <a:spcPct val="120000"/>
              </a:lnSpc>
              <a:spcBef>
                <a:spcPts val="0"/>
              </a:spcBef>
              <a:buNone/>
            </a:pPr>
            <a:r>
              <a:rPr lang="en-US" dirty="0" smtClean="0"/>
              <a:t>abstract class </a:t>
            </a:r>
            <a:r>
              <a:rPr lang="en-US" dirty="0" err="1" smtClean="0"/>
              <a:t>LoginEvent</a:t>
            </a:r>
            <a:r>
              <a:rPr lang="en-US" dirty="0" smtClean="0"/>
              <a:t> {</a:t>
            </a:r>
          </a:p>
          <a:p>
            <a:pPr marL="0" indent="0">
              <a:lnSpc>
                <a:spcPct val="120000"/>
              </a:lnSpc>
              <a:spcBef>
                <a:spcPts val="0"/>
              </a:spcBef>
              <a:buNone/>
            </a:pPr>
            <a:r>
              <a:rPr lang="en-US" dirty="0" smtClean="0"/>
              <a:t>  </a:t>
            </a:r>
            <a:r>
              <a:rPr lang="en-US" dirty="0" err="1" smtClean="0"/>
              <a:t>const</a:t>
            </a:r>
            <a:r>
              <a:rPr lang="en-US" dirty="0" smtClean="0"/>
              <a:t> </a:t>
            </a:r>
            <a:r>
              <a:rPr lang="en-US" dirty="0" err="1" smtClean="0"/>
              <a:t>LoginEvent</a:t>
            </a:r>
            <a:r>
              <a:rPr lang="en-US" dirty="0" smtClean="0"/>
              <a:t>();</a:t>
            </a:r>
          </a:p>
          <a:p>
            <a:pPr marL="0" indent="0">
              <a:lnSpc>
                <a:spcPct val="120000"/>
              </a:lnSpc>
              <a:spcBef>
                <a:spcPts val="0"/>
              </a:spcBef>
              <a:buNone/>
            </a:pPr>
            <a:r>
              <a:rPr lang="en-US" dirty="0" smtClean="0"/>
              <a:t>}</a:t>
            </a:r>
          </a:p>
          <a:p>
            <a:pPr marL="0" indent="0">
              <a:lnSpc>
                <a:spcPct val="120000"/>
              </a:lnSpc>
              <a:spcBef>
                <a:spcPts val="0"/>
              </a:spcBef>
              <a:buNone/>
            </a:pPr>
            <a:endParaRPr lang="en-US" dirty="0" smtClean="0"/>
          </a:p>
          <a:p>
            <a:pPr marL="0" indent="0">
              <a:lnSpc>
                <a:spcPct val="120000"/>
              </a:lnSpc>
              <a:spcBef>
                <a:spcPts val="0"/>
              </a:spcBef>
              <a:buNone/>
            </a:pPr>
            <a:r>
              <a:rPr lang="en-US" dirty="0" smtClean="0"/>
              <a:t>/*</a:t>
            </a:r>
          </a:p>
          <a:p>
            <a:pPr marL="0" indent="0">
              <a:lnSpc>
                <a:spcPct val="120000"/>
              </a:lnSpc>
              <a:spcBef>
                <a:spcPts val="0"/>
              </a:spcBef>
              <a:buNone/>
            </a:pPr>
            <a:r>
              <a:rPr lang="ru-RU" dirty="0" smtClean="0"/>
              <a:t>Будет использован позже</a:t>
            </a:r>
          </a:p>
          <a:p>
            <a:pPr marL="0" indent="0">
              <a:lnSpc>
                <a:spcPct val="120000"/>
              </a:lnSpc>
              <a:spcBef>
                <a:spcPts val="0"/>
              </a:spcBef>
              <a:buNone/>
            </a:pPr>
            <a:r>
              <a:rPr lang="en-US" dirty="0" smtClean="0"/>
              <a:t>class </a:t>
            </a:r>
            <a:r>
              <a:rPr lang="en-US" dirty="0" err="1" smtClean="0"/>
              <a:t>LoginButtonTappedEvent</a:t>
            </a:r>
            <a:r>
              <a:rPr lang="en-US" dirty="0" smtClean="0"/>
              <a:t> extends </a:t>
            </a:r>
            <a:r>
              <a:rPr lang="en-US" dirty="0" err="1" smtClean="0"/>
              <a:t>LoginEvent</a:t>
            </a:r>
            <a:r>
              <a:rPr lang="en-US" dirty="0" smtClean="0"/>
              <a:t> {}</a:t>
            </a:r>
          </a:p>
          <a:p>
            <a:pPr marL="0" indent="0">
              <a:lnSpc>
                <a:spcPct val="120000"/>
              </a:lnSpc>
              <a:spcBef>
                <a:spcPts val="0"/>
              </a:spcBef>
              <a:buNone/>
            </a:pPr>
            <a:r>
              <a:rPr lang="en-US" dirty="0" smtClean="0"/>
              <a:t>class </a:t>
            </a:r>
            <a:r>
              <a:rPr lang="en-US" dirty="0" err="1" smtClean="0"/>
              <a:t>ShowSnackBarButtonTappedEvent</a:t>
            </a:r>
            <a:r>
              <a:rPr lang="en-US" dirty="0" smtClean="0"/>
              <a:t> extends </a:t>
            </a:r>
            <a:r>
              <a:rPr lang="en-US" dirty="0" err="1" smtClean="0"/>
              <a:t>LoginEvent</a:t>
            </a:r>
            <a:r>
              <a:rPr lang="en-US" dirty="0" smtClean="0"/>
              <a:t> {}</a:t>
            </a:r>
          </a:p>
          <a:p>
            <a:pPr marL="0" indent="0">
              <a:lnSpc>
                <a:spcPct val="120000"/>
              </a:lnSpc>
              <a:spcBef>
                <a:spcPts val="0"/>
              </a:spcBef>
              <a:buNone/>
            </a:pPr>
            <a:r>
              <a:rPr lang="en-US" dirty="0" smtClean="0"/>
              <a:t>*/</a:t>
            </a:r>
            <a:endParaRPr lang="en-US" dirty="0"/>
          </a:p>
        </p:txBody>
      </p:sp>
      <p:sp>
        <p:nvSpPr>
          <p:cNvPr id="4" name="Номер слайда 3"/>
          <p:cNvSpPr>
            <a:spLocks noGrp="1"/>
          </p:cNvSpPr>
          <p:nvPr>
            <p:ph type="sldNum" sz="quarter" idx="10"/>
          </p:nvPr>
        </p:nvSpPr>
        <p:spPr/>
        <p:txBody>
          <a:bodyPr/>
          <a:lstStyle/>
          <a:p>
            <a:fld id="{598EA25C-5BED-4794-8994-47F8D6C4C6BC}" type="slidenum">
              <a:rPr lang="en-US" smtClean="0"/>
              <a:t>28</a:t>
            </a:fld>
            <a:endParaRPr lang="en-US"/>
          </a:p>
        </p:txBody>
      </p:sp>
    </p:spTree>
    <p:extLst>
      <p:ext uri="{BB962C8B-B14F-4D97-AF65-F5344CB8AC3E}">
        <p14:creationId xmlns:p14="http://schemas.microsoft.com/office/powerpoint/2010/main" val="19738495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part of '</a:t>
            </a:r>
            <a:r>
              <a:rPr lang="en-US" sz="1200" b="0" i="0" kern="1200" dirty="0" err="1" smtClean="0">
                <a:solidFill>
                  <a:schemeClr val="tx1"/>
                </a:solidFill>
                <a:effectLst/>
                <a:latin typeface="+mn-lt"/>
                <a:ea typeface="+mn-ea"/>
                <a:cs typeface="+mn-cs"/>
              </a:rPr>
              <a:t>login_bloc.dart</a:t>
            </a:r>
            <a:r>
              <a:rPr lang="en-US" sz="1200" b="0" i="0" kern="1200" dirty="0" smtClean="0">
                <a:solidFill>
                  <a:schemeClr val="tx1"/>
                </a:solidFill>
                <a:effectLst/>
                <a:latin typeface="+mn-lt"/>
                <a:ea typeface="+mn-ea"/>
                <a:cs typeface="+mn-cs"/>
              </a:rPr>
              <a:t>';</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Это тоже абстрактный класс,</a:t>
            </a:r>
            <a:r>
              <a:rPr lang="ru-RU" dirty="0" smtClean="0"/>
              <a:t/>
            </a:r>
            <a:br>
              <a:rPr lang="ru-RU" dirty="0" smtClean="0"/>
            </a:br>
            <a:r>
              <a:rPr lang="ru-RU" sz="1200" b="0" i="0" kern="1200" dirty="0" smtClean="0">
                <a:solidFill>
                  <a:schemeClr val="tx1"/>
                </a:solidFill>
                <a:effectLst/>
                <a:latin typeface="+mn-lt"/>
                <a:ea typeface="+mn-ea"/>
                <a:cs typeface="+mn-cs"/>
              </a:rPr>
              <a:t>// который можно расширить другими классами </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a:t>
            </a:r>
            <a:r>
              <a:rPr lang="ru-RU" dirty="0" smtClean="0"/>
              <a:t/>
            </a:r>
            <a:br>
              <a:rPr lang="ru-RU" dirty="0" smtClean="0"/>
            </a:br>
            <a:r>
              <a:rPr lang="ru-RU" sz="1200" b="0" i="0" kern="1200" dirty="0" smtClean="0">
                <a:solidFill>
                  <a:schemeClr val="tx1"/>
                </a:solidFill>
                <a:effectLst/>
                <a:latin typeface="+mn-lt"/>
                <a:ea typeface="+mn-ea"/>
                <a:cs typeface="+mn-cs"/>
              </a:rPr>
              <a:t>* Один базовый класс нужен для того, чтобы</a:t>
            </a:r>
            <a:r>
              <a:rPr lang="ru-RU" dirty="0" smtClean="0"/>
              <a:t/>
            </a:r>
            <a:br>
              <a:rPr lang="ru-RU" dirty="0" smtClean="0"/>
            </a:br>
            <a:r>
              <a:rPr lang="ru-RU" sz="1200" b="0" i="0" kern="1200" dirty="0" smtClean="0">
                <a:solidFill>
                  <a:schemeClr val="tx1"/>
                </a:solidFill>
                <a:effectLst/>
                <a:latin typeface="+mn-lt"/>
                <a:ea typeface="+mn-ea"/>
                <a:cs typeface="+mn-cs"/>
              </a:rPr>
              <a:t>* на его основе создавать дочерние классы</a:t>
            </a:r>
            <a:r>
              <a:rPr lang="ru-RU" dirty="0" smtClean="0"/>
              <a:t/>
            </a:r>
            <a:br>
              <a:rPr lang="ru-RU" dirty="0" smtClean="0"/>
            </a:br>
            <a:r>
              <a:rPr lang="ru-RU" sz="1200" b="0" i="0" kern="1200" dirty="0" smtClean="0">
                <a:solidFill>
                  <a:schemeClr val="tx1"/>
                </a:solidFill>
                <a:effectLst/>
                <a:latin typeface="+mn-lt"/>
                <a:ea typeface="+mn-ea"/>
                <a:cs typeface="+mn-cs"/>
              </a:rPr>
              <a:t>* в тех файлах, где он используется.</a:t>
            </a:r>
            <a:r>
              <a:rPr lang="ru-RU" dirty="0" smtClean="0"/>
              <a:t/>
            </a:r>
            <a:br>
              <a:rPr lang="ru-RU" dirty="0" smtClean="0"/>
            </a:br>
            <a:r>
              <a:rPr lang="ru-RU" sz="1200" b="0" i="0" kern="1200" dirty="0" smtClean="0">
                <a:solidFill>
                  <a:schemeClr val="tx1"/>
                </a:solidFill>
                <a:effectLst/>
                <a:latin typeface="+mn-lt"/>
                <a:ea typeface="+mn-ea"/>
                <a:cs typeface="+mn-cs"/>
              </a:rPr>
              <a:t>* */</a:t>
            </a:r>
            <a:r>
              <a:rPr lang="ru-RU" dirty="0" smtClean="0"/>
              <a:t/>
            </a:r>
            <a:br>
              <a:rPr lang="ru-RU" dirty="0" smtClean="0"/>
            </a:br>
            <a:r>
              <a:rPr lang="ru-RU" dirty="0" smtClean="0"/>
              <a:t/>
            </a:r>
            <a:br>
              <a:rPr lang="ru-RU" dirty="0" smtClean="0"/>
            </a:br>
            <a:r>
              <a:rPr lang="en-US" sz="1200" b="0" i="0" kern="1200" dirty="0" smtClean="0">
                <a:solidFill>
                  <a:schemeClr val="tx1"/>
                </a:solidFill>
                <a:effectLst/>
                <a:latin typeface="+mn-lt"/>
                <a:ea typeface="+mn-ea"/>
                <a:cs typeface="+mn-cs"/>
              </a:rPr>
              <a:t>abstract class </a:t>
            </a:r>
            <a:r>
              <a:rPr lang="en-US" sz="1200" b="0" i="0" kern="1200" dirty="0" err="1" smtClean="0">
                <a:solidFill>
                  <a:schemeClr val="tx1"/>
                </a:solidFill>
                <a:effectLst/>
                <a:latin typeface="+mn-lt"/>
                <a:ea typeface="+mn-ea"/>
                <a:cs typeface="+mn-cs"/>
              </a:rPr>
              <a:t>LoginState</a:t>
            </a:r>
            <a:r>
              <a:rPr lang="en-US" sz="1200" b="0" i="0" kern="1200" dirty="0" smtClean="0">
                <a:solidFill>
                  <a:schemeClr val="tx1"/>
                </a:solidFill>
                <a:effectLst/>
                <a:latin typeface="+mn-lt"/>
                <a:ea typeface="+mn-ea"/>
                <a:cs typeface="+mn-cs"/>
              </a:rPr>
              <a:t> {</a:t>
            </a:r>
            <a:r>
              <a:rPr lang="en-US" dirty="0" smtClean="0"/>
              <a:t/>
            </a:r>
            <a:br>
              <a:rPr lang="en-US" dirty="0" smtClean="0"/>
            </a:br>
            <a:r>
              <a:rPr lang="en-US" sz="1200" b="0" i="0" kern="1200" dirty="0" err="1" smtClean="0">
                <a:solidFill>
                  <a:schemeClr val="tx1"/>
                </a:solidFill>
                <a:effectLst/>
                <a:latin typeface="+mn-lt"/>
                <a:ea typeface="+mn-ea"/>
                <a:cs typeface="+mn-cs"/>
              </a:rPr>
              <a:t>const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LoginState</a:t>
            </a:r>
            <a:r>
              <a:rPr lang="en-US" sz="1200" b="0" i="0" kern="1200" dirty="0" smtClean="0">
                <a:solidFill>
                  <a:schemeClr val="tx1"/>
                </a:solidFill>
                <a:effectLst/>
                <a:latin typeface="+mn-lt"/>
                <a:ea typeface="+mn-ea"/>
                <a:cs typeface="+mn-cs"/>
              </a:rPr>
              <a:t>();</a:t>
            </a:r>
            <a:r>
              <a:rPr lang="en-US" dirty="0" smtClean="0"/>
              <a:t/>
            </a:r>
            <a:br>
              <a:rPr lang="en-US" dirty="0" smtClean="0"/>
            </a:br>
            <a:r>
              <a:rPr lang="en-US" sz="1200" b="0" i="0" kern="1200" dirty="0" smtClean="0">
                <a:solidFill>
                  <a:schemeClr val="tx1"/>
                </a:solidFill>
                <a:effectLst/>
                <a:latin typeface="+mn-lt"/>
                <a:ea typeface="+mn-ea"/>
                <a:cs typeface="+mn-cs"/>
              </a:rPr>
              <a:t>}</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a:t>
            </a:r>
            <a:r>
              <a:rPr lang="en-US" dirty="0" smtClean="0"/>
              <a:t/>
            </a:r>
            <a:br>
              <a:rPr lang="en-US" dirty="0" smtClean="0"/>
            </a:b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Поясним, почему </a:t>
            </a:r>
            <a:r>
              <a:rPr lang="en-US" sz="1200" b="0" i="0" kern="1200" dirty="0" smtClean="0">
                <a:solidFill>
                  <a:schemeClr val="tx1"/>
                </a:solidFill>
                <a:effectLst/>
                <a:latin typeface="+mn-lt"/>
                <a:ea typeface="+mn-ea"/>
                <a:cs typeface="+mn-cs"/>
              </a:rPr>
              <a:t>Event </a:t>
            </a:r>
            <a:r>
              <a:rPr lang="ru-RU" sz="1200" b="0" i="0" kern="1200" dirty="0" smtClean="0">
                <a:solidFill>
                  <a:schemeClr val="tx1"/>
                </a:solidFill>
                <a:effectLst/>
                <a:latin typeface="+mn-lt"/>
                <a:ea typeface="+mn-ea"/>
                <a:cs typeface="+mn-cs"/>
              </a:rPr>
              <a:t>является абстрактным классом </a:t>
            </a:r>
            <a:r>
              <a:rPr lang="ru-RU" dirty="0" smtClean="0"/>
              <a:t/>
            </a:r>
            <a:br>
              <a:rPr lang="ru-RU" dirty="0" smtClean="0"/>
            </a:br>
            <a:r>
              <a:rPr lang="ru-RU" sz="1200" b="0" i="0" kern="1200" dirty="0" smtClean="0">
                <a:solidFill>
                  <a:schemeClr val="tx1"/>
                </a:solidFill>
                <a:effectLst/>
                <a:latin typeface="+mn-lt"/>
                <a:ea typeface="+mn-ea"/>
                <a:cs typeface="+mn-cs"/>
              </a:rPr>
              <a:t>* а </a:t>
            </a:r>
            <a:r>
              <a:rPr lang="en-US" sz="1200" b="0" i="0" kern="1200" dirty="0" smtClean="0">
                <a:solidFill>
                  <a:schemeClr val="tx1"/>
                </a:solidFill>
                <a:effectLst/>
                <a:latin typeface="+mn-lt"/>
                <a:ea typeface="+mn-ea"/>
                <a:cs typeface="+mn-cs"/>
              </a:rPr>
              <a:t>State - </a:t>
            </a:r>
            <a:r>
              <a:rPr lang="ru-RU" sz="1200" b="0" i="0" kern="1200" dirty="0" smtClean="0">
                <a:solidFill>
                  <a:schemeClr val="tx1"/>
                </a:solidFill>
                <a:effectLst/>
                <a:latin typeface="+mn-lt"/>
                <a:ea typeface="+mn-ea"/>
                <a:cs typeface="+mn-cs"/>
              </a:rPr>
              <a:t>конкретным типом. Дело в том, что</a:t>
            </a:r>
            <a:r>
              <a:rPr lang="ru-RU" dirty="0" smtClean="0"/>
              <a:t/>
            </a:r>
            <a:br>
              <a:rPr lang="ru-RU" dirty="0" smtClean="0"/>
            </a:br>
            <a:r>
              <a:rPr lang="ru-RU" sz="1200" b="0" i="0" kern="1200" dirty="0" smtClean="0">
                <a:solidFill>
                  <a:schemeClr val="tx1"/>
                </a:solidFill>
                <a:effectLst/>
                <a:latin typeface="+mn-lt"/>
                <a:ea typeface="+mn-ea"/>
                <a:cs typeface="+mn-cs"/>
              </a:rPr>
              <a:t>* мы уже создали экземпляр </a:t>
            </a:r>
            <a:r>
              <a:rPr lang="en-US" sz="1200" b="0" i="0" kern="1200" dirty="0" smtClean="0">
                <a:solidFill>
                  <a:schemeClr val="tx1"/>
                </a:solidFill>
                <a:effectLst/>
                <a:latin typeface="+mn-lt"/>
                <a:ea typeface="+mn-ea"/>
                <a:cs typeface="+mn-cs"/>
              </a:rPr>
              <a:t>State</a:t>
            </a:r>
            <a:r>
              <a:rPr lang="en-US" dirty="0" smtClean="0"/>
              <a:t/>
            </a:r>
            <a:br>
              <a:rPr lang="en-US" dirty="0" smtClean="0"/>
            </a:b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для передачи его суперклассу в </a:t>
            </a:r>
            <a:r>
              <a:rPr lang="en-US" sz="1200" b="0" i="0" kern="1200" dirty="0" smtClean="0">
                <a:solidFill>
                  <a:schemeClr val="tx1"/>
                </a:solidFill>
                <a:effectLst/>
                <a:latin typeface="+mn-lt"/>
                <a:ea typeface="+mn-ea"/>
                <a:cs typeface="+mn-cs"/>
              </a:rPr>
              <a:t>bloc,</a:t>
            </a:r>
            <a:r>
              <a:rPr lang="en-US" dirty="0" smtClean="0"/>
              <a:t/>
            </a:r>
            <a:br>
              <a:rPr lang="en-US" dirty="0" smtClean="0"/>
            </a:b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но событие мы еще не задействовали. </a:t>
            </a:r>
            <a:r>
              <a:rPr lang="ru-RU" dirty="0" smtClean="0"/>
              <a:t/>
            </a:r>
            <a:br>
              <a:rPr lang="ru-RU" dirty="0" smtClean="0"/>
            </a:br>
            <a:r>
              <a:rPr lang="ru-RU" sz="1200" b="0" i="0" kern="1200" dirty="0" smtClean="0">
                <a:solidFill>
                  <a:schemeClr val="tx1"/>
                </a:solidFill>
                <a:effectLst/>
                <a:latin typeface="+mn-lt"/>
                <a:ea typeface="+mn-ea"/>
                <a:cs typeface="+mn-cs"/>
              </a:rPr>
              <a:t>* Как только это произойдет, мы создадим конкретный класс,</a:t>
            </a:r>
            <a:r>
              <a:rPr lang="ru-RU" dirty="0" smtClean="0"/>
              <a:t/>
            </a:r>
            <a:br>
              <a:rPr lang="ru-RU" dirty="0" smtClean="0"/>
            </a:br>
            <a:r>
              <a:rPr lang="ru-RU" sz="1200" b="0" i="0" kern="1200" dirty="0" smtClean="0">
                <a:solidFill>
                  <a:schemeClr val="tx1"/>
                </a:solidFill>
                <a:effectLst/>
                <a:latin typeface="+mn-lt"/>
                <a:ea typeface="+mn-ea"/>
                <a:cs typeface="+mn-cs"/>
              </a:rPr>
              <a:t>* чтобы </a:t>
            </a:r>
            <a:r>
              <a:rPr lang="ru-RU" sz="1200" b="0" i="0" kern="1200" dirty="0" err="1" smtClean="0">
                <a:solidFill>
                  <a:schemeClr val="tx1"/>
                </a:solidFill>
                <a:effectLst/>
                <a:latin typeface="+mn-lt"/>
                <a:ea typeface="+mn-ea"/>
                <a:cs typeface="+mn-cs"/>
              </a:rPr>
              <a:t>инстанцировать</a:t>
            </a:r>
            <a:r>
              <a:rPr lang="ru-RU" sz="1200" b="0" i="0" kern="1200" dirty="0" smtClean="0">
                <a:solidFill>
                  <a:schemeClr val="tx1"/>
                </a:solidFill>
                <a:effectLst/>
                <a:latin typeface="+mn-lt"/>
                <a:ea typeface="+mn-ea"/>
                <a:cs typeface="+mn-cs"/>
              </a:rPr>
              <a:t> и работать с ним. </a:t>
            </a:r>
            <a:r>
              <a:rPr lang="ru-RU" dirty="0" smtClean="0"/>
              <a:t/>
            </a:r>
            <a:br>
              <a:rPr lang="ru-RU" dirty="0" smtClean="0"/>
            </a:br>
            <a:r>
              <a:rPr lang="ru-RU" sz="1200" b="0" i="0" kern="1200" dirty="0" smtClean="0">
                <a:solidFill>
                  <a:schemeClr val="tx1"/>
                </a:solidFill>
                <a:effectLst/>
                <a:latin typeface="+mn-lt"/>
                <a:ea typeface="+mn-ea"/>
                <a:cs typeface="+mn-cs"/>
              </a:rPr>
              <a:t>* */</a:t>
            </a:r>
            <a:r>
              <a:rPr lang="ru-RU" dirty="0" smtClean="0"/>
              <a:t/>
            </a:r>
            <a:br>
              <a:rPr lang="ru-RU" dirty="0" smtClean="0"/>
            </a:br>
            <a:r>
              <a:rPr lang="ru-RU" dirty="0" smtClean="0"/>
              <a:t/>
            </a:r>
            <a:br>
              <a:rPr lang="ru-RU" dirty="0" smtClean="0"/>
            </a:br>
            <a:r>
              <a:rPr lang="en-US" sz="1200" b="0" i="0" kern="1200" dirty="0" smtClean="0">
                <a:solidFill>
                  <a:schemeClr val="tx1"/>
                </a:solidFill>
                <a:effectLst/>
                <a:latin typeface="+mn-lt"/>
                <a:ea typeface="+mn-ea"/>
                <a:cs typeface="+mn-cs"/>
              </a:rPr>
              <a:t>class </a:t>
            </a:r>
            <a:r>
              <a:rPr lang="en-US" sz="1200" b="0" i="0" kern="1200" dirty="0" err="1" smtClean="0">
                <a:solidFill>
                  <a:schemeClr val="tx1"/>
                </a:solidFill>
                <a:effectLst/>
                <a:latin typeface="+mn-lt"/>
                <a:ea typeface="+mn-ea"/>
                <a:cs typeface="+mn-cs"/>
              </a:rPr>
              <a:t>LoginInitial</a:t>
            </a:r>
            <a:r>
              <a:rPr lang="en-US" sz="1200" b="0" i="0" kern="1200" dirty="0" smtClean="0">
                <a:solidFill>
                  <a:schemeClr val="tx1"/>
                </a:solidFill>
                <a:effectLst/>
                <a:latin typeface="+mn-lt"/>
                <a:ea typeface="+mn-ea"/>
                <a:cs typeface="+mn-cs"/>
              </a:rPr>
              <a:t> extends </a:t>
            </a:r>
            <a:r>
              <a:rPr lang="en-US" sz="1200" b="0" i="0" kern="1200" dirty="0" err="1" smtClean="0">
                <a:solidFill>
                  <a:schemeClr val="tx1"/>
                </a:solidFill>
                <a:effectLst/>
                <a:latin typeface="+mn-lt"/>
                <a:ea typeface="+mn-ea"/>
                <a:cs typeface="+mn-cs"/>
              </a:rPr>
              <a:t>LoginState</a:t>
            </a:r>
            <a:r>
              <a:rPr lang="en-US" sz="1200" b="0" i="0" kern="1200" dirty="0" smtClean="0">
                <a:solidFill>
                  <a:schemeClr val="tx1"/>
                </a:solidFill>
                <a:effectLst/>
                <a:latin typeface="+mn-lt"/>
                <a:ea typeface="+mn-ea"/>
                <a:cs typeface="+mn-cs"/>
              </a:rPr>
              <a:t> {}</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a:t>
            </a:r>
            <a:r>
              <a:rPr lang="en-US" dirty="0" smtClean="0"/>
              <a:t/>
            </a:r>
            <a:br>
              <a:rPr lang="en-US" dirty="0" smtClean="0"/>
            </a:br>
            <a:r>
              <a:rPr lang="ru-RU" sz="1200" b="0" i="0" kern="1200" dirty="0" smtClean="0">
                <a:solidFill>
                  <a:schemeClr val="tx1"/>
                </a:solidFill>
                <a:effectLst/>
                <a:latin typeface="+mn-lt"/>
                <a:ea typeface="+mn-ea"/>
                <a:cs typeface="+mn-cs"/>
              </a:rPr>
              <a:t>Будет использован позже</a:t>
            </a:r>
            <a:r>
              <a:rPr lang="ru-RU" dirty="0" smtClean="0"/>
              <a:t/>
            </a:r>
            <a:br>
              <a:rPr lang="ru-RU" dirty="0" smtClean="0"/>
            </a:br>
            <a:r>
              <a:rPr lang="en-US" sz="1200" b="0" i="0" kern="1200" dirty="0" smtClean="0">
                <a:solidFill>
                  <a:schemeClr val="tx1"/>
                </a:solidFill>
                <a:effectLst/>
                <a:latin typeface="+mn-lt"/>
                <a:ea typeface="+mn-ea"/>
                <a:cs typeface="+mn-cs"/>
              </a:rPr>
              <a:t>class </a:t>
            </a:r>
            <a:r>
              <a:rPr lang="en-US" sz="1200" b="0" i="0" kern="1200" dirty="0" err="1" smtClean="0">
                <a:solidFill>
                  <a:schemeClr val="tx1"/>
                </a:solidFill>
                <a:effectLst/>
                <a:latin typeface="+mn-lt"/>
                <a:ea typeface="+mn-ea"/>
                <a:cs typeface="+mn-cs"/>
              </a:rPr>
              <a:t>UpdateTextState</a:t>
            </a:r>
            <a:r>
              <a:rPr lang="en-US" sz="1200" b="0" i="0" kern="1200" dirty="0" smtClean="0">
                <a:solidFill>
                  <a:schemeClr val="tx1"/>
                </a:solidFill>
                <a:effectLst/>
                <a:latin typeface="+mn-lt"/>
                <a:ea typeface="+mn-ea"/>
                <a:cs typeface="+mn-cs"/>
              </a:rPr>
              <a:t> extends </a:t>
            </a:r>
            <a:r>
              <a:rPr lang="en-US" sz="1200" b="0" i="0" kern="1200" dirty="0" err="1" smtClean="0">
                <a:solidFill>
                  <a:schemeClr val="tx1"/>
                </a:solidFill>
                <a:effectLst/>
                <a:latin typeface="+mn-lt"/>
                <a:ea typeface="+mn-ea"/>
                <a:cs typeface="+mn-cs"/>
              </a:rPr>
              <a:t>LoginState</a:t>
            </a:r>
            <a:r>
              <a:rPr lang="en-US" sz="1200" b="0" i="0" kern="1200" dirty="0" smtClean="0">
                <a:solidFill>
                  <a:schemeClr val="tx1"/>
                </a:solidFill>
                <a:effectLst/>
                <a:latin typeface="+mn-lt"/>
                <a:ea typeface="+mn-ea"/>
                <a:cs typeface="+mn-cs"/>
              </a:rPr>
              <a:t> {</a:t>
            </a:r>
            <a:r>
              <a:rPr lang="en-US" dirty="0" smtClean="0"/>
              <a:t/>
            </a:r>
            <a:br>
              <a:rPr lang="en-US" dirty="0" smtClean="0"/>
            </a:br>
            <a:r>
              <a:rPr lang="en-US" sz="1200" b="0" i="0" kern="1200" dirty="0" smtClean="0">
                <a:solidFill>
                  <a:schemeClr val="tx1"/>
                </a:solidFill>
                <a:effectLst/>
                <a:latin typeface="+mn-lt"/>
                <a:ea typeface="+mn-ea"/>
                <a:cs typeface="+mn-cs"/>
              </a:rPr>
              <a:t>final String text;</a:t>
            </a:r>
            <a:r>
              <a:rPr lang="en-US" dirty="0" smtClean="0"/>
              <a:t/>
            </a:r>
            <a:br>
              <a:rPr lang="en-US" dirty="0" smtClean="0"/>
            </a:br>
            <a:r>
              <a:rPr lang="en-US" sz="1200" b="0" i="0" kern="1200" dirty="0" err="1" smtClean="0">
                <a:solidFill>
                  <a:schemeClr val="tx1"/>
                </a:solidFill>
                <a:effectLst/>
                <a:latin typeface="+mn-lt"/>
                <a:ea typeface="+mn-ea"/>
                <a:cs typeface="+mn-cs"/>
              </a:rPr>
              <a:t>UpdateTextState</a:t>
            </a:r>
            <a:r>
              <a:rPr lang="en-US" sz="1200" b="0" i="0" kern="1200" dirty="0" smtClean="0">
                <a:solidFill>
                  <a:schemeClr val="tx1"/>
                </a:solidFill>
                <a:effectLst/>
                <a:latin typeface="+mn-lt"/>
                <a:ea typeface="+mn-ea"/>
                <a:cs typeface="+mn-cs"/>
              </a:rPr>
              <a:t>({required </a:t>
            </a:r>
            <a:r>
              <a:rPr lang="en-US" sz="1200" b="0" i="0" kern="1200" dirty="0" err="1" smtClean="0">
                <a:solidFill>
                  <a:schemeClr val="tx1"/>
                </a:solidFill>
                <a:effectLst/>
                <a:latin typeface="+mn-lt"/>
                <a:ea typeface="+mn-ea"/>
                <a:cs typeface="+mn-cs"/>
              </a:rPr>
              <a:t>this.text</a:t>
            </a:r>
            <a:r>
              <a:rPr lang="en-US" sz="1200" b="0" i="0" kern="1200" dirty="0" smtClean="0">
                <a:solidFill>
                  <a:schemeClr val="tx1"/>
                </a:solidFill>
                <a:effectLst/>
                <a:latin typeface="+mn-lt"/>
                <a:ea typeface="+mn-ea"/>
                <a:cs typeface="+mn-cs"/>
              </a:rPr>
              <a:t>});</a:t>
            </a:r>
            <a:r>
              <a:rPr lang="en-US" dirty="0" smtClean="0"/>
              <a:t/>
            </a:r>
            <a:br>
              <a:rPr lang="en-US" dirty="0" smtClean="0"/>
            </a:br>
            <a:r>
              <a:rPr lang="en-US" sz="1200" b="0" i="0" kern="1200" dirty="0" smtClean="0">
                <a:solidFill>
                  <a:schemeClr val="tx1"/>
                </a:solidFill>
                <a:effectLst/>
                <a:latin typeface="+mn-lt"/>
                <a:ea typeface="+mn-ea"/>
                <a:cs typeface="+mn-cs"/>
              </a:rPr>
              <a:t>}</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class </a:t>
            </a:r>
            <a:r>
              <a:rPr lang="en-US" sz="1200" b="0" i="0" kern="1200" dirty="0" err="1" smtClean="0">
                <a:solidFill>
                  <a:schemeClr val="tx1"/>
                </a:solidFill>
                <a:effectLst/>
                <a:latin typeface="+mn-lt"/>
                <a:ea typeface="+mn-ea"/>
                <a:cs typeface="+mn-cs"/>
              </a:rPr>
              <a:t>ShowSnackbarState</a:t>
            </a:r>
            <a:r>
              <a:rPr lang="en-US" sz="1200" b="0" i="0" kern="1200" dirty="0" smtClean="0">
                <a:solidFill>
                  <a:schemeClr val="tx1"/>
                </a:solidFill>
                <a:effectLst/>
                <a:latin typeface="+mn-lt"/>
                <a:ea typeface="+mn-ea"/>
                <a:cs typeface="+mn-cs"/>
              </a:rPr>
              <a:t> extends </a:t>
            </a:r>
            <a:r>
              <a:rPr lang="en-US" sz="1200" b="0" i="0" kern="1200" dirty="0" err="1" smtClean="0">
                <a:solidFill>
                  <a:schemeClr val="tx1"/>
                </a:solidFill>
                <a:effectLst/>
                <a:latin typeface="+mn-lt"/>
                <a:ea typeface="+mn-ea"/>
                <a:cs typeface="+mn-cs"/>
              </a:rPr>
              <a:t>LoginState</a:t>
            </a:r>
            <a:r>
              <a:rPr lang="en-US" sz="1200" b="0" i="0" kern="1200" dirty="0" smtClean="0">
                <a:solidFill>
                  <a:schemeClr val="tx1"/>
                </a:solidFill>
                <a:effectLst/>
                <a:latin typeface="+mn-lt"/>
                <a:ea typeface="+mn-ea"/>
                <a:cs typeface="+mn-cs"/>
              </a:rPr>
              <a:t> {}</a:t>
            </a:r>
            <a:r>
              <a:rPr lang="en-US" dirty="0" smtClean="0"/>
              <a:t/>
            </a:r>
            <a:br>
              <a:rPr lang="en-US" dirty="0" smtClean="0"/>
            </a:br>
            <a:r>
              <a:rPr lang="en-US" sz="1200" b="0" i="0" kern="1200" dirty="0" smtClean="0">
                <a:solidFill>
                  <a:schemeClr val="tx1"/>
                </a:solidFill>
                <a:effectLst/>
                <a:latin typeface="+mn-lt"/>
                <a:ea typeface="+mn-ea"/>
                <a:cs typeface="+mn-cs"/>
              </a:rPr>
              <a:t>*/</a:t>
            </a:r>
            <a:endParaRPr lang="en-US" dirty="0"/>
          </a:p>
        </p:txBody>
      </p:sp>
      <p:sp>
        <p:nvSpPr>
          <p:cNvPr id="4" name="Номер слайда 3"/>
          <p:cNvSpPr>
            <a:spLocks noGrp="1"/>
          </p:cNvSpPr>
          <p:nvPr>
            <p:ph type="sldNum" sz="quarter" idx="10"/>
          </p:nvPr>
        </p:nvSpPr>
        <p:spPr/>
        <p:txBody>
          <a:bodyPr/>
          <a:lstStyle/>
          <a:p>
            <a:fld id="{598EA25C-5BED-4794-8994-47F8D6C4C6BC}" type="slidenum">
              <a:rPr lang="en-US" smtClean="0"/>
              <a:t>29</a:t>
            </a:fld>
            <a:endParaRPr lang="en-US"/>
          </a:p>
        </p:txBody>
      </p:sp>
    </p:spTree>
    <p:extLst>
      <p:ext uri="{BB962C8B-B14F-4D97-AF65-F5344CB8AC3E}">
        <p14:creationId xmlns:p14="http://schemas.microsoft.com/office/powerpoint/2010/main" val="30628507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В UI добавлены текст и кнопка, нажимая на которую мы будем менять текст. Вызываем событие кнопки. Оно получит текст из </a:t>
            </a:r>
            <a:r>
              <a:rPr lang="ru-RU" sz="1200" b="0" i="0" kern="1200" dirty="0" err="1" smtClean="0">
                <a:solidFill>
                  <a:schemeClr val="tx1"/>
                </a:solidFill>
                <a:effectLst/>
                <a:latin typeface="+mn-lt"/>
                <a:ea typeface="+mn-ea"/>
                <a:cs typeface="+mn-cs"/>
              </a:rPr>
              <a:t>Bloc</a:t>
            </a:r>
            <a:r>
              <a:rPr lang="ru-RU" sz="1200" b="0" i="0" kern="1200" dirty="0" smtClean="0">
                <a:solidFill>
                  <a:schemeClr val="tx1"/>
                </a:solidFill>
                <a:effectLst/>
                <a:latin typeface="+mn-lt"/>
                <a:ea typeface="+mn-ea"/>
                <a:cs typeface="+mn-cs"/>
              </a:rPr>
              <a:t>, который мы отобразим.</a:t>
            </a:r>
          </a:p>
          <a:p>
            <a:r>
              <a:rPr lang="ru-RU" sz="1200" b="0" i="0" kern="1200" dirty="0" smtClean="0">
                <a:solidFill>
                  <a:schemeClr val="tx1"/>
                </a:solidFill>
                <a:effectLst/>
                <a:latin typeface="+mn-lt"/>
                <a:ea typeface="+mn-ea"/>
                <a:cs typeface="+mn-cs"/>
              </a:rPr>
              <a:t>Но как </a:t>
            </a:r>
            <a:r>
              <a:rPr lang="ru-RU" sz="1200" b="0" i="0" kern="1200" dirty="0" err="1" smtClean="0">
                <a:solidFill>
                  <a:schemeClr val="tx1"/>
                </a:solidFill>
                <a:effectLst/>
                <a:latin typeface="+mn-lt"/>
                <a:ea typeface="+mn-ea"/>
                <a:cs typeface="+mn-cs"/>
              </a:rPr>
              <a:t>LoginScreen</a:t>
            </a:r>
            <a:r>
              <a:rPr lang="ru-RU" sz="1200" b="0" i="0" kern="1200" dirty="0" smtClean="0">
                <a:solidFill>
                  <a:schemeClr val="tx1"/>
                </a:solidFill>
                <a:effectLst/>
                <a:latin typeface="+mn-lt"/>
                <a:ea typeface="+mn-ea"/>
                <a:cs typeface="+mn-cs"/>
              </a:rPr>
              <a:t> узнает о </a:t>
            </a:r>
            <a:r>
              <a:rPr lang="ru-RU" sz="1200" b="0" i="0" kern="1200" dirty="0" err="1" smtClean="0">
                <a:solidFill>
                  <a:schemeClr val="tx1"/>
                </a:solidFill>
                <a:effectLst/>
                <a:latin typeface="+mn-lt"/>
                <a:ea typeface="+mn-ea"/>
                <a:cs typeface="+mn-cs"/>
              </a:rPr>
              <a:t>LoginBloc</a:t>
            </a:r>
            <a:r>
              <a:rPr lang="ru-RU" sz="1200" b="0" i="0" kern="1200" dirty="0" smtClean="0">
                <a:solidFill>
                  <a:schemeClr val="tx1"/>
                </a:solidFill>
                <a:effectLst/>
                <a:latin typeface="+mn-lt"/>
                <a:ea typeface="+mn-ea"/>
                <a:cs typeface="+mn-cs"/>
              </a:rPr>
              <a:t>?</a:t>
            </a:r>
          </a:p>
          <a:p>
            <a:r>
              <a:rPr lang="ru-RU" sz="1200" b="0" i="0" kern="1200" dirty="0" err="1" smtClean="0">
                <a:solidFill>
                  <a:schemeClr val="tx1"/>
                </a:solidFill>
                <a:effectLst/>
                <a:latin typeface="+mn-lt"/>
                <a:ea typeface="+mn-ea"/>
                <a:cs typeface="+mn-cs"/>
              </a:rPr>
              <a:t>Flutter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Blocs</a:t>
            </a:r>
            <a:r>
              <a:rPr lang="ru-RU" sz="1200" b="0" i="0" kern="1200" dirty="0" smtClean="0">
                <a:solidFill>
                  <a:schemeClr val="tx1"/>
                </a:solidFill>
                <a:effectLst/>
                <a:latin typeface="+mn-lt"/>
                <a:ea typeface="+mn-ea"/>
                <a:cs typeface="+mn-cs"/>
              </a:rPr>
              <a:t> уже располагает отличным решением этой задачи. Поскольку во </a:t>
            </a:r>
            <a:r>
              <a:rPr lang="ru-RU" sz="1200" b="0" i="0" kern="1200" dirty="0" err="1" smtClean="0">
                <a:solidFill>
                  <a:schemeClr val="tx1"/>
                </a:solidFill>
                <a:effectLst/>
                <a:latin typeface="+mn-lt"/>
                <a:ea typeface="+mn-ea"/>
                <a:cs typeface="+mn-cs"/>
              </a:rPr>
              <a:t>Flutter</a:t>
            </a:r>
            <a:r>
              <a:rPr lang="ru-RU" sz="1200" b="0" i="0" kern="1200" dirty="0" smtClean="0">
                <a:solidFill>
                  <a:schemeClr val="tx1"/>
                </a:solidFill>
                <a:effectLst/>
                <a:latin typeface="+mn-lt"/>
                <a:ea typeface="+mn-ea"/>
                <a:cs typeface="+mn-cs"/>
              </a:rPr>
              <a:t> все делается с помощью </a:t>
            </a:r>
            <a:r>
              <a:rPr lang="ru-RU" sz="1200" b="0" i="0" kern="1200" dirty="0" err="1" smtClean="0">
                <a:solidFill>
                  <a:schemeClr val="tx1"/>
                </a:solidFill>
                <a:effectLst/>
                <a:latin typeface="+mn-lt"/>
                <a:ea typeface="+mn-ea"/>
                <a:cs typeface="+mn-cs"/>
              </a:rPr>
              <a:t>виджетов</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Flutter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Blocs</a:t>
            </a:r>
            <a:r>
              <a:rPr lang="ru-RU" sz="1200" b="0" i="0" kern="1200" dirty="0" smtClean="0">
                <a:solidFill>
                  <a:schemeClr val="tx1"/>
                </a:solidFill>
                <a:effectLst/>
                <a:latin typeface="+mn-lt"/>
                <a:ea typeface="+mn-ea"/>
                <a:cs typeface="+mn-cs"/>
              </a:rPr>
              <a:t> предлагает множество полезных из них. Работая с примерами, мы познакомимся с некоторыми из этих </a:t>
            </a:r>
            <a:r>
              <a:rPr lang="ru-RU" sz="1200" b="0" i="0" kern="1200" dirty="0" err="1" smtClean="0">
                <a:solidFill>
                  <a:schemeClr val="tx1"/>
                </a:solidFill>
                <a:effectLst/>
                <a:latin typeface="+mn-lt"/>
                <a:ea typeface="+mn-ea"/>
                <a:cs typeface="+mn-cs"/>
              </a:rPr>
              <a:t>виджетов</a:t>
            </a:r>
            <a:r>
              <a:rPr lang="ru-RU" sz="1200" b="0" i="0" kern="1200" dirty="0" smtClean="0">
                <a:solidFill>
                  <a:schemeClr val="tx1"/>
                </a:solidFill>
                <a:effectLst/>
                <a:latin typeface="+mn-lt"/>
                <a:ea typeface="+mn-ea"/>
                <a:cs typeface="+mn-cs"/>
              </a:rPr>
              <a:t> в следующем разделе.</a:t>
            </a:r>
          </a:p>
          <a:p>
            <a:r>
              <a:rPr lang="ru-RU" sz="1200" b="0" i="0" kern="1200" dirty="0" smtClean="0">
                <a:solidFill>
                  <a:schemeClr val="tx1"/>
                </a:solidFill>
                <a:effectLst/>
                <a:latin typeface="+mn-lt"/>
                <a:ea typeface="+mn-ea"/>
                <a:cs typeface="+mn-cs"/>
              </a:rPr>
              <a:t>Перед началом работы с </a:t>
            </a:r>
            <a:r>
              <a:rPr lang="ru-RU" sz="1200" b="0" i="0" kern="1200" dirty="0" err="1" smtClean="0">
                <a:solidFill>
                  <a:schemeClr val="tx1"/>
                </a:solidFill>
                <a:effectLst/>
                <a:latin typeface="+mn-lt"/>
                <a:ea typeface="+mn-ea"/>
                <a:cs typeface="+mn-cs"/>
              </a:rPr>
              <a:t>Bloc</a:t>
            </a:r>
            <a:r>
              <a:rPr lang="ru-RU" sz="1200" b="0" i="0" kern="1200" dirty="0" smtClean="0">
                <a:solidFill>
                  <a:schemeClr val="tx1"/>
                </a:solidFill>
                <a:effectLst/>
                <a:latin typeface="+mn-lt"/>
                <a:ea typeface="+mn-ea"/>
                <a:cs typeface="+mn-cs"/>
              </a:rPr>
              <a:t> ответим на 3 вопроса.</a:t>
            </a:r>
            <a:endParaRPr lang="ru-RU"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598EA25C-5BED-4794-8994-47F8D6C4C6BC}" type="slidenum">
              <a:rPr lang="en-US" smtClean="0"/>
              <a:t>30</a:t>
            </a:fld>
            <a:endParaRPr lang="en-US"/>
          </a:p>
        </p:txBody>
      </p:sp>
    </p:spTree>
    <p:extLst>
      <p:ext uri="{BB962C8B-B14F-4D97-AF65-F5344CB8AC3E}">
        <p14:creationId xmlns:p14="http://schemas.microsoft.com/office/powerpoint/2010/main" val="11270823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Такую функциональность обеспечивает </a:t>
            </a:r>
            <a:r>
              <a:rPr lang="ru-RU" sz="1200" b="0" i="0" kern="1200" dirty="0" err="1" smtClean="0">
                <a:solidFill>
                  <a:schemeClr val="tx1"/>
                </a:solidFill>
                <a:effectLst/>
                <a:latin typeface="+mn-lt"/>
                <a:ea typeface="+mn-ea"/>
                <a:cs typeface="+mn-cs"/>
              </a:rPr>
              <a:t>виджет</a:t>
            </a:r>
            <a:r>
              <a:rPr lang="ru-RU" sz="1200" b="0" i="0" kern="1200" dirty="0" smtClean="0">
                <a:solidFill>
                  <a:schemeClr val="tx1"/>
                </a:solidFill>
                <a:effectLst/>
                <a:latin typeface="+mn-lt"/>
                <a:ea typeface="+mn-ea"/>
                <a:cs typeface="+mn-cs"/>
              </a:rPr>
              <a:t> </a:t>
            </a:r>
            <a:r>
              <a:rPr lang="ru-RU" dirty="0" err="1" smtClean="0"/>
              <a:t>BlocProvider</a:t>
            </a:r>
            <a:r>
              <a:rPr lang="ru-RU" sz="1200" b="0" i="0" kern="1200" dirty="0" smtClean="0">
                <a:solidFill>
                  <a:schemeClr val="tx1"/>
                </a:solidFill>
                <a:effectLst/>
                <a:latin typeface="+mn-lt"/>
                <a:ea typeface="+mn-ea"/>
                <a:cs typeface="+mn-cs"/>
              </a:rPr>
              <a:t>. Благодаря ему </a:t>
            </a:r>
            <a:r>
              <a:rPr lang="ru-RU" dirty="0" err="1" smtClean="0"/>
              <a:t>Bloc</a:t>
            </a:r>
            <a:r>
              <a:rPr lang="ru-RU" sz="1200" b="0" i="0" kern="1200" dirty="0" smtClean="0">
                <a:solidFill>
                  <a:schemeClr val="tx1"/>
                </a:solidFill>
                <a:effectLst/>
                <a:latin typeface="+mn-lt"/>
                <a:ea typeface="+mn-ea"/>
                <a:cs typeface="+mn-cs"/>
              </a:rPr>
              <a:t> становится доступным для всего дерева </a:t>
            </a:r>
            <a:r>
              <a:rPr lang="ru-RU" sz="1200" b="0" i="0" kern="1200" dirty="0" err="1" smtClean="0">
                <a:solidFill>
                  <a:schemeClr val="tx1"/>
                </a:solidFill>
                <a:effectLst/>
                <a:latin typeface="+mn-lt"/>
                <a:ea typeface="+mn-ea"/>
                <a:cs typeface="+mn-cs"/>
              </a:rPr>
              <a:t>виджетов</a:t>
            </a:r>
            <a:r>
              <a:rPr lang="ru-RU" sz="1200" b="0" i="0" kern="1200" dirty="0" smtClean="0">
                <a:solidFill>
                  <a:schemeClr val="tx1"/>
                </a:solidFill>
                <a:effectLst/>
                <a:latin typeface="+mn-lt"/>
                <a:ea typeface="+mn-ea"/>
                <a:cs typeface="+mn-cs"/>
              </a:rPr>
              <a:t>, которое передается в параметре </a:t>
            </a:r>
            <a:r>
              <a:rPr lang="ru-RU" dirty="0" err="1" smtClean="0"/>
              <a:t>child</a:t>
            </a:r>
            <a:r>
              <a:rPr lang="ru-RU"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В представленном коде мы создаем новый экземпляр </a:t>
            </a:r>
            <a:r>
              <a:rPr lang="ru-RU" dirty="0" err="1" smtClean="0"/>
              <a:t>LoginBloc</a:t>
            </a:r>
            <a:r>
              <a:rPr lang="ru-RU" sz="1200" b="0" i="0" kern="1200" dirty="0" smtClean="0">
                <a:solidFill>
                  <a:schemeClr val="tx1"/>
                </a:solidFill>
                <a:effectLst/>
                <a:latin typeface="+mn-lt"/>
                <a:ea typeface="+mn-ea"/>
                <a:cs typeface="+mn-cs"/>
              </a:rPr>
              <a:t> и в качестве дочернего элемента передаем экземпляр </a:t>
            </a:r>
            <a:r>
              <a:rPr lang="ru-RU" dirty="0" err="1" smtClean="0"/>
              <a:t>LoginScreen</a:t>
            </a:r>
            <a:r>
              <a:rPr lang="ru-RU" sz="1200" b="0" i="0" kern="1200" dirty="0" smtClean="0">
                <a:solidFill>
                  <a:schemeClr val="tx1"/>
                </a:solidFill>
                <a:effectLst/>
                <a:latin typeface="+mn-lt"/>
                <a:ea typeface="+mn-ea"/>
                <a:cs typeface="+mn-cs"/>
              </a:rPr>
              <a:t>. </a:t>
            </a:r>
            <a:r>
              <a:rPr lang="ru-RU" dirty="0" err="1" smtClean="0"/>
              <a:t>Bloc</a:t>
            </a:r>
            <a:r>
              <a:rPr lang="ru-RU" dirty="0" smtClean="0"/>
              <a:t> </a:t>
            </a:r>
            <a:r>
              <a:rPr lang="ru-RU" dirty="0" err="1" smtClean="0"/>
              <a:t>Provider</a:t>
            </a:r>
            <a:r>
              <a:rPr lang="ru-RU" sz="1200" b="0" i="0" kern="1200" dirty="0" smtClean="0">
                <a:solidFill>
                  <a:schemeClr val="tx1"/>
                </a:solidFill>
                <a:effectLst/>
                <a:latin typeface="+mn-lt"/>
                <a:ea typeface="+mn-ea"/>
                <a:cs typeface="+mn-cs"/>
              </a:rPr>
              <a:t> предоставляет дереву </a:t>
            </a:r>
            <a:r>
              <a:rPr lang="ru-RU" sz="1200" b="0" i="0" kern="1200" dirty="0" err="1" smtClean="0">
                <a:solidFill>
                  <a:schemeClr val="tx1"/>
                </a:solidFill>
                <a:effectLst/>
                <a:latin typeface="+mn-lt"/>
                <a:ea typeface="+mn-ea"/>
                <a:cs typeface="+mn-cs"/>
              </a:rPr>
              <a:t>виджетов</a:t>
            </a:r>
            <a:r>
              <a:rPr lang="ru-RU" sz="1200" b="0" i="0" kern="1200" dirty="0" smtClean="0">
                <a:solidFill>
                  <a:schemeClr val="tx1"/>
                </a:solidFill>
                <a:effectLst/>
                <a:latin typeface="+mn-lt"/>
                <a:ea typeface="+mn-ea"/>
                <a:cs typeface="+mn-cs"/>
              </a:rPr>
              <a:t> </a:t>
            </a:r>
            <a:r>
              <a:rPr lang="ru-RU" dirty="0" err="1" smtClean="0"/>
              <a:t>LoginScreen</a:t>
            </a:r>
            <a:r>
              <a:rPr lang="ru-RU" sz="1200" b="0" i="0" kern="1200" dirty="0" smtClean="0">
                <a:solidFill>
                  <a:schemeClr val="tx1"/>
                </a:solidFill>
                <a:effectLst/>
                <a:latin typeface="+mn-lt"/>
                <a:ea typeface="+mn-ea"/>
                <a:cs typeface="+mn-cs"/>
              </a:rPr>
              <a:t> доступ к </a:t>
            </a:r>
            <a:r>
              <a:rPr lang="ru-RU" dirty="0" err="1" smtClean="0"/>
              <a:t>LoginBloc</a:t>
            </a:r>
            <a:r>
              <a:rPr lang="ru-RU" sz="1200" b="0" i="0" kern="1200" dirty="0" smtClean="0">
                <a:solidFill>
                  <a:schemeClr val="tx1"/>
                </a:solidFill>
                <a:effectLst/>
                <a:latin typeface="+mn-lt"/>
                <a:ea typeface="+mn-ea"/>
                <a:cs typeface="+mn-cs"/>
              </a:rPr>
              <a:t> и автоматически обрабатывает закрытие </a:t>
            </a:r>
            <a:r>
              <a:rPr lang="ru-RU" dirty="0" err="1" smtClean="0"/>
              <a:t>Bloc</a:t>
            </a:r>
            <a:r>
              <a:rPr lang="ru-RU" sz="1200" b="0" i="0" kern="1200" dirty="0" smtClean="0">
                <a:solidFill>
                  <a:schemeClr val="tx1"/>
                </a:solidFill>
                <a:effectLst/>
                <a:latin typeface="+mn-lt"/>
                <a:ea typeface="+mn-ea"/>
                <a:cs typeface="+mn-cs"/>
              </a:rPr>
              <a:t>.</a:t>
            </a:r>
            <a:endParaRPr lang="en-US" dirty="0"/>
          </a:p>
        </p:txBody>
      </p:sp>
      <p:sp>
        <p:nvSpPr>
          <p:cNvPr id="4" name="Номер слайда 3"/>
          <p:cNvSpPr>
            <a:spLocks noGrp="1"/>
          </p:cNvSpPr>
          <p:nvPr>
            <p:ph type="sldNum" sz="quarter" idx="10"/>
          </p:nvPr>
        </p:nvSpPr>
        <p:spPr/>
        <p:txBody>
          <a:bodyPr/>
          <a:lstStyle/>
          <a:p>
            <a:fld id="{598EA25C-5BED-4794-8994-47F8D6C4C6BC}" type="slidenum">
              <a:rPr lang="en-US" smtClean="0"/>
              <a:t>31</a:t>
            </a:fld>
            <a:endParaRPr lang="en-US"/>
          </a:p>
        </p:txBody>
      </p:sp>
    </p:spTree>
    <p:extLst>
      <p:ext uri="{BB962C8B-B14F-4D97-AF65-F5344CB8AC3E}">
        <p14:creationId xmlns:p14="http://schemas.microsoft.com/office/powerpoint/2010/main" val="4075652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Де-факто отсутствие архитектуры. Пишем код вчистую, следуя официальному мануалу </a:t>
            </a:r>
            <a:r>
              <a:rPr lang="ru-RU" sz="1200" b="0" i="0" kern="1200" dirty="0" err="1" smtClean="0">
                <a:solidFill>
                  <a:schemeClr val="tx1"/>
                </a:solidFill>
                <a:effectLst/>
                <a:latin typeface="+mn-lt"/>
                <a:ea typeface="+mn-ea"/>
                <a:cs typeface="+mn-cs"/>
              </a:rPr>
              <a:t>Google</a:t>
            </a:r>
            <a:r>
              <a:rPr lang="ru-RU" sz="1200" b="0" i="0" kern="1200" dirty="0" smtClean="0">
                <a:solidFill>
                  <a:schemeClr val="tx1"/>
                </a:solidFill>
                <a:effectLst/>
                <a:latin typeface="+mn-lt"/>
                <a:ea typeface="+mn-ea"/>
                <a:cs typeface="+mn-cs"/>
              </a:rPr>
              <a:t>. Разделение модели и UI здесь отсутствует, поэтому </a:t>
            </a:r>
            <a:r>
              <a:rPr lang="ru-RU" sz="1200" b="0" i="0" kern="1200" dirty="0" err="1" smtClean="0">
                <a:solidFill>
                  <a:schemeClr val="tx1"/>
                </a:solidFill>
                <a:effectLst/>
                <a:latin typeface="+mn-lt"/>
                <a:ea typeface="+mn-ea"/>
                <a:cs typeface="+mn-cs"/>
              </a:rPr>
              <a:t>переиспользовать</a:t>
            </a:r>
            <a:r>
              <a:rPr lang="ru-RU" sz="1200" b="0" i="0" kern="1200" dirty="0" smtClean="0">
                <a:solidFill>
                  <a:schemeClr val="tx1"/>
                </a:solidFill>
                <a:effectLst/>
                <a:latin typeface="+mn-lt"/>
                <a:ea typeface="+mn-ea"/>
                <a:cs typeface="+mn-cs"/>
              </a:rPr>
              <a:t> код или масштабировать проект будет сложно.</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В этой архитектуре бизнес-логика уже отделена от представления: есть блок </a:t>
            </a:r>
            <a:r>
              <a:rPr lang="ru-RU" sz="1200" b="0" i="0" kern="1200" dirty="0" err="1" smtClean="0">
                <a:solidFill>
                  <a:schemeClr val="tx1"/>
                </a:solidFill>
                <a:effectLst/>
                <a:latin typeface="+mn-lt"/>
                <a:ea typeface="+mn-ea"/>
                <a:cs typeface="+mn-cs"/>
              </a:rPr>
              <a:t>model</a:t>
            </a:r>
            <a:r>
              <a:rPr lang="ru-RU" sz="1200" b="0" i="0" kern="1200" dirty="0" smtClean="0">
                <a:solidFill>
                  <a:schemeClr val="tx1"/>
                </a:solidFill>
                <a:effectLst/>
                <a:latin typeface="+mn-lt"/>
                <a:ea typeface="+mn-ea"/>
                <a:cs typeface="+mn-cs"/>
              </a:rPr>
              <a:t>, есть взаимодействующие с ним </a:t>
            </a:r>
            <a:r>
              <a:rPr lang="ru-RU" sz="1200" b="0" i="0" kern="1200" dirty="0" err="1" smtClean="0">
                <a:solidFill>
                  <a:schemeClr val="tx1"/>
                </a:solidFill>
                <a:effectLst/>
                <a:latin typeface="+mn-lt"/>
                <a:ea typeface="+mn-ea"/>
                <a:cs typeface="+mn-cs"/>
              </a:rPr>
              <a:t>виджеты</a:t>
            </a:r>
            <a:r>
              <a:rPr lang="ru-RU" sz="1200" b="0" i="0" kern="1200" dirty="0" smtClean="0">
                <a:solidFill>
                  <a:schemeClr val="tx1"/>
                </a:solidFill>
                <a:effectLst/>
                <a:latin typeface="+mn-lt"/>
                <a:ea typeface="+mn-ea"/>
                <a:cs typeface="+mn-cs"/>
              </a:rPr>
              <a:t> интерфейса. Это дает базовые удобства разработки.</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В этой архитектуре бизнес-логика делится на отдельные модули, что упрощает развитие продукта, особенно на поздних стадиях.</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Эта библиотека изначально была создана для </a:t>
            </a: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разновидность </a:t>
            </a:r>
            <a:r>
              <a:rPr lang="ru-RU" sz="1200" b="0" i="0" kern="1200" dirty="0" err="1" smtClean="0">
                <a:solidFill>
                  <a:schemeClr val="tx1"/>
                </a:solidFill>
                <a:effectLst/>
                <a:latin typeface="+mn-lt"/>
                <a:ea typeface="+mn-ea"/>
                <a:cs typeface="+mn-cs"/>
              </a:rPr>
              <a:t>Flux</a:t>
            </a:r>
            <a:r>
              <a:rPr lang="ru-RU" sz="1200" b="0" i="0" kern="1200" dirty="0" smtClean="0">
                <a:solidFill>
                  <a:schemeClr val="tx1"/>
                </a:solidFill>
                <a:effectLst/>
                <a:latin typeface="+mn-lt"/>
                <a:ea typeface="+mn-ea"/>
                <a:cs typeface="+mn-cs"/>
              </a:rPr>
              <a:t>. Хотя </a:t>
            </a:r>
            <a:r>
              <a:rPr lang="ru-RU" sz="1200" b="0" i="0" kern="1200" dirty="0" err="1" smtClean="0">
                <a:solidFill>
                  <a:schemeClr val="tx1"/>
                </a:solidFill>
                <a:effectLst/>
                <a:latin typeface="+mn-lt"/>
                <a:ea typeface="+mn-ea"/>
                <a:cs typeface="+mn-cs"/>
              </a:rPr>
              <a:t>Redux</a:t>
            </a:r>
            <a:r>
              <a:rPr lang="ru-RU" sz="1200" b="0" i="0" kern="1200" dirty="0" smtClean="0">
                <a:solidFill>
                  <a:schemeClr val="tx1"/>
                </a:solidFill>
                <a:effectLst/>
                <a:latin typeface="+mn-lt"/>
                <a:ea typeface="+mn-ea"/>
                <a:cs typeface="+mn-cs"/>
              </a:rPr>
              <a:t> немного сложнее других архитектур, он обеспечивает удивительную простоту тестирования функций. Еще один важный плюс — опция </a:t>
            </a:r>
            <a:r>
              <a:rPr lang="ru-RU" sz="1200" b="0" i="0" kern="1200" dirty="0" err="1" smtClean="0">
                <a:solidFill>
                  <a:schemeClr val="tx1"/>
                </a:solidFill>
                <a:effectLst/>
                <a:latin typeface="+mn-lt"/>
                <a:ea typeface="+mn-ea"/>
                <a:cs typeface="+mn-cs"/>
              </a:rPr>
              <a:t>Time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Travel</a:t>
            </a:r>
            <a:r>
              <a:rPr lang="ru-RU" sz="1200" b="0" i="0" kern="1200" dirty="0" smtClean="0">
                <a:solidFill>
                  <a:schemeClr val="tx1"/>
                </a:solidFill>
                <a:effectLst/>
                <a:latin typeface="+mn-lt"/>
                <a:ea typeface="+mn-ea"/>
                <a:cs typeface="+mn-cs"/>
              </a:rPr>
              <a:t>, возможность поэтапно отследить развитие состояния приложения.</a:t>
            </a:r>
          </a:p>
          <a:p>
            <a:endParaRPr lang="ru-RU" sz="1200" b="0" i="0" kern="1200" dirty="0" smtClean="0">
              <a:solidFill>
                <a:schemeClr val="tx1"/>
              </a:solidFill>
              <a:effectLst/>
              <a:latin typeface="+mn-lt"/>
              <a:ea typeface="+mn-ea"/>
              <a:cs typeface="+mn-cs"/>
            </a:endParaRPr>
          </a:p>
          <a:p>
            <a:r>
              <a:rPr lang="ru-RU" sz="1200" b="1"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Очень удобное решение для управления состоянием </a:t>
            </a:r>
            <a:r>
              <a:rPr lang="ru-RU" sz="1200" b="0" i="0" kern="1200" dirty="0" err="1" smtClean="0">
                <a:solidFill>
                  <a:schemeClr val="tx1"/>
                </a:solidFill>
                <a:effectLst/>
                <a:latin typeface="+mn-lt"/>
                <a:ea typeface="+mn-ea"/>
                <a:cs typeface="+mn-cs"/>
              </a:rPr>
              <a:t>Flutter</a:t>
            </a:r>
            <a:r>
              <a:rPr lang="ru-RU" sz="1200" b="0" i="0" kern="1200" dirty="0" smtClean="0">
                <a:solidFill>
                  <a:schemeClr val="tx1"/>
                </a:solidFill>
                <a:effectLst/>
                <a:latin typeface="+mn-lt"/>
                <a:ea typeface="+mn-ea"/>
                <a:cs typeface="+mn-cs"/>
              </a:rPr>
              <a:t>, по сути, является «</a:t>
            </a:r>
            <a:r>
              <a:rPr lang="ru-RU" sz="1200" b="0" i="0" kern="1200" dirty="0" err="1" smtClean="0">
                <a:solidFill>
                  <a:schemeClr val="tx1"/>
                </a:solidFill>
                <a:effectLst/>
                <a:latin typeface="+mn-lt"/>
                <a:ea typeface="+mn-ea"/>
                <a:cs typeface="+mn-cs"/>
              </a:rPr>
              <a:t>фреймворком</a:t>
            </a:r>
            <a:r>
              <a:rPr lang="ru-RU" sz="1200" b="0" i="0" kern="1200" dirty="0" smtClean="0">
                <a:solidFill>
                  <a:schemeClr val="tx1"/>
                </a:solidFill>
                <a:effectLst/>
                <a:latin typeface="+mn-lt"/>
                <a:ea typeface="+mn-ea"/>
                <a:cs typeface="+mn-cs"/>
              </a:rPr>
              <a:t> над </a:t>
            </a:r>
            <a:r>
              <a:rPr lang="ru-RU" sz="1200" b="0" i="0" kern="1200" dirty="0" err="1" smtClean="0">
                <a:solidFill>
                  <a:schemeClr val="tx1"/>
                </a:solidFill>
                <a:effectLst/>
                <a:latin typeface="+mn-lt"/>
                <a:ea typeface="+mn-ea"/>
                <a:cs typeface="+mn-cs"/>
              </a:rPr>
              <a:t>фреймворком</a:t>
            </a:r>
            <a:r>
              <a:rPr lang="ru-RU" sz="1200" b="0" i="0" kern="1200" dirty="0" smtClean="0">
                <a:solidFill>
                  <a:schemeClr val="tx1"/>
                </a:solidFill>
                <a:effectLst/>
                <a:latin typeface="+mn-lt"/>
                <a:ea typeface="+mn-ea"/>
                <a:cs typeface="+mn-cs"/>
              </a:rPr>
              <a:t>». Но иногда ему пока не хватает функциональности.</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dirty="0" smtClean="0"/>
              <a:t>Ну и также можно</a:t>
            </a:r>
            <a:r>
              <a:rPr lang="ru-RU" baseline="0" dirty="0" smtClean="0"/>
              <a:t> использовать другие знакомые архитектуры</a:t>
            </a:r>
            <a:endParaRPr lang="en-US" dirty="0"/>
          </a:p>
        </p:txBody>
      </p:sp>
      <p:sp>
        <p:nvSpPr>
          <p:cNvPr id="4" name="Номер слайда 3"/>
          <p:cNvSpPr>
            <a:spLocks noGrp="1"/>
          </p:cNvSpPr>
          <p:nvPr>
            <p:ph type="sldNum" sz="quarter" idx="10"/>
          </p:nvPr>
        </p:nvSpPr>
        <p:spPr/>
        <p:txBody>
          <a:bodyPr/>
          <a:lstStyle/>
          <a:p>
            <a:fld id="{598EA25C-5BED-4794-8994-47F8D6C4C6BC}" type="slidenum">
              <a:rPr lang="en-US" smtClean="0"/>
              <a:t>4</a:t>
            </a:fld>
            <a:endParaRPr lang="en-US"/>
          </a:p>
        </p:txBody>
      </p:sp>
    </p:spTree>
    <p:extLst>
      <p:ext uri="{BB962C8B-B14F-4D97-AF65-F5344CB8AC3E}">
        <p14:creationId xmlns:p14="http://schemas.microsoft.com/office/powerpoint/2010/main" val="15133543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Оба способа почти идентичны и практически ничем не отличаются. Однако первый из них определяется как расширение в </a:t>
            </a:r>
            <a:r>
              <a:rPr lang="ru-RU" dirty="0" err="1" smtClean="0"/>
              <a:t>BuildContext</a:t>
            </a:r>
            <a:r>
              <a:rPr lang="ru-RU" sz="1200" b="0" i="0" kern="1200" dirty="0" smtClean="0">
                <a:solidFill>
                  <a:schemeClr val="tx1"/>
                </a:solidFill>
                <a:effectLst/>
                <a:latin typeface="+mn-lt"/>
                <a:ea typeface="+mn-ea"/>
                <a:cs typeface="+mn-cs"/>
              </a:rPr>
              <a:t>, что упрощает взаимодействие с ним. Для дальнейшей работы выбирайте любой из них.</a:t>
            </a:r>
            <a:endParaRPr lang="en-US" dirty="0"/>
          </a:p>
        </p:txBody>
      </p:sp>
      <p:sp>
        <p:nvSpPr>
          <p:cNvPr id="4" name="Номер слайда 3"/>
          <p:cNvSpPr>
            <a:spLocks noGrp="1"/>
          </p:cNvSpPr>
          <p:nvPr>
            <p:ph type="sldNum" sz="quarter" idx="10"/>
          </p:nvPr>
        </p:nvSpPr>
        <p:spPr/>
        <p:txBody>
          <a:bodyPr/>
          <a:lstStyle/>
          <a:p>
            <a:fld id="{598EA25C-5BED-4794-8994-47F8D6C4C6BC}" type="slidenum">
              <a:rPr lang="en-US" smtClean="0"/>
              <a:t>32</a:t>
            </a:fld>
            <a:endParaRPr lang="en-US"/>
          </a:p>
        </p:txBody>
      </p:sp>
    </p:spTree>
    <p:extLst>
      <p:ext uri="{BB962C8B-B14F-4D97-AF65-F5344CB8AC3E}">
        <p14:creationId xmlns:p14="http://schemas.microsoft.com/office/powerpoint/2010/main" val="23861629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1" kern="1200" dirty="0" smtClean="0">
                <a:solidFill>
                  <a:schemeClr val="tx1"/>
                </a:solidFill>
                <a:effectLst/>
                <a:latin typeface="+mn-lt"/>
                <a:ea typeface="+mn-ea"/>
                <a:cs typeface="+mn-cs"/>
              </a:rPr>
              <a:t>Примечание.</a:t>
            </a:r>
            <a:r>
              <a:rPr lang="ru-RU" sz="1200" b="0" i="0" kern="1200" dirty="0" smtClean="0">
                <a:solidFill>
                  <a:schemeClr val="tx1"/>
                </a:solidFill>
                <a:effectLst/>
                <a:latin typeface="+mn-lt"/>
                <a:ea typeface="+mn-ea"/>
                <a:cs typeface="+mn-cs"/>
              </a:rPr>
              <a:t> Важно передать корректный тип </a:t>
            </a:r>
            <a:r>
              <a:rPr lang="ru-RU" sz="1200" b="0" i="0" kern="1200" dirty="0" err="1" smtClean="0">
                <a:solidFill>
                  <a:schemeClr val="tx1"/>
                </a:solidFill>
                <a:effectLst/>
                <a:latin typeface="+mn-lt"/>
                <a:ea typeface="+mn-ea"/>
                <a:cs typeface="+mn-cs"/>
              </a:rPr>
              <a:t>Bloc</a:t>
            </a:r>
            <a:r>
              <a:rPr lang="ru-RU" sz="1200" b="0" i="0" kern="1200" dirty="0" smtClean="0">
                <a:solidFill>
                  <a:schemeClr val="tx1"/>
                </a:solidFill>
                <a:effectLst/>
                <a:latin typeface="+mn-lt"/>
                <a:ea typeface="+mn-ea"/>
                <a:cs typeface="+mn-cs"/>
              </a:rPr>
              <a:t>, так как он просматривает дерево в поисках экземпляра этого типа.</a:t>
            </a:r>
            <a:endParaRPr lang="ru-RU" sz="1200" b="0" i="1"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Посмотрите, насколько просто запустить событие из UI. Нужно лишь вызвать метод </a:t>
            </a:r>
            <a:r>
              <a:rPr lang="ru-RU" sz="1200" b="0" i="0" kern="1200" dirty="0" err="1" smtClean="0">
                <a:solidFill>
                  <a:schemeClr val="tx1"/>
                </a:solidFill>
                <a:effectLst/>
                <a:latin typeface="+mn-lt"/>
                <a:ea typeface="+mn-ea"/>
                <a:cs typeface="+mn-cs"/>
              </a:rPr>
              <a:t>add</a:t>
            </a:r>
            <a:r>
              <a:rPr lang="ru-RU" sz="1200" b="0" i="0" kern="1200" dirty="0" smtClean="0">
                <a:solidFill>
                  <a:schemeClr val="tx1"/>
                </a:solidFill>
                <a:effectLst/>
                <a:latin typeface="+mn-lt"/>
                <a:ea typeface="+mn-ea"/>
                <a:cs typeface="+mn-cs"/>
              </a:rPr>
              <a:t> в </a:t>
            </a:r>
            <a:r>
              <a:rPr lang="ru-RU" sz="1200" b="0" i="0" kern="1200" dirty="0" err="1" smtClean="0">
                <a:solidFill>
                  <a:schemeClr val="tx1"/>
                </a:solidFill>
                <a:effectLst/>
                <a:latin typeface="+mn-lt"/>
                <a:ea typeface="+mn-ea"/>
                <a:cs typeface="+mn-cs"/>
              </a:rPr>
              <a:t>Bloc</a:t>
            </a:r>
            <a:r>
              <a:rPr lang="ru-RU" sz="1200" b="0" i="0" kern="1200" dirty="0" smtClean="0">
                <a:solidFill>
                  <a:schemeClr val="tx1"/>
                </a:solidFill>
                <a:effectLst/>
                <a:latin typeface="+mn-lt"/>
                <a:ea typeface="+mn-ea"/>
                <a:cs typeface="+mn-cs"/>
              </a:rPr>
              <a:t> и передать экземпляр </a:t>
            </a:r>
            <a:r>
              <a:rPr lang="ru-RU" sz="1200" b="0" i="0" kern="1200" dirty="0" err="1" smtClean="0">
                <a:solidFill>
                  <a:schemeClr val="tx1"/>
                </a:solidFill>
                <a:effectLst/>
                <a:latin typeface="+mn-lt"/>
                <a:ea typeface="+mn-ea"/>
                <a:cs typeface="+mn-cs"/>
              </a:rPr>
              <a:t>Event</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Теперь вернемся к </a:t>
            </a:r>
            <a:r>
              <a:rPr lang="ru-RU" sz="1200" b="0" i="0" kern="1200" dirty="0" err="1" smtClean="0">
                <a:solidFill>
                  <a:schemeClr val="tx1"/>
                </a:solidFill>
                <a:effectLst/>
                <a:latin typeface="+mn-lt"/>
                <a:ea typeface="+mn-ea"/>
                <a:cs typeface="+mn-cs"/>
              </a:rPr>
              <a:t>Bloc</a:t>
            </a:r>
            <a:r>
              <a:rPr lang="ru-RU" sz="1200" b="0" i="0" kern="1200" dirty="0" smtClean="0">
                <a:solidFill>
                  <a:schemeClr val="tx1"/>
                </a:solidFill>
                <a:effectLst/>
                <a:latin typeface="+mn-lt"/>
                <a:ea typeface="+mn-ea"/>
                <a:cs typeface="+mn-cs"/>
              </a:rPr>
              <a:t> и проверим, зарегистрировали ли мы событие, отправленное из UI. Получив его, мы генерируем </a:t>
            </a:r>
            <a:r>
              <a:rPr lang="ru-RU" sz="1200" b="0" i="0" kern="1200" dirty="0" err="1" smtClean="0">
                <a:solidFill>
                  <a:schemeClr val="tx1"/>
                </a:solidFill>
                <a:effectLst/>
                <a:latin typeface="+mn-lt"/>
                <a:ea typeface="+mn-ea"/>
                <a:cs typeface="+mn-cs"/>
              </a:rPr>
              <a:t>State</a:t>
            </a:r>
            <a:r>
              <a:rPr lang="ru-RU" sz="1200" b="0" i="0" kern="1200" dirty="0" smtClean="0">
                <a:solidFill>
                  <a:schemeClr val="tx1"/>
                </a:solidFill>
                <a:effectLst/>
                <a:latin typeface="+mn-lt"/>
                <a:ea typeface="+mn-ea"/>
                <a:cs typeface="+mn-cs"/>
              </a:rPr>
              <a:t> со </a:t>
            </a:r>
            <a:r>
              <a:rPr lang="ru-RU" sz="1200" b="0" i="0" kern="1200" dirty="0" err="1" smtClean="0">
                <a:solidFill>
                  <a:schemeClr val="tx1"/>
                </a:solidFill>
                <a:effectLst/>
                <a:latin typeface="+mn-lt"/>
                <a:ea typeface="+mn-ea"/>
                <a:cs typeface="+mn-cs"/>
              </a:rPr>
              <a:t>String</a:t>
            </a:r>
            <a:r>
              <a:rPr lang="ru-RU" sz="1200" b="0" i="0" kern="1200" dirty="0" smtClean="0">
                <a:solidFill>
                  <a:schemeClr val="tx1"/>
                </a:solidFill>
                <a:effectLst/>
                <a:latin typeface="+mn-lt"/>
                <a:ea typeface="+mn-ea"/>
                <a:cs typeface="+mn-cs"/>
              </a:rPr>
              <a:t> для отображения в UI. Можно обратиться к представленному ранее коду </a:t>
            </a:r>
            <a:r>
              <a:rPr lang="ru-RU" sz="1200" b="0" i="0" kern="1200" dirty="0" err="1" smtClean="0">
                <a:solidFill>
                  <a:schemeClr val="tx1"/>
                </a:solidFill>
                <a:effectLst/>
                <a:latin typeface="+mn-lt"/>
                <a:ea typeface="+mn-ea"/>
                <a:cs typeface="+mn-cs"/>
              </a:rPr>
              <a:t>Bloc</a:t>
            </a:r>
            <a:r>
              <a:rPr lang="ru-RU" sz="1200" b="0" i="0" kern="1200" dirty="0" smtClean="0">
                <a:solidFill>
                  <a:schemeClr val="tx1"/>
                </a:solidFill>
                <a:effectLst/>
                <a:latin typeface="+mn-lt"/>
                <a:ea typeface="+mn-ea"/>
                <a:cs typeface="+mn-cs"/>
              </a:rPr>
              <a:t> и просто </a:t>
            </a:r>
            <a:r>
              <a:rPr lang="ru-RU" sz="1200" b="0" i="0" kern="1200" dirty="0" err="1" smtClean="0">
                <a:solidFill>
                  <a:schemeClr val="tx1"/>
                </a:solidFill>
                <a:effectLst/>
                <a:latin typeface="+mn-lt"/>
                <a:ea typeface="+mn-ea"/>
                <a:cs typeface="+mn-cs"/>
              </a:rPr>
              <a:t>раскомментировать</a:t>
            </a:r>
            <a:r>
              <a:rPr lang="ru-RU" sz="1200" b="0" i="0" kern="1200" dirty="0" smtClean="0">
                <a:solidFill>
                  <a:schemeClr val="tx1"/>
                </a:solidFill>
                <a:effectLst/>
                <a:latin typeface="+mn-lt"/>
                <a:ea typeface="+mn-ea"/>
                <a:cs typeface="+mn-cs"/>
              </a:rPr>
              <a:t> его части с комментарием “</a:t>
            </a:r>
            <a:r>
              <a:rPr lang="ru-RU" sz="1200" b="0" i="0" kern="1200" dirty="0" err="1" smtClean="0">
                <a:solidFill>
                  <a:schemeClr val="tx1"/>
                </a:solidFill>
                <a:effectLst/>
                <a:latin typeface="+mn-lt"/>
                <a:ea typeface="+mn-ea"/>
                <a:cs typeface="+mn-cs"/>
              </a:rPr>
              <a:t>Will</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be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used</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later</a:t>
            </a:r>
            <a:r>
              <a:rPr lang="ru-RU" sz="1200" b="0" i="0" kern="1200" dirty="0" smtClean="0">
                <a:solidFill>
                  <a:schemeClr val="tx1"/>
                </a:solidFill>
                <a:effectLst/>
                <a:latin typeface="+mn-lt"/>
                <a:ea typeface="+mn-ea"/>
                <a:cs typeface="+mn-cs"/>
              </a:rPr>
              <a:t>” (“Будет использован позже”).</a:t>
            </a:r>
            <a:endParaRPr lang="ru-RU"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598EA25C-5BED-4794-8994-47F8D6C4C6BC}" type="slidenum">
              <a:rPr lang="en-US" smtClean="0"/>
              <a:t>33</a:t>
            </a:fld>
            <a:endParaRPr lang="en-US"/>
          </a:p>
        </p:txBody>
      </p:sp>
    </p:spTree>
    <p:extLst>
      <p:ext uri="{BB962C8B-B14F-4D97-AF65-F5344CB8AC3E}">
        <p14:creationId xmlns:p14="http://schemas.microsoft.com/office/powerpoint/2010/main" val="14085846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Как вы могли догадаться, для этого тоже есть </a:t>
            </a:r>
            <a:r>
              <a:rPr lang="ru-RU" sz="1200" b="0" i="0" kern="1200" dirty="0" err="1" smtClean="0">
                <a:solidFill>
                  <a:schemeClr val="tx1"/>
                </a:solidFill>
                <a:effectLst/>
                <a:latin typeface="+mn-lt"/>
                <a:ea typeface="+mn-ea"/>
                <a:cs typeface="+mn-cs"/>
              </a:rPr>
              <a:t>виджет</a:t>
            </a:r>
            <a:r>
              <a:rPr lang="ru-RU" sz="1200" b="0" i="0" kern="1200" dirty="0" smtClean="0">
                <a:solidFill>
                  <a:schemeClr val="tx1"/>
                </a:solidFill>
                <a:effectLst/>
                <a:latin typeface="+mn-lt"/>
                <a:ea typeface="+mn-ea"/>
                <a:cs typeface="+mn-cs"/>
              </a:rPr>
              <a:t>, который называется </a:t>
            </a:r>
            <a:r>
              <a:rPr lang="ru-RU" dirty="0" err="1" smtClean="0"/>
              <a:t>BlocConsumer</a:t>
            </a:r>
            <a:r>
              <a:rPr lang="ru-RU" sz="1200" b="0" i="0" kern="1200" dirty="0" smtClean="0">
                <a:solidFill>
                  <a:schemeClr val="tx1"/>
                </a:solidFill>
                <a:effectLst/>
                <a:latin typeface="+mn-lt"/>
                <a:ea typeface="+mn-ea"/>
                <a:cs typeface="+mn-cs"/>
              </a:rPr>
              <a:t>:</a:t>
            </a: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Рассмотрим </a:t>
            </a:r>
            <a:r>
              <a:rPr lang="ru-RU" sz="1200" b="0" i="0" kern="1200" dirty="0" err="1" smtClean="0">
                <a:solidFill>
                  <a:schemeClr val="tx1"/>
                </a:solidFill>
                <a:effectLst/>
                <a:latin typeface="+mn-lt"/>
                <a:ea typeface="+mn-ea"/>
                <a:cs typeface="+mn-cs"/>
              </a:rPr>
              <a:t>BlocConsumer</a:t>
            </a:r>
            <a:r>
              <a:rPr lang="ru-RU" sz="1200" b="0" i="0" kern="1200" dirty="0" smtClean="0">
                <a:solidFill>
                  <a:schemeClr val="tx1"/>
                </a:solidFill>
                <a:effectLst/>
                <a:latin typeface="+mn-lt"/>
                <a:ea typeface="+mn-ea"/>
                <a:cs typeface="+mn-cs"/>
              </a:rPr>
              <a:t>. Хотя представленный выше пример содержит весь </a:t>
            </a:r>
            <a:r>
              <a:rPr lang="ru-RU" sz="1200" b="0" i="0" kern="1200" dirty="0" err="1" smtClean="0">
                <a:solidFill>
                  <a:schemeClr val="tx1"/>
                </a:solidFill>
                <a:effectLst/>
                <a:latin typeface="+mn-lt"/>
                <a:ea typeface="+mn-ea"/>
                <a:cs typeface="+mn-cs"/>
              </a:rPr>
              <a:t>LoginScreen</a:t>
            </a:r>
            <a:r>
              <a:rPr lang="ru-RU" sz="1200" b="0" i="0" kern="1200" dirty="0" smtClean="0">
                <a:solidFill>
                  <a:schemeClr val="tx1"/>
                </a:solidFill>
                <a:effectLst/>
                <a:latin typeface="+mn-lt"/>
                <a:ea typeface="+mn-ea"/>
                <a:cs typeface="+mn-cs"/>
              </a:rPr>
              <a:t>, мы сосредоточимся только на функции _</a:t>
            </a:r>
            <a:r>
              <a:rPr lang="ru-RU" sz="1200" b="0" i="0" kern="1200" dirty="0" err="1" smtClean="0">
                <a:solidFill>
                  <a:schemeClr val="tx1"/>
                </a:solidFill>
                <a:effectLst/>
                <a:latin typeface="+mn-lt"/>
                <a:ea typeface="+mn-ea"/>
                <a:cs typeface="+mn-cs"/>
              </a:rPr>
              <a:t>buildScaffoldBody</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Как видно, </a:t>
            </a:r>
            <a:r>
              <a:rPr lang="ru-RU" sz="1200" b="0" i="0" kern="1200" dirty="0" err="1" smtClean="0">
                <a:solidFill>
                  <a:schemeClr val="tx1"/>
                </a:solidFill>
                <a:effectLst/>
                <a:latin typeface="+mn-lt"/>
                <a:ea typeface="+mn-ea"/>
                <a:cs typeface="+mn-cs"/>
              </a:rPr>
              <a:t>BlocConsumer</a:t>
            </a:r>
            <a:r>
              <a:rPr lang="ru-RU" sz="1200" b="0" i="0" kern="1200" dirty="0" smtClean="0">
                <a:solidFill>
                  <a:schemeClr val="tx1"/>
                </a:solidFill>
                <a:effectLst/>
                <a:latin typeface="+mn-lt"/>
                <a:ea typeface="+mn-ea"/>
                <a:cs typeface="+mn-cs"/>
              </a:rPr>
              <a:t> имеет 4 аргумента. Пройдемся по каждому из них.</a:t>
            </a:r>
          </a:p>
          <a:p>
            <a:endParaRPr lang="ru-RU" dirty="0" smtClean="0"/>
          </a:p>
          <a:p>
            <a:endParaRPr lang="ru-RU" dirty="0" smtClean="0"/>
          </a:p>
          <a:p>
            <a:r>
              <a:rPr lang="ru-RU" sz="1200" b="1" i="0" kern="1200" dirty="0" err="1" smtClean="0">
                <a:solidFill>
                  <a:schemeClr val="tx1"/>
                </a:solidFill>
                <a:effectLst/>
                <a:latin typeface="+mn-lt"/>
                <a:ea typeface="+mn-ea"/>
                <a:cs typeface="+mn-cs"/>
              </a:rPr>
              <a:t>builder</a:t>
            </a:r>
            <a:r>
              <a:rPr lang="ru-RU" sz="1200" b="1"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Перестраивает дерево </a:t>
            </a:r>
            <a:r>
              <a:rPr lang="ru-RU" sz="1200" b="0" i="0" kern="1200" dirty="0" err="1" smtClean="0">
                <a:solidFill>
                  <a:schemeClr val="tx1"/>
                </a:solidFill>
                <a:effectLst/>
                <a:latin typeface="+mn-lt"/>
                <a:ea typeface="+mn-ea"/>
                <a:cs typeface="+mn-cs"/>
              </a:rPr>
              <a:t>виджетов</a:t>
            </a:r>
            <a:r>
              <a:rPr lang="ru-RU" sz="1200" b="0" i="0" kern="1200" dirty="0" smtClean="0">
                <a:solidFill>
                  <a:schemeClr val="tx1"/>
                </a:solidFill>
                <a:effectLst/>
                <a:latin typeface="+mn-lt"/>
                <a:ea typeface="+mn-ea"/>
                <a:cs typeface="+mn-cs"/>
              </a:rPr>
              <a:t> в ответ на изменения состояния. Это значит, что каждый раз при создании нового состояния происходит перестройка </a:t>
            </a:r>
            <a:r>
              <a:rPr lang="ru-RU" sz="1200" b="0" i="0" kern="1200" dirty="0" err="1" smtClean="0">
                <a:solidFill>
                  <a:schemeClr val="tx1"/>
                </a:solidFill>
                <a:effectLst/>
                <a:latin typeface="+mn-lt"/>
                <a:ea typeface="+mn-ea"/>
                <a:cs typeface="+mn-cs"/>
              </a:rPr>
              <a:t>виджетов</a:t>
            </a:r>
            <a:r>
              <a:rPr lang="ru-RU" sz="1200" b="0" i="0" kern="1200" dirty="0" smtClean="0">
                <a:solidFill>
                  <a:schemeClr val="tx1"/>
                </a:solidFill>
                <a:effectLst/>
                <a:latin typeface="+mn-lt"/>
                <a:ea typeface="+mn-ea"/>
                <a:cs typeface="+mn-cs"/>
              </a:rPr>
              <a:t>. В результате вы можете воспользоваться значением, которое передается в состояние, генерируемое в </a:t>
            </a:r>
            <a:r>
              <a:rPr lang="ru-RU" sz="1200" b="0" i="0" kern="1200" dirty="0" err="1" smtClean="0">
                <a:solidFill>
                  <a:schemeClr val="tx1"/>
                </a:solidFill>
                <a:effectLst/>
                <a:latin typeface="+mn-lt"/>
                <a:ea typeface="+mn-ea"/>
                <a:cs typeface="+mn-cs"/>
              </a:rPr>
              <a:t>Bloc</a:t>
            </a:r>
            <a:r>
              <a:rPr lang="ru-RU" sz="1200" b="0" i="0" kern="1200" dirty="0" smtClean="0">
                <a:solidFill>
                  <a:schemeClr val="tx1"/>
                </a:solidFill>
                <a:effectLst/>
                <a:latin typeface="+mn-lt"/>
                <a:ea typeface="+mn-ea"/>
                <a:cs typeface="+mn-cs"/>
              </a:rPr>
              <a:t>. В данном примере мы передали текст из </a:t>
            </a:r>
            <a:r>
              <a:rPr lang="ru-RU" sz="1200" b="0" i="0" kern="1200" dirty="0" err="1" smtClean="0">
                <a:solidFill>
                  <a:schemeClr val="tx1"/>
                </a:solidFill>
                <a:effectLst/>
                <a:latin typeface="+mn-lt"/>
                <a:ea typeface="+mn-ea"/>
                <a:cs typeface="+mn-cs"/>
              </a:rPr>
              <a:t>Bloc</a:t>
            </a:r>
            <a:r>
              <a:rPr lang="ru-RU" sz="1200" b="0" i="0" kern="1200" dirty="0" smtClean="0">
                <a:solidFill>
                  <a:schemeClr val="tx1"/>
                </a:solidFill>
                <a:effectLst/>
                <a:latin typeface="+mn-lt"/>
                <a:ea typeface="+mn-ea"/>
                <a:cs typeface="+mn-cs"/>
              </a:rPr>
              <a:t> в </a:t>
            </a:r>
            <a:r>
              <a:rPr lang="ru-RU" sz="1200" b="0" i="0" kern="1200" dirty="0" err="1" smtClean="0">
                <a:solidFill>
                  <a:schemeClr val="tx1"/>
                </a:solidFill>
                <a:effectLst/>
                <a:latin typeface="+mn-lt"/>
                <a:ea typeface="+mn-ea"/>
                <a:cs typeface="+mn-cs"/>
              </a:rPr>
              <a:t>UpdateTextState</a:t>
            </a:r>
            <a:r>
              <a:rPr lang="ru-RU" sz="1200" b="0" i="0" kern="1200" dirty="0" smtClean="0">
                <a:solidFill>
                  <a:schemeClr val="tx1"/>
                </a:solidFill>
                <a:effectLst/>
                <a:latin typeface="+mn-lt"/>
                <a:ea typeface="+mn-ea"/>
                <a:cs typeface="+mn-cs"/>
              </a:rPr>
              <a:t> и применили его в UI. Это состояние порождается всякий раз при нажатии на кнопку “</a:t>
            </a:r>
            <a:r>
              <a:rPr lang="ru-RU" sz="1200" b="0" i="0" kern="1200" dirty="0" err="1" smtClean="0">
                <a:solidFill>
                  <a:schemeClr val="tx1"/>
                </a:solidFill>
                <a:effectLst/>
                <a:latin typeface="+mn-lt"/>
                <a:ea typeface="+mn-ea"/>
                <a:cs typeface="+mn-cs"/>
              </a:rPr>
              <a:t>Tap</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me</a:t>
            </a:r>
            <a:r>
              <a:rPr lang="ru-RU" sz="1200" b="0" i="0" kern="1200" dirty="0" smtClean="0">
                <a:solidFill>
                  <a:schemeClr val="tx1"/>
                </a:solidFill>
                <a:effectLst/>
                <a:latin typeface="+mn-lt"/>
                <a:ea typeface="+mn-ea"/>
                <a:cs typeface="+mn-cs"/>
              </a:rPr>
              <a:t>!!!”(“Нажми меня!!!”).</a:t>
            </a:r>
          </a:p>
          <a:p>
            <a:r>
              <a:rPr lang="ru-RU" sz="1200" b="1" i="0" kern="1200" dirty="0" err="1" smtClean="0">
                <a:solidFill>
                  <a:schemeClr val="tx1"/>
                </a:solidFill>
                <a:effectLst/>
                <a:latin typeface="+mn-lt"/>
                <a:ea typeface="+mn-ea"/>
                <a:cs typeface="+mn-cs"/>
              </a:rPr>
              <a:t>listener</a:t>
            </a:r>
            <a:r>
              <a:rPr lang="ru-RU" sz="1200" b="1"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Каждый раз, когда генерируется состояние, вызывается слушатель </a:t>
            </a:r>
            <a:r>
              <a:rPr lang="ru-RU" sz="1200" b="0" i="0" kern="1200" dirty="0" err="1" smtClean="0">
                <a:solidFill>
                  <a:schemeClr val="tx1"/>
                </a:solidFill>
                <a:effectLst/>
                <a:latin typeface="+mn-lt"/>
                <a:ea typeface="+mn-ea"/>
                <a:cs typeface="+mn-cs"/>
              </a:rPr>
              <a:t>listener</a:t>
            </a:r>
            <a:r>
              <a:rPr lang="ru-RU" sz="1200" b="0" i="0" kern="1200" dirty="0" smtClean="0">
                <a:solidFill>
                  <a:schemeClr val="tx1"/>
                </a:solidFill>
                <a:effectLst/>
                <a:latin typeface="+mn-lt"/>
                <a:ea typeface="+mn-ea"/>
                <a:cs typeface="+mn-cs"/>
              </a:rPr>
              <a:t>. Однако в отличие от </a:t>
            </a:r>
            <a:r>
              <a:rPr lang="ru-RU" sz="1200" b="0" i="0" kern="1200" dirty="0" err="1" smtClean="0">
                <a:solidFill>
                  <a:schemeClr val="tx1"/>
                </a:solidFill>
                <a:effectLst/>
                <a:latin typeface="+mn-lt"/>
                <a:ea typeface="+mn-ea"/>
                <a:cs typeface="+mn-cs"/>
              </a:rPr>
              <a:t>builder</a:t>
            </a:r>
            <a:r>
              <a:rPr lang="ru-RU" sz="1200" b="0" i="0" kern="1200" dirty="0" smtClean="0">
                <a:solidFill>
                  <a:schemeClr val="tx1"/>
                </a:solidFill>
                <a:effectLst/>
                <a:latin typeface="+mn-lt"/>
                <a:ea typeface="+mn-ea"/>
                <a:cs typeface="+mn-cs"/>
              </a:rPr>
              <a:t> он не возвращает </a:t>
            </a:r>
            <a:r>
              <a:rPr lang="ru-RU" sz="1200" b="0" i="0" kern="1200" dirty="0" err="1" smtClean="0">
                <a:solidFill>
                  <a:schemeClr val="tx1"/>
                </a:solidFill>
                <a:effectLst/>
                <a:latin typeface="+mn-lt"/>
                <a:ea typeface="+mn-ea"/>
                <a:cs typeface="+mn-cs"/>
              </a:rPr>
              <a:t>виджет</a:t>
            </a:r>
            <a:r>
              <a:rPr lang="ru-RU" sz="1200" b="0" i="0" kern="1200" dirty="0" smtClean="0">
                <a:solidFill>
                  <a:schemeClr val="tx1"/>
                </a:solidFill>
                <a:effectLst/>
                <a:latin typeface="+mn-lt"/>
                <a:ea typeface="+mn-ea"/>
                <a:cs typeface="+mn-cs"/>
              </a:rPr>
              <a:t>. Как правило, мы задействуем слушателя единожды, поскольку он вызывается один раз при каждом изменении состояния. Например, при отображении сообщения внизу экрана, диалогового окна, всплывающей информационной панели или переходе к следующему экрану.</a:t>
            </a:r>
          </a:p>
          <a:p>
            <a:r>
              <a:rPr lang="ru-RU" sz="1200" b="1" i="0" kern="1200" dirty="0" err="1" smtClean="0">
                <a:solidFill>
                  <a:schemeClr val="tx1"/>
                </a:solidFill>
                <a:effectLst/>
                <a:latin typeface="+mn-lt"/>
                <a:ea typeface="+mn-ea"/>
                <a:cs typeface="+mn-cs"/>
              </a:rPr>
              <a:t>buildWhen</a:t>
            </a:r>
            <a:r>
              <a:rPr lang="ru-RU" sz="1200" b="1"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Это необязательный параметр, который предоставляет предыдущее и текущее состояние и возвращает логическое значение. Если мы возвращаем </a:t>
            </a:r>
            <a:r>
              <a:rPr lang="ru-RU" sz="1200" b="0" i="0" kern="1200" dirty="0" err="1" smtClean="0">
                <a:solidFill>
                  <a:schemeClr val="tx1"/>
                </a:solidFill>
                <a:effectLst/>
                <a:latin typeface="+mn-lt"/>
                <a:ea typeface="+mn-ea"/>
                <a:cs typeface="+mn-cs"/>
              </a:rPr>
              <a:t>true</a:t>
            </a:r>
            <a:r>
              <a:rPr lang="ru-RU" sz="1200" b="0" i="0" kern="1200" dirty="0" smtClean="0">
                <a:solidFill>
                  <a:schemeClr val="tx1"/>
                </a:solidFill>
                <a:effectLst/>
                <a:latin typeface="+mn-lt"/>
                <a:ea typeface="+mn-ea"/>
                <a:cs typeface="+mn-cs"/>
              </a:rPr>
              <a:t>, он вызывает </a:t>
            </a:r>
            <a:r>
              <a:rPr lang="ru-RU" sz="1200" b="0" i="0" kern="1200" dirty="0" err="1" smtClean="0">
                <a:solidFill>
                  <a:schemeClr val="tx1"/>
                </a:solidFill>
                <a:effectLst/>
                <a:latin typeface="+mn-lt"/>
                <a:ea typeface="+mn-ea"/>
                <a:cs typeface="+mn-cs"/>
              </a:rPr>
              <a:t>builder</a:t>
            </a:r>
            <a:r>
              <a:rPr lang="ru-RU" sz="1200" b="0" i="0" kern="1200" dirty="0" smtClean="0">
                <a:solidFill>
                  <a:schemeClr val="tx1"/>
                </a:solidFill>
                <a:effectLst/>
                <a:latin typeface="+mn-lt"/>
                <a:ea typeface="+mn-ea"/>
                <a:cs typeface="+mn-cs"/>
              </a:rPr>
              <a:t>, в противном же случае этого не происходит. Если данный параметр отсутствует, </a:t>
            </a:r>
            <a:r>
              <a:rPr lang="ru-RU" sz="1200" b="0" i="0" kern="1200" dirty="0" err="1" smtClean="0">
                <a:solidFill>
                  <a:schemeClr val="tx1"/>
                </a:solidFill>
                <a:effectLst/>
                <a:latin typeface="+mn-lt"/>
                <a:ea typeface="+mn-ea"/>
                <a:cs typeface="+mn-cs"/>
              </a:rPr>
              <a:t>builder</a:t>
            </a:r>
            <a:r>
              <a:rPr lang="ru-RU" sz="1200" b="0" i="0" kern="1200" dirty="0" smtClean="0">
                <a:solidFill>
                  <a:schemeClr val="tx1"/>
                </a:solidFill>
                <a:effectLst/>
                <a:latin typeface="+mn-lt"/>
                <a:ea typeface="+mn-ea"/>
                <a:cs typeface="+mn-cs"/>
              </a:rPr>
              <a:t> вызывается при каждом изменении состояния.</a:t>
            </a:r>
          </a:p>
          <a:p>
            <a:r>
              <a:rPr lang="ru-RU" sz="1200" b="1" i="0" kern="1200" dirty="0" err="1" smtClean="0">
                <a:solidFill>
                  <a:schemeClr val="tx1"/>
                </a:solidFill>
                <a:effectLst/>
                <a:latin typeface="+mn-lt"/>
                <a:ea typeface="+mn-ea"/>
                <a:cs typeface="+mn-cs"/>
              </a:rPr>
              <a:t>listenWhen</a:t>
            </a:r>
            <a:r>
              <a:rPr lang="ru-RU" sz="1200" b="1"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Аналогичен </a:t>
            </a:r>
            <a:r>
              <a:rPr lang="ru-RU" sz="1200" b="0" i="0" kern="1200" dirty="0" err="1" smtClean="0">
                <a:solidFill>
                  <a:schemeClr val="tx1"/>
                </a:solidFill>
                <a:effectLst/>
                <a:latin typeface="+mn-lt"/>
                <a:ea typeface="+mn-ea"/>
                <a:cs typeface="+mn-cs"/>
              </a:rPr>
              <a:t>buildWhen</a:t>
            </a:r>
            <a:r>
              <a:rPr lang="ru-RU" sz="1200" b="0" i="0" kern="1200" dirty="0" smtClean="0">
                <a:solidFill>
                  <a:schemeClr val="tx1"/>
                </a:solidFill>
                <a:effectLst/>
                <a:latin typeface="+mn-lt"/>
                <a:ea typeface="+mn-ea"/>
                <a:cs typeface="+mn-cs"/>
              </a:rPr>
              <a:t>, но отвечает за управление </a:t>
            </a:r>
            <a:r>
              <a:rPr lang="ru-RU" sz="1200" b="0" i="0" kern="1200" dirty="0" err="1" smtClean="0">
                <a:solidFill>
                  <a:schemeClr val="tx1"/>
                </a:solidFill>
                <a:effectLst/>
                <a:latin typeface="+mn-lt"/>
                <a:ea typeface="+mn-ea"/>
                <a:cs typeface="+mn-cs"/>
              </a:rPr>
              <a:t>Listener</a:t>
            </a:r>
            <a:r>
              <a:rPr lang="ru-RU" sz="1200" b="0" i="0" kern="1200" dirty="0" smtClean="0">
                <a:solidFill>
                  <a:schemeClr val="tx1"/>
                </a:solidFill>
                <a:effectLst/>
                <a:latin typeface="+mn-lt"/>
                <a:ea typeface="+mn-ea"/>
                <a:cs typeface="+mn-cs"/>
              </a:rPr>
              <a:t>. Если возвращается </a:t>
            </a:r>
            <a:r>
              <a:rPr lang="ru-RU" sz="1200" b="0" i="0" kern="1200" dirty="0" err="1" smtClean="0">
                <a:solidFill>
                  <a:schemeClr val="tx1"/>
                </a:solidFill>
                <a:effectLst/>
                <a:latin typeface="+mn-lt"/>
                <a:ea typeface="+mn-ea"/>
                <a:cs typeface="+mn-cs"/>
              </a:rPr>
              <a:t>true</a:t>
            </a:r>
            <a:r>
              <a:rPr lang="ru-RU" sz="1200" b="0" i="0" kern="1200" dirty="0" smtClean="0">
                <a:solidFill>
                  <a:schemeClr val="tx1"/>
                </a:solidFill>
                <a:effectLst/>
                <a:latin typeface="+mn-lt"/>
                <a:ea typeface="+mn-ea"/>
                <a:cs typeface="+mn-cs"/>
              </a:rPr>
              <a:t>, вызывается слушатель.</a:t>
            </a:r>
          </a:p>
          <a:p>
            <a:r>
              <a:rPr lang="ru-RU" sz="1200" b="0" i="0" kern="1200" dirty="0" smtClean="0">
                <a:solidFill>
                  <a:schemeClr val="tx1"/>
                </a:solidFill>
                <a:effectLst/>
                <a:latin typeface="+mn-lt"/>
                <a:ea typeface="+mn-ea"/>
                <a:cs typeface="+mn-cs"/>
              </a:rPr>
              <a:t>В данном примере </a:t>
            </a:r>
            <a:r>
              <a:rPr lang="ru-RU" sz="1200" b="0" i="0" kern="1200" dirty="0" err="1" smtClean="0">
                <a:solidFill>
                  <a:schemeClr val="tx1"/>
                </a:solidFill>
                <a:effectLst/>
                <a:latin typeface="+mn-lt"/>
                <a:ea typeface="+mn-ea"/>
                <a:cs typeface="+mn-cs"/>
              </a:rPr>
              <a:t>Listener</a:t>
            </a:r>
            <a:r>
              <a:rPr lang="ru-RU" sz="1200" b="0" i="0" kern="1200" dirty="0" smtClean="0">
                <a:solidFill>
                  <a:schemeClr val="tx1"/>
                </a:solidFill>
                <a:effectLst/>
                <a:latin typeface="+mn-lt"/>
                <a:ea typeface="+mn-ea"/>
                <a:cs typeface="+mn-cs"/>
              </a:rPr>
              <a:t> нужен для состояния </a:t>
            </a:r>
            <a:r>
              <a:rPr lang="ru-RU" sz="1200" b="0" i="0" kern="1200" dirty="0" err="1" smtClean="0">
                <a:solidFill>
                  <a:schemeClr val="tx1"/>
                </a:solidFill>
                <a:effectLst/>
                <a:latin typeface="+mn-lt"/>
                <a:ea typeface="+mn-ea"/>
                <a:cs typeface="+mn-cs"/>
              </a:rPr>
              <a:t>ShowSnackBar</a:t>
            </a:r>
            <a:r>
              <a:rPr lang="ru-RU" sz="1200" b="0" i="0" kern="1200" dirty="0" smtClean="0">
                <a:solidFill>
                  <a:schemeClr val="tx1"/>
                </a:solidFill>
                <a:effectLst/>
                <a:latin typeface="+mn-lt"/>
                <a:ea typeface="+mn-ea"/>
                <a:cs typeface="+mn-cs"/>
              </a:rPr>
              <a:t>, которое отображает сообщение с текстом, появляющимся при нажатии на кнопку. </a:t>
            </a:r>
            <a:r>
              <a:rPr lang="ru-RU" sz="1200" b="0" i="0" kern="1200" dirty="0" err="1" smtClean="0">
                <a:solidFill>
                  <a:schemeClr val="tx1"/>
                </a:solidFill>
                <a:effectLst/>
                <a:latin typeface="+mn-lt"/>
                <a:ea typeface="+mn-ea"/>
                <a:cs typeface="+mn-cs"/>
              </a:rPr>
              <a:t>builder</a:t>
            </a:r>
            <a:r>
              <a:rPr lang="ru-RU" sz="1200" b="0" i="0" kern="1200" dirty="0" smtClean="0">
                <a:solidFill>
                  <a:schemeClr val="tx1"/>
                </a:solidFill>
                <a:effectLst/>
                <a:latin typeface="+mn-lt"/>
                <a:ea typeface="+mn-ea"/>
                <a:cs typeface="+mn-cs"/>
              </a:rPr>
              <a:t> предназначен для </a:t>
            </a:r>
            <a:r>
              <a:rPr lang="ru-RU" sz="1200" b="0" i="0" kern="1200" dirty="0" err="1" smtClean="0">
                <a:solidFill>
                  <a:schemeClr val="tx1"/>
                </a:solidFill>
                <a:effectLst/>
                <a:latin typeface="+mn-lt"/>
                <a:ea typeface="+mn-ea"/>
                <a:cs typeface="+mn-cs"/>
              </a:rPr>
              <a:t>LoginInitial</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UpdateTextState</a:t>
            </a:r>
            <a:r>
              <a:rPr lang="ru-RU" sz="1200" b="0" i="0" kern="1200" dirty="0" smtClean="0">
                <a:solidFill>
                  <a:schemeClr val="tx1"/>
                </a:solidFill>
                <a:effectLst/>
                <a:latin typeface="+mn-lt"/>
                <a:ea typeface="+mn-ea"/>
                <a:cs typeface="+mn-cs"/>
              </a:rPr>
              <a:t>, которые обновляют текст на экране при нажатии на кнопку.</a:t>
            </a:r>
          </a:p>
          <a:p>
            <a:r>
              <a:rPr lang="ru-RU" sz="1200" b="0" i="0" kern="1200" dirty="0" smtClean="0">
                <a:solidFill>
                  <a:schemeClr val="tx1"/>
                </a:solidFill>
                <a:effectLst/>
                <a:latin typeface="+mn-lt"/>
                <a:ea typeface="+mn-ea"/>
                <a:cs typeface="+mn-cs"/>
              </a:rPr>
              <a:t>Отметим еще один интересный момент. </a:t>
            </a:r>
            <a:r>
              <a:rPr lang="ru-RU" sz="1200" b="0" i="0" kern="1200" dirty="0" err="1" smtClean="0">
                <a:solidFill>
                  <a:schemeClr val="tx1"/>
                </a:solidFill>
                <a:effectLst/>
                <a:latin typeface="+mn-lt"/>
                <a:ea typeface="+mn-ea"/>
                <a:cs typeface="+mn-cs"/>
              </a:rPr>
              <a:t>BlocConsumer</a:t>
            </a:r>
            <a:r>
              <a:rPr lang="ru-RU" sz="1200" b="0" i="0" kern="1200" dirty="0" smtClean="0">
                <a:solidFill>
                  <a:schemeClr val="tx1"/>
                </a:solidFill>
                <a:effectLst/>
                <a:latin typeface="+mn-lt"/>
                <a:ea typeface="+mn-ea"/>
                <a:cs typeface="+mn-cs"/>
              </a:rPr>
              <a:t> принимает необязательный параметр </a:t>
            </a:r>
            <a:r>
              <a:rPr lang="ru-RU" sz="1200" b="0" i="0" kern="1200" dirty="0" err="1" smtClean="0">
                <a:solidFill>
                  <a:schemeClr val="tx1"/>
                </a:solidFill>
                <a:effectLst/>
                <a:latin typeface="+mn-lt"/>
                <a:ea typeface="+mn-ea"/>
                <a:cs typeface="+mn-cs"/>
              </a:rPr>
              <a:t>bloc</a:t>
            </a:r>
            <a:r>
              <a:rPr lang="ru-RU" sz="1200" b="0" i="0" kern="1200" dirty="0" smtClean="0">
                <a:solidFill>
                  <a:schemeClr val="tx1"/>
                </a:solidFill>
                <a:effectLst/>
                <a:latin typeface="+mn-lt"/>
                <a:ea typeface="+mn-ea"/>
                <a:cs typeface="+mn-cs"/>
              </a:rPr>
              <a:t>. Если вы его не предоставляете, он пытается выполнить поиск с помощью </a:t>
            </a:r>
            <a:r>
              <a:rPr lang="ru-RU" sz="1200" b="0" i="0" kern="1200" dirty="0" err="1" smtClean="0">
                <a:solidFill>
                  <a:schemeClr val="tx1"/>
                </a:solidFill>
                <a:effectLst/>
                <a:latin typeface="+mn-lt"/>
                <a:ea typeface="+mn-ea"/>
                <a:cs typeface="+mn-cs"/>
              </a:rPr>
              <a:t>BlocProvider</a:t>
            </a:r>
            <a:r>
              <a:rPr lang="ru-RU" sz="1200" b="0" i="0" kern="1200" dirty="0" smtClean="0">
                <a:solidFill>
                  <a:schemeClr val="tx1"/>
                </a:solidFill>
                <a:effectLst/>
                <a:latin typeface="+mn-lt"/>
                <a:ea typeface="+mn-ea"/>
                <a:cs typeface="+mn-cs"/>
              </a:rPr>
              <a:t> или текущего </a:t>
            </a:r>
            <a:r>
              <a:rPr lang="ru-RU" sz="1200" b="0" i="0" kern="1200" dirty="0" err="1" smtClean="0">
                <a:solidFill>
                  <a:schemeClr val="tx1"/>
                </a:solidFill>
                <a:effectLst/>
                <a:latin typeface="+mn-lt"/>
                <a:ea typeface="+mn-ea"/>
                <a:cs typeface="+mn-cs"/>
              </a:rPr>
              <a:t>BuildContext</a:t>
            </a:r>
            <a:r>
              <a:rPr lang="ru-RU" sz="1200" b="0" i="0" kern="1200" dirty="0" smtClean="0">
                <a:solidFill>
                  <a:schemeClr val="tx1"/>
                </a:solidFill>
                <a:effectLst/>
                <a:latin typeface="+mn-lt"/>
                <a:ea typeface="+mn-ea"/>
                <a:cs typeface="+mn-cs"/>
              </a:rPr>
              <a:t>. Таким образом, если вы не внедрили </a:t>
            </a:r>
            <a:r>
              <a:rPr lang="ru-RU" sz="1200" b="0" i="0" kern="1200" dirty="0" err="1" smtClean="0">
                <a:solidFill>
                  <a:schemeClr val="tx1"/>
                </a:solidFill>
                <a:effectLst/>
                <a:latin typeface="+mn-lt"/>
                <a:ea typeface="+mn-ea"/>
                <a:cs typeface="+mn-cs"/>
              </a:rPr>
              <a:t>Bloc</a:t>
            </a:r>
            <a:r>
              <a:rPr lang="ru-RU" sz="1200" b="0" i="0" kern="1200" dirty="0" smtClean="0">
                <a:solidFill>
                  <a:schemeClr val="tx1"/>
                </a:solidFill>
                <a:effectLst/>
                <a:latin typeface="+mn-lt"/>
                <a:ea typeface="+mn-ea"/>
                <a:cs typeface="+mn-cs"/>
              </a:rPr>
              <a:t> (вопрос №1), </a:t>
            </a:r>
            <a:r>
              <a:rPr lang="ru-RU" sz="1200" b="0" i="0" kern="1200" dirty="0" err="1" smtClean="0">
                <a:solidFill>
                  <a:schemeClr val="tx1"/>
                </a:solidFill>
                <a:effectLst/>
                <a:latin typeface="+mn-lt"/>
                <a:ea typeface="+mn-ea"/>
                <a:cs typeface="+mn-cs"/>
              </a:rPr>
              <a:t>BlocConsumer</a:t>
            </a:r>
            <a:r>
              <a:rPr lang="ru-RU" sz="1200" b="0" i="0" kern="1200" dirty="0" smtClean="0">
                <a:solidFill>
                  <a:schemeClr val="tx1"/>
                </a:solidFill>
                <a:effectLst/>
                <a:latin typeface="+mn-lt"/>
                <a:ea typeface="+mn-ea"/>
                <a:cs typeface="+mn-cs"/>
              </a:rPr>
              <a:t> выбросит исключение.</a:t>
            </a:r>
          </a:p>
          <a:p>
            <a:r>
              <a:rPr lang="ru-RU" sz="1200" b="0" i="0" kern="1200" dirty="0" smtClean="0">
                <a:solidFill>
                  <a:schemeClr val="tx1"/>
                </a:solidFill>
                <a:effectLst/>
                <a:latin typeface="+mn-lt"/>
                <a:ea typeface="+mn-ea"/>
                <a:cs typeface="+mn-cs"/>
              </a:rPr>
              <a:t>В практической деятельности вам потребуется либо </a:t>
            </a:r>
            <a:r>
              <a:rPr lang="ru-RU" sz="1200" b="0" i="0" kern="1200" dirty="0" err="1" smtClean="0">
                <a:solidFill>
                  <a:schemeClr val="tx1"/>
                </a:solidFill>
                <a:effectLst/>
                <a:latin typeface="+mn-lt"/>
                <a:ea typeface="+mn-ea"/>
                <a:cs typeface="+mn-cs"/>
              </a:rPr>
              <a:t>builder</a:t>
            </a:r>
            <a:r>
              <a:rPr lang="ru-RU" sz="1200" b="0" i="0" kern="1200" dirty="0" smtClean="0">
                <a:solidFill>
                  <a:schemeClr val="tx1"/>
                </a:solidFill>
                <a:effectLst/>
                <a:latin typeface="+mn-lt"/>
                <a:ea typeface="+mn-ea"/>
                <a:cs typeface="+mn-cs"/>
              </a:rPr>
              <a:t>, либо </a:t>
            </a:r>
            <a:r>
              <a:rPr lang="ru-RU" sz="1200" b="0" i="0" kern="1200" dirty="0" err="1" smtClean="0">
                <a:solidFill>
                  <a:schemeClr val="tx1"/>
                </a:solidFill>
                <a:effectLst/>
                <a:latin typeface="+mn-lt"/>
                <a:ea typeface="+mn-ea"/>
                <a:cs typeface="+mn-cs"/>
              </a:rPr>
              <a:t>listener</a:t>
            </a:r>
            <a:r>
              <a:rPr lang="ru-RU" sz="1200" b="0" i="0" kern="1200" dirty="0" smtClean="0">
                <a:solidFill>
                  <a:schemeClr val="tx1"/>
                </a:solidFill>
                <a:effectLst/>
                <a:latin typeface="+mn-lt"/>
                <a:ea typeface="+mn-ea"/>
                <a:cs typeface="+mn-cs"/>
              </a:rPr>
              <a:t>. Для таких случаев существуют различные </a:t>
            </a:r>
            <a:r>
              <a:rPr lang="ru-RU" sz="1200" b="0" i="0" kern="1200" dirty="0" err="1" smtClean="0">
                <a:solidFill>
                  <a:schemeClr val="tx1"/>
                </a:solidFill>
                <a:effectLst/>
                <a:latin typeface="+mn-lt"/>
                <a:ea typeface="+mn-ea"/>
                <a:cs typeface="+mn-cs"/>
              </a:rPr>
              <a:t>виджеты</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BlocBuilder</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BlocListener</a:t>
            </a:r>
            <a:r>
              <a:rPr lang="ru-RU" sz="1200" b="0" i="0" kern="1200" dirty="0" smtClean="0">
                <a:solidFill>
                  <a:schemeClr val="tx1"/>
                </a:solidFill>
                <a:effectLst/>
                <a:latin typeface="+mn-lt"/>
                <a:ea typeface="+mn-ea"/>
                <a:cs typeface="+mn-cs"/>
              </a:rPr>
              <a:t>, с которыми стоит познакомиться. Помимо них, </a:t>
            </a:r>
            <a:r>
              <a:rPr lang="ru-RU" sz="1200" b="0" i="0" kern="1200" dirty="0" err="1" smtClean="0">
                <a:solidFill>
                  <a:schemeClr val="tx1"/>
                </a:solidFill>
                <a:effectLst/>
                <a:latin typeface="+mn-lt"/>
                <a:ea typeface="+mn-ea"/>
                <a:cs typeface="+mn-cs"/>
              </a:rPr>
              <a:t>Flutter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blocs</a:t>
            </a:r>
            <a:r>
              <a:rPr lang="ru-RU" sz="1200" b="0" i="0" kern="1200" dirty="0" smtClean="0">
                <a:solidFill>
                  <a:schemeClr val="tx1"/>
                </a:solidFill>
                <a:effectLst/>
                <a:latin typeface="+mn-lt"/>
                <a:ea typeface="+mn-ea"/>
                <a:cs typeface="+mn-cs"/>
              </a:rPr>
              <a:t> предоставляет и другие не менее полезные </a:t>
            </a:r>
            <a:r>
              <a:rPr lang="ru-RU" sz="1200" b="0" i="0" kern="1200" dirty="0" err="1" smtClean="0">
                <a:solidFill>
                  <a:schemeClr val="tx1"/>
                </a:solidFill>
                <a:effectLst/>
                <a:latin typeface="+mn-lt"/>
                <a:ea typeface="+mn-ea"/>
                <a:cs typeface="+mn-cs"/>
              </a:rPr>
              <a:t>виджеты</a:t>
            </a:r>
            <a:r>
              <a:rPr lang="ru-RU" sz="1200" b="0" i="0" kern="1200" dirty="0" smtClean="0">
                <a:solidFill>
                  <a:schemeClr val="tx1"/>
                </a:solidFill>
                <a:effectLst/>
                <a:latin typeface="+mn-lt"/>
                <a:ea typeface="+mn-ea"/>
                <a:cs typeface="+mn-cs"/>
              </a:rPr>
              <a:t>.</a:t>
            </a:r>
          </a:p>
          <a:p>
            <a:endParaRPr lang="en-US" dirty="0"/>
          </a:p>
        </p:txBody>
      </p:sp>
      <p:sp>
        <p:nvSpPr>
          <p:cNvPr id="4" name="Номер слайда 3"/>
          <p:cNvSpPr>
            <a:spLocks noGrp="1"/>
          </p:cNvSpPr>
          <p:nvPr>
            <p:ph type="sldNum" sz="quarter" idx="10"/>
          </p:nvPr>
        </p:nvSpPr>
        <p:spPr/>
        <p:txBody>
          <a:bodyPr/>
          <a:lstStyle/>
          <a:p>
            <a:fld id="{598EA25C-5BED-4794-8994-47F8D6C4C6BC}" type="slidenum">
              <a:rPr lang="en-US" smtClean="0"/>
              <a:t>34</a:t>
            </a:fld>
            <a:endParaRPr lang="en-US"/>
          </a:p>
        </p:txBody>
      </p:sp>
    </p:spTree>
    <p:extLst>
      <p:ext uri="{BB962C8B-B14F-4D97-AF65-F5344CB8AC3E}">
        <p14:creationId xmlns:p14="http://schemas.microsoft.com/office/powerpoint/2010/main" val="6874635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Эффективно, только если у вас большое приложение.</a:t>
            </a:r>
          </a:p>
          <a:p>
            <a:r>
              <a:rPr lang="ru-RU" sz="1200" b="0" i="0" kern="1200" dirty="0" smtClean="0">
                <a:solidFill>
                  <a:schemeClr val="tx1"/>
                </a:solidFill>
                <a:effectLst/>
                <a:latin typeface="+mn-lt"/>
                <a:ea typeface="+mn-ea"/>
                <a:cs typeface="+mn-cs"/>
              </a:rPr>
              <a:t>Вам нужно использовать потоки в обоих направлениях, что может создать больше шаблонности, чем у провайдера.</a:t>
            </a:r>
          </a:p>
          <a:p>
            <a:endParaRPr lang="en-US" dirty="0" smtClean="0"/>
          </a:p>
          <a:p>
            <a:r>
              <a:rPr lang="ru-RU" dirty="0" smtClean="0"/>
              <a:t>Когда это использовать?</a:t>
            </a:r>
          </a:p>
          <a:p>
            <a:endParaRPr lang="ru-RU" dirty="0" smtClean="0"/>
          </a:p>
          <a:p>
            <a:r>
              <a:rPr lang="ru-RU" dirty="0" smtClean="0"/>
              <a:t>Лучшая архитектура, если вы знакомы с потоками.</a:t>
            </a:r>
          </a:p>
          <a:p>
            <a:r>
              <a:rPr lang="ru-RU" dirty="0" smtClean="0"/>
              <a:t>Используйте его, если у вас сложное приложение и вы хотите уменьшить использование памяти при повышении производительности.</a:t>
            </a:r>
            <a:endParaRPr lang="en-US" dirty="0" smtClean="0"/>
          </a:p>
          <a:p>
            <a:endParaRPr lang="en-US" dirty="0"/>
          </a:p>
        </p:txBody>
      </p:sp>
      <p:sp>
        <p:nvSpPr>
          <p:cNvPr id="4" name="Номер слайда 3"/>
          <p:cNvSpPr>
            <a:spLocks noGrp="1"/>
          </p:cNvSpPr>
          <p:nvPr>
            <p:ph type="sldNum" sz="quarter" idx="10"/>
          </p:nvPr>
        </p:nvSpPr>
        <p:spPr/>
        <p:txBody>
          <a:bodyPr/>
          <a:lstStyle/>
          <a:p>
            <a:fld id="{598EA25C-5BED-4794-8994-47F8D6C4C6BC}" type="slidenum">
              <a:rPr lang="en-US" smtClean="0"/>
              <a:t>36</a:t>
            </a:fld>
            <a:endParaRPr lang="en-US"/>
          </a:p>
        </p:txBody>
      </p:sp>
    </p:spTree>
    <p:extLst>
      <p:ext uri="{BB962C8B-B14F-4D97-AF65-F5344CB8AC3E}">
        <p14:creationId xmlns:p14="http://schemas.microsoft.com/office/powerpoint/2010/main" val="7996772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dirty="0" err="1" smtClean="0">
                <a:solidFill>
                  <a:schemeClr val="tx1"/>
                </a:solidFill>
                <a:effectLst/>
                <a:latin typeface="+mn-lt"/>
                <a:ea typeface="+mn-ea"/>
                <a:cs typeface="+mn-cs"/>
                <a:hlinkClick r:id="rId3"/>
              </a:rPr>
              <a:t>Redux</a:t>
            </a:r>
            <a:r>
              <a:rPr lang="ru-RU" sz="1200" b="0" i="0" kern="1200" dirty="0" smtClean="0">
                <a:solidFill>
                  <a:schemeClr val="tx1"/>
                </a:solidFill>
                <a:effectLst/>
                <a:latin typeface="+mn-lt"/>
                <a:ea typeface="+mn-ea"/>
                <a:cs typeface="+mn-cs"/>
              </a:rPr>
              <a:t> — это архитектура, изначально созданная для языка </a:t>
            </a: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и используемая в приложениях, которые созданы с использованием </a:t>
            </a:r>
            <a:r>
              <a:rPr lang="ru-RU" sz="1200" b="1" i="1" kern="1200" dirty="0" err="1" smtClean="0">
                <a:solidFill>
                  <a:schemeClr val="tx1"/>
                </a:solidFill>
                <a:effectLst/>
                <a:latin typeface="+mn-lt"/>
                <a:ea typeface="+mn-ea"/>
                <a:cs typeface="+mn-cs"/>
              </a:rPr>
              <a:t>reactive</a:t>
            </a:r>
            <a:r>
              <a:rPr lang="ru-RU" sz="1200" b="1" i="1" kern="1200" dirty="0" smtClean="0">
                <a:solidFill>
                  <a:schemeClr val="tx1"/>
                </a:solidFill>
                <a:effectLst/>
                <a:latin typeface="+mn-lt"/>
                <a:ea typeface="+mn-ea"/>
                <a:cs typeface="+mn-cs"/>
              </a:rPr>
              <a:t> </a:t>
            </a:r>
            <a:r>
              <a:rPr lang="ru-RU" sz="1200" b="1" i="1" kern="1200" dirty="0" err="1" smtClean="0">
                <a:solidFill>
                  <a:schemeClr val="tx1"/>
                </a:solidFill>
                <a:effectLst/>
                <a:latin typeface="+mn-lt"/>
                <a:ea typeface="+mn-ea"/>
                <a:cs typeface="+mn-cs"/>
              </a:rPr>
              <a:t>frameworks</a:t>
            </a:r>
            <a:r>
              <a:rPr lang="ru-RU" sz="1200" b="0" i="0" kern="1200" dirty="0" smtClean="0">
                <a:solidFill>
                  <a:schemeClr val="tx1"/>
                </a:solidFill>
                <a:effectLst/>
                <a:latin typeface="+mn-lt"/>
                <a:ea typeface="+mn-ea"/>
                <a:cs typeface="+mn-cs"/>
              </a:rPr>
              <a:t> (таких как </a:t>
            </a:r>
            <a:r>
              <a:rPr lang="ru-RU" sz="1200" b="0" i="0" kern="1200" dirty="0" err="1" smtClean="0">
                <a:solidFill>
                  <a:schemeClr val="tx1"/>
                </a:solidFill>
                <a:effectLst/>
                <a:latin typeface="+mn-lt"/>
                <a:ea typeface="+mn-ea"/>
                <a:cs typeface="+mn-cs"/>
              </a:rPr>
              <a:t>React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Native</a:t>
            </a:r>
            <a:r>
              <a:rPr lang="ru-RU" sz="1200" b="0" i="0" kern="1200" dirty="0" smtClean="0">
                <a:solidFill>
                  <a:schemeClr val="tx1"/>
                </a:solidFill>
                <a:effectLst/>
                <a:latin typeface="+mn-lt"/>
                <a:ea typeface="+mn-ea"/>
                <a:cs typeface="+mn-cs"/>
              </a:rPr>
              <a:t> или </a:t>
            </a:r>
            <a:r>
              <a:rPr lang="ru-RU" sz="1200" b="0" i="0" kern="1200" dirty="0" err="1" smtClean="0">
                <a:solidFill>
                  <a:schemeClr val="tx1"/>
                </a:solidFill>
                <a:effectLst/>
                <a:latin typeface="+mn-lt"/>
                <a:ea typeface="+mn-ea"/>
                <a:cs typeface="+mn-cs"/>
              </a:rPr>
              <a:t>Flutter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Redux</a:t>
            </a:r>
            <a:r>
              <a:rPr lang="ru-RU" sz="1200" b="0" i="0" kern="1200" dirty="0" smtClean="0">
                <a:solidFill>
                  <a:schemeClr val="tx1"/>
                </a:solidFill>
                <a:effectLst/>
                <a:latin typeface="+mn-lt"/>
                <a:ea typeface="+mn-ea"/>
                <a:cs typeface="+mn-cs"/>
              </a:rPr>
              <a:t> — это упрощенная версия архитектуры </a:t>
            </a:r>
            <a:r>
              <a:rPr lang="ru-RU" sz="1200" b="0" i="0" kern="1200" dirty="0" err="1" smtClean="0">
                <a:solidFill>
                  <a:schemeClr val="tx1"/>
                </a:solidFill>
                <a:effectLst/>
                <a:latin typeface="+mn-lt"/>
                <a:ea typeface="+mn-ea"/>
                <a:cs typeface="+mn-cs"/>
              </a:rPr>
              <a:t>Flux</a:t>
            </a:r>
            <a:r>
              <a:rPr lang="ru-RU" sz="1200" b="0" i="0" kern="1200" dirty="0" smtClean="0">
                <a:solidFill>
                  <a:schemeClr val="tx1"/>
                </a:solidFill>
                <a:effectLst/>
                <a:latin typeface="+mn-lt"/>
                <a:ea typeface="+mn-ea"/>
                <a:cs typeface="+mn-cs"/>
              </a:rPr>
              <a:t>, созданная </a:t>
            </a:r>
            <a:r>
              <a:rPr lang="ru-RU" sz="1200" b="0" i="0" kern="1200" dirty="0" err="1" smtClean="0">
                <a:solidFill>
                  <a:schemeClr val="tx1"/>
                </a:solidFill>
                <a:effectLst/>
                <a:latin typeface="+mn-lt"/>
                <a:ea typeface="+mn-ea"/>
                <a:cs typeface="+mn-cs"/>
              </a:rPr>
              <a:t>Facebook</a:t>
            </a:r>
            <a:r>
              <a:rPr lang="ru-RU" sz="1200" b="0" i="0" kern="1200" dirty="0" smtClean="0">
                <a:solidFill>
                  <a:schemeClr val="tx1"/>
                </a:solidFill>
                <a:effectLst/>
                <a:latin typeface="+mn-lt"/>
                <a:ea typeface="+mn-ea"/>
                <a:cs typeface="+mn-cs"/>
              </a:rPr>
              <a:t>. По сути, вам нужно знать три вещи:</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1 </a:t>
            </a:r>
            <a:r>
              <a:rPr lang="ru-RU" sz="1200" b="0" i="0" kern="1200" dirty="0" smtClean="0">
                <a:solidFill>
                  <a:schemeClr val="tx1"/>
                </a:solidFill>
                <a:effectLst/>
                <a:latin typeface="+mn-lt"/>
                <a:ea typeface="+mn-ea"/>
                <a:cs typeface="+mn-cs"/>
              </a:rPr>
              <a:t>Единственный источник правды/</a:t>
            </a:r>
            <a:r>
              <a:rPr lang="ru-RU" sz="1200" b="0" i="0" kern="1200" dirty="0" err="1" smtClean="0">
                <a:solidFill>
                  <a:schemeClr val="tx1"/>
                </a:solidFill>
                <a:effectLst/>
                <a:latin typeface="+mn-lt"/>
                <a:ea typeface="+mn-ea"/>
                <a:cs typeface="+mn-cs"/>
              </a:rPr>
              <a:t>single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source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of</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truth</a:t>
            </a:r>
            <a:r>
              <a:rPr lang="ru-RU" sz="1200" b="0" i="0" kern="1200" dirty="0" smtClean="0">
                <a:solidFill>
                  <a:schemeClr val="tx1"/>
                </a:solidFill>
                <a:effectLst/>
                <a:latin typeface="+mn-lt"/>
                <a:ea typeface="+mn-ea"/>
                <a:cs typeface="+mn-cs"/>
              </a:rPr>
              <a:t> - весь </a:t>
            </a:r>
            <a:r>
              <a:rPr lang="ru-RU" sz="1200" b="1" i="0" kern="1200" dirty="0" err="1" smtClean="0">
                <a:solidFill>
                  <a:schemeClr val="tx1"/>
                </a:solidFill>
                <a:effectLst/>
                <a:latin typeface="+mn-lt"/>
                <a:ea typeface="+mn-ea"/>
                <a:cs typeface="+mn-cs"/>
              </a:rPr>
              <a:t>state</a:t>
            </a:r>
            <a:r>
              <a:rPr lang="ru-RU" sz="1200" b="0" i="0" kern="1200" dirty="0" smtClean="0">
                <a:solidFill>
                  <a:schemeClr val="tx1"/>
                </a:solidFill>
                <a:effectLst/>
                <a:latin typeface="+mn-lt"/>
                <a:ea typeface="+mn-ea"/>
                <a:cs typeface="+mn-cs"/>
              </a:rPr>
              <a:t> вашего приложения хранится только в одном месте (называется </a:t>
            </a:r>
            <a:r>
              <a:rPr lang="ru-RU" sz="1200" b="1" i="0" kern="1200" dirty="0" err="1" smtClean="0">
                <a:solidFill>
                  <a:schemeClr val="tx1"/>
                </a:solidFill>
                <a:effectLst/>
                <a:latin typeface="+mn-lt"/>
                <a:ea typeface="+mn-ea"/>
                <a:cs typeface="+mn-cs"/>
              </a:rPr>
              <a:t>store</a:t>
            </a:r>
            <a:r>
              <a:rPr lang="ru-RU"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2 </a:t>
            </a:r>
            <a:r>
              <a:rPr lang="ru-RU" sz="1200" b="0" i="0" kern="1200" dirty="0" smtClean="0">
                <a:solidFill>
                  <a:schemeClr val="tx1"/>
                </a:solidFill>
                <a:effectLst/>
                <a:latin typeface="+mn-lt"/>
                <a:ea typeface="+mn-ea"/>
                <a:cs typeface="+mn-cs"/>
              </a:rPr>
              <a:t>состояние доступно только для чтения/</a:t>
            </a:r>
            <a:r>
              <a:rPr lang="ru-RU" sz="1200" b="0" i="0" kern="1200" dirty="0" err="1" smtClean="0">
                <a:solidFill>
                  <a:schemeClr val="tx1"/>
                </a:solidFill>
                <a:effectLst/>
                <a:latin typeface="+mn-lt"/>
                <a:ea typeface="+mn-ea"/>
                <a:cs typeface="+mn-cs"/>
              </a:rPr>
              <a:t>state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is</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read-only</a:t>
            </a:r>
            <a:r>
              <a:rPr lang="ru-RU" sz="1200" b="0" i="0" kern="1200" dirty="0" smtClean="0">
                <a:solidFill>
                  <a:schemeClr val="tx1"/>
                </a:solidFill>
                <a:effectLst/>
                <a:latin typeface="+mn-lt"/>
                <a:ea typeface="+mn-ea"/>
                <a:cs typeface="+mn-cs"/>
              </a:rPr>
              <a:t> — для изменения </a:t>
            </a:r>
            <a:r>
              <a:rPr lang="ru-RU" sz="1200" b="0" i="0" kern="1200" dirty="0" err="1" smtClean="0">
                <a:solidFill>
                  <a:schemeClr val="tx1"/>
                </a:solidFill>
                <a:effectLst/>
                <a:latin typeface="+mn-lt"/>
                <a:ea typeface="+mn-ea"/>
                <a:cs typeface="+mn-cs"/>
              </a:rPr>
              <a:t>state</a:t>
            </a:r>
            <a:r>
              <a:rPr lang="ru-RU" sz="1200" b="0" i="0" kern="1200" dirty="0" smtClean="0">
                <a:solidFill>
                  <a:schemeClr val="tx1"/>
                </a:solidFill>
                <a:effectLst/>
                <a:latin typeface="+mn-lt"/>
                <a:ea typeface="+mn-ea"/>
                <a:cs typeface="+mn-cs"/>
              </a:rPr>
              <a:t> приложения необходимо отправить </a:t>
            </a:r>
            <a:r>
              <a:rPr lang="ru-RU" sz="1200" b="0" i="0" kern="1200" dirty="0" err="1" smtClean="0">
                <a:solidFill>
                  <a:schemeClr val="tx1"/>
                </a:solidFill>
                <a:effectLst/>
                <a:latin typeface="+mn-lt"/>
                <a:ea typeface="+mn-ea"/>
                <a:cs typeface="+mn-cs"/>
              </a:rPr>
              <a:t>actions</a:t>
            </a:r>
            <a:r>
              <a:rPr lang="ru-RU" sz="1200" b="0" i="0" kern="1200" dirty="0" smtClean="0">
                <a:solidFill>
                  <a:schemeClr val="tx1"/>
                </a:solidFill>
                <a:effectLst/>
                <a:latin typeface="+mn-lt"/>
                <a:ea typeface="+mn-ea"/>
                <a:cs typeface="+mn-cs"/>
              </a:rPr>
              <a:t>(действие), после чего создастся новый </a:t>
            </a:r>
            <a:r>
              <a:rPr lang="ru-RU" sz="1200" b="0" i="0" kern="1200" dirty="0" err="1" smtClean="0">
                <a:solidFill>
                  <a:schemeClr val="tx1"/>
                </a:solidFill>
                <a:effectLst/>
                <a:latin typeface="+mn-lt"/>
                <a:ea typeface="+mn-ea"/>
                <a:cs typeface="+mn-cs"/>
              </a:rPr>
              <a:t>state</a:t>
            </a:r>
            <a:endParaRPr lang="ru-RU"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3 </a:t>
            </a:r>
            <a:r>
              <a:rPr lang="ru-RU" sz="1200" b="0" i="0" kern="1200" dirty="0" smtClean="0">
                <a:solidFill>
                  <a:schemeClr val="tx1"/>
                </a:solidFill>
                <a:effectLst/>
                <a:latin typeface="+mn-lt"/>
                <a:ea typeface="+mn-ea"/>
                <a:cs typeface="+mn-cs"/>
              </a:rPr>
              <a:t>изменения производятся с помощью чистых функций/</a:t>
            </a:r>
            <a:r>
              <a:rPr lang="ru-RU" sz="1200" b="0" i="0" kern="1200" dirty="0" err="1" smtClean="0">
                <a:solidFill>
                  <a:schemeClr val="tx1"/>
                </a:solidFill>
                <a:effectLst/>
                <a:latin typeface="+mn-lt"/>
                <a:ea typeface="+mn-ea"/>
                <a:cs typeface="+mn-cs"/>
              </a:rPr>
              <a:t>pure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functions</a:t>
            </a:r>
            <a:r>
              <a:rPr lang="ru-RU" sz="1200" b="0" i="0" kern="1200" dirty="0" smtClean="0">
                <a:solidFill>
                  <a:schemeClr val="tx1"/>
                </a:solidFill>
                <a:effectLst/>
                <a:latin typeface="+mn-lt"/>
                <a:ea typeface="+mn-ea"/>
                <a:cs typeface="+mn-cs"/>
              </a:rPr>
              <a:t> — чистая функция (для простоты, это функция без </a:t>
            </a:r>
            <a:r>
              <a:rPr lang="ru-RU" sz="1200" b="0" i="0" kern="1200" dirty="0" err="1" smtClean="0">
                <a:solidFill>
                  <a:schemeClr val="tx1"/>
                </a:solidFill>
                <a:effectLst/>
                <a:latin typeface="+mn-lt"/>
                <a:ea typeface="+mn-ea"/>
                <a:cs typeface="+mn-cs"/>
              </a:rPr>
              <a:t>side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effects</a:t>
            </a:r>
            <a:r>
              <a:rPr lang="ru-RU" sz="1200" b="0" i="0" kern="1200" dirty="0" smtClean="0">
                <a:solidFill>
                  <a:schemeClr val="tx1"/>
                </a:solidFill>
                <a:effectLst/>
                <a:latin typeface="+mn-lt"/>
                <a:ea typeface="+mn-ea"/>
                <a:cs typeface="+mn-cs"/>
              </a:rPr>
              <a:t>) принимает текущий </a:t>
            </a:r>
            <a:r>
              <a:rPr lang="ru-RU" sz="1200" b="0" i="0" kern="1200" dirty="0" err="1" smtClean="0">
                <a:solidFill>
                  <a:schemeClr val="tx1"/>
                </a:solidFill>
                <a:effectLst/>
                <a:latin typeface="+mn-lt"/>
                <a:ea typeface="+mn-ea"/>
                <a:cs typeface="+mn-cs"/>
              </a:rPr>
              <a:t>state</a:t>
            </a:r>
            <a:r>
              <a:rPr lang="ru-RU" sz="1200" b="0" i="0" kern="1200" dirty="0" smtClean="0">
                <a:solidFill>
                  <a:schemeClr val="tx1"/>
                </a:solidFill>
                <a:effectLst/>
                <a:latin typeface="+mn-lt"/>
                <a:ea typeface="+mn-ea"/>
                <a:cs typeface="+mn-cs"/>
              </a:rPr>
              <a:t> приложение и </a:t>
            </a:r>
            <a:r>
              <a:rPr lang="ru-RU" sz="1200" b="0" i="0" kern="1200" dirty="0" err="1" smtClean="0">
                <a:solidFill>
                  <a:schemeClr val="tx1"/>
                </a:solidFill>
                <a:effectLst/>
                <a:latin typeface="+mn-lt"/>
                <a:ea typeface="+mn-ea"/>
                <a:cs typeface="+mn-cs"/>
              </a:rPr>
              <a:t>action</a:t>
            </a:r>
            <a:r>
              <a:rPr lang="ru-RU" sz="1200" b="0" i="0" kern="1200" dirty="0" smtClean="0">
                <a:solidFill>
                  <a:schemeClr val="tx1"/>
                </a:solidFill>
                <a:effectLst/>
                <a:latin typeface="+mn-lt"/>
                <a:ea typeface="+mn-ea"/>
                <a:cs typeface="+mn-cs"/>
              </a:rPr>
              <a:t> и возвращает новый </a:t>
            </a:r>
            <a:r>
              <a:rPr lang="ru-RU" sz="1200" b="0" i="0" kern="1200" dirty="0" err="1" smtClean="0">
                <a:solidFill>
                  <a:schemeClr val="tx1"/>
                </a:solidFill>
                <a:effectLst/>
                <a:latin typeface="+mn-lt"/>
                <a:ea typeface="+mn-ea"/>
                <a:cs typeface="+mn-cs"/>
              </a:rPr>
              <a:t>state</a:t>
            </a:r>
            <a:r>
              <a:rPr lang="ru-RU" sz="1200" b="0" i="0" kern="1200" dirty="0" smtClean="0">
                <a:solidFill>
                  <a:schemeClr val="tx1"/>
                </a:solidFill>
                <a:effectLst/>
                <a:latin typeface="+mn-lt"/>
                <a:ea typeface="+mn-ea"/>
                <a:cs typeface="+mn-cs"/>
              </a:rPr>
              <a:t> приложения</a:t>
            </a:r>
          </a:p>
          <a:p>
            <a:endParaRPr lang="en-US" dirty="0" smtClean="0"/>
          </a:p>
          <a:p>
            <a:endParaRPr lang="en-US" dirty="0" smtClean="0"/>
          </a:p>
          <a:p>
            <a:r>
              <a:rPr lang="ru-RU" sz="1200" b="1" i="0" kern="1200" dirty="0" smtClean="0">
                <a:solidFill>
                  <a:schemeClr val="tx1"/>
                </a:solidFill>
                <a:effectLst/>
                <a:latin typeface="+mn-lt"/>
                <a:ea typeface="+mn-ea"/>
                <a:cs typeface="+mn-cs"/>
              </a:rPr>
              <a:t>Примечание:</a:t>
            </a:r>
            <a:r>
              <a:rPr lang="ru-RU" sz="1200" b="0" i="0" kern="1200" dirty="0" smtClean="0">
                <a:solidFill>
                  <a:schemeClr val="tx1"/>
                </a:solidFill>
                <a:effectLst/>
                <a:latin typeface="+mn-lt"/>
                <a:ea typeface="+mn-ea"/>
                <a:cs typeface="+mn-cs"/>
              </a:rPr>
              <a:t> </a:t>
            </a:r>
            <a:r>
              <a:rPr lang="ru-RU" sz="1200" b="0" i="1" kern="1200" dirty="0" smtClean="0">
                <a:solidFill>
                  <a:schemeClr val="tx1"/>
                </a:solidFill>
                <a:effectLst/>
                <a:latin typeface="+mn-lt"/>
                <a:ea typeface="+mn-ea"/>
                <a:cs typeface="+mn-cs"/>
              </a:rPr>
              <a:t>Побочный эффект функции — возможность в процессе выполнения своих вычислений: читать и модифицировать значения глобальных переменных, осуществлять операции ввода-вывода, реагировать на исключительные ситуации, вызывать их обработчики. Если вызвать функцию с побочным эффектом дважды с одним и тем же набором значений входных аргументов, может случиться так, что в качестве результата будут возвращены разные значения. Такие функции называются недетерминированными функциями с побочными эффектами.</a:t>
            </a:r>
            <a:endParaRPr lang="en-US" dirty="0"/>
          </a:p>
        </p:txBody>
      </p:sp>
      <p:sp>
        <p:nvSpPr>
          <p:cNvPr id="4" name="Номер слайда 3"/>
          <p:cNvSpPr>
            <a:spLocks noGrp="1"/>
          </p:cNvSpPr>
          <p:nvPr>
            <p:ph type="sldNum" sz="quarter" idx="10"/>
          </p:nvPr>
        </p:nvSpPr>
        <p:spPr/>
        <p:txBody>
          <a:bodyPr/>
          <a:lstStyle/>
          <a:p>
            <a:fld id="{598EA25C-5BED-4794-8994-47F8D6C4C6BC}" type="slidenum">
              <a:rPr lang="en-US" smtClean="0"/>
              <a:t>37</a:t>
            </a:fld>
            <a:endParaRPr lang="en-US"/>
          </a:p>
        </p:txBody>
      </p:sp>
    </p:spTree>
    <p:extLst>
      <p:ext uri="{BB962C8B-B14F-4D97-AF65-F5344CB8AC3E}">
        <p14:creationId xmlns:p14="http://schemas.microsoft.com/office/powerpoint/2010/main" val="25972054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dirty="0" err="1" smtClean="0">
                <a:solidFill>
                  <a:schemeClr val="tx1"/>
                </a:solidFill>
                <a:effectLst/>
                <a:latin typeface="+mn-lt"/>
                <a:ea typeface="+mn-ea"/>
                <a:cs typeface="+mn-cs"/>
                <a:hlinkClick r:id="rId3"/>
              </a:rPr>
              <a:t>Redux</a:t>
            </a:r>
            <a:r>
              <a:rPr lang="ru-RU" sz="1200" b="0" i="0" kern="1200" dirty="0" smtClean="0">
                <a:solidFill>
                  <a:schemeClr val="tx1"/>
                </a:solidFill>
                <a:effectLst/>
                <a:latin typeface="+mn-lt"/>
                <a:ea typeface="+mn-ea"/>
                <a:cs typeface="+mn-cs"/>
              </a:rPr>
              <a:t> — это архитектура, изначально созданная для языка </a:t>
            </a: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и используемая в приложениях, которые созданы с использованием </a:t>
            </a:r>
            <a:r>
              <a:rPr lang="ru-RU" sz="1200" b="1" i="1" kern="1200" dirty="0" err="1" smtClean="0">
                <a:solidFill>
                  <a:schemeClr val="tx1"/>
                </a:solidFill>
                <a:effectLst/>
                <a:latin typeface="+mn-lt"/>
                <a:ea typeface="+mn-ea"/>
                <a:cs typeface="+mn-cs"/>
              </a:rPr>
              <a:t>reactive</a:t>
            </a:r>
            <a:r>
              <a:rPr lang="ru-RU" sz="1200" b="1" i="1" kern="1200" dirty="0" smtClean="0">
                <a:solidFill>
                  <a:schemeClr val="tx1"/>
                </a:solidFill>
                <a:effectLst/>
                <a:latin typeface="+mn-lt"/>
                <a:ea typeface="+mn-ea"/>
                <a:cs typeface="+mn-cs"/>
              </a:rPr>
              <a:t> </a:t>
            </a:r>
            <a:r>
              <a:rPr lang="ru-RU" sz="1200" b="1" i="1" kern="1200" dirty="0" err="1" smtClean="0">
                <a:solidFill>
                  <a:schemeClr val="tx1"/>
                </a:solidFill>
                <a:effectLst/>
                <a:latin typeface="+mn-lt"/>
                <a:ea typeface="+mn-ea"/>
                <a:cs typeface="+mn-cs"/>
              </a:rPr>
              <a:t>frameworks</a:t>
            </a:r>
            <a:r>
              <a:rPr lang="ru-RU" sz="1200" b="0" i="0" kern="1200" dirty="0" smtClean="0">
                <a:solidFill>
                  <a:schemeClr val="tx1"/>
                </a:solidFill>
                <a:effectLst/>
                <a:latin typeface="+mn-lt"/>
                <a:ea typeface="+mn-ea"/>
                <a:cs typeface="+mn-cs"/>
              </a:rPr>
              <a:t> (таких как </a:t>
            </a:r>
            <a:r>
              <a:rPr lang="ru-RU" sz="1200" b="0" i="0" kern="1200" dirty="0" err="1" smtClean="0">
                <a:solidFill>
                  <a:schemeClr val="tx1"/>
                </a:solidFill>
                <a:effectLst/>
                <a:latin typeface="+mn-lt"/>
                <a:ea typeface="+mn-ea"/>
                <a:cs typeface="+mn-cs"/>
              </a:rPr>
              <a:t>React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Native</a:t>
            </a:r>
            <a:r>
              <a:rPr lang="ru-RU" sz="1200" b="0" i="0" kern="1200" dirty="0" smtClean="0">
                <a:solidFill>
                  <a:schemeClr val="tx1"/>
                </a:solidFill>
                <a:effectLst/>
                <a:latin typeface="+mn-lt"/>
                <a:ea typeface="+mn-ea"/>
                <a:cs typeface="+mn-cs"/>
              </a:rPr>
              <a:t> или </a:t>
            </a:r>
            <a:r>
              <a:rPr lang="ru-RU" sz="1200" b="0" i="0" kern="1200" dirty="0" err="1" smtClean="0">
                <a:solidFill>
                  <a:schemeClr val="tx1"/>
                </a:solidFill>
                <a:effectLst/>
                <a:latin typeface="+mn-lt"/>
                <a:ea typeface="+mn-ea"/>
                <a:cs typeface="+mn-cs"/>
              </a:rPr>
              <a:t>Flutter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Redux</a:t>
            </a:r>
            <a:r>
              <a:rPr lang="ru-RU" sz="1200" b="0" i="0" kern="1200" dirty="0" smtClean="0">
                <a:solidFill>
                  <a:schemeClr val="tx1"/>
                </a:solidFill>
                <a:effectLst/>
                <a:latin typeface="+mn-lt"/>
                <a:ea typeface="+mn-ea"/>
                <a:cs typeface="+mn-cs"/>
              </a:rPr>
              <a:t> — это упрощенная версия архитектуры </a:t>
            </a:r>
            <a:r>
              <a:rPr lang="ru-RU" sz="1200" b="0" i="0" kern="1200" dirty="0" err="1" smtClean="0">
                <a:solidFill>
                  <a:schemeClr val="tx1"/>
                </a:solidFill>
                <a:effectLst/>
                <a:latin typeface="+mn-lt"/>
                <a:ea typeface="+mn-ea"/>
                <a:cs typeface="+mn-cs"/>
              </a:rPr>
              <a:t>Flux</a:t>
            </a:r>
            <a:r>
              <a:rPr lang="ru-RU" sz="1200" b="0" i="0" kern="1200" dirty="0" smtClean="0">
                <a:solidFill>
                  <a:schemeClr val="tx1"/>
                </a:solidFill>
                <a:effectLst/>
                <a:latin typeface="+mn-lt"/>
                <a:ea typeface="+mn-ea"/>
                <a:cs typeface="+mn-cs"/>
              </a:rPr>
              <a:t>, созданная </a:t>
            </a:r>
            <a:r>
              <a:rPr lang="ru-RU" sz="1200" b="0" i="0" kern="1200" dirty="0" err="1" smtClean="0">
                <a:solidFill>
                  <a:schemeClr val="tx1"/>
                </a:solidFill>
                <a:effectLst/>
                <a:latin typeface="+mn-lt"/>
                <a:ea typeface="+mn-ea"/>
                <a:cs typeface="+mn-cs"/>
              </a:rPr>
              <a:t>Facebook</a:t>
            </a:r>
            <a:r>
              <a:rPr lang="ru-RU" sz="1200" b="0" i="0" kern="1200" dirty="0" smtClean="0">
                <a:solidFill>
                  <a:schemeClr val="tx1"/>
                </a:solidFill>
                <a:effectLst/>
                <a:latin typeface="+mn-lt"/>
                <a:ea typeface="+mn-ea"/>
                <a:cs typeface="+mn-cs"/>
              </a:rPr>
              <a:t>. По сути, вам нужно знать три вещи:</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primary difference of Flux vs </a:t>
            </a:r>
            <a:r>
              <a:rPr lang="en-US" sz="1200" b="0" i="0" kern="1200" dirty="0" err="1" smtClean="0">
                <a:solidFill>
                  <a:schemeClr val="tx1"/>
                </a:solidFill>
                <a:effectLst/>
                <a:latin typeface="+mn-lt"/>
                <a:ea typeface="+mn-ea"/>
                <a:cs typeface="+mn-cs"/>
              </a:rPr>
              <a:t>Redux</a:t>
            </a:r>
            <a:r>
              <a:rPr lang="en-US" sz="1200" b="0" i="0" kern="1200" dirty="0" smtClean="0">
                <a:solidFill>
                  <a:schemeClr val="tx1"/>
                </a:solidFill>
                <a:effectLst/>
                <a:latin typeface="+mn-lt"/>
                <a:ea typeface="+mn-ea"/>
                <a:cs typeface="+mn-cs"/>
              </a:rPr>
              <a:t> is that Flux includes multiple Stores per app, but </a:t>
            </a:r>
            <a:r>
              <a:rPr lang="en-US" sz="1200" b="0" i="0" kern="1200" dirty="0" err="1" smtClean="0">
                <a:solidFill>
                  <a:schemeClr val="tx1"/>
                </a:solidFill>
                <a:effectLst/>
                <a:latin typeface="+mn-lt"/>
                <a:ea typeface="+mn-ea"/>
                <a:cs typeface="+mn-cs"/>
              </a:rPr>
              <a:t>Redux</a:t>
            </a:r>
            <a:r>
              <a:rPr lang="en-US" sz="1200" b="0" i="0" kern="1200" dirty="0" smtClean="0">
                <a:solidFill>
                  <a:schemeClr val="tx1"/>
                </a:solidFill>
                <a:effectLst/>
                <a:latin typeface="+mn-lt"/>
                <a:ea typeface="+mn-ea"/>
                <a:cs typeface="+mn-cs"/>
              </a:rPr>
              <a:t> includes a single Store per app.)</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1 </a:t>
            </a:r>
            <a:r>
              <a:rPr lang="ru-RU" sz="1200" b="0" i="0" kern="1200" dirty="0" smtClean="0">
                <a:solidFill>
                  <a:schemeClr val="tx1"/>
                </a:solidFill>
                <a:effectLst/>
                <a:latin typeface="+mn-lt"/>
                <a:ea typeface="+mn-ea"/>
                <a:cs typeface="+mn-cs"/>
              </a:rPr>
              <a:t>Единственный источник правды/</a:t>
            </a:r>
            <a:r>
              <a:rPr lang="ru-RU" sz="1200" b="0" i="0" kern="1200" dirty="0" err="1" smtClean="0">
                <a:solidFill>
                  <a:schemeClr val="tx1"/>
                </a:solidFill>
                <a:effectLst/>
                <a:latin typeface="+mn-lt"/>
                <a:ea typeface="+mn-ea"/>
                <a:cs typeface="+mn-cs"/>
              </a:rPr>
              <a:t>single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source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of</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truth</a:t>
            </a:r>
            <a:r>
              <a:rPr lang="ru-RU" sz="1200" b="0" i="0" kern="1200" dirty="0" smtClean="0">
                <a:solidFill>
                  <a:schemeClr val="tx1"/>
                </a:solidFill>
                <a:effectLst/>
                <a:latin typeface="+mn-lt"/>
                <a:ea typeface="+mn-ea"/>
                <a:cs typeface="+mn-cs"/>
              </a:rPr>
              <a:t> - весь </a:t>
            </a:r>
            <a:r>
              <a:rPr lang="ru-RU" sz="1200" b="1" i="0" kern="1200" dirty="0" err="1" smtClean="0">
                <a:solidFill>
                  <a:schemeClr val="tx1"/>
                </a:solidFill>
                <a:effectLst/>
                <a:latin typeface="+mn-lt"/>
                <a:ea typeface="+mn-ea"/>
                <a:cs typeface="+mn-cs"/>
              </a:rPr>
              <a:t>state</a:t>
            </a:r>
            <a:r>
              <a:rPr lang="ru-RU" sz="1200" b="0" i="0" kern="1200" dirty="0" smtClean="0">
                <a:solidFill>
                  <a:schemeClr val="tx1"/>
                </a:solidFill>
                <a:effectLst/>
                <a:latin typeface="+mn-lt"/>
                <a:ea typeface="+mn-ea"/>
                <a:cs typeface="+mn-cs"/>
              </a:rPr>
              <a:t> вашего приложения хранится только в одном месте (называется </a:t>
            </a:r>
            <a:r>
              <a:rPr lang="ru-RU" sz="1200" b="1" i="0" kern="1200" dirty="0" err="1" smtClean="0">
                <a:solidFill>
                  <a:schemeClr val="tx1"/>
                </a:solidFill>
                <a:effectLst/>
                <a:latin typeface="+mn-lt"/>
                <a:ea typeface="+mn-ea"/>
                <a:cs typeface="+mn-cs"/>
              </a:rPr>
              <a:t>store</a:t>
            </a:r>
            <a:r>
              <a:rPr lang="ru-RU"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2 </a:t>
            </a:r>
            <a:r>
              <a:rPr lang="ru-RU" sz="1200" b="0" i="0" kern="1200" dirty="0" smtClean="0">
                <a:solidFill>
                  <a:schemeClr val="tx1"/>
                </a:solidFill>
                <a:effectLst/>
                <a:latin typeface="+mn-lt"/>
                <a:ea typeface="+mn-ea"/>
                <a:cs typeface="+mn-cs"/>
              </a:rPr>
              <a:t>состояние доступно только для чтения/</a:t>
            </a:r>
            <a:r>
              <a:rPr lang="ru-RU" sz="1200" b="0" i="0" kern="1200" dirty="0" err="1" smtClean="0">
                <a:solidFill>
                  <a:schemeClr val="tx1"/>
                </a:solidFill>
                <a:effectLst/>
                <a:latin typeface="+mn-lt"/>
                <a:ea typeface="+mn-ea"/>
                <a:cs typeface="+mn-cs"/>
              </a:rPr>
              <a:t>state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is</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read-only</a:t>
            </a:r>
            <a:r>
              <a:rPr lang="ru-RU" sz="1200" b="0" i="0" kern="1200" dirty="0" smtClean="0">
                <a:solidFill>
                  <a:schemeClr val="tx1"/>
                </a:solidFill>
                <a:effectLst/>
                <a:latin typeface="+mn-lt"/>
                <a:ea typeface="+mn-ea"/>
                <a:cs typeface="+mn-cs"/>
              </a:rPr>
              <a:t> — для изменения </a:t>
            </a:r>
            <a:r>
              <a:rPr lang="ru-RU" sz="1200" b="0" i="0" kern="1200" dirty="0" err="1" smtClean="0">
                <a:solidFill>
                  <a:schemeClr val="tx1"/>
                </a:solidFill>
                <a:effectLst/>
                <a:latin typeface="+mn-lt"/>
                <a:ea typeface="+mn-ea"/>
                <a:cs typeface="+mn-cs"/>
              </a:rPr>
              <a:t>state</a:t>
            </a:r>
            <a:r>
              <a:rPr lang="ru-RU" sz="1200" b="0" i="0" kern="1200" dirty="0" smtClean="0">
                <a:solidFill>
                  <a:schemeClr val="tx1"/>
                </a:solidFill>
                <a:effectLst/>
                <a:latin typeface="+mn-lt"/>
                <a:ea typeface="+mn-ea"/>
                <a:cs typeface="+mn-cs"/>
              </a:rPr>
              <a:t> приложения необходимо отправить </a:t>
            </a:r>
            <a:r>
              <a:rPr lang="ru-RU" sz="1200" b="0" i="0" kern="1200" dirty="0" err="1" smtClean="0">
                <a:solidFill>
                  <a:schemeClr val="tx1"/>
                </a:solidFill>
                <a:effectLst/>
                <a:latin typeface="+mn-lt"/>
                <a:ea typeface="+mn-ea"/>
                <a:cs typeface="+mn-cs"/>
              </a:rPr>
              <a:t>actions</a:t>
            </a:r>
            <a:r>
              <a:rPr lang="ru-RU" sz="1200" b="0" i="0" kern="1200" dirty="0" smtClean="0">
                <a:solidFill>
                  <a:schemeClr val="tx1"/>
                </a:solidFill>
                <a:effectLst/>
                <a:latin typeface="+mn-lt"/>
                <a:ea typeface="+mn-ea"/>
                <a:cs typeface="+mn-cs"/>
              </a:rPr>
              <a:t>(действие), после чего создастся новый </a:t>
            </a:r>
            <a:r>
              <a:rPr lang="ru-RU" sz="1200" b="0" i="0" kern="1200" dirty="0" err="1" smtClean="0">
                <a:solidFill>
                  <a:schemeClr val="tx1"/>
                </a:solidFill>
                <a:effectLst/>
                <a:latin typeface="+mn-lt"/>
                <a:ea typeface="+mn-ea"/>
                <a:cs typeface="+mn-cs"/>
              </a:rPr>
              <a:t>state</a:t>
            </a:r>
            <a:endParaRPr lang="ru-RU"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3 </a:t>
            </a:r>
            <a:r>
              <a:rPr lang="ru-RU" sz="1200" b="0" i="0" kern="1200" dirty="0" smtClean="0">
                <a:solidFill>
                  <a:schemeClr val="tx1"/>
                </a:solidFill>
                <a:effectLst/>
                <a:latin typeface="+mn-lt"/>
                <a:ea typeface="+mn-ea"/>
                <a:cs typeface="+mn-cs"/>
              </a:rPr>
              <a:t>изменения производятся с помощью чистых функций/</a:t>
            </a:r>
            <a:r>
              <a:rPr lang="ru-RU" sz="1200" b="0" i="0" kern="1200" dirty="0" err="1" smtClean="0">
                <a:solidFill>
                  <a:schemeClr val="tx1"/>
                </a:solidFill>
                <a:effectLst/>
                <a:latin typeface="+mn-lt"/>
                <a:ea typeface="+mn-ea"/>
                <a:cs typeface="+mn-cs"/>
              </a:rPr>
              <a:t>pure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functions</a:t>
            </a:r>
            <a:r>
              <a:rPr lang="ru-RU" sz="1200" b="0" i="0" kern="1200" dirty="0" smtClean="0">
                <a:solidFill>
                  <a:schemeClr val="tx1"/>
                </a:solidFill>
                <a:effectLst/>
                <a:latin typeface="+mn-lt"/>
                <a:ea typeface="+mn-ea"/>
                <a:cs typeface="+mn-cs"/>
              </a:rPr>
              <a:t> — чистая функция (для простоты, это функция без </a:t>
            </a:r>
            <a:r>
              <a:rPr lang="ru-RU" sz="1200" b="0" i="0" kern="1200" dirty="0" err="1" smtClean="0">
                <a:solidFill>
                  <a:schemeClr val="tx1"/>
                </a:solidFill>
                <a:effectLst/>
                <a:latin typeface="+mn-lt"/>
                <a:ea typeface="+mn-ea"/>
                <a:cs typeface="+mn-cs"/>
              </a:rPr>
              <a:t>side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effects</a:t>
            </a:r>
            <a:r>
              <a:rPr lang="ru-RU" sz="1200" b="0" i="0" kern="1200" dirty="0" smtClean="0">
                <a:solidFill>
                  <a:schemeClr val="tx1"/>
                </a:solidFill>
                <a:effectLst/>
                <a:latin typeface="+mn-lt"/>
                <a:ea typeface="+mn-ea"/>
                <a:cs typeface="+mn-cs"/>
              </a:rPr>
              <a:t>) принимает текущий </a:t>
            </a:r>
            <a:r>
              <a:rPr lang="ru-RU" sz="1200" b="0" i="0" kern="1200" dirty="0" err="1" smtClean="0">
                <a:solidFill>
                  <a:schemeClr val="tx1"/>
                </a:solidFill>
                <a:effectLst/>
                <a:latin typeface="+mn-lt"/>
                <a:ea typeface="+mn-ea"/>
                <a:cs typeface="+mn-cs"/>
              </a:rPr>
              <a:t>state</a:t>
            </a:r>
            <a:r>
              <a:rPr lang="ru-RU" sz="1200" b="0" i="0" kern="1200" dirty="0" smtClean="0">
                <a:solidFill>
                  <a:schemeClr val="tx1"/>
                </a:solidFill>
                <a:effectLst/>
                <a:latin typeface="+mn-lt"/>
                <a:ea typeface="+mn-ea"/>
                <a:cs typeface="+mn-cs"/>
              </a:rPr>
              <a:t> приложение и </a:t>
            </a:r>
            <a:r>
              <a:rPr lang="ru-RU" sz="1200" b="0" i="0" kern="1200" dirty="0" err="1" smtClean="0">
                <a:solidFill>
                  <a:schemeClr val="tx1"/>
                </a:solidFill>
                <a:effectLst/>
                <a:latin typeface="+mn-lt"/>
                <a:ea typeface="+mn-ea"/>
                <a:cs typeface="+mn-cs"/>
              </a:rPr>
              <a:t>action</a:t>
            </a:r>
            <a:r>
              <a:rPr lang="ru-RU" sz="1200" b="0" i="0" kern="1200" dirty="0" smtClean="0">
                <a:solidFill>
                  <a:schemeClr val="tx1"/>
                </a:solidFill>
                <a:effectLst/>
                <a:latin typeface="+mn-lt"/>
                <a:ea typeface="+mn-ea"/>
                <a:cs typeface="+mn-cs"/>
              </a:rPr>
              <a:t> и возвращает новый </a:t>
            </a:r>
            <a:r>
              <a:rPr lang="ru-RU" sz="1200" b="0" i="0" kern="1200" dirty="0" err="1" smtClean="0">
                <a:solidFill>
                  <a:schemeClr val="tx1"/>
                </a:solidFill>
                <a:effectLst/>
                <a:latin typeface="+mn-lt"/>
                <a:ea typeface="+mn-ea"/>
                <a:cs typeface="+mn-cs"/>
              </a:rPr>
              <a:t>state</a:t>
            </a:r>
            <a:r>
              <a:rPr lang="ru-RU" sz="1200" b="0" i="0" kern="1200" dirty="0" smtClean="0">
                <a:solidFill>
                  <a:schemeClr val="tx1"/>
                </a:solidFill>
                <a:effectLst/>
                <a:latin typeface="+mn-lt"/>
                <a:ea typeface="+mn-ea"/>
                <a:cs typeface="+mn-cs"/>
              </a:rPr>
              <a:t> приложения</a:t>
            </a:r>
          </a:p>
          <a:p>
            <a:endParaRPr lang="en-US" dirty="0" smtClean="0"/>
          </a:p>
          <a:p>
            <a:endParaRPr lang="en-US" dirty="0" smtClean="0"/>
          </a:p>
          <a:p>
            <a:r>
              <a:rPr lang="ru-RU" sz="1200" b="1" i="0" kern="1200" dirty="0" smtClean="0">
                <a:solidFill>
                  <a:schemeClr val="tx1"/>
                </a:solidFill>
                <a:effectLst/>
                <a:latin typeface="+mn-lt"/>
                <a:ea typeface="+mn-ea"/>
                <a:cs typeface="+mn-cs"/>
              </a:rPr>
              <a:t>Примечание:</a:t>
            </a:r>
            <a:r>
              <a:rPr lang="ru-RU" sz="1200" b="0" i="0" kern="1200" dirty="0" smtClean="0">
                <a:solidFill>
                  <a:schemeClr val="tx1"/>
                </a:solidFill>
                <a:effectLst/>
                <a:latin typeface="+mn-lt"/>
                <a:ea typeface="+mn-ea"/>
                <a:cs typeface="+mn-cs"/>
              </a:rPr>
              <a:t> </a:t>
            </a:r>
            <a:r>
              <a:rPr lang="ru-RU" sz="1200" b="0" i="1" kern="1200" dirty="0" smtClean="0">
                <a:solidFill>
                  <a:schemeClr val="tx1"/>
                </a:solidFill>
                <a:effectLst/>
                <a:latin typeface="+mn-lt"/>
                <a:ea typeface="+mn-ea"/>
                <a:cs typeface="+mn-cs"/>
              </a:rPr>
              <a:t>Побочный эффект функции — возможность в процессе выполнения своих вычислений: читать и модифицировать значения глобальных переменных, осуществлять операции ввода-вывода, реагировать на исключительные ситуации, вызывать их обработчики. Если вызвать функцию с побочным эффектом дважды с одним и тем же набором значений входных аргументов, может случиться так, что в качестве результата будут возвращены разные значения. Такие функции называются недетерминированными функциями с побочными эффектами.</a:t>
            </a:r>
            <a:endParaRPr lang="en-US" dirty="0"/>
          </a:p>
        </p:txBody>
      </p:sp>
      <p:sp>
        <p:nvSpPr>
          <p:cNvPr id="4" name="Номер слайда 3"/>
          <p:cNvSpPr>
            <a:spLocks noGrp="1"/>
          </p:cNvSpPr>
          <p:nvPr>
            <p:ph type="sldNum" sz="quarter" idx="10"/>
          </p:nvPr>
        </p:nvSpPr>
        <p:spPr/>
        <p:txBody>
          <a:bodyPr/>
          <a:lstStyle/>
          <a:p>
            <a:fld id="{598EA25C-5BED-4794-8994-47F8D6C4C6BC}" type="slidenum">
              <a:rPr lang="en-US" smtClean="0"/>
              <a:t>38</a:t>
            </a:fld>
            <a:endParaRPr lang="en-US"/>
          </a:p>
        </p:txBody>
      </p:sp>
    </p:spTree>
    <p:extLst>
      <p:ext uri="{BB962C8B-B14F-4D97-AF65-F5344CB8AC3E}">
        <p14:creationId xmlns:p14="http://schemas.microsoft.com/office/powerpoint/2010/main" val="19102763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В </a:t>
            </a:r>
            <a:r>
              <a:rPr lang="ru-RU" sz="1200" b="0" i="0" kern="1200" dirty="0" err="1" smtClean="0">
                <a:solidFill>
                  <a:schemeClr val="tx1"/>
                </a:solidFill>
                <a:effectLst/>
                <a:latin typeface="+mn-lt"/>
                <a:ea typeface="+mn-ea"/>
                <a:cs typeface="+mn-cs"/>
              </a:rPr>
              <a:t>Redux</a:t>
            </a:r>
            <a:r>
              <a:rPr lang="ru-RU" sz="1200" b="0" i="0" kern="1200" dirty="0" smtClean="0">
                <a:solidFill>
                  <a:schemeClr val="tx1"/>
                </a:solidFill>
                <a:effectLst/>
                <a:latin typeface="+mn-lt"/>
                <a:ea typeface="+mn-ea"/>
                <a:cs typeface="+mn-cs"/>
              </a:rPr>
              <a:t> возможна одна интересная возможность — Путешествие во времени! С </a:t>
            </a:r>
            <a:r>
              <a:rPr lang="ru-RU" sz="1200" b="0" i="0" kern="1200" dirty="0" err="1" smtClean="0">
                <a:solidFill>
                  <a:schemeClr val="tx1"/>
                </a:solidFill>
                <a:effectLst/>
                <a:latin typeface="+mn-lt"/>
                <a:ea typeface="+mn-ea"/>
                <a:cs typeface="+mn-cs"/>
              </a:rPr>
              <a:t>Redux</a:t>
            </a:r>
            <a:r>
              <a:rPr lang="ru-RU" sz="1200" b="0" i="0" kern="1200" dirty="0" smtClean="0">
                <a:solidFill>
                  <a:schemeClr val="tx1"/>
                </a:solidFill>
                <a:effectLst/>
                <a:latin typeface="+mn-lt"/>
                <a:ea typeface="+mn-ea"/>
                <a:cs typeface="+mn-cs"/>
              </a:rPr>
              <a:t> и соответствующими инструментами вы можете отслеживать </a:t>
            </a:r>
            <a:r>
              <a:rPr lang="ru-RU" sz="1200" b="0" i="0" kern="1200" dirty="0" err="1" smtClean="0">
                <a:solidFill>
                  <a:schemeClr val="tx1"/>
                </a:solidFill>
                <a:effectLst/>
                <a:latin typeface="+mn-lt"/>
                <a:ea typeface="+mn-ea"/>
                <a:cs typeface="+mn-cs"/>
              </a:rPr>
              <a:t>state</a:t>
            </a:r>
            <a:r>
              <a:rPr lang="ru-RU" sz="1200" b="0" i="0" kern="1200" dirty="0" smtClean="0">
                <a:solidFill>
                  <a:schemeClr val="tx1"/>
                </a:solidFill>
                <a:effectLst/>
                <a:latin typeface="+mn-lt"/>
                <a:ea typeface="+mn-ea"/>
                <a:cs typeface="+mn-cs"/>
              </a:rPr>
              <a:t> вашего приложения с течением времени, проверять фактический </a:t>
            </a:r>
            <a:r>
              <a:rPr lang="ru-RU" sz="1200" b="0" i="0" kern="1200" dirty="0" err="1" smtClean="0">
                <a:solidFill>
                  <a:schemeClr val="tx1"/>
                </a:solidFill>
                <a:effectLst/>
                <a:latin typeface="+mn-lt"/>
                <a:ea typeface="+mn-ea"/>
                <a:cs typeface="+mn-cs"/>
              </a:rPr>
              <a:t>state</a:t>
            </a:r>
            <a:r>
              <a:rPr lang="ru-RU" sz="1200" b="0" i="0" kern="1200" dirty="0" smtClean="0">
                <a:solidFill>
                  <a:schemeClr val="tx1"/>
                </a:solidFill>
                <a:effectLst/>
                <a:latin typeface="+mn-lt"/>
                <a:ea typeface="+mn-ea"/>
                <a:cs typeface="+mn-cs"/>
              </a:rPr>
              <a:t> и воссоздавать его в любое время. Смотрите эту возможность в действии:</a:t>
            </a:r>
            <a:endParaRPr lang="en-US" dirty="0"/>
          </a:p>
        </p:txBody>
      </p:sp>
      <p:sp>
        <p:nvSpPr>
          <p:cNvPr id="4" name="Номер слайда 3"/>
          <p:cNvSpPr>
            <a:spLocks noGrp="1"/>
          </p:cNvSpPr>
          <p:nvPr>
            <p:ph type="sldNum" sz="quarter" idx="10"/>
          </p:nvPr>
        </p:nvSpPr>
        <p:spPr/>
        <p:txBody>
          <a:bodyPr/>
          <a:lstStyle/>
          <a:p>
            <a:fld id="{598EA25C-5BED-4794-8994-47F8D6C4C6BC}" type="slidenum">
              <a:rPr lang="en-US" smtClean="0"/>
              <a:t>40</a:t>
            </a:fld>
            <a:endParaRPr lang="en-US"/>
          </a:p>
        </p:txBody>
      </p:sp>
    </p:spTree>
    <p:extLst>
      <p:ext uri="{BB962C8B-B14F-4D97-AF65-F5344CB8AC3E}">
        <p14:creationId xmlns:p14="http://schemas.microsoft.com/office/powerpoint/2010/main" val="20843745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Все вышеперечисленные правила делают поток данных в </a:t>
            </a:r>
            <a:r>
              <a:rPr lang="ru-RU" sz="1200" b="0" i="0" kern="1200" dirty="0" err="1" smtClean="0">
                <a:solidFill>
                  <a:schemeClr val="tx1"/>
                </a:solidFill>
                <a:effectLst/>
                <a:latin typeface="+mn-lt"/>
                <a:ea typeface="+mn-ea"/>
                <a:cs typeface="+mn-cs"/>
              </a:rPr>
              <a:t>Redux</a:t>
            </a:r>
            <a:r>
              <a:rPr lang="ru-RU" sz="1200" b="0" i="0" kern="1200" dirty="0" smtClean="0">
                <a:solidFill>
                  <a:schemeClr val="tx1"/>
                </a:solidFill>
                <a:effectLst/>
                <a:latin typeface="+mn-lt"/>
                <a:ea typeface="+mn-ea"/>
                <a:cs typeface="+mn-cs"/>
              </a:rPr>
              <a:t> однонаправленным. Но что это значит? На практике все это делается с помощью </a:t>
            </a:r>
            <a:r>
              <a:rPr lang="ru-RU" sz="1200" b="1" i="0" kern="1200" dirty="0" err="1" smtClean="0">
                <a:solidFill>
                  <a:schemeClr val="tx1"/>
                </a:solidFill>
                <a:effectLst/>
                <a:latin typeface="+mn-lt"/>
                <a:ea typeface="+mn-ea"/>
                <a:cs typeface="+mn-cs"/>
              </a:rPr>
              <a:t>actions</a:t>
            </a:r>
            <a:r>
              <a:rPr lang="ru-RU" sz="1200" b="0"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reducers</a:t>
            </a:r>
            <a:r>
              <a:rPr lang="ru-RU" sz="1200" b="0"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store</a:t>
            </a:r>
            <a:r>
              <a:rPr lang="ru-RU" sz="1200" b="0" i="0" kern="1200" dirty="0" smtClean="0">
                <a:solidFill>
                  <a:schemeClr val="tx1"/>
                </a:solidFill>
                <a:effectLst/>
                <a:latin typeface="+mn-lt"/>
                <a:ea typeface="+mn-ea"/>
                <a:cs typeface="+mn-cs"/>
              </a:rPr>
              <a:t> и </a:t>
            </a:r>
            <a:r>
              <a:rPr lang="ru-RU" sz="1200" b="1" i="0" kern="1200" dirty="0" err="1" smtClean="0">
                <a:solidFill>
                  <a:schemeClr val="tx1"/>
                </a:solidFill>
                <a:effectLst/>
                <a:latin typeface="+mn-lt"/>
                <a:ea typeface="+mn-ea"/>
                <a:cs typeface="+mn-cs"/>
              </a:rPr>
              <a:t>states</a:t>
            </a:r>
            <a:r>
              <a:rPr lang="ru-RU" sz="1200" b="0" i="0" kern="1200" dirty="0" smtClean="0">
                <a:solidFill>
                  <a:schemeClr val="tx1"/>
                </a:solidFill>
                <a:effectLst/>
                <a:latin typeface="+mn-lt"/>
                <a:ea typeface="+mn-ea"/>
                <a:cs typeface="+mn-cs"/>
              </a:rPr>
              <a:t>. Давайте представим приложение, которое отображает счетчик:</a:t>
            </a:r>
            <a:endParaRPr lang="en-US" dirty="0"/>
          </a:p>
        </p:txBody>
      </p:sp>
      <p:sp>
        <p:nvSpPr>
          <p:cNvPr id="4" name="Номер слайда 3"/>
          <p:cNvSpPr>
            <a:spLocks noGrp="1"/>
          </p:cNvSpPr>
          <p:nvPr>
            <p:ph type="sldNum" sz="quarter" idx="10"/>
          </p:nvPr>
        </p:nvSpPr>
        <p:spPr/>
        <p:txBody>
          <a:bodyPr/>
          <a:lstStyle/>
          <a:p>
            <a:fld id="{598EA25C-5BED-4794-8994-47F8D6C4C6BC}" type="slidenum">
              <a:rPr lang="en-US" smtClean="0"/>
              <a:t>41</a:t>
            </a:fld>
            <a:endParaRPr lang="en-US"/>
          </a:p>
        </p:txBody>
      </p:sp>
    </p:spTree>
    <p:extLst>
      <p:ext uri="{BB962C8B-B14F-4D97-AF65-F5344CB8AC3E}">
        <p14:creationId xmlns:p14="http://schemas.microsoft.com/office/powerpoint/2010/main" val="13263235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Итак, как вы можете видеть, как правило, это все о </a:t>
            </a:r>
            <a:r>
              <a:rPr lang="ru-RU" sz="1200" b="1" i="0" kern="1200" dirty="0" err="1" smtClean="0">
                <a:solidFill>
                  <a:schemeClr val="tx1"/>
                </a:solidFill>
                <a:effectLst/>
                <a:latin typeface="+mn-lt"/>
                <a:ea typeface="+mn-ea"/>
                <a:cs typeface="+mn-cs"/>
              </a:rPr>
              <a:t>state</a:t>
            </a:r>
            <a:r>
              <a:rPr lang="ru-RU" sz="1200" b="0" i="0" kern="1200" dirty="0" smtClean="0">
                <a:solidFill>
                  <a:schemeClr val="tx1"/>
                </a:solidFill>
                <a:effectLst/>
                <a:latin typeface="+mn-lt"/>
                <a:ea typeface="+mn-ea"/>
                <a:cs typeface="+mn-cs"/>
              </a:rPr>
              <a:t>. У вас есть один </a:t>
            </a:r>
            <a:r>
              <a:rPr lang="ru-RU" sz="1200" b="0" i="0" kern="1200" dirty="0" err="1" smtClean="0">
                <a:solidFill>
                  <a:schemeClr val="tx1"/>
                </a:solidFill>
                <a:effectLst/>
                <a:latin typeface="+mn-lt"/>
                <a:ea typeface="+mn-ea"/>
                <a:cs typeface="+mn-cs"/>
              </a:rPr>
              <a:t>state</a:t>
            </a:r>
            <a:r>
              <a:rPr lang="ru-RU" sz="1200" b="0" i="0" kern="1200" dirty="0" smtClean="0">
                <a:solidFill>
                  <a:schemeClr val="tx1"/>
                </a:solidFill>
                <a:effectLst/>
                <a:latin typeface="+mn-lt"/>
                <a:ea typeface="+mn-ea"/>
                <a:cs typeface="+mn-cs"/>
              </a:rPr>
              <a:t> всего приложения, </a:t>
            </a:r>
            <a:r>
              <a:rPr lang="ru-RU" sz="1200" b="1" i="0" kern="1200" dirty="0" err="1" smtClean="0">
                <a:solidFill>
                  <a:schemeClr val="tx1"/>
                </a:solidFill>
                <a:effectLst/>
                <a:latin typeface="+mn-lt"/>
                <a:ea typeface="+mn-ea"/>
                <a:cs typeface="+mn-cs"/>
              </a:rPr>
              <a:t>state</a:t>
            </a:r>
            <a:r>
              <a:rPr lang="ru-RU" sz="1200" b="0" i="0" kern="1200" dirty="0" smtClean="0">
                <a:solidFill>
                  <a:schemeClr val="tx1"/>
                </a:solidFill>
                <a:effectLst/>
                <a:latin typeface="+mn-lt"/>
                <a:ea typeface="+mn-ea"/>
                <a:cs typeface="+mn-cs"/>
              </a:rPr>
              <a:t> только </a:t>
            </a:r>
            <a:r>
              <a:rPr lang="ru-RU" sz="1200" b="0" i="1" kern="1200" dirty="0" err="1" smtClean="0">
                <a:solidFill>
                  <a:schemeClr val="tx1"/>
                </a:solidFill>
                <a:effectLst/>
                <a:latin typeface="+mn-lt"/>
                <a:ea typeface="+mn-ea"/>
                <a:cs typeface="+mn-cs"/>
              </a:rPr>
              <a:t>read-only</a:t>
            </a:r>
            <a:r>
              <a:rPr lang="ru-RU" sz="1200" b="0" i="0" kern="1200" dirty="0" smtClean="0">
                <a:solidFill>
                  <a:schemeClr val="tx1"/>
                </a:solidFill>
                <a:effectLst/>
                <a:latin typeface="+mn-lt"/>
                <a:ea typeface="+mn-ea"/>
                <a:cs typeface="+mn-cs"/>
              </a:rPr>
              <a:t>, и для создания нового </a:t>
            </a:r>
            <a:r>
              <a:rPr lang="ru-RU" sz="1200" b="1" i="0" kern="1200" dirty="0" err="1" smtClean="0">
                <a:solidFill>
                  <a:schemeClr val="tx1"/>
                </a:solidFill>
                <a:effectLst/>
                <a:latin typeface="+mn-lt"/>
                <a:ea typeface="+mn-ea"/>
                <a:cs typeface="+mn-cs"/>
              </a:rPr>
              <a:t>state</a:t>
            </a:r>
            <a:r>
              <a:rPr lang="ru-RU" sz="1200" b="0" i="0" kern="1200" dirty="0" smtClean="0">
                <a:solidFill>
                  <a:schemeClr val="tx1"/>
                </a:solidFill>
                <a:effectLst/>
                <a:latin typeface="+mn-lt"/>
                <a:ea typeface="+mn-ea"/>
                <a:cs typeface="+mn-cs"/>
              </a:rPr>
              <a:t> вам нужно отправить </a:t>
            </a:r>
            <a:r>
              <a:rPr lang="ru-RU" sz="1200" b="1" i="0" kern="1200" dirty="0" err="1" smtClean="0">
                <a:solidFill>
                  <a:schemeClr val="tx1"/>
                </a:solidFill>
                <a:effectLst/>
                <a:latin typeface="+mn-lt"/>
                <a:ea typeface="+mn-ea"/>
                <a:cs typeface="+mn-cs"/>
              </a:rPr>
              <a:t>action</a:t>
            </a:r>
            <a:r>
              <a:rPr lang="ru-RU" sz="1200" b="0" i="0" kern="1200" dirty="0" smtClean="0">
                <a:solidFill>
                  <a:schemeClr val="tx1"/>
                </a:solidFill>
                <a:effectLst/>
                <a:latin typeface="+mn-lt"/>
                <a:ea typeface="+mn-ea"/>
                <a:cs typeface="+mn-cs"/>
              </a:rPr>
              <a:t>. Отправка </a:t>
            </a:r>
            <a:r>
              <a:rPr lang="ru-RU" sz="1200" b="0" i="1" kern="1200" dirty="0" err="1" smtClean="0">
                <a:solidFill>
                  <a:schemeClr val="tx1"/>
                </a:solidFill>
                <a:effectLst/>
                <a:latin typeface="+mn-lt"/>
                <a:ea typeface="+mn-ea"/>
                <a:cs typeface="+mn-cs"/>
              </a:rPr>
              <a:t>actions</a:t>
            </a:r>
            <a:r>
              <a:rPr lang="ru-RU" sz="1200" b="0" i="0" kern="1200" dirty="0" smtClean="0">
                <a:solidFill>
                  <a:schemeClr val="tx1"/>
                </a:solidFill>
                <a:effectLst/>
                <a:latin typeface="+mn-lt"/>
                <a:ea typeface="+mn-ea"/>
                <a:cs typeface="+mn-cs"/>
              </a:rPr>
              <a:t> запускает </a:t>
            </a:r>
            <a:r>
              <a:rPr lang="ru-RU" sz="1200" b="1" i="0" kern="1200" dirty="0" err="1" smtClean="0">
                <a:solidFill>
                  <a:schemeClr val="tx1"/>
                </a:solidFill>
                <a:effectLst/>
                <a:latin typeface="+mn-lt"/>
                <a:ea typeface="+mn-ea"/>
                <a:cs typeface="+mn-cs"/>
              </a:rPr>
              <a:t>reducer</a:t>
            </a:r>
            <a:r>
              <a:rPr lang="ru-RU" sz="1200" b="0" i="0" kern="1200" dirty="0" smtClean="0">
                <a:solidFill>
                  <a:schemeClr val="tx1"/>
                </a:solidFill>
                <a:effectLst/>
                <a:latin typeface="+mn-lt"/>
                <a:ea typeface="+mn-ea"/>
                <a:cs typeface="+mn-cs"/>
              </a:rPr>
              <a:t>, который создает и вернет нам новый </a:t>
            </a:r>
            <a:r>
              <a:rPr lang="ru-RU" sz="1200" b="1" i="0" kern="1200" dirty="0" err="1" smtClean="0">
                <a:solidFill>
                  <a:schemeClr val="tx1"/>
                </a:solidFill>
                <a:effectLst/>
                <a:latin typeface="+mn-lt"/>
                <a:ea typeface="+mn-ea"/>
                <a:cs typeface="+mn-cs"/>
              </a:rPr>
              <a:t>state</a:t>
            </a:r>
            <a:r>
              <a:rPr lang="ru-RU" sz="1200" b="0" i="0" kern="1200" dirty="0" smtClean="0">
                <a:solidFill>
                  <a:schemeClr val="tx1"/>
                </a:solidFill>
                <a:effectLst/>
                <a:latin typeface="+mn-lt"/>
                <a:ea typeface="+mn-ea"/>
                <a:cs typeface="+mn-cs"/>
              </a:rPr>
              <a:t>. И история повторяется.</a:t>
            </a: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Давайте все же создадим небольшое приложение и более ближе познакомимся с реализацией подхода </a:t>
            </a:r>
            <a:r>
              <a:rPr lang="ru-RU" sz="1200" b="0" i="0" kern="1200" dirty="0" err="1" smtClean="0">
                <a:solidFill>
                  <a:schemeClr val="tx1"/>
                </a:solidFill>
                <a:effectLst/>
                <a:latin typeface="+mn-lt"/>
                <a:ea typeface="+mn-ea"/>
                <a:cs typeface="+mn-cs"/>
              </a:rPr>
              <a:t>Redux</a:t>
            </a:r>
            <a:r>
              <a:rPr lang="ru-RU" sz="1200" b="0" i="0" kern="1200" dirty="0" smtClean="0">
                <a:solidFill>
                  <a:schemeClr val="tx1"/>
                </a:solidFill>
                <a:effectLst/>
                <a:latin typeface="+mn-lt"/>
                <a:ea typeface="+mn-ea"/>
                <a:cs typeface="+mn-cs"/>
              </a:rPr>
              <a:t> в действий, приложение будет называться “</a:t>
            </a:r>
            <a:r>
              <a:rPr lang="ru-RU" sz="1200" b="0" i="1" kern="1200" dirty="0" smtClean="0">
                <a:solidFill>
                  <a:schemeClr val="tx1"/>
                </a:solidFill>
                <a:effectLst/>
                <a:latin typeface="+mn-lt"/>
                <a:ea typeface="+mn-ea"/>
                <a:cs typeface="+mn-cs"/>
              </a:rPr>
              <a:t>Список покупок/</a:t>
            </a:r>
            <a:r>
              <a:rPr lang="ru-RU" sz="1200" b="0" i="1" kern="1200" dirty="0" err="1" smtClean="0">
                <a:solidFill>
                  <a:schemeClr val="tx1"/>
                </a:solidFill>
                <a:effectLst/>
                <a:latin typeface="+mn-lt"/>
                <a:ea typeface="+mn-ea"/>
                <a:cs typeface="+mn-cs"/>
              </a:rPr>
              <a:t>Shopping</a:t>
            </a:r>
            <a:r>
              <a:rPr lang="ru-RU" sz="1200" b="0" i="1" kern="1200" dirty="0" smtClean="0">
                <a:solidFill>
                  <a:schemeClr val="tx1"/>
                </a:solidFill>
                <a:effectLst/>
                <a:latin typeface="+mn-lt"/>
                <a:ea typeface="+mn-ea"/>
                <a:cs typeface="+mn-cs"/>
              </a:rPr>
              <a:t> </a:t>
            </a:r>
            <a:r>
              <a:rPr lang="ru-RU" sz="1200" b="0" i="1" kern="1200" dirty="0" err="1" smtClean="0">
                <a:solidFill>
                  <a:schemeClr val="tx1"/>
                </a:solidFill>
                <a:effectLst/>
                <a:latin typeface="+mn-lt"/>
                <a:ea typeface="+mn-ea"/>
                <a:cs typeface="+mn-cs"/>
              </a:rPr>
              <a:t>List</a:t>
            </a:r>
            <a:r>
              <a:rPr lang="ru-RU" sz="1200" b="0" i="0" kern="1200" dirty="0" smtClean="0">
                <a:solidFill>
                  <a:schemeClr val="tx1"/>
                </a:solidFill>
                <a:effectLst/>
                <a:latin typeface="+mn-lt"/>
                <a:ea typeface="+mn-ea"/>
                <a:cs typeface="+mn-cs"/>
              </a:rPr>
              <a:t>”</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Мы посмотрим, как </a:t>
            </a:r>
            <a:r>
              <a:rPr lang="ru-RU" sz="1200" b="0" i="0" kern="1200" dirty="0" err="1" smtClean="0">
                <a:solidFill>
                  <a:schemeClr val="tx1"/>
                </a:solidFill>
                <a:effectLst/>
                <a:latin typeface="+mn-lt"/>
                <a:ea typeface="+mn-ea"/>
                <a:cs typeface="+mn-cs"/>
              </a:rPr>
              <a:t>Redux</a:t>
            </a:r>
            <a:r>
              <a:rPr lang="ru-RU" sz="1200" b="0" i="0" kern="1200" dirty="0" smtClean="0">
                <a:solidFill>
                  <a:schemeClr val="tx1"/>
                </a:solidFill>
                <a:effectLst/>
                <a:latin typeface="+mn-lt"/>
                <a:ea typeface="+mn-ea"/>
                <a:cs typeface="+mn-cs"/>
              </a:rPr>
              <a:t> работает на практике. Мы создадим простое приложение </a:t>
            </a:r>
            <a:r>
              <a:rPr lang="ru-RU" sz="1200" b="0" i="0" kern="1200" dirty="0" err="1" smtClean="0">
                <a:solidFill>
                  <a:schemeClr val="tx1"/>
                </a:solidFill>
                <a:effectLst/>
                <a:latin typeface="+mn-lt"/>
                <a:ea typeface="+mn-ea"/>
                <a:cs typeface="+mn-cs"/>
              </a:rPr>
              <a:t>ShoppingCart</a:t>
            </a:r>
            <a:r>
              <a:rPr lang="ru-RU" sz="1200" b="0" i="0" kern="1200" dirty="0" smtClean="0">
                <a:solidFill>
                  <a:schemeClr val="tx1"/>
                </a:solidFill>
                <a:effectLst/>
                <a:latin typeface="+mn-lt"/>
                <a:ea typeface="+mn-ea"/>
                <a:cs typeface="+mn-cs"/>
              </a:rPr>
              <a:t>. В приложении будут функциональные возможности, такие как:</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добавление покупок</a:t>
            </a:r>
          </a:p>
          <a:p>
            <a:r>
              <a:rPr lang="ru-RU" sz="1200" b="0" i="0" kern="1200" dirty="0" smtClean="0">
                <a:solidFill>
                  <a:schemeClr val="tx1"/>
                </a:solidFill>
                <a:effectLst/>
                <a:latin typeface="+mn-lt"/>
                <a:ea typeface="+mn-ea"/>
                <a:cs typeface="+mn-cs"/>
              </a:rPr>
              <a:t>возможно будет пометить покупку как выполненную</a:t>
            </a:r>
          </a:p>
          <a:p>
            <a:r>
              <a:rPr lang="ru-RU" sz="1200" b="0" i="0" kern="1200" dirty="0" smtClean="0">
                <a:solidFill>
                  <a:schemeClr val="tx1"/>
                </a:solidFill>
                <a:effectLst/>
                <a:latin typeface="+mn-lt"/>
                <a:ea typeface="+mn-ea"/>
                <a:cs typeface="+mn-cs"/>
              </a:rPr>
              <a:t>и это в основном все</a:t>
            </a:r>
          </a:p>
          <a:p>
            <a:endParaRPr lang="en-US" dirty="0"/>
          </a:p>
        </p:txBody>
      </p:sp>
      <p:sp>
        <p:nvSpPr>
          <p:cNvPr id="4" name="Номер слайда 3"/>
          <p:cNvSpPr>
            <a:spLocks noGrp="1"/>
          </p:cNvSpPr>
          <p:nvPr>
            <p:ph type="sldNum" sz="quarter" idx="10"/>
          </p:nvPr>
        </p:nvSpPr>
        <p:spPr/>
        <p:txBody>
          <a:bodyPr/>
          <a:lstStyle/>
          <a:p>
            <a:fld id="{598EA25C-5BED-4794-8994-47F8D6C4C6BC}" type="slidenum">
              <a:rPr lang="en-US" smtClean="0"/>
              <a:t>42</a:t>
            </a:fld>
            <a:endParaRPr lang="en-US"/>
          </a:p>
        </p:txBody>
      </p:sp>
    </p:spTree>
    <p:extLst>
      <p:ext uri="{BB962C8B-B14F-4D97-AF65-F5344CB8AC3E}">
        <p14:creationId xmlns:p14="http://schemas.microsoft.com/office/powerpoint/2010/main" val="15326006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Наше приложение должно уметь управлять добавлением и изменением элементов, поэтому мы будем использовать простую модель </a:t>
            </a:r>
            <a:r>
              <a:rPr lang="ru-RU" sz="1200" b="0" i="1" kern="1200" dirty="0" err="1" smtClean="0">
                <a:solidFill>
                  <a:schemeClr val="tx1"/>
                </a:solidFill>
                <a:effectLst/>
                <a:latin typeface="+mn-lt"/>
                <a:ea typeface="+mn-ea"/>
                <a:cs typeface="+mn-cs"/>
              </a:rPr>
              <a:t>CartItem</a:t>
            </a:r>
            <a:r>
              <a:rPr lang="ru-RU" sz="1200" b="0" i="0" kern="1200" dirty="0" smtClean="0">
                <a:solidFill>
                  <a:schemeClr val="tx1"/>
                </a:solidFill>
                <a:effectLst/>
                <a:latin typeface="+mn-lt"/>
                <a:ea typeface="+mn-ea"/>
                <a:cs typeface="+mn-cs"/>
              </a:rPr>
              <a:t> для хранения состояния одного элемента. Все наше состояние приложения будет просто списком </a:t>
            </a:r>
            <a:r>
              <a:rPr lang="ru-RU" sz="1200" b="0" i="0" kern="1200" dirty="0" err="1" smtClean="0">
                <a:solidFill>
                  <a:schemeClr val="tx1"/>
                </a:solidFill>
                <a:effectLst/>
                <a:latin typeface="+mn-lt"/>
                <a:ea typeface="+mn-ea"/>
                <a:cs typeface="+mn-cs"/>
              </a:rPr>
              <a:t>CartItems</a:t>
            </a:r>
            <a:r>
              <a:rPr lang="ru-RU" sz="1200" b="0" i="0" kern="1200" dirty="0" smtClean="0">
                <a:solidFill>
                  <a:schemeClr val="tx1"/>
                </a:solidFill>
                <a:effectLst/>
                <a:latin typeface="+mn-lt"/>
                <a:ea typeface="+mn-ea"/>
                <a:cs typeface="+mn-cs"/>
              </a:rPr>
              <a:t>. Как видите, </a:t>
            </a:r>
            <a:r>
              <a:rPr lang="ru-RU" sz="1200" b="0" i="0" kern="1200" dirty="0" err="1" smtClean="0">
                <a:solidFill>
                  <a:schemeClr val="tx1"/>
                </a:solidFill>
                <a:effectLst/>
                <a:latin typeface="+mn-lt"/>
                <a:ea typeface="+mn-ea"/>
                <a:cs typeface="+mn-cs"/>
              </a:rPr>
              <a:t>CartItem</a:t>
            </a:r>
            <a:r>
              <a:rPr lang="ru-RU" sz="1200" b="0" i="0" kern="1200" dirty="0" smtClean="0">
                <a:solidFill>
                  <a:schemeClr val="tx1"/>
                </a:solidFill>
                <a:effectLst/>
                <a:latin typeface="+mn-lt"/>
                <a:ea typeface="+mn-ea"/>
                <a:cs typeface="+mn-cs"/>
              </a:rPr>
              <a:t> — это просто объект.</a:t>
            </a:r>
            <a:endParaRPr lang="en-US" dirty="0"/>
          </a:p>
        </p:txBody>
      </p:sp>
      <p:sp>
        <p:nvSpPr>
          <p:cNvPr id="4" name="Номер слайда 3"/>
          <p:cNvSpPr>
            <a:spLocks noGrp="1"/>
          </p:cNvSpPr>
          <p:nvPr>
            <p:ph type="sldNum" sz="quarter" idx="10"/>
          </p:nvPr>
        </p:nvSpPr>
        <p:spPr/>
        <p:txBody>
          <a:bodyPr/>
          <a:lstStyle/>
          <a:p>
            <a:fld id="{598EA25C-5BED-4794-8994-47F8D6C4C6BC}" type="slidenum">
              <a:rPr lang="en-US" smtClean="0"/>
              <a:t>45</a:t>
            </a:fld>
            <a:endParaRPr lang="en-US"/>
          </a:p>
        </p:txBody>
      </p:sp>
    </p:spTree>
    <p:extLst>
      <p:ext uri="{BB962C8B-B14F-4D97-AF65-F5344CB8AC3E}">
        <p14:creationId xmlns:p14="http://schemas.microsoft.com/office/powerpoint/2010/main" val="4227370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1" kern="1200" dirty="0" smtClean="0">
                <a:solidFill>
                  <a:schemeClr val="tx1"/>
                </a:solidFill>
                <a:effectLst/>
                <a:latin typeface="+mn-lt"/>
                <a:ea typeface="+mn-ea"/>
                <a:cs typeface="+mn-cs"/>
              </a:rPr>
              <a:t>Если ты работаешь не один, а в команде, то ты должен работать так, как все, чтобы вся команда понимала, что происходит. Плюс, если ты не будешь придерживаться проектирования, то твой проект, разрастаясь, станет просто неуправляемым, ты не сможешь на нем работать. Грубо говоря, ты через месяц откроешь его и не будешь понимать, что происходило, потому что у тебя нет четкой архитектуры</a:t>
            </a:r>
            <a:endParaRPr lang="en-US" sz="1200" b="0" i="1" kern="1200" dirty="0" smtClean="0">
              <a:solidFill>
                <a:schemeClr val="tx1"/>
              </a:solidFill>
              <a:effectLst/>
              <a:latin typeface="+mn-lt"/>
              <a:ea typeface="+mn-ea"/>
              <a:cs typeface="+mn-cs"/>
            </a:endParaRPr>
          </a:p>
          <a:p>
            <a:endParaRPr lang="en-US" sz="1200" b="0" i="1"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Базовой архитектурой «для всего» можно считать </a:t>
            </a:r>
            <a:r>
              <a:rPr lang="ru-RU" sz="1200" b="0" i="0" u="none" strike="noStrike" kern="1200" dirty="0" smtClean="0">
                <a:solidFill>
                  <a:schemeClr val="tx1"/>
                </a:solidFill>
                <a:effectLst/>
                <a:latin typeface="+mn-lt"/>
                <a:ea typeface="+mn-ea"/>
                <a:cs typeface="+mn-cs"/>
                <a:hlinkClick r:id="rId3"/>
              </a:rPr>
              <a:t>MVC</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Model-View-Controller</a:t>
            </a:r>
            <a:r>
              <a:rPr lang="ru-RU" sz="1200" b="0" i="0" kern="1200" dirty="0" smtClean="0">
                <a:solidFill>
                  <a:schemeClr val="tx1"/>
                </a:solidFill>
                <a:effectLst/>
                <a:latin typeface="+mn-lt"/>
                <a:ea typeface="+mn-ea"/>
                <a:cs typeface="+mn-cs"/>
              </a:rPr>
              <a:t>). Эта логика написания софта возникла задолго до появления мобильной разработки, но получила новый импульс развития с приходом </a:t>
            </a:r>
            <a:r>
              <a:rPr lang="ru-RU" sz="1200" b="0" i="0" kern="1200" dirty="0" err="1" smtClean="0">
                <a:solidFill>
                  <a:schemeClr val="tx1"/>
                </a:solidFill>
                <a:effectLst/>
                <a:latin typeface="+mn-lt"/>
                <a:ea typeface="+mn-ea"/>
                <a:cs typeface="+mn-cs"/>
              </a:rPr>
              <a:t>фреймворков</a:t>
            </a:r>
            <a:r>
              <a:rPr lang="ru-RU" sz="1200" b="0" i="0" kern="1200" dirty="0" smtClean="0">
                <a:solidFill>
                  <a:schemeClr val="tx1"/>
                </a:solidFill>
                <a:effectLst/>
                <a:latin typeface="+mn-lt"/>
                <a:ea typeface="+mn-ea"/>
                <a:cs typeface="+mn-cs"/>
              </a:rPr>
              <a:t>, нацеленных на быстрое развертывание. Практически все известные архитектуры так либо по другому наследуют MVC. Доминирующие стандарты в </a:t>
            </a:r>
            <a:r>
              <a:rPr lang="ru-RU" sz="1200" b="0" i="0" kern="1200" dirty="0" err="1" smtClean="0">
                <a:solidFill>
                  <a:schemeClr val="tx1"/>
                </a:solidFill>
                <a:effectLst/>
                <a:latin typeface="+mn-lt"/>
                <a:ea typeface="+mn-ea"/>
                <a:cs typeface="+mn-cs"/>
              </a:rPr>
              <a:t>нативной</a:t>
            </a:r>
            <a:r>
              <a:rPr lang="ru-RU" sz="1200" b="0" i="0" kern="1200" dirty="0" smtClean="0">
                <a:solidFill>
                  <a:schemeClr val="tx1"/>
                </a:solidFill>
                <a:effectLst/>
                <a:latin typeface="+mn-lt"/>
                <a:ea typeface="+mn-ea"/>
                <a:cs typeface="+mn-cs"/>
              </a:rPr>
              <a:t> мобильной разработке — MVM, MVVM,</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Ключевая идея практически всех архитектур — разделение бизнес-логики (</a:t>
            </a:r>
            <a:r>
              <a:rPr lang="ru-RU" sz="1200" b="0" i="0" kern="1200" dirty="0" err="1" smtClean="0">
                <a:solidFill>
                  <a:schemeClr val="tx1"/>
                </a:solidFill>
                <a:effectLst/>
                <a:latin typeface="+mn-lt"/>
                <a:ea typeface="+mn-ea"/>
                <a:cs typeface="+mn-cs"/>
              </a:rPr>
              <a:t>model</a:t>
            </a:r>
            <a:r>
              <a:rPr lang="ru-RU" sz="1200" b="0" i="0" kern="1200" dirty="0" smtClean="0">
                <a:solidFill>
                  <a:schemeClr val="tx1"/>
                </a:solidFill>
                <a:effectLst/>
                <a:latin typeface="+mn-lt"/>
                <a:ea typeface="+mn-ea"/>
                <a:cs typeface="+mn-cs"/>
              </a:rPr>
              <a:t>), UI-части (</a:t>
            </a:r>
            <a:r>
              <a:rPr lang="ru-RU" sz="1200" b="0" i="0" kern="1200" dirty="0" err="1" smtClean="0">
                <a:solidFill>
                  <a:schemeClr val="tx1"/>
                </a:solidFill>
                <a:effectLst/>
                <a:latin typeface="+mn-lt"/>
                <a:ea typeface="+mn-ea"/>
                <a:cs typeface="+mn-cs"/>
              </a:rPr>
              <a:t>View</a:t>
            </a:r>
            <a:r>
              <a:rPr lang="ru-RU" sz="1200" b="0" i="0" kern="1200" dirty="0" smtClean="0">
                <a:solidFill>
                  <a:schemeClr val="tx1"/>
                </a:solidFill>
                <a:effectLst/>
                <a:latin typeface="+mn-lt"/>
                <a:ea typeface="+mn-ea"/>
                <a:cs typeface="+mn-cs"/>
              </a:rPr>
              <a:t>), и при необходимости — внедрение звена управления (</a:t>
            </a:r>
            <a:r>
              <a:rPr lang="ru-RU" sz="1200" b="0" i="0" kern="1200" dirty="0" err="1" smtClean="0">
                <a:solidFill>
                  <a:schemeClr val="tx1"/>
                </a:solidFill>
                <a:effectLst/>
                <a:latin typeface="+mn-lt"/>
                <a:ea typeface="+mn-ea"/>
                <a:cs typeface="+mn-cs"/>
              </a:rPr>
              <a:t>controller</a:t>
            </a:r>
            <a:r>
              <a:rPr lang="ru-RU" sz="1200" b="0" i="0" kern="1200" dirty="0" smtClean="0">
                <a:solidFill>
                  <a:schemeClr val="tx1"/>
                </a:solidFill>
                <a:effectLst/>
                <a:latin typeface="+mn-lt"/>
                <a:ea typeface="+mn-ea"/>
                <a:cs typeface="+mn-cs"/>
              </a:rPr>
              <a:t>). Это позволяет изменить отдельные элементы продукта независимо.</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98EA25C-5BED-4794-8994-47F8D6C4C6BC}" type="slidenum">
              <a:rPr lang="en-US" smtClean="0"/>
              <a:t>5</a:t>
            </a:fld>
            <a:endParaRPr lang="en-US"/>
          </a:p>
        </p:txBody>
      </p:sp>
    </p:spTree>
    <p:extLst>
      <p:ext uri="{BB962C8B-B14F-4D97-AF65-F5344CB8AC3E}">
        <p14:creationId xmlns:p14="http://schemas.microsoft.com/office/powerpoint/2010/main" val="18937494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Во-первых, нам нужно объявить </a:t>
            </a:r>
            <a:r>
              <a:rPr lang="ru-RU" sz="1200" b="0" i="0" kern="1200" dirty="0" err="1" smtClean="0">
                <a:solidFill>
                  <a:schemeClr val="tx1"/>
                </a:solidFill>
                <a:effectLst/>
                <a:latin typeface="+mn-lt"/>
                <a:ea typeface="+mn-ea"/>
                <a:cs typeface="+mn-cs"/>
              </a:rPr>
              <a:t>actions</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Action</a:t>
            </a:r>
            <a:r>
              <a:rPr lang="ru-RU" sz="1200" b="0" i="0" kern="1200" dirty="0" smtClean="0">
                <a:solidFill>
                  <a:schemeClr val="tx1"/>
                </a:solidFill>
                <a:effectLst/>
                <a:latin typeface="+mn-lt"/>
                <a:ea typeface="+mn-ea"/>
                <a:cs typeface="+mn-cs"/>
              </a:rPr>
              <a:t> — это, по сути, любое намерение, которое может быть вызвано для изменения состояния приложения. По сути нас будет два </a:t>
            </a:r>
            <a:r>
              <a:rPr lang="ru-RU" sz="1200" b="0" i="0" kern="1200" dirty="0" err="1" smtClean="0">
                <a:solidFill>
                  <a:schemeClr val="tx1"/>
                </a:solidFill>
                <a:effectLst/>
                <a:latin typeface="+mn-lt"/>
                <a:ea typeface="+mn-ea"/>
                <a:cs typeface="+mn-cs"/>
              </a:rPr>
              <a:t>actions</a:t>
            </a:r>
            <a:r>
              <a:rPr lang="ru-RU" sz="1200" b="0" i="0" kern="1200" dirty="0" smtClean="0">
                <a:solidFill>
                  <a:schemeClr val="tx1"/>
                </a:solidFill>
                <a:effectLst/>
                <a:latin typeface="+mn-lt"/>
                <a:ea typeface="+mn-ea"/>
                <a:cs typeface="+mn-cs"/>
              </a:rPr>
              <a:t> для добавления и изменения элемента:</a:t>
            </a:r>
            <a:endParaRPr lang="en-US" dirty="0"/>
          </a:p>
        </p:txBody>
      </p:sp>
      <p:sp>
        <p:nvSpPr>
          <p:cNvPr id="4" name="Номер слайда 3"/>
          <p:cNvSpPr>
            <a:spLocks noGrp="1"/>
          </p:cNvSpPr>
          <p:nvPr>
            <p:ph type="sldNum" sz="quarter" idx="10"/>
          </p:nvPr>
        </p:nvSpPr>
        <p:spPr/>
        <p:txBody>
          <a:bodyPr/>
          <a:lstStyle/>
          <a:p>
            <a:fld id="{598EA25C-5BED-4794-8994-47F8D6C4C6BC}" type="slidenum">
              <a:rPr lang="en-US" smtClean="0"/>
              <a:t>46</a:t>
            </a:fld>
            <a:endParaRPr lang="en-US"/>
          </a:p>
        </p:txBody>
      </p:sp>
    </p:spTree>
    <p:extLst>
      <p:ext uri="{BB962C8B-B14F-4D97-AF65-F5344CB8AC3E}">
        <p14:creationId xmlns:p14="http://schemas.microsoft.com/office/powerpoint/2010/main" val="42107881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Затем нам нужно сообщить нашему приложению, что делать с этими </a:t>
            </a:r>
            <a:r>
              <a:rPr lang="ru-RU" sz="1200" b="0" i="1" kern="1200" dirty="0" err="1" smtClean="0">
                <a:solidFill>
                  <a:schemeClr val="tx1"/>
                </a:solidFill>
                <a:effectLst/>
                <a:latin typeface="+mn-lt"/>
                <a:ea typeface="+mn-ea"/>
                <a:cs typeface="+mn-cs"/>
              </a:rPr>
              <a:t>actions</a:t>
            </a:r>
            <a:r>
              <a:rPr lang="ru-RU" sz="1200" b="0" i="0" kern="1200" dirty="0" smtClean="0">
                <a:solidFill>
                  <a:schemeClr val="tx1"/>
                </a:solidFill>
                <a:effectLst/>
                <a:latin typeface="+mn-lt"/>
                <a:ea typeface="+mn-ea"/>
                <a:cs typeface="+mn-cs"/>
              </a:rPr>
              <a:t>. Вот почему используются </a:t>
            </a:r>
            <a:r>
              <a:rPr lang="ru-RU" sz="1200" b="0" i="1" kern="1200" dirty="0" err="1" smtClean="0">
                <a:solidFill>
                  <a:schemeClr val="tx1"/>
                </a:solidFill>
                <a:effectLst/>
                <a:latin typeface="+mn-lt"/>
                <a:ea typeface="+mn-ea"/>
                <a:cs typeface="+mn-cs"/>
              </a:rPr>
              <a:t>reducers</a:t>
            </a:r>
            <a:r>
              <a:rPr lang="ru-RU" sz="1200" b="0" i="0" kern="1200" dirty="0" smtClean="0">
                <a:solidFill>
                  <a:schemeClr val="tx1"/>
                </a:solidFill>
                <a:effectLst/>
                <a:latin typeface="+mn-lt"/>
                <a:ea typeface="+mn-ea"/>
                <a:cs typeface="+mn-cs"/>
              </a:rPr>
              <a:t> — они просто принимают текущее состояние приложения и действие (</a:t>
            </a:r>
            <a:r>
              <a:rPr lang="ru-RU" sz="1200" b="0" i="0" kern="1200" dirty="0" err="1" smtClean="0">
                <a:solidFill>
                  <a:schemeClr val="tx1"/>
                </a:solidFill>
                <a:effectLst/>
                <a:latin typeface="+mn-lt"/>
                <a:ea typeface="+mn-ea"/>
                <a:cs typeface="+mn-cs"/>
              </a:rPr>
              <a:t>application</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state</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action</a:t>
            </a:r>
            <a:r>
              <a:rPr lang="ru-RU" sz="1200" b="0" i="0" kern="1200" dirty="0" smtClean="0">
                <a:solidFill>
                  <a:schemeClr val="tx1"/>
                </a:solidFill>
                <a:effectLst/>
                <a:latin typeface="+mn-lt"/>
                <a:ea typeface="+mn-ea"/>
                <a:cs typeface="+mn-cs"/>
              </a:rPr>
              <a:t>), затем создают и возвращают новый </a:t>
            </a:r>
            <a:r>
              <a:rPr lang="ru-RU" sz="1200" b="0" i="0" kern="1200" dirty="0" err="1" smtClean="0">
                <a:solidFill>
                  <a:schemeClr val="tx1"/>
                </a:solidFill>
                <a:effectLst/>
                <a:latin typeface="+mn-lt"/>
                <a:ea typeface="+mn-ea"/>
                <a:cs typeface="+mn-cs"/>
              </a:rPr>
              <a:t>state</a:t>
            </a:r>
            <a:r>
              <a:rPr lang="ru-RU" sz="1200" b="0" i="0" kern="1200" dirty="0" smtClean="0">
                <a:solidFill>
                  <a:schemeClr val="tx1"/>
                </a:solidFill>
                <a:effectLst/>
                <a:latin typeface="+mn-lt"/>
                <a:ea typeface="+mn-ea"/>
                <a:cs typeface="+mn-cs"/>
              </a:rPr>
              <a:t>. У нас будет два </a:t>
            </a:r>
            <a:r>
              <a:rPr lang="ru-RU" sz="1200" b="0" i="1" kern="1200" dirty="0" err="1" smtClean="0">
                <a:solidFill>
                  <a:schemeClr val="tx1"/>
                </a:solidFill>
                <a:effectLst/>
                <a:latin typeface="+mn-lt"/>
                <a:ea typeface="+mn-ea"/>
                <a:cs typeface="+mn-cs"/>
              </a:rPr>
              <a:t>reducer</a:t>
            </a:r>
            <a:r>
              <a:rPr lang="ru-RU" sz="1200" b="0" i="0" kern="1200" dirty="0" smtClean="0">
                <a:solidFill>
                  <a:schemeClr val="tx1"/>
                </a:solidFill>
                <a:effectLst/>
                <a:latin typeface="+mn-lt"/>
                <a:ea typeface="+mn-ea"/>
                <a:cs typeface="+mn-cs"/>
              </a:rPr>
              <a:t> метода:</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Метод </a:t>
            </a:r>
            <a:r>
              <a:rPr lang="ru-RU" sz="1200" b="0" i="1" kern="1200" dirty="0" err="1" smtClean="0">
                <a:solidFill>
                  <a:schemeClr val="tx1"/>
                </a:solidFill>
                <a:effectLst/>
                <a:latin typeface="+mn-lt"/>
                <a:ea typeface="+mn-ea"/>
                <a:cs typeface="+mn-cs"/>
              </a:rPr>
              <a:t>appReducers</a:t>
            </a:r>
            <a:r>
              <a:rPr lang="ru-RU" sz="1200" b="0" i="1"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делегирует </a:t>
            </a:r>
            <a:r>
              <a:rPr lang="ru-RU" sz="1200" b="0" i="0" kern="1200" dirty="0" err="1" smtClean="0">
                <a:solidFill>
                  <a:schemeClr val="tx1"/>
                </a:solidFill>
                <a:effectLst/>
                <a:latin typeface="+mn-lt"/>
                <a:ea typeface="+mn-ea"/>
                <a:cs typeface="+mn-cs"/>
              </a:rPr>
              <a:t>action</a:t>
            </a:r>
            <a:r>
              <a:rPr lang="ru-RU" sz="1200" b="0" i="0" kern="1200" dirty="0" smtClean="0">
                <a:solidFill>
                  <a:schemeClr val="tx1"/>
                </a:solidFill>
                <a:effectLst/>
                <a:latin typeface="+mn-lt"/>
                <a:ea typeface="+mn-ea"/>
                <a:cs typeface="+mn-cs"/>
              </a:rPr>
              <a:t> соответствующим методам. Оба метода </a:t>
            </a:r>
            <a:r>
              <a:rPr lang="ru-RU" sz="1200" b="0" i="1" kern="1200" dirty="0" err="1" smtClean="0">
                <a:solidFill>
                  <a:schemeClr val="tx1"/>
                </a:solidFill>
                <a:effectLst/>
                <a:latin typeface="+mn-lt"/>
                <a:ea typeface="+mn-ea"/>
                <a:cs typeface="+mn-cs"/>
              </a:rPr>
              <a:t>addItem</a:t>
            </a:r>
            <a:r>
              <a:rPr lang="ru-RU" sz="1200" b="0" i="1"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и </a:t>
            </a:r>
            <a:r>
              <a:rPr lang="ru-RU" sz="1200" b="0" i="1" kern="1200" dirty="0" err="1" smtClean="0">
                <a:solidFill>
                  <a:schemeClr val="tx1"/>
                </a:solidFill>
                <a:effectLst/>
                <a:latin typeface="+mn-lt"/>
                <a:ea typeface="+mn-ea"/>
                <a:cs typeface="+mn-cs"/>
              </a:rPr>
              <a:t>toggleItemState</a:t>
            </a:r>
            <a:r>
              <a:rPr lang="ru-RU" sz="1200" b="0" i="1"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возвращают новые списки — это наш новый </a:t>
            </a:r>
            <a:r>
              <a:rPr lang="ru-RU" sz="1200" b="0" i="0" kern="1200" dirty="0" err="1" smtClean="0">
                <a:solidFill>
                  <a:schemeClr val="tx1"/>
                </a:solidFill>
                <a:effectLst/>
                <a:latin typeface="+mn-lt"/>
                <a:ea typeface="+mn-ea"/>
                <a:cs typeface="+mn-cs"/>
              </a:rPr>
              <a:t>state</a:t>
            </a:r>
            <a:r>
              <a:rPr lang="ru-RU" sz="1200" b="0" i="0" kern="1200" dirty="0" smtClean="0">
                <a:solidFill>
                  <a:schemeClr val="tx1"/>
                </a:solidFill>
                <a:effectLst/>
                <a:latin typeface="+mn-lt"/>
                <a:ea typeface="+mn-ea"/>
                <a:cs typeface="+mn-cs"/>
              </a:rPr>
              <a:t>/ состояние. Как видите, вы </a:t>
            </a:r>
            <a:r>
              <a:rPr lang="ru-RU" sz="1200" b="1" i="0" kern="1200" dirty="0" smtClean="0">
                <a:solidFill>
                  <a:schemeClr val="tx1"/>
                </a:solidFill>
                <a:effectLst/>
                <a:latin typeface="+mn-lt"/>
                <a:ea typeface="+mn-ea"/>
                <a:cs typeface="+mn-cs"/>
              </a:rPr>
              <a:t>не должны изменять текущий список</a:t>
            </a:r>
            <a:r>
              <a:rPr lang="ru-RU" sz="1200" b="0" i="0" kern="1200" dirty="0" smtClean="0">
                <a:solidFill>
                  <a:schemeClr val="tx1"/>
                </a:solidFill>
                <a:effectLst/>
                <a:latin typeface="+mn-lt"/>
                <a:ea typeface="+mn-ea"/>
                <a:cs typeface="+mn-cs"/>
              </a:rPr>
              <a:t>. Вместо этого мы каждый раз создаем новый список.</a:t>
            </a:r>
            <a:endParaRPr lang="en-US" dirty="0"/>
          </a:p>
        </p:txBody>
      </p:sp>
      <p:sp>
        <p:nvSpPr>
          <p:cNvPr id="4" name="Номер слайда 3"/>
          <p:cNvSpPr>
            <a:spLocks noGrp="1"/>
          </p:cNvSpPr>
          <p:nvPr>
            <p:ph type="sldNum" sz="quarter" idx="10"/>
          </p:nvPr>
        </p:nvSpPr>
        <p:spPr/>
        <p:txBody>
          <a:bodyPr/>
          <a:lstStyle/>
          <a:p>
            <a:fld id="{598EA25C-5BED-4794-8994-47F8D6C4C6BC}" type="slidenum">
              <a:rPr lang="en-US" smtClean="0"/>
              <a:t>47</a:t>
            </a:fld>
            <a:endParaRPr lang="en-US"/>
          </a:p>
        </p:txBody>
      </p:sp>
    </p:spTree>
    <p:extLst>
      <p:ext uri="{BB962C8B-B14F-4D97-AF65-F5344CB8AC3E}">
        <p14:creationId xmlns:p14="http://schemas.microsoft.com/office/powerpoint/2010/main" val="22766287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Теперь, когда у нас есть </a:t>
            </a:r>
            <a:r>
              <a:rPr lang="ru-RU" sz="1200" b="0" i="1" kern="1200" dirty="0" err="1" smtClean="0">
                <a:solidFill>
                  <a:schemeClr val="tx1"/>
                </a:solidFill>
                <a:effectLst/>
                <a:latin typeface="+mn-lt"/>
                <a:ea typeface="+mn-ea"/>
                <a:cs typeface="+mn-cs"/>
              </a:rPr>
              <a:t>actions</a:t>
            </a:r>
            <a:r>
              <a:rPr lang="ru-RU" sz="1200" b="0" i="0" kern="1200" dirty="0" smtClean="0">
                <a:solidFill>
                  <a:schemeClr val="tx1"/>
                </a:solidFill>
                <a:effectLst/>
                <a:latin typeface="+mn-lt"/>
                <a:ea typeface="+mn-ea"/>
                <a:cs typeface="+mn-cs"/>
              </a:rPr>
              <a:t> и </a:t>
            </a:r>
            <a:r>
              <a:rPr lang="ru-RU" sz="1200" b="0" i="1" kern="1200" dirty="0" err="1" smtClean="0">
                <a:solidFill>
                  <a:schemeClr val="tx1"/>
                </a:solidFill>
                <a:effectLst/>
                <a:latin typeface="+mn-lt"/>
                <a:ea typeface="+mn-ea"/>
                <a:cs typeface="+mn-cs"/>
              </a:rPr>
              <a:t>reducers</a:t>
            </a:r>
            <a:r>
              <a:rPr lang="ru-RU" sz="1200" b="0" i="0" kern="1200" dirty="0" smtClean="0">
                <a:solidFill>
                  <a:schemeClr val="tx1"/>
                </a:solidFill>
                <a:effectLst/>
                <a:latin typeface="+mn-lt"/>
                <a:ea typeface="+mn-ea"/>
                <a:cs typeface="+mn-cs"/>
              </a:rPr>
              <a:t>, нам нужно предоставить место для хранения </a:t>
            </a:r>
            <a:r>
              <a:rPr lang="ru-RU" sz="1200" b="0" i="1" kern="1200" dirty="0" smtClean="0">
                <a:solidFill>
                  <a:schemeClr val="tx1"/>
                </a:solidFill>
                <a:effectLst/>
                <a:latin typeface="+mn-lt"/>
                <a:ea typeface="+mn-ea"/>
                <a:cs typeface="+mn-cs"/>
              </a:rPr>
              <a:t>состояния приложения</a:t>
            </a:r>
            <a:r>
              <a:rPr lang="ru-RU" sz="1200" b="0" i="0" kern="1200" dirty="0" smtClean="0">
                <a:solidFill>
                  <a:schemeClr val="tx1"/>
                </a:solidFill>
                <a:effectLst/>
                <a:latin typeface="+mn-lt"/>
                <a:ea typeface="+mn-ea"/>
                <a:cs typeface="+mn-cs"/>
              </a:rPr>
              <a:t>. В </a:t>
            </a:r>
            <a:r>
              <a:rPr lang="ru-RU" sz="1200" b="0" i="0" kern="1200" dirty="0" err="1" smtClean="0">
                <a:solidFill>
                  <a:schemeClr val="tx1"/>
                </a:solidFill>
                <a:effectLst/>
                <a:latin typeface="+mn-lt"/>
                <a:ea typeface="+mn-ea"/>
                <a:cs typeface="+mn-cs"/>
              </a:rPr>
              <a:t>Redux</a:t>
            </a:r>
            <a:r>
              <a:rPr lang="ru-RU" sz="1200" b="0" i="0" kern="1200" dirty="0" smtClean="0">
                <a:solidFill>
                  <a:schemeClr val="tx1"/>
                </a:solidFill>
                <a:effectLst/>
                <a:latin typeface="+mn-lt"/>
                <a:ea typeface="+mn-ea"/>
                <a:cs typeface="+mn-cs"/>
              </a:rPr>
              <a:t> он называется </a:t>
            </a:r>
            <a:r>
              <a:rPr lang="ru-RU" sz="1200" b="1" i="0" kern="1200" dirty="0" err="1" smtClean="0">
                <a:solidFill>
                  <a:schemeClr val="tx1"/>
                </a:solidFill>
                <a:effectLst/>
                <a:latin typeface="+mn-lt"/>
                <a:ea typeface="+mn-ea"/>
                <a:cs typeface="+mn-cs"/>
              </a:rPr>
              <a:t>store</a:t>
            </a:r>
            <a:r>
              <a:rPr lang="ru-RU" sz="1200" b="0" i="0" kern="1200" dirty="0" smtClean="0">
                <a:solidFill>
                  <a:schemeClr val="tx1"/>
                </a:solidFill>
                <a:effectLst/>
                <a:latin typeface="+mn-lt"/>
                <a:ea typeface="+mn-ea"/>
                <a:cs typeface="+mn-cs"/>
              </a:rPr>
              <a:t> и является единственным источником правды для приложения.</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Чтобы создать </a:t>
            </a:r>
            <a:r>
              <a:rPr lang="ru-RU" sz="1200" b="1" i="0" kern="1200" dirty="0" err="1" smtClean="0">
                <a:solidFill>
                  <a:schemeClr val="tx1"/>
                </a:solidFill>
                <a:effectLst/>
                <a:latin typeface="+mn-lt"/>
                <a:ea typeface="+mn-ea"/>
                <a:cs typeface="+mn-cs"/>
              </a:rPr>
              <a:t>store</a:t>
            </a:r>
            <a:r>
              <a:rPr lang="ru-RU" sz="1200" b="0" i="0" kern="1200" dirty="0" smtClean="0">
                <a:solidFill>
                  <a:schemeClr val="tx1"/>
                </a:solidFill>
                <a:effectLst/>
                <a:latin typeface="+mn-lt"/>
                <a:ea typeface="+mn-ea"/>
                <a:cs typeface="+mn-cs"/>
              </a:rPr>
              <a:t>, нам нужно передать метод </a:t>
            </a:r>
            <a:r>
              <a:rPr lang="ru-RU" sz="1200" b="0" i="1" kern="1200" dirty="0" err="1" smtClean="0">
                <a:solidFill>
                  <a:schemeClr val="tx1"/>
                </a:solidFill>
                <a:effectLst/>
                <a:latin typeface="+mn-lt"/>
                <a:ea typeface="+mn-ea"/>
                <a:cs typeface="+mn-cs"/>
              </a:rPr>
              <a:t>reducers</a:t>
            </a:r>
            <a:r>
              <a:rPr lang="ru-RU" sz="1200" b="0" i="0" kern="1200" dirty="0" smtClean="0">
                <a:solidFill>
                  <a:schemeClr val="tx1"/>
                </a:solidFill>
                <a:effectLst/>
                <a:latin typeface="+mn-lt"/>
                <a:ea typeface="+mn-ea"/>
                <a:cs typeface="+mn-cs"/>
              </a:rPr>
              <a:t> и начальный </a:t>
            </a:r>
            <a:r>
              <a:rPr lang="ru-RU" sz="1200" b="1" i="0" kern="1200" dirty="0" err="1" smtClean="0">
                <a:solidFill>
                  <a:schemeClr val="tx1"/>
                </a:solidFill>
                <a:effectLst/>
                <a:latin typeface="+mn-lt"/>
                <a:ea typeface="+mn-ea"/>
                <a:cs typeface="+mn-cs"/>
              </a:rPr>
              <a:t>state</a:t>
            </a:r>
            <a:r>
              <a:rPr lang="ru-RU" sz="1200" b="0" i="0" kern="1200" dirty="0" smtClean="0">
                <a:solidFill>
                  <a:schemeClr val="tx1"/>
                </a:solidFill>
                <a:effectLst/>
                <a:latin typeface="+mn-lt"/>
                <a:ea typeface="+mn-ea"/>
                <a:cs typeface="+mn-cs"/>
              </a:rPr>
              <a:t>. Если мы создали </a:t>
            </a:r>
            <a:r>
              <a:rPr lang="ru-RU" sz="1200" b="1" i="0" kern="1200" dirty="0" err="1" smtClean="0">
                <a:solidFill>
                  <a:schemeClr val="tx1"/>
                </a:solidFill>
                <a:effectLst/>
                <a:latin typeface="+mn-lt"/>
                <a:ea typeface="+mn-ea"/>
                <a:cs typeface="+mn-cs"/>
              </a:rPr>
              <a:t>store</a:t>
            </a:r>
            <a:r>
              <a:rPr lang="ru-RU" sz="1200" b="0" i="0" kern="1200" dirty="0" smtClean="0">
                <a:solidFill>
                  <a:schemeClr val="tx1"/>
                </a:solidFill>
                <a:effectLst/>
                <a:latin typeface="+mn-lt"/>
                <a:ea typeface="+mn-ea"/>
                <a:cs typeface="+mn-cs"/>
              </a:rPr>
              <a:t>, мы должны передать его в </a:t>
            </a:r>
            <a:r>
              <a:rPr lang="ru-RU" sz="1200" b="0" i="1" kern="1200" dirty="0" err="1" smtClean="0">
                <a:solidFill>
                  <a:schemeClr val="tx1"/>
                </a:solidFill>
                <a:effectLst/>
                <a:latin typeface="+mn-lt"/>
                <a:ea typeface="+mn-ea"/>
                <a:cs typeface="+mn-cs"/>
              </a:rPr>
              <a:t>StoreProvider</a:t>
            </a:r>
            <a:r>
              <a:rPr lang="ru-RU" sz="1200" b="0" i="0" kern="1200" dirty="0" smtClean="0">
                <a:solidFill>
                  <a:schemeClr val="tx1"/>
                </a:solidFill>
                <a:effectLst/>
                <a:latin typeface="+mn-lt"/>
                <a:ea typeface="+mn-ea"/>
                <a:cs typeface="+mn-cs"/>
              </a:rPr>
              <a:t>, чтобы сообщить нашему приложению, что </a:t>
            </a:r>
            <a:r>
              <a:rPr lang="ru-RU" sz="1200" b="0" i="1" kern="1200" dirty="0" err="1" smtClean="0">
                <a:solidFill>
                  <a:schemeClr val="tx1"/>
                </a:solidFill>
                <a:effectLst/>
                <a:latin typeface="+mn-lt"/>
                <a:ea typeface="+mn-ea"/>
                <a:cs typeface="+mn-cs"/>
              </a:rPr>
              <a:t>store</a:t>
            </a:r>
            <a:r>
              <a:rPr lang="ru-RU" sz="1200" b="0" i="0" kern="1200" dirty="0" smtClean="0">
                <a:solidFill>
                  <a:schemeClr val="tx1"/>
                </a:solidFill>
                <a:effectLst/>
                <a:latin typeface="+mn-lt"/>
                <a:ea typeface="+mn-ea"/>
                <a:cs typeface="+mn-cs"/>
              </a:rPr>
              <a:t> может быть использован любым, кто захочет запросить текущий </a:t>
            </a:r>
            <a:r>
              <a:rPr lang="ru-RU" sz="1200" b="1" i="0" kern="1200" dirty="0" err="1" smtClean="0">
                <a:solidFill>
                  <a:schemeClr val="tx1"/>
                </a:solidFill>
                <a:effectLst/>
                <a:latin typeface="+mn-lt"/>
                <a:ea typeface="+mn-ea"/>
                <a:cs typeface="+mn-cs"/>
              </a:rPr>
              <a:t>state</a:t>
            </a:r>
            <a:r>
              <a:rPr lang="ru-RU" sz="1200" b="0" i="0" kern="1200" dirty="0" smtClean="0">
                <a:solidFill>
                  <a:schemeClr val="tx1"/>
                </a:solidFill>
                <a:effectLst/>
                <a:latin typeface="+mn-lt"/>
                <a:ea typeface="+mn-ea"/>
                <a:cs typeface="+mn-cs"/>
              </a:rPr>
              <a:t> приложения.</a:t>
            </a:r>
            <a:endParaRPr lang="en-US" dirty="0"/>
          </a:p>
        </p:txBody>
      </p:sp>
      <p:sp>
        <p:nvSpPr>
          <p:cNvPr id="4" name="Номер слайда 3"/>
          <p:cNvSpPr>
            <a:spLocks noGrp="1"/>
          </p:cNvSpPr>
          <p:nvPr>
            <p:ph type="sldNum" sz="quarter" idx="10"/>
          </p:nvPr>
        </p:nvSpPr>
        <p:spPr/>
        <p:txBody>
          <a:bodyPr/>
          <a:lstStyle/>
          <a:p>
            <a:fld id="{598EA25C-5BED-4794-8994-47F8D6C4C6BC}" type="slidenum">
              <a:rPr lang="en-US" smtClean="0"/>
              <a:t>48</a:t>
            </a:fld>
            <a:endParaRPr lang="en-US"/>
          </a:p>
        </p:txBody>
      </p:sp>
    </p:spTree>
    <p:extLst>
      <p:ext uri="{BB962C8B-B14F-4D97-AF65-F5344CB8AC3E}">
        <p14:creationId xmlns:p14="http://schemas.microsoft.com/office/powerpoint/2010/main" val="33419644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В приведенном выше примере, </a:t>
            </a:r>
            <a:r>
              <a:rPr lang="ru-RU" sz="1200" b="0" i="1" kern="1200" dirty="0" err="1" smtClean="0">
                <a:solidFill>
                  <a:schemeClr val="tx1"/>
                </a:solidFill>
                <a:effectLst/>
                <a:latin typeface="+mn-lt"/>
                <a:ea typeface="+mn-ea"/>
                <a:cs typeface="+mn-cs"/>
              </a:rPr>
              <a:t>ShoppingCartApp</a:t>
            </a:r>
            <a:r>
              <a:rPr lang="ru-RU" sz="1200" b="0" i="1"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является основным </a:t>
            </a:r>
            <a:r>
              <a:rPr lang="ru-RU" sz="1200" b="0" i="0" kern="1200" dirty="0" err="1" smtClean="0">
                <a:solidFill>
                  <a:schemeClr val="tx1"/>
                </a:solidFill>
                <a:effectLst/>
                <a:latin typeface="+mn-lt"/>
                <a:ea typeface="+mn-ea"/>
                <a:cs typeface="+mn-cs"/>
              </a:rPr>
              <a:t>виджетом</a:t>
            </a:r>
            <a:r>
              <a:rPr lang="ru-RU" sz="1200" b="0" i="0" kern="1200" dirty="0" smtClean="0">
                <a:solidFill>
                  <a:schemeClr val="tx1"/>
                </a:solidFill>
                <a:effectLst/>
                <a:latin typeface="+mn-lt"/>
                <a:ea typeface="+mn-ea"/>
                <a:cs typeface="+mn-cs"/>
              </a:rPr>
              <a:t> нашего приложения.</a:t>
            </a:r>
            <a:endParaRPr lang="en-US" dirty="0"/>
          </a:p>
        </p:txBody>
      </p:sp>
      <p:sp>
        <p:nvSpPr>
          <p:cNvPr id="4" name="Номер слайда 3"/>
          <p:cNvSpPr>
            <a:spLocks noGrp="1"/>
          </p:cNvSpPr>
          <p:nvPr>
            <p:ph type="sldNum" sz="quarter" idx="10"/>
          </p:nvPr>
        </p:nvSpPr>
        <p:spPr/>
        <p:txBody>
          <a:bodyPr/>
          <a:lstStyle/>
          <a:p>
            <a:fld id="{598EA25C-5BED-4794-8994-47F8D6C4C6BC}" type="slidenum">
              <a:rPr lang="en-US" smtClean="0"/>
              <a:t>49</a:t>
            </a:fld>
            <a:endParaRPr lang="en-US"/>
          </a:p>
        </p:txBody>
      </p:sp>
    </p:spTree>
    <p:extLst>
      <p:ext uri="{BB962C8B-B14F-4D97-AF65-F5344CB8AC3E}">
        <p14:creationId xmlns:p14="http://schemas.microsoft.com/office/powerpoint/2010/main" val="32207998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В настоящее время у нас есть все, кроме… фактического добавления и изменения элементов для покупки. Как это сделать? Чтобы сделать это возможным, нам нужно использовать </a:t>
            </a:r>
            <a:r>
              <a:rPr lang="ru-RU" sz="1200" b="0" i="1" kern="1200" dirty="0" err="1" smtClean="0">
                <a:solidFill>
                  <a:schemeClr val="tx1"/>
                </a:solidFill>
                <a:effectLst/>
                <a:latin typeface="+mn-lt"/>
                <a:ea typeface="+mn-ea"/>
                <a:cs typeface="+mn-cs"/>
              </a:rPr>
              <a:t>StoreConnector</a:t>
            </a:r>
            <a:r>
              <a:rPr lang="ru-RU" sz="1200" b="0" i="0" kern="1200" dirty="0" smtClean="0">
                <a:solidFill>
                  <a:schemeClr val="tx1"/>
                </a:solidFill>
                <a:effectLst/>
                <a:latin typeface="+mn-lt"/>
                <a:ea typeface="+mn-ea"/>
                <a:cs typeface="+mn-cs"/>
              </a:rPr>
              <a:t>. Это способ получить </a:t>
            </a:r>
            <a:r>
              <a:rPr lang="ru-RU" sz="1200" b="1" i="0" kern="1200" dirty="0" err="1" smtClean="0">
                <a:solidFill>
                  <a:schemeClr val="tx1"/>
                </a:solidFill>
                <a:effectLst/>
                <a:latin typeface="+mn-lt"/>
                <a:ea typeface="+mn-ea"/>
                <a:cs typeface="+mn-cs"/>
              </a:rPr>
              <a:t>store</a:t>
            </a:r>
            <a:r>
              <a:rPr lang="ru-RU" sz="1200" b="0" i="0" kern="1200" dirty="0" smtClean="0">
                <a:solidFill>
                  <a:schemeClr val="tx1"/>
                </a:solidFill>
                <a:effectLst/>
                <a:latin typeface="+mn-lt"/>
                <a:ea typeface="+mn-ea"/>
                <a:cs typeface="+mn-cs"/>
              </a:rPr>
              <a:t> и отправить ему какие-то </a:t>
            </a:r>
            <a:r>
              <a:rPr lang="ru-RU" sz="1200" b="0" i="1" kern="1200" dirty="0" err="1" smtClean="0">
                <a:solidFill>
                  <a:schemeClr val="tx1"/>
                </a:solidFill>
                <a:effectLst/>
                <a:latin typeface="+mn-lt"/>
                <a:ea typeface="+mn-ea"/>
                <a:cs typeface="+mn-cs"/>
              </a:rPr>
              <a:t>action</a:t>
            </a:r>
            <a:r>
              <a:rPr lang="ru-RU" sz="1200" b="0" i="0" kern="1200" dirty="0" smtClean="0">
                <a:solidFill>
                  <a:schemeClr val="tx1"/>
                </a:solidFill>
                <a:effectLst/>
                <a:latin typeface="+mn-lt"/>
                <a:ea typeface="+mn-ea"/>
                <a:cs typeface="+mn-cs"/>
              </a:rPr>
              <a:t> или просто получить текущий </a:t>
            </a:r>
            <a:r>
              <a:rPr lang="ru-RU" sz="1200" b="1" i="0" kern="1200" dirty="0" err="1" smtClean="0">
                <a:solidFill>
                  <a:schemeClr val="tx1"/>
                </a:solidFill>
                <a:effectLst/>
                <a:latin typeface="+mn-lt"/>
                <a:ea typeface="+mn-ea"/>
                <a:cs typeface="+mn-cs"/>
              </a:rPr>
              <a:t>state</a:t>
            </a:r>
            <a:r>
              <a:rPr lang="ru-RU" sz="1200" b="0" i="0" kern="1200" dirty="0" smtClean="0">
                <a:solidFill>
                  <a:schemeClr val="tx1"/>
                </a:solidFill>
                <a:effectLst/>
                <a:latin typeface="+mn-lt"/>
                <a:ea typeface="+mn-ea"/>
                <a:cs typeface="+mn-cs"/>
              </a:rPr>
              <a:t>.</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Во-первых, мы хотим получить текущие данные и отобразить их в виде списка на экране:</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Код выше оборачивает </a:t>
            </a:r>
            <a:r>
              <a:rPr lang="ru-RU" sz="1200" b="0" i="1" kern="1200" dirty="0" err="1" smtClean="0">
                <a:solidFill>
                  <a:schemeClr val="tx1"/>
                </a:solidFill>
                <a:effectLst/>
                <a:latin typeface="+mn-lt"/>
                <a:ea typeface="+mn-ea"/>
                <a:cs typeface="+mn-cs"/>
              </a:rPr>
              <a:t>ListView.builder</a:t>
            </a:r>
            <a:r>
              <a:rPr lang="ru-RU" sz="1200" b="0" i="0" kern="1200" dirty="0" smtClean="0">
                <a:solidFill>
                  <a:schemeClr val="tx1"/>
                </a:solidFill>
                <a:effectLst/>
                <a:latin typeface="+mn-lt"/>
                <a:ea typeface="+mn-ea"/>
                <a:cs typeface="+mn-cs"/>
              </a:rPr>
              <a:t> с </a:t>
            </a:r>
            <a:r>
              <a:rPr lang="ru-RU" sz="1200" b="0" i="1" kern="1200" dirty="0" err="1" smtClean="0">
                <a:solidFill>
                  <a:schemeClr val="tx1"/>
                </a:solidFill>
                <a:effectLst/>
                <a:latin typeface="+mn-lt"/>
                <a:ea typeface="+mn-ea"/>
                <a:cs typeface="+mn-cs"/>
              </a:rPr>
              <a:t>StoreConnector</a:t>
            </a:r>
            <a:r>
              <a:rPr lang="ru-RU" sz="1200" b="0"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StoreConnector</a:t>
            </a:r>
            <a:r>
              <a:rPr lang="ru-RU" sz="1200" b="0" i="0" kern="1200" dirty="0" smtClean="0">
                <a:solidFill>
                  <a:schemeClr val="tx1"/>
                </a:solidFill>
                <a:effectLst/>
                <a:latin typeface="+mn-lt"/>
                <a:ea typeface="+mn-ea"/>
                <a:cs typeface="+mn-cs"/>
              </a:rPr>
              <a:t> может принять текущий </a:t>
            </a:r>
            <a:r>
              <a:rPr lang="ru-RU" sz="1200" b="1" i="0" kern="1200" dirty="0" err="1" smtClean="0">
                <a:solidFill>
                  <a:schemeClr val="tx1"/>
                </a:solidFill>
                <a:effectLst/>
                <a:latin typeface="+mn-lt"/>
                <a:ea typeface="+mn-ea"/>
                <a:cs typeface="+mn-cs"/>
              </a:rPr>
              <a:t>state</a:t>
            </a:r>
            <a:r>
              <a:rPr lang="ru-RU" sz="1200" b="0" i="0" kern="1200" dirty="0" smtClean="0">
                <a:solidFill>
                  <a:schemeClr val="tx1"/>
                </a:solidFill>
                <a:effectLst/>
                <a:latin typeface="+mn-lt"/>
                <a:ea typeface="+mn-ea"/>
                <a:cs typeface="+mn-cs"/>
              </a:rPr>
              <a:t> (которое является списком элементов </a:t>
            </a:r>
            <a:r>
              <a:rPr lang="ru-RU" sz="1200" b="0" i="1" kern="1200" dirty="0" smtClean="0">
                <a:solidFill>
                  <a:schemeClr val="tx1"/>
                </a:solidFill>
                <a:effectLst/>
                <a:latin typeface="+mn-lt"/>
                <a:ea typeface="+mn-ea"/>
                <a:cs typeface="+mn-cs"/>
              </a:rPr>
              <a:t>) и с помощью функций </a:t>
            </a:r>
            <a:r>
              <a:rPr lang="ru-RU" sz="1200" b="0" i="1" kern="1200" dirty="0" err="1" smtClean="0">
                <a:solidFill>
                  <a:schemeClr val="tx1"/>
                </a:solidFill>
                <a:effectLst/>
                <a:latin typeface="+mn-lt"/>
                <a:ea typeface="+mn-ea"/>
                <a:cs typeface="+mn-cs"/>
              </a:rPr>
              <a:t>map</a:t>
            </a:r>
            <a:r>
              <a:rPr lang="ru-RU" sz="1200" b="0" i="1" kern="1200" dirty="0" smtClean="0">
                <a:solidFill>
                  <a:schemeClr val="tx1"/>
                </a:solidFill>
                <a:effectLst/>
                <a:latin typeface="+mn-lt"/>
                <a:ea typeface="+mn-ea"/>
                <a:cs typeface="+mn-cs"/>
              </a:rPr>
              <a:t> мы можем конвертировать его в что угодно. Но в нашем случае это будет один и тоже </a:t>
            </a:r>
            <a:r>
              <a:rPr lang="ru-RU" sz="1200" b="1" i="1" kern="1200" dirty="0" err="1" smtClean="0">
                <a:solidFill>
                  <a:schemeClr val="tx1"/>
                </a:solidFill>
                <a:effectLst/>
                <a:latin typeface="+mn-lt"/>
                <a:ea typeface="+mn-ea"/>
                <a:cs typeface="+mn-cs"/>
              </a:rPr>
              <a:t>state</a:t>
            </a:r>
            <a:r>
              <a:rPr lang="ru-RU" sz="1200" b="0" i="1" kern="1200" dirty="0" smtClean="0">
                <a:solidFill>
                  <a:schemeClr val="tx1"/>
                </a:solidFill>
                <a:effectLst/>
                <a:latin typeface="+mn-lt"/>
                <a:ea typeface="+mn-ea"/>
                <a:cs typeface="+mn-cs"/>
              </a:rPr>
              <a:t> (</a:t>
            </a:r>
            <a:r>
              <a:rPr lang="ru-RU" sz="1200" b="0" i="1" kern="1200" dirty="0" err="1" smtClean="0">
                <a:solidFill>
                  <a:schemeClr val="tx1"/>
                </a:solidFill>
                <a:effectLst/>
                <a:latin typeface="+mn-lt"/>
                <a:ea typeface="+mn-ea"/>
                <a:cs typeface="+mn-cs"/>
              </a:rPr>
              <a:t>List</a:t>
            </a:r>
            <a:r>
              <a:rPr lang="ru-RU" sz="1200" b="0" i="1" kern="1200" dirty="0" smtClean="0">
                <a:solidFill>
                  <a:schemeClr val="tx1"/>
                </a:solidFill>
                <a:effectLst/>
                <a:latin typeface="+mn-lt"/>
                <a:ea typeface="+mn-ea"/>
                <a:cs typeface="+mn-cs"/>
              </a:rPr>
              <a:t> ), потому что здесь нам нужен список покупок.</a:t>
            </a:r>
            <a:br>
              <a:rPr lang="ru-RU" sz="1200" b="0" i="1" kern="1200" dirty="0" smtClean="0">
                <a:solidFill>
                  <a:schemeClr val="tx1"/>
                </a:solidFill>
                <a:effectLst/>
                <a:latin typeface="+mn-lt"/>
                <a:ea typeface="+mn-ea"/>
                <a:cs typeface="+mn-cs"/>
              </a:rPr>
            </a:br>
            <a:r>
              <a:rPr lang="ru-RU" sz="1200" b="0" i="1" kern="1200" dirty="0" smtClean="0">
                <a:solidFill>
                  <a:schemeClr val="tx1"/>
                </a:solidFill>
                <a:effectLst/>
                <a:latin typeface="+mn-lt"/>
                <a:ea typeface="+mn-ea"/>
                <a:cs typeface="+mn-cs"/>
              </a:rPr>
              <a:t/>
            </a:r>
            <a:br>
              <a:rPr lang="ru-RU" sz="1200" b="0" i="1" kern="1200" dirty="0" smtClean="0">
                <a:solidFill>
                  <a:schemeClr val="tx1"/>
                </a:solidFill>
                <a:effectLst/>
                <a:latin typeface="+mn-lt"/>
                <a:ea typeface="+mn-ea"/>
                <a:cs typeface="+mn-cs"/>
              </a:rPr>
            </a:br>
            <a:r>
              <a:rPr lang="ru-RU" sz="1200" b="0" i="1" kern="1200" dirty="0" smtClean="0">
                <a:solidFill>
                  <a:schemeClr val="tx1"/>
                </a:solidFill>
                <a:effectLst/>
                <a:latin typeface="+mn-lt"/>
                <a:ea typeface="+mn-ea"/>
                <a:cs typeface="+mn-cs"/>
              </a:rPr>
              <a:t>Далее, в функции </a:t>
            </a:r>
            <a:r>
              <a:rPr lang="ru-RU" sz="1200" b="0" i="1" kern="1200" dirty="0" err="1" smtClean="0">
                <a:solidFill>
                  <a:schemeClr val="tx1"/>
                </a:solidFill>
                <a:effectLst/>
                <a:latin typeface="+mn-lt"/>
                <a:ea typeface="+mn-ea"/>
                <a:cs typeface="+mn-cs"/>
              </a:rPr>
              <a:t>builder</a:t>
            </a:r>
            <a:r>
              <a:rPr lang="ru-RU" sz="1200" b="0" i="1" kern="1200" dirty="0" smtClean="0">
                <a:solidFill>
                  <a:schemeClr val="tx1"/>
                </a:solidFill>
                <a:effectLst/>
                <a:latin typeface="+mn-lt"/>
                <a:ea typeface="+mn-ea"/>
                <a:cs typeface="+mn-cs"/>
              </a:rPr>
              <a:t> мы получаем список — который в основном представляет собой список </a:t>
            </a:r>
            <a:r>
              <a:rPr lang="ru-RU" sz="1200" b="0" i="1" kern="1200" dirty="0" err="1" smtClean="0">
                <a:solidFill>
                  <a:schemeClr val="tx1"/>
                </a:solidFill>
                <a:effectLst/>
                <a:latin typeface="+mn-lt"/>
                <a:ea typeface="+mn-ea"/>
                <a:cs typeface="+mn-cs"/>
              </a:rPr>
              <a:t>CartItems</a:t>
            </a:r>
            <a:r>
              <a:rPr lang="ru-RU" sz="1200" b="0" i="1" kern="1200" dirty="0" smtClean="0">
                <a:solidFill>
                  <a:schemeClr val="tx1"/>
                </a:solidFill>
                <a:effectLst/>
                <a:latin typeface="+mn-lt"/>
                <a:ea typeface="+mn-ea"/>
                <a:cs typeface="+mn-cs"/>
              </a:rPr>
              <a:t> из </a:t>
            </a:r>
            <a:r>
              <a:rPr lang="ru-RU" sz="1200" b="1" i="1" kern="1200" dirty="0" err="1" smtClean="0">
                <a:solidFill>
                  <a:schemeClr val="tx1"/>
                </a:solidFill>
                <a:effectLst/>
                <a:latin typeface="+mn-lt"/>
                <a:ea typeface="+mn-ea"/>
                <a:cs typeface="+mn-cs"/>
              </a:rPr>
              <a:t>store</a:t>
            </a:r>
            <a:r>
              <a:rPr lang="ru-RU" sz="1200" b="0" i="1" kern="1200" dirty="0" smtClean="0">
                <a:solidFill>
                  <a:schemeClr val="tx1"/>
                </a:solidFill>
                <a:effectLst/>
                <a:latin typeface="+mn-lt"/>
                <a:ea typeface="+mn-ea"/>
                <a:cs typeface="+mn-cs"/>
              </a:rPr>
              <a:t>, который мы можем использовать для создания </a:t>
            </a:r>
            <a:r>
              <a:rPr lang="ru-RU" sz="1200" b="1" i="1" kern="1200" dirty="0" err="1" smtClean="0">
                <a:solidFill>
                  <a:schemeClr val="tx1"/>
                </a:solidFill>
                <a:effectLst/>
                <a:latin typeface="+mn-lt"/>
                <a:ea typeface="+mn-ea"/>
                <a:cs typeface="+mn-cs"/>
              </a:rPr>
              <a:t>ListView</a:t>
            </a:r>
            <a:r>
              <a:rPr lang="ru-RU" sz="1200" b="0" i="1" kern="1200" dirty="0" smtClean="0">
                <a:solidFill>
                  <a:schemeClr val="tx1"/>
                </a:solidFill>
                <a:effectLst/>
                <a:latin typeface="+mn-lt"/>
                <a:ea typeface="+mn-ea"/>
                <a:cs typeface="+mn-cs"/>
              </a:rPr>
              <a:t>.</a:t>
            </a:r>
            <a:br>
              <a:rPr lang="ru-RU" sz="1200" b="0" i="1" kern="1200" dirty="0" smtClean="0">
                <a:solidFill>
                  <a:schemeClr val="tx1"/>
                </a:solidFill>
                <a:effectLst/>
                <a:latin typeface="+mn-lt"/>
                <a:ea typeface="+mn-ea"/>
                <a:cs typeface="+mn-cs"/>
              </a:rPr>
            </a:br>
            <a:r>
              <a:rPr lang="ru-RU" sz="1200" b="0" i="1" kern="1200" dirty="0" smtClean="0">
                <a:solidFill>
                  <a:schemeClr val="tx1"/>
                </a:solidFill>
                <a:effectLst/>
                <a:latin typeface="+mn-lt"/>
                <a:ea typeface="+mn-ea"/>
                <a:cs typeface="+mn-cs"/>
              </a:rPr>
              <a:t/>
            </a:r>
            <a:br>
              <a:rPr lang="ru-RU" sz="1200" b="0" i="1" kern="1200" dirty="0" smtClean="0">
                <a:solidFill>
                  <a:schemeClr val="tx1"/>
                </a:solidFill>
                <a:effectLst/>
                <a:latin typeface="+mn-lt"/>
                <a:ea typeface="+mn-ea"/>
                <a:cs typeface="+mn-cs"/>
              </a:rPr>
            </a:br>
            <a:r>
              <a:rPr lang="ru-RU" sz="1200" b="0" i="1" kern="1200" dirty="0" smtClean="0">
                <a:solidFill>
                  <a:schemeClr val="tx1"/>
                </a:solidFill>
                <a:effectLst/>
                <a:latin typeface="+mn-lt"/>
                <a:ea typeface="+mn-ea"/>
                <a:cs typeface="+mn-cs"/>
              </a:rPr>
              <a:t>Хорошо, круто — у нас есть данные. Теперь, как установить некоторые данные?</a:t>
            </a:r>
            <a:br>
              <a:rPr lang="ru-RU" sz="1200" b="0" i="1" kern="1200" dirty="0" smtClean="0">
                <a:solidFill>
                  <a:schemeClr val="tx1"/>
                </a:solidFill>
                <a:effectLst/>
                <a:latin typeface="+mn-lt"/>
                <a:ea typeface="+mn-ea"/>
                <a:cs typeface="+mn-cs"/>
              </a:rPr>
            </a:br>
            <a:r>
              <a:rPr lang="ru-RU" sz="1200" b="0" i="1" kern="1200" dirty="0" smtClean="0">
                <a:solidFill>
                  <a:schemeClr val="tx1"/>
                </a:solidFill>
                <a:effectLst/>
                <a:latin typeface="+mn-lt"/>
                <a:ea typeface="+mn-ea"/>
                <a:cs typeface="+mn-cs"/>
              </a:rPr>
              <a:t/>
            </a:r>
            <a:br>
              <a:rPr lang="ru-RU" sz="1200" b="0" i="1" kern="1200" dirty="0" smtClean="0">
                <a:solidFill>
                  <a:schemeClr val="tx1"/>
                </a:solidFill>
                <a:effectLst/>
                <a:latin typeface="+mn-lt"/>
                <a:ea typeface="+mn-ea"/>
                <a:cs typeface="+mn-cs"/>
              </a:rPr>
            </a:br>
            <a:r>
              <a:rPr lang="ru-RU" sz="1200" b="0" i="1" kern="1200" dirty="0" smtClean="0">
                <a:solidFill>
                  <a:schemeClr val="tx1"/>
                </a:solidFill>
                <a:effectLst/>
                <a:latin typeface="+mn-lt"/>
                <a:ea typeface="+mn-ea"/>
                <a:cs typeface="+mn-cs"/>
              </a:rPr>
              <a:t>Для этого мы также будем использовать </a:t>
            </a:r>
            <a:r>
              <a:rPr lang="ru-RU" sz="1200" b="0" i="1" kern="1200" dirty="0" err="1" smtClean="0">
                <a:solidFill>
                  <a:schemeClr val="tx1"/>
                </a:solidFill>
                <a:effectLst/>
                <a:latin typeface="+mn-lt"/>
                <a:ea typeface="+mn-ea"/>
                <a:cs typeface="+mn-cs"/>
              </a:rPr>
              <a:t>StoreConnector</a:t>
            </a:r>
            <a:r>
              <a:rPr lang="ru-RU" sz="1200" b="0" i="1" kern="1200" dirty="0" smtClean="0">
                <a:solidFill>
                  <a:schemeClr val="tx1"/>
                </a:solidFill>
                <a:effectLst/>
                <a:latin typeface="+mn-lt"/>
                <a:ea typeface="+mn-ea"/>
                <a:cs typeface="+mn-cs"/>
              </a:rPr>
              <a:t>, но немного по-другому.</a:t>
            </a:r>
            <a:endParaRPr lang="en-US" dirty="0"/>
          </a:p>
        </p:txBody>
      </p:sp>
      <p:sp>
        <p:nvSpPr>
          <p:cNvPr id="4" name="Номер слайда 3"/>
          <p:cNvSpPr>
            <a:spLocks noGrp="1"/>
          </p:cNvSpPr>
          <p:nvPr>
            <p:ph type="sldNum" sz="quarter" idx="10"/>
          </p:nvPr>
        </p:nvSpPr>
        <p:spPr/>
        <p:txBody>
          <a:bodyPr/>
          <a:lstStyle/>
          <a:p>
            <a:fld id="{598EA25C-5BED-4794-8994-47F8D6C4C6BC}" type="slidenum">
              <a:rPr lang="en-US" smtClean="0"/>
              <a:t>50</a:t>
            </a:fld>
            <a:endParaRPr lang="en-US"/>
          </a:p>
        </p:txBody>
      </p:sp>
    </p:spTree>
    <p:extLst>
      <p:ext uri="{BB962C8B-B14F-4D97-AF65-F5344CB8AC3E}">
        <p14:creationId xmlns:p14="http://schemas.microsoft.com/office/powerpoint/2010/main" val="10398457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1" kern="1200" dirty="0" smtClean="0">
                <a:solidFill>
                  <a:schemeClr val="tx1"/>
                </a:solidFill>
                <a:effectLst/>
                <a:latin typeface="+mn-lt"/>
                <a:ea typeface="+mn-ea"/>
                <a:cs typeface="+mn-cs"/>
              </a:rPr>
              <a:t>Давайте посмотрим на код. Мы использовали в </a:t>
            </a:r>
            <a:r>
              <a:rPr lang="ru-RU" sz="1200" b="0" i="1" kern="1200" dirty="0" err="1" smtClean="0">
                <a:solidFill>
                  <a:schemeClr val="tx1"/>
                </a:solidFill>
                <a:effectLst/>
                <a:latin typeface="+mn-lt"/>
                <a:ea typeface="+mn-ea"/>
                <a:cs typeface="+mn-cs"/>
              </a:rPr>
              <a:t>StoreConnector</a:t>
            </a:r>
            <a:r>
              <a:rPr lang="ru-RU" sz="1200" b="0" i="1" kern="1200" dirty="0" smtClean="0">
                <a:solidFill>
                  <a:schemeClr val="tx1"/>
                </a:solidFill>
                <a:effectLst/>
                <a:latin typeface="+mn-lt"/>
                <a:ea typeface="+mn-ea"/>
                <a:cs typeface="+mn-cs"/>
              </a:rPr>
              <a:t>, как и в предыдущем примере, но на этот раз вместо сопоставления списка </a:t>
            </a:r>
            <a:r>
              <a:rPr lang="ru-RU" sz="1200" b="0" i="1" kern="1200" dirty="0" err="1" smtClean="0">
                <a:solidFill>
                  <a:schemeClr val="tx1"/>
                </a:solidFill>
                <a:effectLst/>
                <a:latin typeface="+mn-lt"/>
                <a:ea typeface="+mn-ea"/>
                <a:cs typeface="+mn-cs"/>
              </a:rPr>
              <a:t>CartItems</a:t>
            </a:r>
            <a:r>
              <a:rPr lang="ru-RU" sz="1200" b="0" i="1" kern="1200" dirty="0" smtClean="0">
                <a:solidFill>
                  <a:schemeClr val="tx1"/>
                </a:solidFill>
                <a:effectLst/>
                <a:latin typeface="+mn-lt"/>
                <a:ea typeface="+mn-ea"/>
                <a:cs typeface="+mn-cs"/>
              </a:rPr>
              <a:t> с тем же списком, мы сделаем преобразование с помощью </a:t>
            </a:r>
            <a:r>
              <a:rPr lang="ru-RU" sz="1200" b="1" i="1" kern="1200" dirty="0" err="1" smtClean="0">
                <a:solidFill>
                  <a:schemeClr val="tx1"/>
                </a:solidFill>
                <a:effectLst/>
                <a:latin typeface="+mn-lt"/>
                <a:ea typeface="+mn-ea"/>
                <a:cs typeface="+mn-cs"/>
              </a:rPr>
              <a:t>map</a:t>
            </a:r>
            <a:r>
              <a:rPr lang="ru-RU" sz="1200" b="0" i="1" kern="1200" dirty="0" smtClean="0">
                <a:solidFill>
                  <a:schemeClr val="tx1"/>
                </a:solidFill>
                <a:effectLst/>
                <a:latin typeface="+mn-lt"/>
                <a:ea typeface="+mn-ea"/>
                <a:cs typeface="+mn-cs"/>
              </a:rPr>
              <a:t> в </a:t>
            </a:r>
            <a:r>
              <a:rPr lang="ru-RU" sz="1200" b="0" i="1" kern="1200" dirty="0" err="1" smtClean="0">
                <a:solidFill>
                  <a:schemeClr val="tx1"/>
                </a:solidFill>
                <a:effectLst/>
                <a:latin typeface="+mn-lt"/>
                <a:ea typeface="+mn-ea"/>
                <a:cs typeface="+mn-cs"/>
              </a:rPr>
              <a:t>OnItemAddedCallback</a:t>
            </a:r>
            <a:r>
              <a:rPr lang="ru-RU" sz="1200" b="0" i="1" kern="1200" dirty="0" smtClean="0">
                <a:solidFill>
                  <a:schemeClr val="tx1"/>
                </a:solidFill>
                <a:effectLst/>
                <a:latin typeface="+mn-lt"/>
                <a:ea typeface="+mn-ea"/>
                <a:cs typeface="+mn-cs"/>
              </a:rPr>
              <a:t>. Таким образом, мы можем передать </a:t>
            </a:r>
            <a:r>
              <a:rPr lang="ru-RU" sz="1200" b="0" i="1" u="none" strike="noStrike" kern="1200" dirty="0" smtClean="0">
                <a:solidFill>
                  <a:schemeClr val="tx1"/>
                </a:solidFill>
                <a:effectLst/>
                <a:latin typeface="+mn-lt"/>
                <a:ea typeface="+mn-ea"/>
                <a:cs typeface="+mn-cs"/>
                <a:hlinkClick r:id="rId3"/>
              </a:rPr>
              <a:t>функцию обратного вызова</a:t>
            </a:r>
            <a:r>
              <a:rPr lang="ru-RU" sz="1200" b="0" i="1" kern="1200" dirty="0" smtClean="0">
                <a:solidFill>
                  <a:schemeClr val="tx1"/>
                </a:solidFill>
                <a:effectLst/>
                <a:latin typeface="+mn-lt"/>
                <a:ea typeface="+mn-ea"/>
                <a:cs typeface="+mn-cs"/>
              </a:rPr>
              <a:t> в </a:t>
            </a:r>
            <a:r>
              <a:rPr lang="ru-RU" sz="1200" b="0" i="1" kern="1200" dirty="0" err="1" smtClean="0">
                <a:solidFill>
                  <a:schemeClr val="tx1"/>
                </a:solidFill>
                <a:effectLst/>
                <a:latin typeface="+mn-lt"/>
                <a:ea typeface="+mn-ea"/>
                <a:cs typeface="+mn-cs"/>
              </a:rPr>
              <a:t>AddItemDialogWidget</a:t>
            </a:r>
            <a:r>
              <a:rPr lang="ru-RU" sz="1200" b="0" i="1" kern="1200" dirty="0" smtClean="0">
                <a:solidFill>
                  <a:schemeClr val="tx1"/>
                </a:solidFill>
                <a:effectLst/>
                <a:latin typeface="+mn-lt"/>
                <a:ea typeface="+mn-ea"/>
                <a:cs typeface="+mn-cs"/>
              </a:rPr>
              <a:t> и вызвать ее, когда пользователь будет добавлять новый элемент:</a:t>
            </a:r>
            <a:endParaRPr lang="en-US" dirty="0"/>
          </a:p>
        </p:txBody>
      </p:sp>
      <p:sp>
        <p:nvSpPr>
          <p:cNvPr id="4" name="Номер слайда 3"/>
          <p:cNvSpPr>
            <a:spLocks noGrp="1"/>
          </p:cNvSpPr>
          <p:nvPr>
            <p:ph type="sldNum" sz="quarter" idx="10"/>
          </p:nvPr>
        </p:nvSpPr>
        <p:spPr/>
        <p:txBody>
          <a:bodyPr/>
          <a:lstStyle/>
          <a:p>
            <a:fld id="{598EA25C-5BED-4794-8994-47F8D6C4C6BC}" type="slidenum">
              <a:rPr lang="en-US" smtClean="0"/>
              <a:t>51</a:t>
            </a:fld>
            <a:endParaRPr lang="en-US"/>
          </a:p>
        </p:txBody>
      </p:sp>
    </p:spTree>
    <p:extLst>
      <p:ext uri="{BB962C8B-B14F-4D97-AF65-F5344CB8AC3E}">
        <p14:creationId xmlns:p14="http://schemas.microsoft.com/office/powerpoint/2010/main" val="30077182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1" kern="1200" dirty="0" smtClean="0">
                <a:solidFill>
                  <a:schemeClr val="tx1"/>
                </a:solidFill>
                <a:effectLst/>
                <a:latin typeface="+mn-lt"/>
                <a:ea typeface="+mn-ea"/>
                <a:cs typeface="+mn-cs"/>
              </a:rPr>
              <a:t>Теперь каждый раз, когда пользователь нажимает кнопку «ADD», функция обратного вызова отправляет </a:t>
            </a:r>
            <a:r>
              <a:rPr lang="ru-RU" sz="1200" b="1" i="1" kern="1200" dirty="0" err="1" smtClean="0">
                <a:solidFill>
                  <a:schemeClr val="tx1"/>
                </a:solidFill>
                <a:effectLst/>
                <a:latin typeface="+mn-lt"/>
                <a:ea typeface="+mn-ea"/>
                <a:cs typeface="+mn-cs"/>
              </a:rPr>
              <a:t>action</a:t>
            </a:r>
            <a:r>
              <a:rPr lang="ru-RU" sz="1200" b="0" i="1" kern="1200" dirty="0" smtClean="0">
                <a:solidFill>
                  <a:schemeClr val="tx1"/>
                </a:solidFill>
                <a:effectLst/>
                <a:latin typeface="+mn-lt"/>
                <a:ea typeface="+mn-ea"/>
                <a:cs typeface="+mn-cs"/>
              </a:rPr>
              <a:t> </a:t>
            </a:r>
            <a:r>
              <a:rPr lang="ru-RU" sz="1200" b="0" i="1" kern="1200" dirty="0" err="1" smtClean="0">
                <a:solidFill>
                  <a:schemeClr val="tx1"/>
                </a:solidFill>
                <a:effectLst/>
                <a:latin typeface="+mn-lt"/>
                <a:ea typeface="+mn-ea"/>
                <a:cs typeface="+mn-cs"/>
              </a:rPr>
              <a:t>AddItemAction</a:t>
            </a:r>
            <a:r>
              <a:rPr lang="ru-RU" sz="1200" b="0" i="1" kern="1200" dirty="0" smtClean="0">
                <a:solidFill>
                  <a:schemeClr val="tx1"/>
                </a:solidFill>
                <a:effectLst/>
                <a:latin typeface="+mn-lt"/>
                <a:ea typeface="+mn-ea"/>
                <a:cs typeface="+mn-cs"/>
              </a:rPr>
              <a:t>().</a:t>
            </a:r>
            <a:br>
              <a:rPr lang="ru-RU" sz="1200" b="0" i="1" kern="1200" dirty="0" smtClean="0">
                <a:solidFill>
                  <a:schemeClr val="tx1"/>
                </a:solidFill>
                <a:effectLst/>
                <a:latin typeface="+mn-lt"/>
                <a:ea typeface="+mn-ea"/>
                <a:cs typeface="+mn-cs"/>
              </a:rPr>
            </a:br>
            <a:r>
              <a:rPr lang="ru-RU" sz="1200" b="0" i="1" kern="1200" dirty="0" smtClean="0">
                <a:solidFill>
                  <a:schemeClr val="tx1"/>
                </a:solidFill>
                <a:effectLst/>
                <a:latin typeface="+mn-lt"/>
                <a:ea typeface="+mn-ea"/>
                <a:cs typeface="+mn-cs"/>
              </a:rPr>
              <a:t/>
            </a:r>
            <a:br>
              <a:rPr lang="ru-RU" sz="1200" b="0" i="1" kern="1200" dirty="0" smtClean="0">
                <a:solidFill>
                  <a:schemeClr val="tx1"/>
                </a:solidFill>
                <a:effectLst/>
                <a:latin typeface="+mn-lt"/>
                <a:ea typeface="+mn-ea"/>
                <a:cs typeface="+mn-cs"/>
              </a:rPr>
            </a:br>
            <a:r>
              <a:rPr lang="ru-RU" sz="1200" b="0" i="1" kern="1200" dirty="0" smtClean="0">
                <a:solidFill>
                  <a:schemeClr val="tx1"/>
                </a:solidFill>
                <a:effectLst/>
                <a:latin typeface="+mn-lt"/>
                <a:ea typeface="+mn-ea"/>
                <a:cs typeface="+mn-cs"/>
              </a:rPr>
              <a:t>Теперь мы можем сделать очень похожую реализацию для изменения состояния элемента.</a:t>
            </a:r>
            <a:endParaRPr lang="en-US" dirty="0"/>
          </a:p>
        </p:txBody>
      </p:sp>
      <p:sp>
        <p:nvSpPr>
          <p:cNvPr id="4" name="Номер слайда 3"/>
          <p:cNvSpPr>
            <a:spLocks noGrp="1"/>
          </p:cNvSpPr>
          <p:nvPr>
            <p:ph type="sldNum" sz="quarter" idx="10"/>
          </p:nvPr>
        </p:nvSpPr>
        <p:spPr/>
        <p:txBody>
          <a:bodyPr/>
          <a:lstStyle/>
          <a:p>
            <a:fld id="{598EA25C-5BED-4794-8994-47F8D6C4C6BC}" type="slidenum">
              <a:rPr lang="en-US" smtClean="0"/>
              <a:t>52</a:t>
            </a:fld>
            <a:endParaRPr lang="en-US"/>
          </a:p>
        </p:txBody>
      </p:sp>
    </p:spTree>
    <p:extLst>
      <p:ext uri="{BB962C8B-B14F-4D97-AF65-F5344CB8AC3E}">
        <p14:creationId xmlns:p14="http://schemas.microsoft.com/office/powerpoint/2010/main" val="5919389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1" kern="1200" dirty="0" smtClean="0">
                <a:solidFill>
                  <a:schemeClr val="tx1"/>
                </a:solidFill>
                <a:effectLst/>
                <a:latin typeface="+mn-lt"/>
                <a:ea typeface="+mn-ea"/>
                <a:cs typeface="+mn-cs"/>
              </a:rPr>
              <a:t>Как и в предыдущем примере, мы используем </a:t>
            </a:r>
            <a:r>
              <a:rPr lang="ru-RU" sz="1200" b="1" i="1" kern="1200" dirty="0" err="1" smtClean="0">
                <a:solidFill>
                  <a:schemeClr val="tx1"/>
                </a:solidFill>
                <a:effectLst/>
                <a:latin typeface="+mn-lt"/>
                <a:ea typeface="+mn-ea"/>
                <a:cs typeface="+mn-cs"/>
              </a:rPr>
              <a:t>StoreConnector</a:t>
            </a:r>
            <a:r>
              <a:rPr lang="ru-RU" sz="1200" b="0" i="1" kern="1200" dirty="0" smtClean="0">
                <a:solidFill>
                  <a:schemeClr val="tx1"/>
                </a:solidFill>
                <a:effectLst/>
                <a:latin typeface="+mn-lt"/>
                <a:ea typeface="+mn-ea"/>
                <a:cs typeface="+mn-cs"/>
              </a:rPr>
              <a:t> для отображения </a:t>
            </a:r>
            <a:r>
              <a:rPr lang="ru-RU" sz="1200" b="0" i="1" kern="1200" dirty="0" err="1" smtClean="0">
                <a:solidFill>
                  <a:schemeClr val="tx1"/>
                </a:solidFill>
                <a:effectLst/>
                <a:latin typeface="+mn-lt"/>
                <a:ea typeface="+mn-ea"/>
                <a:cs typeface="+mn-cs"/>
              </a:rPr>
              <a:t>List</a:t>
            </a:r>
            <a:r>
              <a:rPr lang="ru-RU" sz="1200" b="0" i="1" kern="1200" dirty="0" smtClean="0">
                <a:solidFill>
                  <a:schemeClr val="tx1"/>
                </a:solidFill>
                <a:effectLst/>
                <a:latin typeface="+mn-lt"/>
                <a:ea typeface="+mn-ea"/>
                <a:cs typeface="+mn-cs"/>
              </a:rPr>
              <a:t> для функции обратного вызова </a:t>
            </a:r>
            <a:r>
              <a:rPr lang="ru-RU" sz="1200" b="0" i="1" kern="1200" dirty="0" err="1" smtClean="0">
                <a:solidFill>
                  <a:schemeClr val="tx1"/>
                </a:solidFill>
                <a:effectLst/>
                <a:latin typeface="+mn-lt"/>
                <a:ea typeface="+mn-ea"/>
                <a:cs typeface="+mn-cs"/>
              </a:rPr>
              <a:t>OnStateChanged</a:t>
            </a:r>
            <a:r>
              <a:rPr lang="ru-RU" sz="1200" b="0" i="1" kern="1200" dirty="0" smtClean="0">
                <a:solidFill>
                  <a:schemeClr val="tx1"/>
                </a:solidFill>
                <a:effectLst/>
                <a:latin typeface="+mn-lt"/>
                <a:ea typeface="+mn-ea"/>
                <a:cs typeface="+mn-cs"/>
              </a:rPr>
              <a:t>. Теперь каждый раз, когда флажок изменяется (в методе </a:t>
            </a:r>
            <a:r>
              <a:rPr lang="ru-RU" sz="1200" b="0" i="1" kern="1200" dirty="0" err="1" smtClean="0">
                <a:solidFill>
                  <a:schemeClr val="tx1"/>
                </a:solidFill>
                <a:effectLst/>
                <a:latin typeface="+mn-lt"/>
                <a:ea typeface="+mn-ea"/>
                <a:cs typeface="+mn-cs"/>
              </a:rPr>
              <a:t>onChanged</a:t>
            </a:r>
            <a:r>
              <a:rPr lang="ru-RU" sz="1200" b="0" i="1" kern="1200" dirty="0" smtClean="0">
                <a:solidFill>
                  <a:schemeClr val="tx1"/>
                </a:solidFill>
                <a:effectLst/>
                <a:latin typeface="+mn-lt"/>
                <a:ea typeface="+mn-ea"/>
                <a:cs typeface="+mn-cs"/>
              </a:rPr>
              <a:t>), функция обратного вызова запускает событие </a:t>
            </a:r>
            <a:r>
              <a:rPr lang="ru-RU" sz="1200" b="0" i="1" kern="1200" dirty="0" err="1" smtClean="0">
                <a:solidFill>
                  <a:schemeClr val="tx1"/>
                </a:solidFill>
                <a:effectLst/>
                <a:latin typeface="+mn-lt"/>
                <a:ea typeface="+mn-ea"/>
                <a:cs typeface="+mn-cs"/>
              </a:rPr>
              <a:t>ToggleItemStateAction</a:t>
            </a:r>
            <a:r>
              <a:rPr lang="ru-RU" sz="1200" b="0" i="1" kern="1200" dirty="0" smtClean="0">
                <a:solidFill>
                  <a:schemeClr val="tx1"/>
                </a:solidFill>
                <a:effectLst/>
                <a:latin typeface="+mn-lt"/>
                <a:ea typeface="+mn-ea"/>
                <a:cs typeface="+mn-cs"/>
              </a:rPr>
              <a:t>.</a:t>
            </a:r>
            <a:endParaRPr lang="en-US" dirty="0"/>
          </a:p>
        </p:txBody>
      </p:sp>
      <p:sp>
        <p:nvSpPr>
          <p:cNvPr id="4" name="Номер слайда 3"/>
          <p:cNvSpPr>
            <a:spLocks noGrp="1"/>
          </p:cNvSpPr>
          <p:nvPr>
            <p:ph type="sldNum" sz="quarter" idx="10"/>
          </p:nvPr>
        </p:nvSpPr>
        <p:spPr/>
        <p:txBody>
          <a:bodyPr/>
          <a:lstStyle/>
          <a:p>
            <a:fld id="{598EA25C-5BED-4794-8994-47F8D6C4C6BC}" type="slidenum">
              <a:rPr lang="en-US" smtClean="0"/>
              <a:t>53</a:t>
            </a:fld>
            <a:endParaRPr lang="en-US"/>
          </a:p>
        </p:txBody>
      </p:sp>
    </p:spTree>
    <p:extLst>
      <p:ext uri="{BB962C8B-B14F-4D97-AF65-F5344CB8AC3E}">
        <p14:creationId xmlns:p14="http://schemas.microsoft.com/office/powerpoint/2010/main" val="39332682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Это может генерировать много шаблонного кода</a:t>
            </a:r>
          </a:p>
          <a:p>
            <a:r>
              <a:rPr lang="ru-RU" sz="1200" b="0" i="0" kern="1200" dirty="0" smtClean="0">
                <a:solidFill>
                  <a:schemeClr val="tx1"/>
                </a:solidFill>
                <a:effectLst/>
                <a:latin typeface="+mn-lt"/>
                <a:ea typeface="+mn-ea"/>
                <a:cs typeface="+mn-cs"/>
              </a:rPr>
              <a:t>Асинхронное выполнение операций может привести к неожиданным побочным эффектам.</a:t>
            </a:r>
          </a:p>
          <a:p>
            <a:r>
              <a:rPr lang="ru-RU" sz="1200" b="1" i="0" kern="1200" dirty="0" smtClean="0">
                <a:solidFill>
                  <a:schemeClr val="tx1"/>
                </a:solidFill>
                <a:effectLst/>
                <a:latin typeface="+mn-lt"/>
                <a:ea typeface="+mn-ea"/>
                <a:cs typeface="+mn-cs"/>
              </a:rPr>
              <a:t>Когда это использовать?</a:t>
            </a:r>
          </a:p>
          <a:p>
            <a:r>
              <a:rPr lang="ru-RU" sz="1200" b="0" i="0" kern="1200" dirty="0" smtClean="0">
                <a:solidFill>
                  <a:schemeClr val="tx1"/>
                </a:solidFill>
                <a:effectLst/>
                <a:latin typeface="+mn-lt"/>
                <a:ea typeface="+mn-ea"/>
                <a:cs typeface="+mn-cs"/>
              </a:rPr>
              <a:t>Если у вас есть глобальное состояние приложения, такое как аутентификация пользователя, и другие настройки, такие как язык и валюта.</a:t>
            </a:r>
          </a:p>
          <a:p>
            <a:endParaRPr lang="en-US" dirty="0"/>
          </a:p>
        </p:txBody>
      </p:sp>
      <p:sp>
        <p:nvSpPr>
          <p:cNvPr id="4" name="Номер слайда 3"/>
          <p:cNvSpPr>
            <a:spLocks noGrp="1"/>
          </p:cNvSpPr>
          <p:nvPr>
            <p:ph type="sldNum" sz="quarter" idx="10"/>
          </p:nvPr>
        </p:nvSpPr>
        <p:spPr/>
        <p:txBody>
          <a:bodyPr/>
          <a:lstStyle/>
          <a:p>
            <a:fld id="{598EA25C-5BED-4794-8994-47F8D6C4C6BC}" type="slidenum">
              <a:rPr lang="en-US" smtClean="0"/>
              <a:t>54</a:t>
            </a:fld>
            <a:endParaRPr lang="en-US"/>
          </a:p>
        </p:txBody>
      </p:sp>
    </p:spTree>
    <p:extLst>
      <p:ext uri="{BB962C8B-B14F-4D97-AF65-F5344CB8AC3E}">
        <p14:creationId xmlns:p14="http://schemas.microsoft.com/office/powerpoint/2010/main" val="762989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Создайте отдельный класс для представления данных и бизнес-логики. Например, рассмотрим простое приложение, которое управляет списком задач. Мы можем определить класс задач следующим образом:</a:t>
            </a:r>
          </a:p>
          <a:p>
            <a:endParaRPr lang="ru-RU" dirty="0" smtClean="0"/>
          </a:p>
          <a:p>
            <a:endParaRPr lang="ru-RU" dirty="0" smtClean="0"/>
          </a:p>
          <a:p>
            <a:endParaRPr lang="ru-RU" dirty="0" smtClean="0"/>
          </a:p>
          <a:p>
            <a:endParaRPr lang="ru-RU" sz="1200" b="0" i="0" kern="1200" dirty="0" smtClean="0">
              <a:solidFill>
                <a:schemeClr val="tx1"/>
              </a:solidFill>
              <a:effectLst/>
              <a:latin typeface="+mn-lt"/>
              <a:ea typeface="+mn-ea"/>
              <a:cs typeface="+mn-cs"/>
            </a:endParaRPr>
          </a:p>
          <a:p>
            <a:pPr lvl="1"/>
            <a:r>
              <a:rPr lang="ru-RU" sz="1200" b="0" i="0" kern="1200" dirty="0" err="1" smtClean="0">
                <a:solidFill>
                  <a:schemeClr val="tx1"/>
                </a:solidFill>
                <a:effectLst/>
                <a:latin typeface="+mn-lt"/>
                <a:ea typeface="+mn-ea"/>
                <a:cs typeface="+mn-cs"/>
              </a:rPr>
              <a:t>title</a:t>
            </a:r>
            <a:r>
              <a:rPr lang="ru-RU" sz="1200" b="0" i="0" kern="1200" dirty="0" smtClean="0">
                <a:solidFill>
                  <a:schemeClr val="tx1"/>
                </a:solidFill>
                <a:effectLst/>
                <a:latin typeface="+mn-lt"/>
                <a:ea typeface="+mn-ea"/>
                <a:cs typeface="+mn-cs"/>
              </a:rPr>
              <a:t>: Это строковое свойство, которое хранит название задачи.</a:t>
            </a:r>
          </a:p>
          <a:p>
            <a:pPr lvl="1"/>
            <a:r>
              <a:rPr lang="ru-RU" sz="1200" b="0" i="0" kern="1200" dirty="0" err="1" smtClean="0">
                <a:solidFill>
                  <a:schemeClr val="tx1"/>
                </a:solidFill>
                <a:effectLst/>
                <a:latin typeface="+mn-lt"/>
                <a:ea typeface="+mn-ea"/>
                <a:cs typeface="+mn-cs"/>
              </a:rPr>
              <a:t>completed</a:t>
            </a:r>
            <a:r>
              <a:rPr lang="ru-RU" sz="1200" b="0" i="0" kern="1200" dirty="0" smtClean="0">
                <a:solidFill>
                  <a:schemeClr val="tx1"/>
                </a:solidFill>
                <a:effectLst/>
                <a:latin typeface="+mn-lt"/>
                <a:ea typeface="+mn-ea"/>
                <a:cs typeface="+mn-cs"/>
              </a:rPr>
              <a:t>: Это булево свойство, которое указывает, выполнена ли задача (</a:t>
            </a:r>
            <a:r>
              <a:rPr lang="ru-RU" sz="1200" b="0" i="0" kern="1200" dirty="0" err="1" smtClean="0">
                <a:solidFill>
                  <a:schemeClr val="tx1"/>
                </a:solidFill>
                <a:effectLst/>
                <a:latin typeface="+mn-lt"/>
                <a:ea typeface="+mn-ea"/>
                <a:cs typeface="+mn-cs"/>
              </a:rPr>
              <a:t>true</a:t>
            </a:r>
            <a:r>
              <a:rPr lang="ru-RU" sz="1200" b="0" i="0" kern="1200" dirty="0" smtClean="0">
                <a:solidFill>
                  <a:schemeClr val="tx1"/>
                </a:solidFill>
                <a:effectLst/>
                <a:latin typeface="+mn-lt"/>
                <a:ea typeface="+mn-ea"/>
                <a:cs typeface="+mn-cs"/>
              </a:rPr>
              <a:t> для выполненной задачи и </a:t>
            </a:r>
            <a:r>
              <a:rPr lang="ru-RU" sz="1200" b="0" i="0" kern="1200" dirty="0" err="1" smtClean="0">
                <a:solidFill>
                  <a:schemeClr val="tx1"/>
                </a:solidFill>
                <a:effectLst/>
                <a:latin typeface="+mn-lt"/>
                <a:ea typeface="+mn-ea"/>
                <a:cs typeface="+mn-cs"/>
              </a:rPr>
              <a:t>false</a:t>
            </a:r>
            <a:r>
              <a:rPr lang="ru-RU" sz="1200" b="0" i="0" kern="1200" dirty="0" smtClean="0">
                <a:solidFill>
                  <a:schemeClr val="tx1"/>
                </a:solidFill>
                <a:effectLst/>
                <a:latin typeface="+mn-lt"/>
                <a:ea typeface="+mn-ea"/>
                <a:cs typeface="+mn-cs"/>
              </a:rPr>
              <a:t> для невыполненной).</a:t>
            </a:r>
          </a:p>
          <a:p>
            <a:r>
              <a:rPr lang="ru-RU" sz="1200" b="0" i="0" kern="1200" dirty="0" smtClean="0">
                <a:solidFill>
                  <a:schemeClr val="tx1"/>
                </a:solidFill>
                <a:effectLst/>
                <a:latin typeface="+mn-lt"/>
                <a:ea typeface="+mn-ea"/>
                <a:cs typeface="+mn-cs"/>
              </a:rPr>
              <a:t>Конструктор класса:</a:t>
            </a:r>
          </a:p>
          <a:p>
            <a:pPr rtl="0" latinLnBrk="0"/>
            <a:r>
              <a:rPr lang="ru-RU" sz="1200" b="0" i="0" kern="1200" dirty="0" err="1" smtClean="0">
                <a:solidFill>
                  <a:schemeClr val="tx1"/>
                </a:solidFill>
                <a:effectLst/>
                <a:latin typeface="+mn-lt"/>
                <a:ea typeface="+mn-ea"/>
                <a:cs typeface="+mn-cs"/>
              </a:rPr>
              <a:t>Task</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this.title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this.completed</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Это конструктор класса </a:t>
            </a:r>
            <a:r>
              <a:rPr lang="ru-RU" sz="1200" b="0" i="0" kern="1200" dirty="0" err="1" smtClean="0">
                <a:solidFill>
                  <a:schemeClr val="tx1"/>
                </a:solidFill>
                <a:effectLst/>
                <a:latin typeface="+mn-lt"/>
                <a:ea typeface="+mn-ea"/>
                <a:cs typeface="+mn-cs"/>
              </a:rPr>
              <a:t>Task</a:t>
            </a:r>
            <a:r>
              <a:rPr lang="ru-RU" sz="1200" b="0" i="0" kern="1200" dirty="0" smtClean="0">
                <a:solidFill>
                  <a:schemeClr val="tx1"/>
                </a:solidFill>
                <a:effectLst/>
                <a:latin typeface="+mn-lt"/>
                <a:ea typeface="+mn-ea"/>
                <a:cs typeface="+mn-cs"/>
              </a:rPr>
              <a:t>, который принимает два параметра: </a:t>
            </a:r>
            <a:r>
              <a:rPr lang="ru-RU" sz="1200" b="0" i="0" kern="1200" dirty="0" err="1" smtClean="0">
                <a:solidFill>
                  <a:schemeClr val="tx1"/>
                </a:solidFill>
                <a:effectLst/>
                <a:latin typeface="+mn-lt"/>
                <a:ea typeface="+mn-ea"/>
                <a:cs typeface="+mn-cs"/>
              </a:rPr>
              <a:t>title</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completed</a:t>
            </a:r>
            <a:r>
              <a:rPr lang="ru-RU" sz="1200" b="0" i="0" kern="1200" dirty="0" smtClean="0">
                <a:solidFill>
                  <a:schemeClr val="tx1"/>
                </a:solidFill>
                <a:effectLst/>
                <a:latin typeface="+mn-lt"/>
                <a:ea typeface="+mn-ea"/>
                <a:cs typeface="+mn-cs"/>
              </a:rPr>
              <a:t>. Использование </a:t>
            </a:r>
            <a:r>
              <a:rPr lang="ru-RU" sz="1200" b="0" i="0" kern="1200" dirty="0" err="1" smtClean="0">
                <a:solidFill>
                  <a:schemeClr val="tx1"/>
                </a:solidFill>
                <a:effectLst/>
                <a:latin typeface="+mn-lt"/>
                <a:ea typeface="+mn-ea"/>
                <a:cs typeface="+mn-cs"/>
              </a:rPr>
              <a:t>this.title</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this.completed</a:t>
            </a:r>
            <a:r>
              <a:rPr lang="ru-RU" sz="1200" b="0" i="0" kern="1200" dirty="0" smtClean="0">
                <a:solidFill>
                  <a:schemeClr val="tx1"/>
                </a:solidFill>
                <a:effectLst/>
                <a:latin typeface="+mn-lt"/>
                <a:ea typeface="+mn-ea"/>
                <a:cs typeface="+mn-cs"/>
              </a:rPr>
              <a:t> позволяет автоматически присваивать значения переданных параметров соответствующим свойствам класса.</a:t>
            </a:r>
          </a:p>
          <a:p>
            <a:endParaRPr lang="en-US" dirty="0"/>
          </a:p>
        </p:txBody>
      </p:sp>
      <p:sp>
        <p:nvSpPr>
          <p:cNvPr id="4" name="Номер слайда 3"/>
          <p:cNvSpPr>
            <a:spLocks noGrp="1"/>
          </p:cNvSpPr>
          <p:nvPr>
            <p:ph type="sldNum" sz="quarter" idx="10"/>
          </p:nvPr>
        </p:nvSpPr>
        <p:spPr/>
        <p:txBody>
          <a:bodyPr/>
          <a:lstStyle/>
          <a:p>
            <a:fld id="{598EA25C-5BED-4794-8994-47F8D6C4C6BC}" type="slidenum">
              <a:rPr lang="en-US" smtClean="0"/>
              <a:t>7</a:t>
            </a:fld>
            <a:endParaRPr lang="en-US"/>
          </a:p>
        </p:txBody>
      </p:sp>
    </p:spTree>
    <p:extLst>
      <p:ext uri="{BB962C8B-B14F-4D97-AF65-F5344CB8AC3E}">
        <p14:creationId xmlns:p14="http://schemas.microsoft.com/office/powerpoint/2010/main" val="3670440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Во </a:t>
            </a:r>
            <a:r>
              <a:rPr lang="ru-RU" dirty="0" err="1" smtClean="0"/>
              <a:t>Flutter</a:t>
            </a:r>
            <a:r>
              <a:rPr lang="ru-RU" dirty="0" smtClean="0"/>
              <a:t> </a:t>
            </a:r>
            <a:r>
              <a:rPr lang="ru-RU" dirty="0" err="1" smtClean="0"/>
              <a:t>виджеты</a:t>
            </a:r>
            <a:r>
              <a:rPr lang="ru-RU" dirty="0" smtClean="0"/>
              <a:t> представляют компоненты пользовательского интерфейса. Создайте </a:t>
            </a:r>
            <a:r>
              <a:rPr lang="ru-RU" dirty="0" err="1" smtClean="0"/>
              <a:t>виджеты</a:t>
            </a:r>
            <a:r>
              <a:rPr lang="ru-RU" dirty="0" smtClean="0"/>
              <a:t>, отвечающие за отображение данных и запись пользовательского ввода. Для нашего приложения для управления задачами мы можем создать </a:t>
            </a:r>
            <a:r>
              <a:rPr lang="ru-RU" dirty="0" err="1" smtClean="0"/>
              <a:t>виджет</a:t>
            </a:r>
            <a:r>
              <a:rPr lang="ru-RU" dirty="0" smtClean="0"/>
              <a:t> </a:t>
            </a:r>
            <a:r>
              <a:rPr lang="ru-RU" dirty="0" err="1" smtClean="0"/>
              <a:t>TaskListView</a:t>
            </a:r>
            <a:r>
              <a:rPr lang="ru-RU" dirty="0" smtClean="0"/>
              <a:t>, который отображает список задач.:</a:t>
            </a:r>
          </a:p>
          <a:p>
            <a:endParaRPr lang="ru-RU" dirty="0" smtClean="0"/>
          </a:p>
          <a:p>
            <a:endParaRPr lang="ru-RU" dirty="0" smtClean="0"/>
          </a:p>
          <a:p>
            <a:r>
              <a:rPr lang="ru-RU" sz="1200" b="0" i="0" kern="1200" dirty="0" smtClean="0">
                <a:solidFill>
                  <a:schemeClr val="tx1"/>
                </a:solidFill>
                <a:effectLst/>
                <a:latin typeface="+mn-lt"/>
                <a:ea typeface="+mn-ea"/>
                <a:cs typeface="+mn-cs"/>
              </a:rPr>
              <a:t>Конструктор класса:</a:t>
            </a:r>
          </a:p>
          <a:p>
            <a:pPr rtl="0" latinLnBrk="0"/>
            <a:r>
              <a:rPr lang="en-US" sz="1200" b="0" i="0" kern="1200" dirty="0" err="1" smtClean="0">
                <a:solidFill>
                  <a:schemeClr val="tx1"/>
                </a:solidFill>
                <a:effectLst/>
                <a:latin typeface="+mn-lt"/>
                <a:ea typeface="+mn-ea"/>
                <a:cs typeface="+mn-cs"/>
              </a:rPr>
              <a:t>const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TaskListView</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super.key</a:t>
            </a:r>
            <a:r>
              <a:rPr lang="en-US" sz="1200" b="0" i="0" kern="1200" dirty="0" smtClean="0">
                <a:solidFill>
                  <a:schemeClr val="tx1"/>
                </a:solidFill>
                <a:effectLst/>
                <a:latin typeface="+mn-lt"/>
                <a:ea typeface="+mn-ea"/>
                <a:cs typeface="+mn-cs"/>
              </a:rPr>
              <a:t>, required </a:t>
            </a:r>
            <a:r>
              <a:rPr lang="en-US" sz="1200" b="0" i="0" kern="1200" dirty="0" err="1" smtClean="0">
                <a:solidFill>
                  <a:schemeClr val="tx1"/>
                </a:solidFill>
                <a:effectLst/>
                <a:latin typeface="+mn-lt"/>
                <a:ea typeface="+mn-ea"/>
                <a:cs typeface="+mn-cs"/>
              </a:rPr>
              <a:t>this.controller</a:t>
            </a:r>
            <a:r>
              <a:rPr lang="en-US" sz="1200" b="0" i="0" kern="1200" dirty="0" smtClean="0">
                <a:solidFill>
                  <a:schemeClr val="tx1"/>
                </a:solidFill>
                <a:effectLst/>
                <a:latin typeface="+mn-lt"/>
                <a:ea typeface="+mn-ea"/>
                <a:cs typeface="+mn-cs"/>
              </a:rPr>
              <a:t> });</a:t>
            </a:r>
          </a:p>
          <a:p>
            <a:r>
              <a:rPr lang="ru-RU" sz="1200" b="0" i="0" kern="1200" dirty="0" smtClean="0">
                <a:solidFill>
                  <a:schemeClr val="tx1"/>
                </a:solidFill>
                <a:effectLst/>
                <a:latin typeface="+mn-lt"/>
                <a:ea typeface="+mn-ea"/>
                <a:cs typeface="+mn-cs"/>
              </a:rPr>
              <a:t>Это конструктор класса </a:t>
            </a:r>
            <a:r>
              <a:rPr lang="en-US" sz="1200" b="0" i="0" kern="1200" dirty="0" err="1" smtClean="0">
                <a:solidFill>
                  <a:schemeClr val="tx1"/>
                </a:solidFill>
                <a:effectLst/>
                <a:latin typeface="+mn-lt"/>
                <a:ea typeface="+mn-ea"/>
                <a:cs typeface="+mn-cs"/>
              </a:rPr>
              <a:t>TaskListView</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который принимает два параметра:</a:t>
            </a:r>
          </a:p>
          <a:p>
            <a:pPr lvl="1"/>
            <a:r>
              <a:rPr lang="en-US" sz="1200" b="0" i="0" kern="1200" dirty="0" smtClean="0">
                <a:solidFill>
                  <a:schemeClr val="tx1"/>
                </a:solidFill>
                <a:effectLst/>
                <a:latin typeface="+mn-lt"/>
                <a:ea typeface="+mn-ea"/>
                <a:cs typeface="+mn-cs"/>
              </a:rPr>
              <a:t>key: </a:t>
            </a:r>
            <a:r>
              <a:rPr lang="ru-RU" sz="1200" b="0" i="0" kern="1200" dirty="0" smtClean="0">
                <a:solidFill>
                  <a:schemeClr val="tx1"/>
                </a:solidFill>
                <a:effectLst/>
                <a:latin typeface="+mn-lt"/>
                <a:ea typeface="+mn-ea"/>
                <a:cs typeface="+mn-cs"/>
              </a:rPr>
              <a:t>Это необязательный параметр, который наследуется от </a:t>
            </a:r>
            <a:r>
              <a:rPr lang="en-US" sz="1200" b="0" i="0" kern="1200" dirty="0" err="1" smtClean="0">
                <a:solidFill>
                  <a:schemeClr val="tx1"/>
                </a:solidFill>
                <a:effectLst/>
                <a:latin typeface="+mn-lt"/>
                <a:ea typeface="+mn-ea"/>
                <a:cs typeface="+mn-cs"/>
              </a:rPr>
              <a:t>StatefulWidget</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Он используется для идентификации </a:t>
            </a:r>
            <a:r>
              <a:rPr lang="ru-RU" sz="1200" b="0" i="0" kern="1200" dirty="0" err="1" smtClean="0">
                <a:solidFill>
                  <a:schemeClr val="tx1"/>
                </a:solidFill>
                <a:effectLst/>
                <a:latin typeface="+mn-lt"/>
                <a:ea typeface="+mn-ea"/>
                <a:cs typeface="+mn-cs"/>
              </a:rPr>
              <a:t>виджета</a:t>
            </a:r>
            <a:r>
              <a:rPr lang="ru-RU" sz="1200" b="0" i="0" kern="1200" dirty="0" smtClean="0">
                <a:solidFill>
                  <a:schemeClr val="tx1"/>
                </a:solidFill>
                <a:effectLst/>
                <a:latin typeface="+mn-lt"/>
                <a:ea typeface="+mn-ea"/>
                <a:cs typeface="+mn-cs"/>
              </a:rPr>
              <a:t> в дереве </a:t>
            </a:r>
            <a:r>
              <a:rPr lang="ru-RU" sz="1200" b="0" i="0" kern="1200" dirty="0" err="1" smtClean="0">
                <a:solidFill>
                  <a:schemeClr val="tx1"/>
                </a:solidFill>
                <a:effectLst/>
                <a:latin typeface="+mn-lt"/>
                <a:ea typeface="+mn-ea"/>
                <a:cs typeface="+mn-cs"/>
              </a:rPr>
              <a:t>виджетов</a:t>
            </a:r>
            <a:r>
              <a:rPr lang="ru-RU"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controller: </a:t>
            </a:r>
            <a:r>
              <a:rPr lang="ru-RU" sz="1200" b="0" i="0" kern="1200" dirty="0" smtClean="0">
                <a:solidFill>
                  <a:schemeClr val="tx1"/>
                </a:solidFill>
                <a:effectLst/>
                <a:latin typeface="+mn-lt"/>
                <a:ea typeface="+mn-ea"/>
                <a:cs typeface="+mn-cs"/>
              </a:rPr>
              <a:t>Это обязательный параметр, который должен быть передан при создании экземпляра </a:t>
            </a:r>
            <a:r>
              <a:rPr lang="en-US" sz="1200" b="0" i="0" kern="1200" dirty="0" err="1" smtClean="0">
                <a:solidFill>
                  <a:schemeClr val="tx1"/>
                </a:solidFill>
                <a:effectLst/>
                <a:latin typeface="+mn-lt"/>
                <a:ea typeface="+mn-ea"/>
                <a:cs typeface="+mn-cs"/>
              </a:rPr>
              <a:t>TaskListView</a:t>
            </a:r>
            <a:r>
              <a:rPr lang="en-US"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Создание состояния:</a:t>
            </a:r>
          </a:p>
          <a:p>
            <a:pPr rtl="0" latinLnBrk="0"/>
            <a:r>
              <a:rPr lang="ru-RU"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override State&lt;</a:t>
            </a:r>
            <a:r>
              <a:rPr lang="en-US" sz="1200" b="0" i="0" kern="1200" dirty="0" err="1" smtClean="0">
                <a:solidFill>
                  <a:schemeClr val="tx1"/>
                </a:solidFill>
                <a:effectLst/>
                <a:latin typeface="+mn-lt"/>
                <a:ea typeface="+mn-ea"/>
                <a:cs typeface="+mn-cs"/>
              </a:rPr>
              <a:t>TaskListView</a:t>
            </a:r>
            <a:r>
              <a:rPr lang="en-US" sz="1200" b="0" i="0" kern="1200" dirty="0" smtClean="0">
                <a:solidFill>
                  <a:schemeClr val="tx1"/>
                </a:solidFill>
                <a:effectLst/>
                <a:latin typeface="+mn-lt"/>
                <a:ea typeface="+mn-ea"/>
                <a:cs typeface="+mn-cs"/>
              </a:rPr>
              <a:t>&gt; </a:t>
            </a:r>
            <a:r>
              <a:rPr lang="en-US" sz="1200" b="0" i="0" kern="1200" dirty="0" err="1" smtClean="0">
                <a:solidFill>
                  <a:schemeClr val="tx1"/>
                </a:solidFill>
                <a:effectLst/>
                <a:latin typeface="+mn-lt"/>
                <a:ea typeface="+mn-ea"/>
                <a:cs typeface="+mn-cs"/>
              </a:rPr>
              <a:t>createState</a:t>
            </a:r>
            <a:r>
              <a:rPr lang="en-US" sz="1200" b="0" i="0" kern="1200" dirty="0" smtClean="0">
                <a:solidFill>
                  <a:schemeClr val="tx1"/>
                </a:solidFill>
                <a:effectLst/>
                <a:latin typeface="+mn-lt"/>
                <a:ea typeface="+mn-ea"/>
                <a:cs typeface="+mn-cs"/>
              </a:rPr>
              <a:t>() =&gt; _</a:t>
            </a:r>
            <a:r>
              <a:rPr lang="en-US" sz="1200" b="0" i="0" kern="1200" dirty="0" err="1" smtClean="0">
                <a:solidFill>
                  <a:schemeClr val="tx1"/>
                </a:solidFill>
                <a:effectLst/>
                <a:latin typeface="+mn-lt"/>
                <a:ea typeface="+mn-ea"/>
                <a:cs typeface="+mn-cs"/>
              </a:rPr>
              <a:t>TaskListViewState</a:t>
            </a:r>
            <a:r>
              <a:rPr lang="en-US"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Этот метод переопределяет метод </a:t>
            </a:r>
            <a:r>
              <a:rPr lang="en-US" sz="1200" b="0" i="0" kern="1200" dirty="0" err="1" smtClean="0">
                <a:solidFill>
                  <a:schemeClr val="tx1"/>
                </a:solidFill>
                <a:effectLst/>
                <a:latin typeface="+mn-lt"/>
                <a:ea typeface="+mn-ea"/>
                <a:cs typeface="+mn-cs"/>
              </a:rPr>
              <a:t>createState</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из </a:t>
            </a:r>
            <a:r>
              <a:rPr lang="en-US" sz="1200" b="0" i="0" kern="1200" dirty="0" err="1" smtClean="0">
                <a:solidFill>
                  <a:schemeClr val="tx1"/>
                </a:solidFill>
                <a:effectLst/>
                <a:latin typeface="+mn-lt"/>
                <a:ea typeface="+mn-ea"/>
                <a:cs typeface="+mn-cs"/>
              </a:rPr>
              <a:t>StatefulWidget</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Он возвращает новый экземпляр _</a:t>
            </a:r>
            <a:r>
              <a:rPr lang="en-US" sz="1200" b="0" i="0" kern="1200" dirty="0" err="1" smtClean="0">
                <a:solidFill>
                  <a:schemeClr val="tx1"/>
                </a:solidFill>
                <a:effectLst/>
                <a:latin typeface="+mn-lt"/>
                <a:ea typeface="+mn-ea"/>
                <a:cs typeface="+mn-cs"/>
              </a:rPr>
              <a:t>TaskListViewState</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который будет управлять состоянием </a:t>
            </a:r>
            <a:r>
              <a:rPr lang="ru-RU" sz="1200" b="0" i="0" kern="1200" dirty="0" err="1" smtClean="0">
                <a:solidFill>
                  <a:schemeClr val="tx1"/>
                </a:solidFill>
                <a:effectLst/>
                <a:latin typeface="+mn-lt"/>
                <a:ea typeface="+mn-ea"/>
                <a:cs typeface="+mn-cs"/>
              </a:rPr>
              <a:t>виджета</a:t>
            </a:r>
            <a:r>
              <a:rPr lang="ru-RU"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TaskListView</a:t>
            </a:r>
            <a:r>
              <a:rPr lang="en-US" sz="1200" b="0" i="0" kern="1200" dirty="0" smtClean="0">
                <a:solidFill>
                  <a:schemeClr val="tx1"/>
                </a:solidFill>
                <a:effectLst/>
                <a:latin typeface="+mn-lt"/>
                <a:ea typeface="+mn-ea"/>
                <a:cs typeface="+mn-cs"/>
              </a:rPr>
              <a:t>.</a:t>
            </a:r>
          </a:p>
          <a:p>
            <a:endParaRPr lang="en-US" dirty="0"/>
          </a:p>
        </p:txBody>
      </p:sp>
      <p:sp>
        <p:nvSpPr>
          <p:cNvPr id="4" name="Номер слайда 3"/>
          <p:cNvSpPr>
            <a:spLocks noGrp="1"/>
          </p:cNvSpPr>
          <p:nvPr>
            <p:ph type="sldNum" sz="quarter" idx="10"/>
          </p:nvPr>
        </p:nvSpPr>
        <p:spPr/>
        <p:txBody>
          <a:bodyPr/>
          <a:lstStyle/>
          <a:p>
            <a:fld id="{598EA25C-5BED-4794-8994-47F8D6C4C6BC}" type="slidenum">
              <a:rPr lang="en-US" smtClean="0"/>
              <a:t>8</a:t>
            </a:fld>
            <a:endParaRPr lang="en-US"/>
          </a:p>
        </p:txBody>
      </p:sp>
    </p:spTree>
    <p:extLst>
      <p:ext uri="{BB962C8B-B14F-4D97-AF65-F5344CB8AC3E}">
        <p14:creationId xmlns:p14="http://schemas.microsoft.com/office/powerpoint/2010/main" val="2765570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Во </a:t>
            </a:r>
            <a:r>
              <a:rPr lang="ru-RU" dirty="0" err="1" smtClean="0"/>
              <a:t>Flutter</a:t>
            </a:r>
            <a:r>
              <a:rPr lang="ru-RU" dirty="0" smtClean="0"/>
              <a:t> </a:t>
            </a:r>
            <a:r>
              <a:rPr lang="ru-RU" dirty="0" err="1" smtClean="0"/>
              <a:t>виджеты</a:t>
            </a:r>
            <a:r>
              <a:rPr lang="ru-RU" dirty="0" smtClean="0"/>
              <a:t> представляют компоненты пользовательского интерфейса. Создайте </a:t>
            </a:r>
            <a:r>
              <a:rPr lang="ru-RU" dirty="0" err="1" smtClean="0"/>
              <a:t>виджеты</a:t>
            </a:r>
            <a:r>
              <a:rPr lang="ru-RU" dirty="0" smtClean="0"/>
              <a:t>, отвечающие за отображение данных и запись пользовательского ввода. Для нашего приложения для управления задачами мы можем создать </a:t>
            </a:r>
            <a:r>
              <a:rPr lang="ru-RU" dirty="0" err="1" smtClean="0"/>
              <a:t>виджет</a:t>
            </a:r>
            <a:r>
              <a:rPr lang="ru-RU" dirty="0" smtClean="0"/>
              <a:t> </a:t>
            </a:r>
            <a:r>
              <a:rPr lang="ru-RU" dirty="0" err="1" smtClean="0"/>
              <a:t>TaskListView</a:t>
            </a:r>
            <a:r>
              <a:rPr lang="ru-RU" dirty="0" smtClean="0"/>
              <a:t>, который отображает список задач.:</a:t>
            </a:r>
          </a:p>
          <a:p>
            <a:endParaRPr lang="ru-RU" dirty="0" smtClean="0"/>
          </a:p>
          <a:p>
            <a:endParaRPr lang="ru-RU" dirty="0" smtClean="0"/>
          </a:p>
          <a:p>
            <a:r>
              <a:rPr lang="ru-RU" sz="1200" b="0" i="0" kern="1200" dirty="0" smtClean="0">
                <a:solidFill>
                  <a:schemeClr val="tx1"/>
                </a:solidFill>
                <a:effectLst/>
                <a:latin typeface="+mn-lt"/>
                <a:ea typeface="+mn-ea"/>
                <a:cs typeface="+mn-cs"/>
              </a:rPr>
              <a:t>Определение класса состояния:</a:t>
            </a:r>
          </a:p>
          <a:p>
            <a:pPr rtl="0" latinLnBrk="0"/>
            <a:r>
              <a:rPr lang="en-US" sz="1200" b="0" i="0" kern="1200" dirty="0" smtClean="0">
                <a:solidFill>
                  <a:schemeClr val="tx1"/>
                </a:solidFill>
                <a:effectLst/>
                <a:latin typeface="+mn-lt"/>
                <a:ea typeface="+mn-ea"/>
                <a:cs typeface="+mn-cs"/>
              </a:rPr>
              <a:t>class _</a:t>
            </a:r>
            <a:r>
              <a:rPr lang="en-US" sz="1200" b="0" i="0" kern="1200" dirty="0" err="1" smtClean="0">
                <a:solidFill>
                  <a:schemeClr val="tx1"/>
                </a:solidFill>
                <a:effectLst/>
                <a:latin typeface="+mn-lt"/>
                <a:ea typeface="+mn-ea"/>
                <a:cs typeface="+mn-cs"/>
              </a:rPr>
              <a:t>TaskListViewState</a:t>
            </a:r>
            <a:r>
              <a:rPr lang="en-US" sz="1200" b="0" i="0" kern="1200" dirty="0" smtClean="0">
                <a:solidFill>
                  <a:schemeClr val="tx1"/>
                </a:solidFill>
                <a:effectLst/>
                <a:latin typeface="+mn-lt"/>
                <a:ea typeface="+mn-ea"/>
                <a:cs typeface="+mn-cs"/>
              </a:rPr>
              <a:t> extends State&lt;</a:t>
            </a:r>
            <a:r>
              <a:rPr lang="en-US" sz="1200" b="0" i="0" kern="1200" dirty="0" err="1" smtClean="0">
                <a:solidFill>
                  <a:schemeClr val="tx1"/>
                </a:solidFill>
                <a:effectLst/>
                <a:latin typeface="+mn-lt"/>
                <a:ea typeface="+mn-ea"/>
                <a:cs typeface="+mn-cs"/>
              </a:rPr>
              <a:t>TaskListView</a:t>
            </a:r>
            <a:r>
              <a:rPr lang="en-US" sz="1200" b="0" i="0" kern="1200" dirty="0" smtClean="0">
                <a:solidFill>
                  <a:schemeClr val="tx1"/>
                </a:solidFill>
                <a:effectLst/>
                <a:latin typeface="+mn-lt"/>
                <a:ea typeface="+mn-ea"/>
                <a:cs typeface="+mn-cs"/>
              </a:rPr>
              <a:t>&gt; {</a:t>
            </a:r>
          </a:p>
          <a:p>
            <a:r>
              <a:rPr lang="ru-RU" sz="1200" b="0" i="0" kern="1200" dirty="0" smtClean="0">
                <a:solidFill>
                  <a:schemeClr val="tx1"/>
                </a:solidFill>
                <a:effectLst/>
                <a:latin typeface="+mn-lt"/>
                <a:ea typeface="+mn-ea"/>
                <a:cs typeface="+mn-cs"/>
              </a:rPr>
              <a:t>Здесь создается новый класс _</a:t>
            </a:r>
            <a:r>
              <a:rPr lang="en-US" sz="1200" b="0" i="0" kern="1200" dirty="0" err="1" smtClean="0">
                <a:solidFill>
                  <a:schemeClr val="tx1"/>
                </a:solidFill>
                <a:effectLst/>
                <a:latin typeface="+mn-lt"/>
                <a:ea typeface="+mn-ea"/>
                <a:cs typeface="+mn-cs"/>
              </a:rPr>
              <a:t>TaskListViewState</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который наследуется от </a:t>
            </a:r>
            <a:r>
              <a:rPr lang="en-US" sz="1200" b="0" i="0" kern="1200" dirty="0" smtClean="0">
                <a:solidFill>
                  <a:schemeClr val="tx1"/>
                </a:solidFill>
                <a:effectLst/>
                <a:latin typeface="+mn-lt"/>
                <a:ea typeface="+mn-ea"/>
                <a:cs typeface="+mn-cs"/>
              </a:rPr>
              <a:t>State&lt;</a:t>
            </a:r>
            <a:r>
              <a:rPr lang="en-US" sz="1200" b="0" i="0" kern="1200" dirty="0" err="1" smtClean="0">
                <a:solidFill>
                  <a:schemeClr val="tx1"/>
                </a:solidFill>
                <a:effectLst/>
                <a:latin typeface="+mn-lt"/>
                <a:ea typeface="+mn-ea"/>
                <a:cs typeface="+mn-cs"/>
              </a:rPr>
              <a:t>TaskListView</a:t>
            </a:r>
            <a:r>
              <a:rPr lang="en-US" sz="1200" b="0" i="0" kern="1200" dirty="0" smtClean="0">
                <a:solidFill>
                  <a:schemeClr val="tx1"/>
                </a:solidFill>
                <a:effectLst/>
                <a:latin typeface="+mn-lt"/>
                <a:ea typeface="+mn-ea"/>
                <a:cs typeface="+mn-cs"/>
              </a:rPr>
              <a:t>&gt;. </a:t>
            </a:r>
            <a:r>
              <a:rPr lang="ru-RU" sz="1200" b="0" i="0" kern="1200" dirty="0" smtClean="0">
                <a:solidFill>
                  <a:schemeClr val="tx1"/>
                </a:solidFill>
                <a:effectLst/>
                <a:latin typeface="+mn-lt"/>
                <a:ea typeface="+mn-ea"/>
                <a:cs typeface="+mn-cs"/>
              </a:rPr>
              <a:t>Этот класс будет управлять состоянием </a:t>
            </a:r>
            <a:r>
              <a:rPr lang="ru-RU" sz="1200" b="0" i="0" kern="1200" dirty="0" err="1" smtClean="0">
                <a:solidFill>
                  <a:schemeClr val="tx1"/>
                </a:solidFill>
                <a:effectLst/>
                <a:latin typeface="+mn-lt"/>
                <a:ea typeface="+mn-ea"/>
                <a:cs typeface="+mn-cs"/>
              </a:rPr>
              <a:t>виджета</a:t>
            </a:r>
            <a:r>
              <a:rPr lang="ru-RU"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TaskListView</a:t>
            </a:r>
            <a:r>
              <a:rPr lang="en-US"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Метод </a:t>
            </a:r>
            <a:r>
              <a:rPr lang="en-US" sz="1200" b="0" i="0" kern="1200" dirty="0" smtClean="0">
                <a:solidFill>
                  <a:schemeClr val="tx1"/>
                </a:solidFill>
                <a:effectLst/>
                <a:latin typeface="+mn-lt"/>
                <a:ea typeface="+mn-ea"/>
                <a:cs typeface="+mn-cs"/>
              </a:rPr>
              <a:t>build:</a:t>
            </a:r>
          </a:p>
          <a:p>
            <a:pPr rtl="0" latinLnBrk="0"/>
            <a:r>
              <a:rPr lang="en-US" sz="1200" b="0" i="0" kern="1200" dirty="0" smtClean="0">
                <a:solidFill>
                  <a:schemeClr val="tx1"/>
                </a:solidFill>
                <a:effectLst/>
                <a:latin typeface="+mn-lt"/>
                <a:ea typeface="+mn-ea"/>
                <a:cs typeface="+mn-cs"/>
              </a:rPr>
              <a:t>@override Widget build(</a:t>
            </a:r>
            <a:r>
              <a:rPr lang="en-US" sz="1200" b="0" i="0" kern="1200" dirty="0" err="1" smtClean="0">
                <a:solidFill>
                  <a:schemeClr val="tx1"/>
                </a:solidFill>
                <a:effectLst/>
                <a:latin typeface="+mn-lt"/>
                <a:ea typeface="+mn-ea"/>
                <a:cs typeface="+mn-cs"/>
              </a:rPr>
              <a:t>BuildContext</a:t>
            </a:r>
            <a:r>
              <a:rPr lang="en-US" sz="1200" b="0" i="0" kern="1200" dirty="0" smtClean="0">
                <a:solidFill>
                  <a:schemeClr val="tx1"/>
                </a:solidFill>
                <a:effectLst/>
                <a:latin typeface="+mn-lt"/>
                <a:ea typeface="+mn-ea"/>
                <a:cs typeface="+mn-cs"/>
              </a:rPr>
              <a:t> context) {</a:t>
            </a:r>
          </a:p>
          <a:p>
            <a:r>
              <a:rPr lang="ru-RU" sz="1200" b="0" i="0" kern="1200" dirty="0" smtClean="0">
                <a:solidFill>
                  <a:schemeClr val="tx1"/>
                </a:solidFill>
                <a:effectLst/>
                <a:latin typeface="+mn-lt"/>
                <a:ea typeface="+mn-ea"/>
                <a:cs typeface="+mn-cs"/>
              </a:rPr>
              <a:t>Этот метод переопределяет метод </a:t>
            </a:r>
            <a:r>
              <a:rPr lang="en-US" sz="1200" b="0" i="0" kern="1200" dirty="0" smtClean="0">
                <a:solidFill>
                  <a:schemeClr val="tx1"/>
                </a:solidFill>
                <a:effectLst/>
                <a:latin typeface="+mn-lt"/>
                <a:ea typeface="+mn-ea"/>
                <a:cs typeface="+mn-cs"/>
              </a:rPr>
              <a:t>build </a:t>
            </a:r>
            <a:r>
              <a:rPr lang="ru-RU" sz="1200" b="0" i="0" kern="1200" dirty="0" smtClean="0">
                <a:solidFill>
                  <a:schemeClr val="tx1"/>
                </a:solidFill>
                <a:effectLst/>
                <a:latin typeface="+mn-lt"/>
                <a:ea typeface="+mn-ea"/>
                <a:cs typeface="+mn-cs"/>
              </a:rPr>
              <a:t>из </a:t>
            </a:r>
            <a:r>
              <a:rPr lang="en-US" sz="1200" b="0" i="0" kern="1200" dirty="0" smtClean="0">
                <a:solidFill>
                  <a:schemeClr val="tx1"/>
                </a:solidFill>
                <a:effectLst/>
                <a:latin typeface="+mn-lt"/>
                <a:ea typeface="+mn-ea"/>
                <a:cs typeface="+mn-cs"/>
              </a:rPr>
              <a:t>State, </a:t>
            </a:r>
            <a:r>
              <a:rPr lang="ru-RU" sz="1200" b="0" i="0" kern="1200" dirty="0" smtClean="0">
                <a:solidFill>
                  <a:schemeClr val="tx1"/>
                </a:solidFill>
                <a:effectLst/>
                <a:latin typeface="+mn-lt"/>
                <a:ea typeface="+mn-ea"/>
                <a:cs typeface="+mn-cs"/>
              </a:rPr>
              <a:t>который используется для построения пользовательского интерфейса </a:t>
            </a:r>
            <a:r>
              <a:rPr lang="ru-RU" sz="1200" b="0" i="0" kern="1200" dirty="0" err="1" smtClean="0">
                <a:solidFill>
                  <a:schemeClr val="tx1"/>
                </a:solidFill>
                <a:effectLst/>
                <a:latin typeface="+mn-lt"/>
                <a:ea typeface="+mn-ea"/>
                <a:cs typeface="+mn-cs"/>
              </a:rPr>
              <a:t>виджета</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Создание списка задач:</a:t>
            </a:r>
          </a:p>
          <a:p>
            <a:pPr rtl="0" latinLnBrk="0"/>
            <a:r>
              <a:rPr lang="en-US" sz="1200" b="0" i="0" kern="1200" dirty="0" smtClean="0">
                <a:solidFill>
                  <a:schemeClr val="tx1"/>
                </a:solidFill>
                <a:effectLst/>
                <a:latin typeface="+mn-lt"/>
                <a:ea typeface="+mn-ea"/>
                <a:cs typeface="+mn-cs"/>
              </a:rPr>
              <a:t>return </a:t>
            </a:r>
            <a:r>
              <a:rPr lang="en-US" sz="1200" b="0" i="0" kern="1200" dirty="0" err="1" smtClean="0">
                <a:solidFill>
                  <a:schemeClr val="tx1"/>
                </a:solidFill>
                <a:effectLst/>
                <a:latin typeface="+mn-lt"/>
                <a:ea typeface="+mn-ea"/>
                <a:cs typeface="+mn-cs"/>
              </a:rPr>
              <a:t>ListView.builder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itemCount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widget.controller.tasks.length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itemBuilder</a:t>
            </a:r>
            <a:r>
              <a:rPr lang="en-US" sz="1200" b="0" i="0" kern="1200" dirty="0" smtClean="0">
                <a:solidFill>
                  <a:schemeClr val="tx1"/>
                </a:solidFill>
                <a:effectLst/>
                <a:latin typeface="+mn-lt"/>
                <a:ea typeface="+mn-ea"/>
                <a:cs typeface="+mn-cs"/>
              </a:rPr>
              <a:t>: (context, index) { final task = </a:t>
            </a:r>
            <a:r>
              <a:rPr lang="en-US" sz="1200" b="0" i="0" kern="1200" dirty="0" err="1" smtClean="0">
                <a:solidFill>
                  <a:schemeClr val="tx1"/>
                </a:solidFill>
                <a:effectLst/>
                <a:latin typeface="+mn-lt"/>
                <a:ea typeface="+mn-ea"/>
                <a:cs typeface="+mn-cs"/>
              </a:rPr>
              <a:t>widget.controller.tasks</a:t>
            </a:r>
            <a:r>
              <a:rPr lang="en-US" sz="1200" b="0" i="0" kern="1200" dirty="0" smtClean="0">
                <a:solidFill>
                  <a:schemeClr val="tx1"/>
                </a:solidFill>
                <a:effectLst/>
                <a:latin typeface="+mn-lt"/>
                <a:ea typeface="+mn-ea"/>
                <a:cs typeface="+mn-cs"/>
              </a:rPr>
              <a:t>[index]; return </a:t>
            </a:r>
            <a:r>
              <a:rPr lang="en-US" sz="1200" b="0" i="0" kern="1200" dirty="0" err="1" smtClean="0">
                <a:solidFill>
                  <a:schemeClr val="tx1"/>
                </a:solidFill>
                <a:effectLst/>
                <a:latin typeface="+mn-lt"/>
                <a:ea typeface="+mn-ea"/>
                <a:cs typeface="+mn-cs"/>
              </a:rPr>
              <a:t>ListTile</a:t>
            </a:r>
            <a:r>
              <a:rPr lang="en-US" sz="1200" b="0" i="0" kern="1200" dirty="0" smtClean="0">
                <a:solidFill>
                  <a:schemeClr val="tx1"/>
                </a:solidFill>
                <a:effectLst/>
                <a:latin typeface="+mn-lt"/>
                <a:ea typeface="+mn-ea"/>
                <a:cs typeface="+mn-cs"/>
              </a:rPr>
              <a:t>( title: Text(</a:t>
            </a:r>
            <a:r>
              <a:rPr lang="en-US" sz="1200" b="0" i="0" kern="1200" dirty="0" err="1" smtClean="0">
                <a:solidFill>
                  <a:schemeClr val="tx1"/>
                </a:solidFill>
                <a:effectLst/>
                <a:latin typeface="+mn-lt"/>
                <a:ea typeface="+mn-ea"/>
                <a:cs typeface="+mn-cs"/>
              </a:rPr>
              <a:t>task.title</a:t>
            </a:r>
            <a:r>
              <a:rPr lang="en-US" sz="1200" b="0" i="0" kern="1200" dirty="0" smtClean="0">
                <a:solidFill>
                  <a:schemeClr val="tx1"/>
                </a:solidFill>
                <a:effectLst/>
                <a:latin typeface="+mn-lt"/>
                <a:ea typeface="+mn-ea"/>
                <a:cs typeface="+mn-cs"/>
              </a:rPr>
              <a:t>), leading: Checkbox( value: </a:t>
            </a:r>
            <a:r>
              <a:rPr lang="en-US" sz="1200" b="0" i="0" kern="1200" dirty="0" err="1" smtClean="0">
                <a:solidFill>
                  <a:schemeClr val="tx1"/>
                </a:solidFill>
                <a:effectLst/>
                <a:latin typeface="+mn-lt"/>
                <a:ea typeface="+mn-ea"/>
                <a:cs typeface="+mn-cs"/>
              </a:rPr>
              <a:t>task.completed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onChanged</a:t>
            </a:r>
            <a:r>
              <a:rPr lang="en-US" sz="1200" b="0" i="0" kern="1200" dirty="0" smtClean="0">
                <a:solidFill>
                  <a:schemeClr val="tx1"/>
                </a:solidFill>
                <a:effectLst/>
                <a:latin typeface="+mn-lt"/>
                <a:ea typeface="+mn-ea"/>
                <a:cs typeface="+mn-cs"/>
              </a:rPr>
              <a:t>: (value) { </a:t>
            </a:r>
            <a:r>
              <a:rPr lang="en-US" sz="1200" b="0" i="0" kern="1200" dirty="0" err="1" smtClean="0">
                <a:solidFill>
                  <a:schemeClr val="tx1"/>
                </a:solidFill>
                <a:effectLst/>
                <a:latin typeface="+mn-lt"/>
                <a:ea typeface="+mn-ea"/>
                <a:cs typeface="+mn-cs"/>
              </a:rPr>
              <a:t>setState</a:t>
            </a:r>
            <a:r>
              <a:rPr lang="en-US" sz="1200" b="0" i="0" kern="1200" dirty="0" smtClean="0">
                <a:solidFill>
                  <a:schemeClr val="tx1"/>
                </a:solidFill>
                <a:effectLst/>
                <a:latin typeface="+mn-lt"/>
                <a:ea typeface="+mn-ea"/>
                <a:cs typeface="+mn-cs"/>
              </a:rPr>
              <a:t>(() =&gt; </a:t>
            </a:r>
            <a:r>
              <a:rPr lang="en-US" sz="1200" b="0" i="0" kern="1200" dirty="0" err="1" smtClean="0">
                <a:solidFill>
                  <a:schemeClr val="tx1"/>
                </a:solidFill>
                <a:effectLst/>
                <a:latin typeface="+mn-lt"/>
                <a:ea typeface="+mn-ea"/>
                <a:cs typeface="+mn-cs"/>
              </a:rPr>
              <a:t>widget.controller.toggleTaskCompletion</a:t>
            </a:r>
            <a:r>
              <a:rPr lang="en-US" sz="1200" b="0" i="0" kern="1200" dirty="0" smtClean="0">
                <a:solidFill>
                  <a:schemeClr val="tx1"/>
                </a:solidFill>
                <a:effectLst/>
                <a:latin typeface="+mn-lt"/>
                <a:ea typeface="+mn-ea"/>
                <a:cs typeface="+mn-cs"/>
              </a:rPr>
              <a:t>(index) ); }, ), ); }, );</a:t>
            </a:r>
          </a:p>
          <a:p>
            <a:r>
              <a:rPr lang="ru-RU" sz="1200" b="0" i="0" kern="1200" dirty="0" smtClean="0">
                <a:solidFill>
                  <a:schemeClr val="tx1"/>
                </a:solidFill>
                <a:effectLst/>
                <a:latin typeface="+mn-lt"/>
                <a:ea typeface="+mn-ea"/>
                <a:cs typeface="+mn-cs"/>
              </a:rPr>
              <a:t>Давайте разберем этот блок кода по частям:</a:t>
            </a:r>
          </a:p>
          <a:p>
            <a:pPr lvl="1"/>
            <a:r>
              <a:rPr lang="en-US" sz="1200" b="0" i="0" kern="1200" dirty="0" err="1" smtClean="0">
                <a:solidFill>
                  <a:schemeClr val="tx1"/>
                </a:solidFill>
                <a:effectLst/>
                <a:latin typeface="+mn-lt"/>
                <a:ea typeface="+mn-ea"/>
                <a:cs typeface="+mn-cs"/>
              </a:rPr>
              <a:t>ListView.builder</a:t>
            </a:r>
            <a:r>
              <a:rPr lang="en-US" sz="1200" b="0" i="0" kern="1200" dirty="0" smtClean="0">
                <a:solidFill>
                  <a:schemeClr val="tx1"/>
                </a:solidFill>
                <a:effectLst/>
                <a:latin typeface="+mn-lt"/>
                <a:ea typeface="+mn-ea"/>
                <a:cs typeface="+mn-cs"/>
              </a:rPr>
              <a:t>:</a:t>
            </a:r>
          </a:p>
          <a:p>
            <a:pPr lvl="1" rtl="0" latinLnBrk="0"/>
            <a:r>
              <a:rPr lang="en-US" sz="1200" b="0" i="0" kern="1200" dirty="0" smtClean="0">
                <a:solidFill>
                  <a:schemeClr val="tx1"/>
                </a:solidFill>
                <a:effectLst/>
                <a:latin typeface="+mn-lt"/>
                <a:ea typeface="+mn-ea"/>
                <a:cs typeface="+mn-cs"/>
              </a:rPr>
              <a:t>return </a:t>
            </a:r>
            <a:r>
              <a:rPr lang="en-US" sz="1200" b="0" i="0" kern="1200" dirty="0" err="1" smtClean="0">
                <a:solidFill>
                  <a:schemeClr val="tx1"/>
                </a:solidFill>
                <a:effectLst/>
                <a:latin typeface="+mn-lt"/>
                <a:ea typeface="+mn-ea"/>
                <a:cs typeface="+mn-cs"/>
              </a:rPr>
              <a:t>ListView.builder</a:t>
            </a:r>
            <a:r>
              <a:rPr lang="en-US" sz="1200" b="0" i="0" kern="1200" dirty="0" smtClean="0">
                <a:solidFill>
                  <a:schemeClr val="tx1"/>
                </a:solidFill>
                <a:effectLst/>
                <a:latin typeface="+mn-lt"/>
                <a:ea typeface="+mn-ea"/>
                <a:cs typeface="+mn-cs"/>
              </a:rPr>
              <a:t>(</a:t>
            </a:r>
          </a:p>
          <a:p>
            <a:pPr lvl="1"/>
            <a:r>
              <a:rPr lang="ru-RU" sz="1200" b="0" i="0" kern="1200" dirty="0" smtClean="0">
                <a:solidFill>
                  <a:schemeClr val="tx1"/>
                </a:solidFill>
                <a:effectLst/>
                <a:latin typeface="+mn-lt"/>
                <a:ea typeface="+mn-ea"/>
                <a:cs typeface="+mn-cs"/>
              </a:rPr>
              <a:t>Этот </a:t>
            </a:r>
            <a:r>
              <a:rPr lang="ru-RU" sz="1200" b="0" i="0" kern="1200" dirty="0" err="1" smtClean="0">
                <a:solidFill>
                  <a:schemeClr val="tx1"/>
                </a:solidFill>
                <a:effectLst/>
                <a:latin typeface="+mn-lt"/>
                <a:ea typeface="+mn-ea"/>
                <a:cs typeface="+mn-cs"/>
              </a:rPr>
              <a:t>виджет</a:t>
            </a:r>
            <a:r>
              <a:rPr lang="ru-RU" sz="1200" b="0" i="0" kern="1200" dirty="0" smtClean="0">
                <a:solidFill>
                  <a:schemeClr val="tx1"/>
                </a:solidFill>
                <a:effectLst/>
                <a:latin typeface="+mn-lt"/>
                <a:ea typeface="+mn-ea"/>
                <a:cs typeface="+mn-cs"/>
              </a:rPr>
              <a:t> используется для создания списка элементов, которые строятся динамически на основе данных.</a:t>
            </a:r>
          </a:p>
          <a:p>
            <a:pPr lvl="1"/>
            <a:r>
              <a:rPr lang="en-US" sz="1200" b="0" i="0" kern="1200" dirty="0" err="1" smtClean="0">
                <a:solidFill>
                  <a:schemeClr val="tx1"/>
                </a:solidFill>
                <a:effectLst/>
                <a:latin typeface="+mn-lt"/>
                <a:ea typeface="+mn-ea"/>
                <a:cs typeface="+mn-cs"/>
              </a:rPr>
              <a:t>itemCount</a:t>
            </a:r>
            <a:r>
              <a:rPr lang="en-US" sz="1200" b="0" i="0" kern="1200" dirty="0" smtClean="0">
                <a:solidFill>
                  <a:schemeClr val="tx1"/>
                </a:solidFill>
                <a:effectLst/>
                <a:latin typeface="+mn-lt"/>
                <a:ea typeface="+mn-ea"/>
                <a:cs typeface="+mn-cs"/>
              </a:rPr>
              <a:t>:</a:t>
            </a:r>
          </a:p>
          <a:p>
            <a:pPr lvl="1" rtl="0" latinLnBrk="0"/>
            <a:r>
              <a:rPr lang="en-US" sz="1200" b="0" i="0" kern="1200" dirty="0" err="1" smtClean="0">
                <a:solidFill>
                  <a:schemeClr val="tx1"/>
                </a:solidFill>
                <a:effectLst/>
                <a:latin typeface="+mn-lt"/>
                <a:ea typeface="+mn-ea"/>
                <a:cs typeface="+mn-cs"/>
              </a:rPr>
              <a:t>itemCount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widget.controller.tasks.length</a:t>
            </a:r>
            <a:r>
              <a:rPr lang="en-US" sz="1200" b="0" i="0" kern="1200" dirty="0" smtClean="0">
                <a:solidFill>
                  <a:schemeClr val="tx1"/>
                </a:solidFill>
                <a:effectLst/>
                <a:latin typeface="+mn-lt"/>
                <a:ea typeface="+mn-ea"/>
                <a:cs typeface="+mn-cs"/>
              </a:rPr>
              <a:t>,</a:t>
            </a:r>
          </a:p>
          <a:p>
            <a:pPr lvl="1"/>
            <a:r>
              <a:rPr lang="ru-RU" sz="1200" b="0" i="0" kern="1200" dirty="0" smtClean="0">
                <a:solidFill>
                  <a:schemeClr val="tx1"/>
                </a:solidFill>
                <a:effectLst/>
                <a:latin typeface="+mn-lt"/>
                <a:ea typeface="+mn-ea"/>
                <a:cs typeface="+mn-cs"/>
              </a:rPr>
              <a:t>Это свойство указывает количество элементов в списке. В данном случае оно равно длине списка задач, который хранится в контроллере.</a:t>
            </a:r>
          </a:p>
          <a:p>
            <a:pPr lvl="1"/>
            <a:r>
              <a:rPr lang="en-US" sz="1200" b="0" i="0" kern="1200" dirty="0" err="1" smtClean="0">
                <a:solidFill>
                  <a:schemeClr val="tx1"/>
                </a:solidFill>
                <a:effectLst/>
                <a:latin typeface="+mn-lt"/>
                <a:ea typeface="+mn-ea"/>
                <a:cs typeface="+mn-cs"/>
              </a:rPr>
              <a:t>itemBuilder</a:t>
            </a:r>
            <a:r>
              <a:rPr lang="en-US" sz="1200" b="0" i="0" kern="1200" dirty="0" smtClean="0">
                <a:solidFill>
                  <a:schemeClr val="tx1"/>
                </a:solidFill>
                <a:effectLst/>
                <a:latin typeface="+mn-lt"/>
                <a:ea typeface="+mn-ea"/>
                <a:cs typeface="+mn-cs"/>
              </a:rPr>
              <a:t>:</a:t>
            </a:r>
          </a:p>
          <a:p>
            <a:pPr lvl="1" rtl="0" latinLnBrk="0"/>
            <a:r>
              <a:rPr lang="en-US" sz="1200" b="0" i="0" kern="1200" dirty="0" err="1" smtClean="0">
                <a:solidFill>
                  <a:schemeClr val="tx1"/>
                </a:solidFill>
                <a:effectLst/>
                <a:latin typeface="+mn-lt"/>
                <a:ea typeface="+mn-ea"/>
                <a:cs typeface="+mn-cs"/>
              </a:rPr>
              <a:t>itemBuilder</a:t>
            </a:r>
            <a:r>
              <a:rPr lang="en-US" sz="1200" b="0" i="0" kern="1200" dirty="0" smtClean="0">
                <a:solidFill>
                  <a:schemeClr val="tx1"/>
                </a:solidFill>
                <a:effectLst/>
                <a:latin typeface="+mn-lt"/>
                <a:ea typeface="+mn-ea"/>
                <a:cs typeface="+mn-cs"/>
              </a:rPr>
              <a:t>: (context, index) {</a:t>
            </a:r>
          </a:p>
          <a:p>
            <a:pPr lvl="1"/>
            <a:r>
              <a:rPr lang="ru-RU" sz="1200" b="0" i="0" kern="1200" dirty="0" smtClean="0">
                <a:solidFill>
                  <a:schemeClr val="tx1"/>
                </a:solidFill>
                <a:effectLst/>
                <a:latin typeface="+mn-lt"/>
                <a:ea typeface="+mn-ea"/>
                <a:cs typeface="+mn-cs"/>
              </a:rPr>
              <a:t>Этот метод вызывается для каждого элемента в списке. Он принимает контекст и индекс текущего элемента и возвращает </a:t>
            </a:r>
            <a:r>
              <a:rPr lang="ru-RU" sz="1200" b="0" i="0" kern="1200" dirty="0" err="1" smtClean="0">
                <a:solidFill>
                  <a:schemeClr val="tx1"/>
                </a:solidFill>
                <a:effectLst/>
                <a:latin typeface="+mn-lt"/>
                <a:ea typeface="+mn-ea"/>
                <a:cs typeface="+mn-cs"/>
              </a:rPr>
              <a:t>виджет</a:t>
            </a:r>
            <a:r>
              <a:rPr lang="ru-RU" sz="1200" b="0" i="0" kern="1200" dirty="0" smtClean="0">
                <a:solidFill>
                  <a:schemeClr val="tx1"/>
                </a:solidFill>
                <a:effectLst/>
                <a:latin typeface="+mn-lt"/>
                <a:ea typeface="+mn-ea"/>
                <a:cs typeface="+mn-cs"/>
              </a:rPr>
              <a:t> для этого элемента.</a:t>
            </a:r>
          </a:p>
          <a:p>
            <a:pPr lvl="1"/>
            <a:r>
              <a:rPr lang="ru-RU" sz="1200" b="0" i="0" kern="1200" dirty="0" smtClean="0">
                <a:solidFill>
                  <a:schemeClr val="tx1"/>
                </a:solidFill>
                <a:effectLst/>
                <a:latin typeface="+mn-lt"/>
                <a:ea typeface="+mn-ea"/>
                <a:cs typeface="+mn-cs"/>
              </a:rPr>
              <a:t>Получение задачи:</a:t>
            </a:r>
          </a:p>
          <a:p>
            <a:pPr lvl="1" rtl="0" latinLnBrk="0"/>
            <a:r>
              <a:rPr lang="en-US" sz="1200" b="0" i="0" kern="1200" dirty="0" smtClean="0">
                <a:solidFill>
                  <a:schemeClr val="tx1"/>
                </a:solidFill>
                <a:effectLst/>
                <a:latin typeface="+mn-lt"/>
                <a:ea typeface="+mn-ea"/>
                <a:cs typeface="+mn-cs"/>
              </a:rPr>
              <a:t>final task = </a:t>
            </a:r>
            <a:r>
              <a:rPr lang="en-US" sz="1200" b="0" i="0" kern="1200" dirty="0" err="1" smtClean="0">
                <a:solidFill>
                  <a:schemeClr val="tx1"/>
                </a:solidFill>
                <a:effectLst/>
                <a:latin typeface="+mn-lt"/>
                <a:ea typeface="+mn-ea"/>
                <a:cs typeface="+mn-cs"/>
              </a:rPr>
              <a:t>widget.controller.tasks</a:t>
            </a:r>
            <a:r>
              <a:rPr lang="en-US" sz="1200" b="0" i="0" kern="1200" dirty="0" smtClean="0">
                <a:solidFill>
                  <a:schemeClr val="tx1"/>
                </a:solidFill>
                <a:effectLst/>
                <a:latin typeface="+mn-lt"/>
                <a:ea typeface="+mn-ea"/>
                <a:cs typeface="+mn-cs"/>
              </a:rPr>
              <a:t>[index];</a:t>
            </a:r>
          </a:p>
          <a:p>
            <a:pPr lvl="1"/>
            <a:r>
              <a:rPr lang="ru-RU" sz="1200" b="0" i="0" kern="1200" dirty="0" smtClean="0">
                <a:solidFill>
                  <a:schemeClr val="tx1"/>
                </a:solidFill>
                <a:effectLst/>
                <a:latin typeface="+mn-lt"/>
                <a:ea typeface="+mn-ea"/>
                <a:cs typeface="+mn-cs"/>
              </a:rPr>
              <a:t>Здесь получается текущая задача из списка задач контроллера по индексу.</a:t>
            </a:r>
          </a:p>
          <a:p>
            <a:pPr lvl="1"/>
            <a:r>
              <a:rPr lang="ru-RU" sz="1200" b="0" i="0" kern="1200" dirty="0" smtClean="0">
                <a:solidFill>
                  <a:schemeClr val="tx1"/>
                </a:solidFill>
                <a:effectLst/>
                <a:latin typeface="+mn-lt"/>
                <a:ea typeface="+mn-ea"/>
                <a:cs typeface="+mn-cs"/>
              </a:rPr>
              <a:t>Создание </a:t>
            </a:r>
            <a:r>
              <a:rPr lang="en-US" sz="1200" b="0" i="0" kern="1200" dirty="0" err="1" smtClean="0">
                <a:solidFill>
                  <a:schemeClr val="tx1"/>
                </a:solidFill>
                <a:effectLst/>
                <a:latin typeface="+mn-lt"/>
                <a:ea typeface="+mn-ea"/>
                <a:cs typeface="+mn-cs"/>
              </a:rPr>
              <a:t>ListTile</a:t>
            </a:r>
            <a:r>
              <a:rPr lang="en-US" sz="1200" b="0" i="0" kern="1200" dirty="0" smtClean="0">
                <a:solidFill>
                  <a:schemeClr val="tx1"/>
                </a:solidFill>
                <a:effectLst/>
                <a:latin typeface="+mn-lt"/>
                <a:ea typeface="+mn-ea"/>
                <a:cs typeface="+mn-cs"/>
              </a:rPr>
              <a:t>:</a:t>
            </a:r>
          </a:p>
          <a:p>
            <a:pPr lvl="1" rtl="0" latinLnBrk="0"/>
            <a:r>
              <a:rPr lang="en-US" sz="1200" b="0" i="0" kern="1200" dirty="0" smtClean="0">
                <a:solidFill>
                  <a:schemeClr val="tx1"/>
                </a:solidFill>
                <a:effectLst/>
                <a:latin typeface="+mn-lt"/>
                <a:ea typeface="+mn-ea"/>
                <a:cs typeface="+mn-cs"/>
              </a:rPr>
              <a:t>return </a:t>
            </a:r>
            <a:r>
              <a:rPr lang="en-US" sz="1200" b="0" i="0" kern="1200" dirty="0" err="1" smtClean="0">
                <a:solidFill>
                  <a:schemeClr val="tx1"/>
                </a:solidFill>
                <a:effectLst/>
                <a:latin typeface="+mn-lt"/>
                <a:ea typeface="+mn-ea"/>
                <a:cs typeface="+mn-cs"/>
              </a:rPr>
              <a:t>ListTile</a:t>
            </a:r>
            <a:r>
              <a:rPr lang="en-US" sz="1200" b="0" i="0" kern="1200" dirty="0" smtClean="0">
                <a:solidFill>
                  <a:schemeClr val="tx1"/>
                </a:solidFill>
                <a:effectLst/>
                <a:latin typeface="+mn-lt"/>
                <a:ea typeface="+mn-ea"/>
                <a:cs typeface="+mn-cs"/>
              </a:rPr>
              <a:t>( title: Text(</a:t>
            </a:r>
            <a:r>
              <a:rPr lang="en-US" sz="1200" b="0" i="0" kern="1200" dirty="0" err="1" smtClean="0">
                <a:solidFill>
                  <a:schemeClr val="tx1"/>
                </a:solidFill>
                <a:effectLst/>
                <a:latin typeface="+mn-lt"/>
                <a:ea typeface="+mn-ea"/>
                <a:cs typeface="+mn-cs"/>
              </a:rPr>
              <a:t>task.title</a:t>
            </a:r>
            <a:r>
              <a:rPr lang="en-US" sz="1200" b="0" i="0" kern="1200" dirty="0" smtClean="0">
                <a:solidFill>
                  <a:schemeClr val="tx1"/>
                </a:solidFill>
                <a:effectLst/>
                <a:latin typeface="+mn-lt"/>
                <a:ea typeface="+mn-ea"/>
                <a:cs typeface="+mn-cs"/>
              </a:rPr>
              <a:t>), leading: Checkbox( value: </a:t>
            </a:r>
            <a:r>
              <a:rPr lang="en-US" sz="1200" b="0" i="0" kern="1200" dirty="0" err="1" smtClean="0">
                <a:solidFill>
                  <a:schemeClr val="tx1"/>
                </a:solidFill>
                <a:effectLst/>
                <a:latin typeface="+mn-lt"/>
                <a:ea typeface="+mn-ea"/>
                <a:cs typeface="+mn-cs"/>
              </a:rPr>
              <a:t>task.completed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onChanged</a:t>
            </a:r>
            <a:r>
              <a:rPr lang="en-US" sz="1200" b="0" i="0" kern="1200" dirty="0" smtClean="0">
                <a:solidFill>
                  <a:schemeClr val="tx1"/>
                </a:solidFill>
                <a:effectLst/>
                <a:latin typeface="+mn-lt"/>
                <a:ea typeface="+mn-ea"/>
                <a:cs typeface="+mn-cs"/>
              </a:rPr>
              <a:t>: (value) { </a:t>
            </a:r>
            <a:r>
              <a:rPr lang="en-US" sz="1200" b="0" i="0" kern="1200" dirty="0" err="1" smtClean="0">
                <a:solidFill>
                  <a:schemeClr val="tx1"/>
                </a:solidFill>
                <a:effectLst/>
                <a:latin typeface="+mn-lt"/>
                <a:ea typeface="+mn-ea"/>
                <a:cs typeface="+mn-cs"/>
              </a:rPr>
              <a:t>setState</a:t>
            </a:r>
            <a:r>
              <a:rPr lang="en-US" sz="1200" b="0" i="0" kern="1200" dirty="0" smtClean="0">
                <a:solidFill>
                  <a:schemeClr val="tx1"/>
                </a:solidFill>
                <a:effectLst/>
                <a:latin typeface="+mn-lt"/>
                <a:ea typeface="+mn-ea"/>
                <a:cs typeface="+mn-cs"/>
              </a:rPr>
              <a:t>(() =&gt; </a:t>
            </a:r>
            <a:r>
              <a:rPr lang="en-US" sz="1200" b="0" i="0" kern="1200" dirty="0" err="1" smtClean="0">
                <a:solidFill>
                  <a:schemeClr val="tx1"/>
                </a:solidFill>
                <a:effectLst/>
                <a:latin typeface="+mn-lt"/>
                <a:ea typeface="+mn-ea"/>
                <a:cs typeface="+mn-cs"/>
              </a:rPr>
              <a:t>widget.controller.toggleTaskCompletion</a:t>
            </a:r>
            <a:r>
              <a:rPr lang="en-US" sz="1200" b="0" i="0" kern="1200" dirty="0" smtClean="0">
                <a:solidFill>
                  <a:schemeClr val="tx1"/>
                </a:solidFill>
                <a:effectLst/>
                <a:latin typeface="+mn-lt"/>
                <a:ea typeface="+mn-ea"/>
                <a:cs typeface="+mn-cs"/>
              </a:rPr>
              <a:t>(index) ); }, ), );</a:t>
            </a:r>
          </a:p>
          <a:p>
            <a:pPr lvl="1"/>
            <a:r>
              <a:rPr lang="ru-RU" sz="1200" b="0" i="0" kern="1200" dirty="0" smtClean="0">
                <a:solidFill>
                  <a:schemeClr val="tx1"/>
                </a:solidFill>
                <a:effectLst/>
                <a:latin typeface="+mn-lt"/>
                <a:ea typeface="+mn-ea"/>
                <a:cs typeface="+mn-cs"/>
              </a:rPr>
              <a:t>Для каждой задачи создается </a:t>
            </a:r>
            <a:r>
              <a:rPr lang="en-US" sz="1200" b="0" i="0" kern="1200" dirty="0" err="1" smtClean="0">
                <a:solidFill>
                  <a:schemeClr val="tx1"/>
                </a:solidFill>
                <a:effectLst/>
                <a:latin typeface="+mn-lt"/>
                <a:ea typeface="+mn-ea"/>
                <a:cs typeface="+mn-cs"/>
              </a:rPr>
              <a:t>ListTile</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который содержит:</a:t>
            </a:r>
          </a:p>
          <a:p>
            <a:pPr lvl="2"/>
            <a:r>
              <a:rPr lang="en-US" sz="1200" b="0" i="0" kern="1200" dirty="0" smtClean="0">
                <a:solidFill>
                  <a:schemeClr val="tx1"/>
                </a:solidFill>
                <a:effectLst/>
                <a:latin typeface="+mn-lt"/>
                <a:ea typeface="+mn-ea"/>
                <a:cs typeface="+mn-cs"/>
              </a:rPr>
              <a:t>title: </a:t>
            </a:r>
            <a:r>
              <a:rPr lang="ru-RU" sz="1200" b="0" i="0" kern="1200" dirty="0" smtClean="0">
                <a:solidFill>
                  <a:schemeClr val="tx1"/>
                </a:solidFill>
                <a:effectLst/>
                <a:latin typeface="+mn-lt"/>
                <a:ea typeface="+mn-ea"/>
                <a:cs typeface="+mn-cs"/>
              </a:rPr>
              <a:t>Текстовый </a:t>
            </a:r>
            <a:r>
              <a:rPr lang="ru-RU" sz="1200" b="0" i="0" kern="1200" dirty="0" err="1" smtClean="0">
                <a:solidFill>
                  <a:schemeClr val="tx1"/>
                </a:solidFill>
                <a:effectLst/>
                <a:latin typeface="+mn-lt"/>
                <a:ea typeface="+mn-ea"/>
                <a:cs typeface="+mn-cs"/>
              </a:rPr>
              <a:t>виджет</a:t>
            </a:r>
            <a:r>
              <a:rPr lang="ru-RU" sz="1200" b="0" i="0" kern="1200" dirty="0" smtClean="0">
                <a:solidFill>
                  <a:schemeClr val="tx1"/>
                </a:solidFill>
                <a:effectLst/>
                <a:latin typeface="+mn-lt"/>
                <a:ea typeface="+mn-ea"/>
                <a:cs typeface="+mn-cs"/>
              </a:rPr>
              <a:t>, отображающий название задачи.</a:t>
            </a:r>
          </a:p>
          <a:p>
            <a:pPr lvl="2"/>
            <a:r>
              <a:rPr lang="en-US" sz="1200" b="0" i="0" kern="1200" dirty="0" smtClean="0">
                <a:solidFill>
                  <a:schemeClr val="tx1"/>
                </a:solidFill>
                <a:effectLst/>
                <a:latin typeface="+mn-lt"/>
                <a:ea typeface="+mn-ea"/>
                <a:cs typeface="+mn-cs"/>
              </a:rPr>
              <a:t>leading: </a:t>
            </a:r>
            <a:r>
              <a:rPr lang="ru-RU" sz="1200" b="0" i="0" kern="1200" dirty="0" err="1" smtClean="0">
                <a:solidFill>
                  <a:schemeClr val="tx1"/>
                </a:solidFill>
                <a:effectLst/>
                <a:latin typeface="+mn-lt"/>
                <a:ea typeface="+mn-ea"/>
                <a:cs typeface="+mn-cs"/>
              </a:rPr>
              <a:t>Чекбокс</a:t>
            </a:r>
            <a:r>
              <a:rPr lang="ru-RU" sz="1200" b="0" i="0" kern="1200" dirty="0" smtClean="0">
                <a:solidFill>
                  <a:schemeClr val="tx1"/>
                </a:solidFill>
                <a:effectLst/>
                <a:latin typeface="+mn-lt"/>
                <a:ea typeface="+mn-ea"/>
                <a:cs typeface="+mn-cs"/>
              </a:rPr>
              <a:t>, который показывает состояние выполнения задачи (</a:t>
            </a:r>
            <a:r>
              <a:rPr lang="en-US" sz="1200" b="0" i="0" kern="1200" dirty="0" smtClean="0">
                <a:solidFill>
                  <a:schemeClr val="tx1"/>
                </a:solidFill>
                <a:effectLst/>
                <a:latin typeface="+mn-lt"/>
                <a:ea typeface="+mn-ea"/>
                <a:cs typeface="+mn-cs"/>
              </a:rPr>
              <a:t>completed).</a:t>
            </a:r>
          </a:p>
          <a:p>
            <a:pPr lvl="1"/>
            <a:r>
              <a:rPr lang="ru-RU" sz="1200" b="0" i="0" kern="1200" dirty="0" smtClean="0">
                <a:solidFill>
                  <a:schemeClr val="tx1"/>
                </a:solidFill>
                <a:effectLst/>
                <a:latin typeface="+mn-lt"/>
                <a:ea typeface="+mn-ea"/>
                <a:cs typeface="+mn-cs"/>
              </a:rPr>
              <a:t>Обработка изменения состояния </a:t>
            </a:r>
            <a:r>
              <a:rPr lang="ru-RU" sz="1200" b="0" i="0" kern="1200" dirty="0" err="1" smtClean="0">
                <a:solidFill>
                  <a:schemeClr val="tx1"/>
                </a:solidFill>
                <a:effectLst/>
                <a:latin typeface="+mn-lt"/>
                <a:ea typeface="+mn-ea"/>
                <a:cs typeface="+mn-cs"/>
              </a:rPr>
              <a:t>чекбокса</a:t>
            </a:r>
            <a:r>
              <a:rPr lang="ru-RU" sz="1200" b="0" i="0" kern="1200" dirty="0" smtClean="0">
                <a:solidFill>
                  <a:schemeClr val="tx1"/>
                </a:solidFill>
                <a:effectLst/>
                <a:latin typeface="+mn-lt"/>
                <a:ea typeface="+mn-ea"/>
                <a:cs typeface="+mn-cs"/>
              </a:rPr>
              <a:t>:</a:t>
            </a:r>
          </a:p>
          <a:p>
            <a:pPr lvl="1" rtl="0" latinLnBrk="0"/>
            <a:r>
              <a:rPr lang="en-US" sz="1200" b="0" i="0" kern="1200" dirty="0" err="1" smtClean="0">
                <a:solidFill>
                  <a:schemeClr val="tx1"/>
                </a:solidFill>
                <a:effectLst/>
                <a:latin typeface="+mn-lt"/>
                <a:ea typeface="+mn-ea"/>
                <a:cs typeface="+mn-cs"/>
              </a:rPr>
              <a:t>onChanged</a:t>
            </a:r>
            <a:r>
              <a:rPr lang="en-US" sz="1200" b="0" i="0" kern="1200" dirty="0" smtClean="0">
                <a:solidFill>
                  <a:schemeClr val="tx1"/>
                </a:solidFill>
                <a:effectLst/>
                <a:latin typeface="+mn-lt"/>
                <a:ea typeface="+mn-ea"/>
                <a:cs typeface="+mn-cs"/>
              </a:rPr>
              <a:t>: (value) { </a:t>
            </a:r>
            <a:r>
              <a:rPr lang="en-US" sz="1200" b="0" i="0" kern="1200" dirty="0" err="1" smtClean="0">
                <a:solidFill>
                  <a:schemeClr val="tx1"/>
                </a:solidFill>
                <a:effectLst/>
                <a:latin typeface="+mn-lt"/>
                <a:ea typeface="+mn-ea"/>
                <a:cs typeface="+mn-cs"/>
              </a:rPr>
              <a:t>setState</a:t>
            </a:r>
            <a:r>
              <a:rPr lang="en-US" sz="1200" b="0" i="0" kern="1200" dirty="0" smtClean="0">
                <a:solidFill>
                  <a:schemeClr val="tx1"/>
                </a:solidFill>
                <a:effectLst/>
                <a:latin typeface="+mn-lt"/>
                <a:ea typeface="+mn-ea"/>
                <a:cs typeface="+mn-cs"/>
              </a:rPr>
              <a:t>(() =&gt; </a:t>
            </a:r>
            <a:r>
              <a:rPr lang="en-US" sz="1200" b="0" i="0" kern="1200" dirty="0" err="1" smtClean="0">
                <a:solidFill>
                  <a:schemeClr val="tx1"/>
                </a:solidFill>
                <a:effectLst/>
                <a:latin typeface="+mn-lt"/>
                <a:ea typeface="+mn-ea"/>
                <a:cs typeface="+mn-cs"/>
              </a:rPr>
              <a:t>widget.controller.toggleTaskCompletion</a:t>
            </a:r>
            <a:r>
              <a:rPr lang="en-US" sz="1200" b="0" i="0" kern="1200" dirty="0" smtClean="0">
                <a:solidFill>
                  <a:schemeClr val="tx1"/>
                </a:solidFill>
                <a:effectLst/>
                <a:latin typeface="+mn-lt"/>
                <a:ea typeface="+mn-ea"/>
                <a:cs typeface="+mn-cs"/>
              </a:rPr>
              <a:t>(index) ); }</a:t>
            </a:r>
          </a:p>
          <a:p>
            <a:pPr lvl="1"/>
            <a:r>
              <a:rPr lang="ru-RU" sz="1200" b="0" i="0" kern="1200" dirty="0" smtClean="0">
                <a:solidFill>
                  <a:schemeClr val="tx1"/>
                </a:solidFill>
                <a:effectLst/>
                <a:latin typeface="+mn-lt"/>
                <a:ea typeface="+mn-ea"/>
                <a:cs typeface="+mn-cs"/>
              </a:rPr>
              <a:t>Когда состояние </a:t>
            </a:r>
            <a:r>
              <a:rPr lang="ru-RU" sz="1200" b="0" i="0" kern="1200" dirty="0" err="1" smtClean="0">
                <a:solidFill>
                  <a:schemeClr val="tx1"/>
                </a:solidFill>
                <a:effectLst/>
                <a:latin typeface="+mn-lt"/>
                <a:ea typeface="+mn-ea"/>
                <a:cs typeface="+mn-cs"/>
              </a:rPr>
              <a:t>чекбокса</a:t>
            </a:r>
            <a:r>
              <a:rPr lang="ru-RU" sz="1200" b="0" i="0" kern="1200" dirty="0" smtClean="0">
                <a:solidFill>
                  <a:schemeClr val="tx1"/>
                </a:solidFill>
                <a:effectLst/>
                <a:latin typeface="+mn-lt"/>
                <a:ea typeface="+mn-ea"/>
                <a:cs typeface="+mn-cs"/>
              </a:rPr>
              <a:t> изменяется, вызывается метод </a:t>
            </a:r>
            <a:r>
              <a:rPr lang="en-US" sz="1200" b="0" i="0" kern="1200" dirty="0" err="1" smtClean="0">
                <a:solidFill>
                  <a:schemeClr val="tx1"/>
                </a:solidFill>
                <a:effectLst/>
                <a:latin typeface="+mn-lt"/>
                <a:ea typeface="+mn-ea"/>
                <a:cs typeface="+mn-cs"/>
              </a:rPr>
              <a:t>toggleTaskCompletion</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контроллера, который переключает состояние выполнения задачи. Метод </a:t>
            </a:r>
            <a:r>
              <a:rPr lang="en-US" sz="1200" b="0" i="0" kern="1200" dirty="0" err="1" smtClean="0">
                <a:solidFill>
                  <a:schemeClr val="tx1"/>
                </a:solidFill>
                <a:effectLst/>
                <a:latin typeface="+mn-lt"/>
                <a:ea typeface="+mn-ea"/>
                <a:cs typeface="+mn-cs"/>
              </a:rPr>
              <a:t>setState</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используется для обновления состояния </a:t>
            </a:r>
            <a:r>
              <a:rPr lang="ru-RU" sz="1200" b="0" i="0" kern="1200" dirty="0" err="1" smtClean="0">
                <a:solidFill>
                  <a:schemeClr val="tx1"/>
                </a:solidFill>
                <a:effectLst/>
                <a:latin typeface="+mn-lt"/>
                <a:ea typeface="+mn-ea"/>
                <a:cs typeface="+mn-cs"/>
              </a:rPr>
              <a:t>виджета</a:t>
            </a:r>
            <a:r>
              <a:rPr lang="ru-RU" sz="1200" b="0" i="0" kern="1200" dirty="0" smtClean="0">
                <a:solidFill>
                  <a:schemeClr val="tx1"/>
                </a:solidFill>
                <a:effectLst/>
                <a:latin typeface="+mn-lt"/>
                <a:ea typeface="+mn-ea"/>
                <a:cs typeface="+mn-cs"/>
              </a:rPr>
              <a:t> и перерисовки пользовательского интерфейса.</a:t>
            </a:r>
          </a:p>
          <a:p>
            <a:endParaRPr lang="en-US" dirty="0"/>
          </a:p>
        </p:txBody>
      </p:sp>
      <p:sp>
        <p:nvSpPr>
          <p:cNvPr id="4" name="Номер слайда 3"/>
          <p:cNvSpPr>
            <a:spLocks noGrp="1"/>
          </p:cNvSpPr>
          <p:nvPr>
            <p:ph type="sldNum" sz="quarter" idx="10"/>
          </p:nvPr>
        </p:nvSpPr>
        <p:spPr/>
        <p:txBody>
          <a:bodyPr/>
          <a:lstStyle/>
          <a:p>
            <a:fld id="{598EA25C-5BED-4794-8994-47F8D6C4C6BC}" type="slidenum">
              <a:rPr lang="en-US" smtClean="0"/>
              <a:t>9</a:t>
            </a:fld>
            <a:endParaRPr lang="en-US"/>
          </a:p>
        </p:txBody>
      </p:sp>
    </p:spTree>
    <p:extLst>
      <p:ext uri="{BB962C8B-B14F-4D97-AF65-F5344CB8AC3E}">
        <p14:creationId xmlns:p14="http://schemas.microsoft.com/office/powerpoint/2010/main" val="825331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Создайте отдельный класс, отвечающий за обработку пользовательского ввода и обновление модели и представления. В нашем примере мы можем создать класс </a:t>
            </a:r>
            <a:r>
              <a:rPr lang="ru-RU" dirty="0" err="1" smtClean="0"/>
              <a:t>TaskListController</a:t>
            </a:r>
            <a:r>
              <a:rPr lang="ru-RU" dirty="0" smtClean="0"/>
              <a:t>:</a:t>
            </a:r>
          </a:p>
          <a:p>
            <a:endParaRPr lang="ru-RU" dirty="0" smtClean="0"/>
          </a:p>
          <a:p>
            <a:endParaRPr lang="ru-RU" dirty="0" smtClean="0"/>
          </a:p>
          <a:p>
            <a:r>
              <a:rPr lang="ru-RU" sz="1200" b="0" i="0" kern="1200" dirty="0" err="1" smtClean="0">
                <a:solidFill>
                  <a:schemeClr val="tx1"/>
                </a:solidFill>
                <a:effectLst/>
                <a:latin typeface="+mn-lt"/>
                <a:ea typeface="+mn-ea"/>
                <a:cs typeface="+mn-cs"/>
              </a:rPr>
              <a:t>пределение</a:t>
            </a:r>
            <a:r>
              <a:rPr lang="ru-RU" sz="1200" b="0" i="0" kern="1200" dirty="0" smtClean="0">
                <a:solidFill>
                  <a:schemeClr val="tx1"/>
                </a:solidFill>
                <a:effectLst/>
                <a:latin typeface="+mn-lt"/>
                <a:ea typeface="+mn-ea"/>
                <a:cs typeface="+mn-cs"/>
              </a:rPr>
              <a:t> класса:</a:t>
            </a:r>
          </a:p>
          <a:p>
            <a:pPr rtl="0" latinLnBrk="0"/>
            <a:r>
              <a:rPr lang="en-US" sz="1200" b="0" i="0" kern="1200" dirty="0" smtClean="0">
                <a:solidFill>
                  <a:schemeClr val="tx1"/>
                </a:solidFill>
                <a:effectLst/>
                <a:latin typeface="+mn-lt"/>
                <a:ea typeface="+mn-ea"/>
                <a:cs typeface="+mn-cs"/>
              </a:rPr>
              <a:t>class </a:t>
            </a:r>
            <a:r>
              <a:rPr lang="en-US" sz="1200" b="0" i="0" kern="1200" dirty="0" err="1" smtClean="0">
                <a:solidFill>
                  <a:schemeClr val="tx1"/>
                </a:solidFill>
                <a:effectLst/>
                <a:latin typeface="+mn-lt"/>
                <a:ea typeface="+mn-ea"/>
                <a:cs typeface="+mn-cs"/>
              </a:rPr>
              <a:t>TaskListController</a:t>
            </a:r>
            <a:r>
              <a:rPr lang="en-US" sz="1200" b="0" i="0" kern="1200" dirty="0" smtClean="0">
                <a:solidFill>
                  <a:schemeClr val="tx1"/>
                </a:solidFill>
                <a:effectLst/>
                <a:latin typeface="+mn-lt"/>
                <a:ea typeface="+mn-ea"/>
                <a:cs typeface="+mn-cs"/>
              </a:rPr>
              <a:t> {</a:t>
            </a:r>
          </a:p>
          <a:p>
            <a:r>
              <a:rPr lang="ru-RU" sz="1200" b="0" i="0" kern="1200" dirty="0" smtClean="0">
                <a:solidFill>
                  <a:schemeClr val="tx1"/>
                </a:solidFill>
                <a:effectLst/>
                <a:latin typeface="+mn-lt"/>
                <a:ea typeface="+mn-ea"/>
                <a:cs typeface="+mn-cs"/>
              </a:rPr>
              <a:t>Здесь создается новый класс </a:t>
            </a:r>
            <a:r>
              <a:rPr lang="en-US" sz="1200" b="0" i="0" kern="1200" dirty="0" err="1" smtClean="0">
                <a:solidFill>
                  <a:schemeClr val="tx1"/>
                </a:solidFill>
                <a:effectLst/>
                <a:latin typeface="+mn-lt"/>
                <a:ea typeface="+mn-ea"/>
                <a:cs typeface="+mn-cs"/>
              </a:rPr>
              <a:t>TaskListController</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который будет управлять списком задач.</a:t>
            </a:r>
          </a:p>
          <a:p>
            <a:r>
              <a:rPr lang="ru-RU" sz="1200" b="0" i="0" kern="1200" dirty="0" smtClean="0">
                <a:solidFill>
                  <a:schemeClr val="tx1"/>
                </a:solidFill>
                <a:effectLst/>
                <a:latin typeface="+mn-lt"/>
                <a:ea typeface="+mn-ea"/>
                <a:cs typeface="+mn-cs"/>
              </a:rPr>
              <a:t>Свойства класса:</a:t>
            </a:r>
          </a:p>
          <a:p>
            <a:pPr rtl="0" latinLnBrk="0"/>
            <a:r>
              <a:rPr lang="en-US" sz="1200" b="0" i="0" kern="1200" dirty="0" smtClean="0">
                <a:solidFill>
                  <a:schemeClr val="tx1"/>
                </a:solidFill>
                <a:effectLst/>
                <a:latin typeface="+mn-lt"/>
                <a:ea typeface="+mn-ea"/>
                <a:cs typeface="+mn-cs"/>
              </a:rPr>
              <a:t>List&lt;Task&gt; tasks = [ Task('Task 1', false), Task('Task 2', true), Task('Task 3', false), ];</a:t>
            </a:r>
          </a:p>
          <a:p>
            <a:pPr lvl="1"/>
            <a:r>
              <a:rPr lang="en-US" sz="1200" b="0" i="0" kern="1200" dirty="0" smtClean="0">
                <a:solidFill>
                  <a:schemeClr val="tx1"/>
                </a:solidFill>
                <a:effectLst/>
                <a:latin typeface="+mn-lt"/>
                <a:ea typeface="+mn-ea"/>
                <a:cs typeface="+mn-cs"/>
              </a:rPr>
              <a:t>tasks: </a:t>
            </a:r>
            <a:r>
              <a:rPr lang="ru-RU" sz="1200" b="0" i="0" kern="1200" dirty="0" smtClean="0">
                <a:solidFill>
                  <a:schemeClr val="tx1"/>
                </a:solidFill>
                <a:effectLst/>
                <a:latin typeface="+mn-lt"/>
                <a:ea typeface="+mn-ea"/>
                <a:cs typeface="+mn-cs"/>
              </a:rPr>
              <a:t>Это список объектов типа </a:t>
            </a:r>
            <a:r>
              <a:rPr lang="en-US" sz="1200" b="0" i="0" kern="1200" dirty="0" smtClean="0">
                <a:solidFill>
                  <a:schemeClr val="tx1"/>
                </a:solidFill>
                <a:effectLst/>
                <a:latin typeface="+mn-lt"/>
                <a:ea typeface="+mn-ea"/>
                <a:cs typeface="+mn-cs"/>
              </a:rPr>
              <a:t>Task, </a:t>
            </a:r>
            <a:r>
              <a:rPr lang="ru-RU" sz="1200" b="0" i="0" kern="1200" dirty="0" smtClean="0">
                <a:solidFill>
                  <a:schemeClr val="tx1"/>
                </a:solidFill>
                <a:effectLst/>
                <a:latin typeface="+mn-lt"/>
                <a:ea typeface="+mn-ea"/>
                <a:cs typeface="+mn-cs"/>
              </a:rPr>
              <a:t>который инициализируется тремя задачами. Каждая задача имеет название и состояние выполнения (</a:t>
            </a:r>
            <a:r>
              <a:rPr lang="en-US" sz="1200" b="0" i="0" kern="1200" dirty="0" smtClean="0">
                <a:solidFill>
                  <a:schemeClr val="tx1"/>
                </a:solidFill>
                <a:effectLst/>
                <a:latin typeface="+mn-lt"/>
                <a:ea typeface="+mn-ea"/>
                <a:cs typeface="+mn-cs"/>
              </a:rPr>
              <a:t>completed).</a:t>
            </a:r>
          </a:p>
          <a:p>
            <a:r>
              <a:rPr lang="ru-RU" sz="1200" b="0" i="0" kern="1200" dirty="0" smtClean="0">
                <a:solidFill>
                  <a:schemeClr val="tx1"/>
                </a:solidFill>
                <a:effectLst/>
                <a:latin typeface="+mn-lt"/>
                <a:ea typeface="+mn-ea"/>
                <a:cs typeface="+mn-cs"/>
              </a:rPr>
              <a:t>Метод для переключения состояния задачи:</a:t>
            </a:r>
          </a:p>
          <a:p>
            <a:pPr rtl="0" latinLnBrk="0"/>
            <a:r>
              <a:rPr lang="en-US" sz="1200" b="0" i="0" kern="1200" dirty="0" smtClean="0">
                <a:solidFill>
                  <a:schemeClr val="tx1"/>
                </a:solidFill>
                <a:effectLst/>
                <a:latin typeface="+mn-lt"/>
                <a:ea typeface="+mn-ea"/>
                <a:cs typeface="+mn-cs"/>
              </a:rPr>
              <a:t>void </a:t>
            </a:r>
            <a:r>
              <a:rPr lang="en-US" sz="1200" b="0" i="0" kern="1200" dirty="0" err="1" smtClean="0">
                <a:solidFill>
                  <a:schemeClr val="tx1"/>
                </a:solidFill>
                <a:effectLst/>
                <a:latin typeface="+mn-lt"/>
                <a:ea typeface="+mn-ea"/>
                <a:cs typeface="+mn-cs"/>
              </a:rPr>
              <a:t>toggleTaskCompletion</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index) { tasks[index].completed = !tasks[index].completed; }</a:t>
            </a:r>
          </a:p>
          <a:p>
            <a:r>
              <a:rPr lang="ru-RU" sz="1200" b="0" i="0" kern="1200" dirty="0" smtClean="0">
                <a:solidFill>
                  <a:schemeClr val="tx1"/>
                </a:solidFill>
                <a:effectLst/>
                <a:latin typeface="+mn-lt"/>
                <a:ea typeface="+mn-ea"/>
                <a:cs typeface="+mn-cs"/>
              </a:rPr>
              <a:t>Этот метод принимает индекс задачи в списке и переключает её состояние выполнения (</a:t>
            </a:r>
            <a:r>
              <a:rPr lang="en-US" sz="1200" b="0" i="0" kern="1200" dirty="0" smtClean="0">
                <a:solidFill>
                  <a:schemeClr val="tx1"/>
                </a:solidFill>
                <a:effectLst/>
                <a:latin typeface="+mn-lt"/>
                <a:ea typeface="+mn-ea"/>
                <a:cs typeface="+mn-cs"/>
              </a:rPr>
              <a:t>completed). </a:t>
            </a:r>
            <a:r>
              <a:rPr lang="ru-RU" sz="1200" b="0" i="0" kern="1200" dirty="0" smtClean="0">
                <a:solidFill>
                  <a:schemeClr val="tx1"/>
                </a:solidFill>
                <a:effectLst/>
                <a:latin typeface="+mn-lt"/>
                <a:ea typeface="+mn-ea"/>
                <a:cs typeface="+mn-cs"/>
              </a:rPr>
              <a:t>Если задача была выполнена (</a:t>
            </a:r>
            <a:r>
              <a:rPr lang="en-US" sz="1200" b="0" i="0" kern="1200" dirty="0" smtClean="0">
                <a:solidFill>
                  <a:schemeClr val="tx1"/>
                </a:solidFill>
                <a:effectLst/>
                <a:latin typeface="+mn-lt"/>
                <a:ea typeface="+mn-ea"/>
                <a:cs typeface="+mn-cs"/>
              </a:rPr>
              <a:t>true), </a:t>
            </a:r>
            <a:r>
              <a:rPr lang="ru-RU" sz="1200" b="0" i="0" kern="1200" dirty="0" smtClean="0">
                <a:solidFill>
                  <a:schemeClr val="tx1"/>
                </a:solidFill>
                <a:effectLst/>
                <a:latin typeface="+mn-lt"/>
                <a:ea typeface="+mn-ea"/>
                <a:cs typeface="+mn-cs"/>
              </a:rPr>
              <a:t>она становится невыполненной (</a:t>
            </a:r>
            <a:r>
              <a:rPr lang="en-US" sz="1200" b="0" i="0" kern="1200" dirty="0" smtClean="0">
                <a:solidFill>
                  <a:schemeClr val="tx1"/>
                </a:solidFill>
                <a:effectLst/>
                <a:latin typeface="+mn-lt"/>
                <a:ea typeface="+mn-ea"/>
                <a:cs typeface="+mn-cs"/>
              </a:rPr>
              <a:t>false), </a:t>
            </a:r>
            <a:r>
              <a:rPr lang="ru-RU" sz="1200" b="0" i="0" kern="1200" dirty="0" smtClean="0">
                <a:solidFill>
                  <a:schemeClr val="tx1"/>
                </a:solidFill>
                <a:effectLst/>
                <a:latin typeface="+mn-lt"/>
                <a:ea typeface="+mn-ea"/>
                <a:cs typeface="+mn-cs"/>
              </a:rPr>
              <a:t>и наоборот.</a:t>
            </a:r>
          </a:p>
          <a:p>
            <a:endParaRPr lang="en-US" dirty="0"/>
          </a:p>
        </p:txBody>
      </p:sp>
      <p:sp>
        <p:nvSpPr>
          <p:cNvPr id="4" name="Номер слайда 3"/>
          <p:cNvSpPr>
            <a:spLocks noGrp="1"/>
          </p:cNvSpPr>
          <p:nvPr>
            <p:ph type="sldNum" sz="quarter" idx="10"/>
          </p:nvPr>
        </p:nvSpPr>
        <p:spPr/>
        <p:txBody>
          <a:bodyPr/>
          <a:lstStyle/>
          <a:p>
            <a:fld id="{598EA25C-5BED-4794-8994-47F8D6C4C6BC}" type="slidenum">
              <a:rPr lang="en-US" smtClean="0"/>
              <a:t>10</a:t>
            </a:fld>
            <a:endParaRPr lang="en-US"/>
          </a:p>
        </p:txBody>
      </p:sp>
    </p:spTree>
    <p:extLst>
      <p:ext uri="{BB962C8B-B14F-4D97-AF65-F5344CB8AC3E}">
        <p14:creationId xmlns:p14="http://schemas.microsoft.com/office/powerpoint/2010/main" val="1319069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Объединим все это: теперь давайте соединим модель, представление и контроллер для создания функционирующего приложения:</a:t>
            </a:r>
          </a:p>
          <a:p>
            <a:pPr marL="0" marR="0" indent="0" algn="l" defTabSz="914400" rtl="0" eaLnBrk="1" fontAlgn="auto" latinLnBrk="0" hangingPunct="1">
              <a:lnSpc>
                <a:spcPct val="100000"/>
              </a:lnSpc>
              <a:spcBef>
                <a:spcPts val="0"/>
              </a:spcBef>
              <a:spcAft>
                <a:spcPts val="0"/>
              </a:spcAft>
              <a:buClrTx/>
              <a:buSzTx/>
              <a:buFontTx/>
              <a:buNone/>
              <a:tabLst/>
              <a:defRPr/>
            </a:pPr>
            <a:endParaRPr lang="ru-RU"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Этот код определяет основное приложение </a:t>
            </a:r>
            <a:r>
              <a:rPr lang="en-US" sz="1200" b="0" i="0" kern="1200" dirty="0" smtClean="0">
                <a:solidFill>
                  <a:schemeClr val="tx1"/>
                </a:solidFill>
                <a:effectLst/>
                <a:latin typeface="+mn-lt"/>
                <a:ea typeface="+mn-ea"/>
                <a:cs typeface="+mn-cs"/>
              </a:rPr>
              <a:t>Flutter, </a:t>
            </a:r>
            <a:r>
              <a:rPr lang="ru-RU" sz="1200" b="0" i="0" kern="1200" dirty="0" smtClean="0">
                <a:solidFill>
                  <a:schemeClr val="tx1"/>
                </a:solidFill>
                <a:effectLst/>
                <a:latin typeface="+mn-lt"/>
                <a:ea typeface="+mn-ea"/>
                <a:cs typeface="+mn-cs"/>
              </a:rPr>
              <a:t>которое использует </a:t>
            </a:r>
            <a:r>
              <a:rPr lang="ru-RU" sz="1200" b="0" i="0" kern="1200" dirty="0" err="1" smtClean="0">
                <a:solidFill>
                  <a:schemeClr val="tx1"/>
                </a:solidFill>
                <a:effectLst/>
                <a:latin typeface="+mn-lt"/>
                <a:ea typeface="+mn-ea"/>
                <a:cs typeface="+mn-cs"/>
              </a:rPr>
              <a:t>виджет</a:t>
            </a:r>
            <a:r>
              <a:rPr lang="ru-RU"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TaskListView</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для отображения списка задач. Давайте разберем его подробнее:</a:t>
            </a:r>
          </a:p>
          <a:p>
            <a:r>
              <a:rPr lang="ru-RU" sz="1200" b="0" i="0" kern="1200" dirty="0" smtClean="0">
                <a:solidFill>
                  <a:schemeClr val="tx1"/>
                </a:solidFill>
                <a:effectLst/>
                <a:latin typeface="+mn-lt"/>
                <a:ea typeface="+mn-ea"/>
                <a:cs typeface="+mn-cs"/>
              </a:rPr>
              <a:t>Функция </a:t>
            </a:r>
            <a:r>
              <a:rPr lang="en-US" sz="1200" b="0" i="0" kern="1200" dirty="0" smtClean="0">
                <a:solidFill>
                  <a:schemeClr val="tx1"/>
                </a:solidFill>
                <a:effectLst/>
                <a:latin typeface="+mn-lt"/>
                <a:ea typeface="+mn-ea"/>
                <a:cs typeface="+mn-cs"/>
              </a:rPr>
              <a:t>main:</a:t>
            </a:r>
          </a:p>
          <a:p>
            <a:pPr rtl="0" latinLnBrk="0"/>
            <a:r>
              <a:rPr lang="en-US" sz="1200" b="0" i="0" kern="1200" dirty="0" smtClean="0">
                <a:solidFill>
                  <a:schemeClr val="tx1"/>
                </a:solidFill>
                <a:effectLst/>
                <a:latin typeface="+mn-lt"/>
                <a:ea typeface="+mn-ea"/>
                <a:cs typeface="+mn-cs"/>
              </a:rPr>
              <a:t>void main() { </a:t>
            </a:r>
            <a:r>
              <a:rPr lang="en-US" sz="1200" b="0" i="0" kern="1200" dirty="0" err="1" smtClean="0">
                <a:solidFill>
                  <a:schemeClr val="tx1"/>
                </a:solidFill>
                <a:effectLst/>
                <a:latin typeface="+mn-lt"/>
                <a:ea typeface="+mn-ea"/>
                <a:cs typeface="+mn-cs"/>
              </a:rPr>
              <a:t>runApp</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TaskListApp</a:t>
            </a:r>
            <a:r>
              <a:rPr lang="en-US" sz="1200" b="0" i="0" kern="1200" dirty="0" smtClean="0">
                <a:solidFill>
                  <a:schemeClr val="tx1"/>
                </a:solidFill>
                <a:effectLst/>
                <a:latin typeface="+mn-lt"/>
                <a:ea typeface="+mn-ea"/>
                <a:cs typeface="+mn-cs"/>
              </a:rPr>
              <a:t>()); }</a:t>
            </a:r>
          </a:p>
          <a:p>
            <a:r>
              <a:rPr lang="ru-RU" sz="1200" b="0" i="0" kern="1200" dirty="0" smtClean="0">
                <a:solidFill>
                  <a:schemeClr val="tx1"/>
                </a:solidFill>
                <a:effectLst/>
                <a:latin typeface="+mn-lt"/>
                <a:ea typeface="+mn-ea"/>
                <a:cs typeface="+mn-cs"/>
              </a:rPr>
              <a:t>Это точка входа в приложение. Функция </a:t>
            </a:r>
            <a:r>
              <a:rPr lang="en-US" sz="1200" b="0" i="0" kern="1200" dirty="0" smtClean="0">
                <a:solidFill>
                  <a:schemeClr val="tx1"/>
                </a:solidFill>
                <a:effectLst/>
                <a:latin typeface="+mn-lt"/>
                <a:ea typeface="+mn-ea"/>
                <a:cs typeface="+mn-cs"/>
              </a:rPr>
              <a:t>main </a:t>
            </a:r>
            <a:r>
              <a:rPr lang="ru-RU" sz="1200" b="0" i="0" kern="1200" dirty="0" smtClean="0">
                <a:solidFill>
                  <a:schemeClr val="tx1"/>
                </a:solidFill>
                <a:effectLst/>
                <a:latin typeface="+mn-lt"/>
                <a:ea typeface="+mn-ea"/>
                <a:cs typeface="+mn-cs"/>
              </a:rPr>
              <a:t>вызывает </a:t>
            </a:r>
            <a:r>
              <a:rPr lang="en-US" sz="1200" b="0" i="0" kern="1200" dirty="0" err="1" smtClean="0">
                <a:solidFill>
                  <a:schemeClr val="tx1"/>
                </a:solidFill>
                <a:effectLst/>
                <a:latin typeface="+mn-lt"/>
                <a:ea typeface="+mn-ea"/>
                <a:cs typeface="+mn-cs"/>
              </a:rPr>
              <a:t>runApp</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передавая ей экземпляр </a:t>
            </a:r>
            <a:r>
              <a:rPr lang="en-US" sz="1200" b="0" i="0" kern="1200" dirty="0" err="1" smtClean="0">
                <a:solidFill>
                  <a:schemeClr val="tx1"/>
                </a:solidFill>
                <a:effectLst/>
                <a:latin typeface="+mn-lt"/>
                <a:ea typeface="+mn-ea"/>
                <a:cs typeface="+mn-cs"/>
              </a:rPr>
              <a:t>TaskListApp</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который является корневым </a:t>
            </a:r>
            <a:r>
              <a:rPr lang="ru-RU" sz="1200" b="0" i="0" kern="1200" dirty="0" err="1" smtClean="0">
                <a:solidFill>
                  <a:schemeClr val="tx1"/>
                </a:solidFill>
                <a:effectLst/>
                <a:latin typeface="+mn-lt"/>
                <a:ea typeface="+mn-ea"/>
                <a:cs typeface="+mn-cs"/>
              </a:rPr>
              <a:t>виджетом</a:t>
            </a:r>
            <a:r>
              <a:rPr lang="ru-RU" sz="1200" b="0" i="0" kern="1200" dirty="0" smtClean="0">
                <a:solidFill>
                  <a:schemeClr val="tx1"/>
                </a:solidFill>
                <a:effectLst/>
                <a:latin typeface="+mn-lt"/>
                <a:ea typeface="+mn-ea"/>
                <a:cs typeface="+mn-cs"/>
              </a:rPr>
              <a:t> приложения.</a:t>
            </a:r>
          </a:p>
          <a:p>
            <a:r>
              <a:rPr lang="ru-RU" sz="1200" b="0" i="0" kern="1200" dirty="0" smtClean="0">
                <a:solidFill>
                  <a:schemeClr val="tx1"/>
                </a:solidFill>
                <a:effectLst/>
                <a:latin typeface="+mn-lt"/>
                <a:ea typeface="+mn-ea"/>
                <a:cs typeface="+mn-cs"/>
              </a:rPr>
              <a:t>Определение класса </a:t>
            </a:r>
            <a:r>
              <a:rPr lang="en-US" sz="1200" b="0" i="0" kern="1200" dirty="0" err="1" smtClean="0">
                <a:solidFill>
                  <a:schemeClr val="tx1"/>
                </a:solidFill>
                <a:effectLst/>
                <a:latin typeface="+mn-lt"/>
                <a:ea typeface="+mn-ea"/>
                <a:cs typeface="+mn-cs"/>
              </a:rPr>
              <a:t>TaskListApp</a:t>
            </a:r>
            <a:r>
              <a:rPr lang="en-US" sz="1200" b="0" i="0" kern="1200" dirty="0" smtClean="0">
                <a:solidFill>
                  <a:schemeClr val="tx1"/>
                </a:solidFill>
                <a:effectLst/>
                <a:latin typeface="+mn-lt"/>
                <a:ea typeface="+mn-ea"/>
                <a:cs typeface="+mn-cs"/>
              </a:rPr>
              <a:t>:</a:t>
            </a:r>
          </a:p>
          <a:p>
            <a:pPr rtl="0" latinLnBrk="0"/>
            <a:r>
              <a:rPr lang="en-US" sz="1200" b="0" i="0" kern="1200" dirty="0" smtClean="0">
                <a:solidFill>
                  <a:schemeClr val="tx1"/>
                </a:solidFill>
                <a:effectLst/>
                <a:latin typeface="+mn-lt"/>
                <a:ea typeface="+mn-ea"/>
                <a:cs typeface="+mn-cs"/>
              </a:rPr>
              <a:t>class </a:t>
            </a:r>
            <a:r>
              <a:rPr lang="en-US" sz="1200" b="0" i="0" kern="1200" dirty="0" err="1" smtClean="0">
                <a:solidFill>
                  <a:schemeClr val="tx1"/>
                </a:solidFill>
                <a:effectLst/>
                <a:latin typeface="+mn-lt"/>
                <a:ea typeface="+mn-ea"/>
                <a:cs typeface="+mn-cs"/>
              </a:rPr>
              <a:t>TaskListApp</a:t>
            </a:r>
            <a:r>
              <a:rPr lang="en-US" sz="1200" b="0" i="0" kern="1200" dirty="0" smtClean="0">
                <a:solidFill>
                  <a:schemeClr val="tx1"/>
                </a:solidFill>
                <a:effectLst/>
                <a:latin typeface="+mn-lt"/>
                <a:ea typeface="+mn-ea"/>
                <a:cs typeface="+mn-cs"/>
              </a:rPr>
              <a:t> extends </a:t>
            </a:r>
            <a:r>
              <a:rPr lang="en-US" sz="1200" b="0" i="0" kern="1200" dirty="0" err="1" smtClean="0">
                <a:solidFill>
                  <a:schemeClr val="tx1"/>
                </a:solidFill>
                <a:effectLst/>
                <a:latin typeface="+mn-lt"/>
                <a:ea typeface="+mn-ea"/>
                <a:cs typeface="+mn-cs"/>
              </a:rPr>
              <a:t>StatelessWidget</a:t>
            </a:r>
            <a:r>
              <a:rPr lang="en-US" sz="1200" b="0" i="0" kern="1200" dirty="0" smtClean="0">
                <a:solidFill>
                  <a:schemeClr val="tx1"/>
                </a:solidFill>
                <a:effectLst/>
                <a:latin typeface="+mn-lt"/>
                <a:ea typeface="+mn-ea"/>
                <a:cs typeface="+mn-cs"/>
              </a:rPr>
              <a:t> {</a:t>
            </a:r>
          </a:p>
          <a:p>
            <a:r>
              <a:rPr lang="ru-RU" sz="1200" b="0" i="0" kern="1200" dirty="0" smtClean="0">
                <a:solidFill>
                  <a:schemeClr val="tx1"/>
                </a:solidFill>
                <a:effectLst/>
                <a:latin typeface="+mn-lt"/>
                <a:ea typeface="+mn-ea"/>
                <a:cs typeface="+mn-cs"/>
              </a:rPr>
              <a:t>Здесь создается новый класс </a:t>
            </a:r>
            <a:r>
              <a:rPr lang="en-US" sz="1200" b="0" i="0" kern="1200" dirty="0" err="1" smtClean="0">
                <a:solidFill>
                  <a:schemeClr val="tx1"/>
                </a:solidFill>
                <a:effectLst/>
                <a:latin typeface="+mn-lt"/>
                <a:ea typeface="+mn-ea"/>
                <a:cs typeface="+mn-cs"/>
              </a:rPr>
              <a:t>TaskListApp</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который наследуется от </a:t>
            </a:r>
            <a:r>
              <a:rPr lang="en-US" sz="1200" b="0" i="0" kern="1200" dirty="0" err="1" smtClean="0">
                <a:solidFill>
                  <a:schemeClr val="tx1"/>
                </a:solidFill>
                <a:effectLst/>
                <a:latin typeface="+mn-lt"/>
                <a:ea typeface="+mn-ea"/>
                <a:cs typeface="+mn-cs"/>
              </a:rPr>
              <a:t>StatelessWidget</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Это означает, что </a:t>
            </a:r>
            <a:r>
              <a:rPr lang="ru-RU" sz="1200" b="0" i="0" kern="1200" dirty="0" err="1" smtClean="0">
                <a:solidFill>
                  <a:schemeClr val="tx1"/>
                </a:solidFill>
                <a:effectLst/>
                <a:latin typeface="+mn-lt"/>
                <a:ea typeface="+mn-ea"/>
                <a:cs typeface="+mn-cs"/>
              </a:rPr>
              <a:t>виджет</a:t>
            </a:r>
            <a:r>
              <a:rPr lang="ru-RU" sz="1200" b="0" i="0" kern="1200" dirty="0" smtClean="0">
                <a:solidFill>
                  <a:schemeClr val="tx1"/>
                </a:solidFill>
                <a:effectLst/>
                <a:latin typeface="+mn-lt"/>
                <a:ea typeface="+mn-ea"/>
                <a:cs typeface="+mn-cs"/>
              </a:rPr>
              <a:t> не имеет внутреннего состояния, которое может изменяться в течение времени.</a:t>
            </a:r>
          </a:p>
          <a:p>
            <a:r>
              <a:rPr lang="ru-RU" sz="1200" b="0" i="0" kern="1200" dirty="0" smtClean="0">
                <a:solidFill>
                  <a:schemeClr val="tx1"/>
                </a:solidFill>
                <a:effectLst/>
                <a:latin typeface="+mn-lt"/>
                <a:ea typeface="+mn-ea"/>
                <a:cs typeface="+mn-cs"/>
              </a:rPr>
              <a:t>Свойства класса:</a:t>
            </a:r>
          </a:p>
          <a:p>
            <a:pPr rtl="0" latinLnBrk="0"/>
            <a:r>
              <a:rPr lang="en-US" sz="1200" b="0" i="0" kern="1200" dirty="0" smtClean="0">
                <a:solidFill>
                  <a:schemeClr val="tx1"/>
                </a:solidFill>
                <a:effectLst/>
                <a:latin typeface="+mn-lt"/>
                <a:ea typeface="+mn-ea"/>
                <a:cs typeface="+mn-cs"/>
              </a:rPr>
              <a:t>final </a:t>
            </a:r>
            <a:r>
              <a:rPr lang="en-US" sz="1200" b="0" i="0" kern="1200" dirty="0" err="1" smtClean="0">
                <a:solidFill>
                  <a:schemeClr val="tx1"/>
                </a:solidFill>
                <a:effectLst/>
                <a:latin typeface="+mn-lt"/>
                <a:ea typeface="+mn-ea"/>
                <a:cs typeface="+mn-cs"/>
              </a:rPr>
              <a:t>TaskListController</a:t>
            </a:r>
            <a:r>
              <a:rPr lang="en-US" sz="1200" b="0" i="0" kern="1200" dirty="0" smtClean="0">
                <a:solidFill>
                  <a:schemeClr val="tx1"/>
                </a:solidFill>
                <a:effectLst/>
                <a:latin typeface="+mn-lt"/>
                <a:ea typeface="+mn-ea"/>
                <a:cs typeface="+mn-cs"/>
              </a:rPr>
              <a:t> controller = </a:t>
            </a:r>
            <a:r>
              <a:rPr lang="en-US" sz="1200" b="0" i="0" kern="1200" dirty="0" err="1" smtClean="0">
                <a:solidFill>
                  <a:schemeClr val="tx1"/>
                </a:solidFill>
                <a:effectLst/>
                <a:latin typeface="+mn-lt"/>
                <a:ea typeface="+mn-ea"/>
                <a:cs typeface="+mn-cs"/>
              </a:rPr>
              <a:t>TaskListController</a:t>
            </a:r>
            <a:r>
              <a:rPr lang="en-US"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controller: </a:t>
            </a:r>
            <a:r>
              <a:rPr lang="ru-RU" sz="1200" b="0" i="0" kern="1200" dirty="0" smtClean="0">
                <a:solidFill>
                  <a:schemeClr val="tx1"/>
                </a:solidFill>
                <a:effectLst/>
                <a:latin typeface="+mn-lt"/>
                <a:ea typeface="+mn-ea"/>
                <a:cs typeface="+mn-cs"/>
              </a:rPr>
              <a:t>Это свойство типа </a:t>
            </a:r>
            <a:r>
              <a:rPr lang="en-US" sz="1200" b="0" i="0" kern="1200" dirty="0" err="1" smtClean="0">
                <a:solidFill>
                  <a:schemeClr val="tx1"/>
                </a:solidFill>
                <a:effectLst/>
                <a:latin typeface="+mn-lt"/>
                <a:ea typeface="+mn-ea"/>
                <a:cs typeface="+mn-cs"/>
              </a:rPr>
              <a:t>TaskListController</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которое инициализируется при создании экземпляра </a:t>
            </a:r>
            <a:r>
              <a:rPr lang="en-US" sz="1200" b="0" i="0" kern="1200" dirty="0" err="1" smtClean="0">
                <a:solidFill>
                  <a:schemeClr val="tx1"/>
                </a:solidFill>
                <a:effectLst/>
                <a:latin typeface="+mn-lt"/>
                <a:ea typeface="+mn-ea"/>
                <a:cs typeface="+mn-cs"/>
              </a:rPr>
              <a:t>TaskListApp</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Оно используется для управления списком задач.</a:t>
            </a:r>
          </a:p>
          <a:p>
            <a:r>
              <a:rPr lang="ru-RU" sz="1200" b="0" i="0" kern="1200" dirty="0" smtClean="0">
                <a:solidFill>
                  <a:schemeClr val="tx1"/>
                </a:solidFill>
                <a:effectLst/>
                <a:latin typeface="+mn-lt"/>
                <a:ea typeface="+mn-ea"/>
                <a:cs typeface="+mn-cs"/>
              </a:rPr>
              <a:t>Конструктор класса:</a:t>
            </a:r>
          </a:p>
          <a:p>
            <a:pPr rtl="0" latinLnBrk="0"/>
            <a:r>
              <a:rPr lang="en-US" sz="1200" b="0" i="0" kern="1200" dirty="0" err="1" smtClean="0">
                <a:solidFill>
                  <a:schemeClr val="tx1"/>
                </a:solidFill>
                <a:effectLst/>
                <a:latin typeface="+mn-lt"/>
                <a:ea typeface="+mn-ea"/>
                <a:cs typeface="+mn-cs"/>
              </a:rPr>
              <a:t>TaskListApp</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super.key</a:t>
            </a:r>
            <a:r>
              <a:rPr lang="en-US"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Это конструктор класса </a:t>
            </a:r>
            <a:r>
              <a:rPr lang="en-US" sz="1200" b="0" i="0" kern="1200" dirty="0" err="1" smtClean="0">
                <a:solidFill>
                  <a:schemeClr val="tx1"/>
                </a:solidFill>
                <a:effectLst/>
                <a:latin typeface="+mn-lt"/>
                <a:ea typeface="+mn-ea"/>
                <a:cs typeface="+mn-cs"/>
              </a:rPr>
              <a:t>TaskListApp</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который принимает необязательный параметр </a:t>
            </a:r>
            <a:r>
              <a:rPr lang="en-US" sz="1200" b="0" i="0" kern="1200" dirty="0" smtClean="0">
                <a:solidFill>
                  <a:schemeClr val="tx1"/>
                </a:solidFill>
                <a:effectLst/>
                <a:latin typeface="+mn-lt"/>
                <a:ea typeface="+mn-ea"/>
                <a:cs typeface="+mn-cs"/>
              </a:rPr>
              <a:t>key. </a:t>
            </a:r>
            <a:r>
              <a:rPr lang="ru-RU" sz="1200" b="0" i="0" kern="1200" dirty="0" smtClean="0">
                <a:solidFill>
                  <a:schemeClr val="tx1"/>
                </a:solidFill>
                <a:effectLst/>
                <a:latin typeface="+mn-lt"/>
                <a:ea typeface="+mn-ea"/>
                <a:cs typeface="+mn-cs"/>
              </a:rPr>
              <a:t>Параметр </a:t>
            </a:r>
            <a:r>
              <a:rPr lang="en-US" sz="1200" b="0" i="0" kern="1200" dirty="0" smtClean="0">
                <a:solidFill>
                  <a:schemeClr val="tx1"/>
                </a:solidFill>
                <a:effectLst/>
                <a:latin typeface="+mn-lt"/>
                <a:ea typeface="+mn-ea"/>
                <a:cs typeface="+mn-cs"/>
              </a:rPr>
              <a:t>key </a:t>
            </a:r>
            <a:r>
              <a:rPr lang="ru-RU" sz="1200" b="0" i="0" kern="1200" dirty="0" smtClean="0">
                <a:solidFill>
                  <a:schemeClr val="tx1"/>
                </a:solidFill>
                <a:effectLst/>
                <a:latin typeface="+mn-lt"/>
                <a:ea typeface="+mn-ea"/>
                <a:cs typeface="+mn-cs"/>
              </a:rPr>
              <a:t>используется для идентификации </a:t>
            </a:r>
            <a:r>
              <a:rPr lang="ru-RU" sz="1200" b="0" i="0" kern="1200" dirty="0" err="1" smtClean="0">
                <a:solidFill>
                  <a:schemeClr val="tx1"/>
                </a:solidFill>
                <a:effectLst/>
                <a:latin typeface="+mn-lt"/>
                <a:ea typeface="+mn-ea"/>
                <a:cs typeface="+mn-cs"/>
              </a:rPr>
              <a:t>виджета</a:t>
            </a:r>
            <a:r>
              <a:rPr lang="ru-RU" sz="1200" b="0" i="0" kern="1200" dirty="0" smtClean="0">
                <a:solidFill>
                  <a:schemeClr val="tx1"/>
                </a:solidFill>
                <a:effectLst/>
                <a:latin typeface="+mn-lt"/>
                <a:ea typeface="+mn-ea"/>
                <a:cs typeface="+mn-cs"/>
              </a:rPr>
              <a:t> в дереве </a:t>
            </a:r>
            <a:r>
              <a:rPr lang="ru-RU" sz="1200" b="0" i="0" kern="1200" dirty="0" err="1" smtClean="0">
                <a:solidFill>
                  <a:schemeClr val="tx1"/>
                </a:solidFill>
                <a:effectLst/>
                <a:latin typeface="+mn-lt"/>
                <a:ea typeface="+mn-ea"/>
                <a:cs typeface="+mn-cs"/>
              </a:rPr>
              <a:t>виджетов</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Метод </a:t>
            </a:r>
            <a:r>
              <a:rPr lang="en-US" sz="1200" b="0" i="0" kern="1200" dirty="0" smtClean="0">
                <a:solidFill>
                  <a:schemeClr val="tx1"/>
                </a:solidFill>
                <a:effectLst/>
                <a:latin typeface="+mn-lt"/>
                <a:ea typeface="+mn-ea"/>
                <a:cs typeface="+mn-cs"/>
              </a:rPr>
              <a:t>build:</a:t>
            </a:r>
          </a:p>
          <a:p>
            <a:pPr rtl="0" latinLnBrk="0"/>
            <a:r>
              <a:rPr lang="en-US" sz="1200" b="0" i="0" kern="1200" dirty="0" smtClean="0">
                <a:solidFill>
                  <a:schemeClr val="tx1"/>
                </a:solidFill>
                <a:effectLst/>
                <a:latin typeface="+mn-lt"/>
                <a:ea typeface="+mn-ea"/>
                <a:cs typeface="+mn-cs"/>
              </a:rPr>
              <a:t>@override Widget build(</a:t>
            </a:r>
            <a:r>
              <a:rPr lang="en-US" sz="1200" b="0" i="0" kern="1200" dirty="0" err="1" smtClean="0">
                <a:solidFill>
                  <a:schemeClr val="tx1"/>
                </a:solidFill>
                <a:effectLst/>
                <a:latin typeface="+mn-lt"/>
                <a:ea typeface="+mn-ea"/>
                <a:cs typeface="+mn-cs"/>
              </a:rPr>
              <a:t>BuildContext</a:t>
            </a:r>
            <a:r>
              <a:rPr lang="en-US" sz="1200" b="0" i="0" kern="1200" dirty="0" smtClean="0">
                <a:solidFill>
                  <a:schemeClr val="tx1"/>
                </a:solidFill>
                <a:effectLst/>
                <a:latin typeface="+mn-lt"/>
                <a:ea typeface="+mn-ea"/>
                <a:cs typeface="+mn-cs"/>
              </a:rPr>
              <a:t> context) {</a:t>
            </a:r>
          </a:p>
          <a:p>
            <a:r>
              <a:rPr lang="ru-RU" sz="1200" b="0" i="0" kern="1200" dirty="0" smtClean="0">
                <a:solidFill>
                  <a:schemeClr val="tx1"/>
                </a:solidFill>
                <a:effectLst/>
                <a:latin typeface="+mn-lt"/>
                <a:ea typeface="+mn-ea"/>
                <a:cs typeface="+mn-cs"/>
              </a:rPr>
              <a:t>Этот метод переопределяет метод </a:t>
            </a:r>
            <a:r>
              <a:rPr lang="en-US" sz="1200" b="0" i="0" kern="1200" dirty="0" smtClean="0">
                <a:solidFill>
                  <a:schemeClr val="tx1"/>
                </a:solidFill>
                <a:effectLst/>
                <a:latin typeface="+mn-lt"/>
                <a:ea typeface="+mn-ea"/>
                <a:cs typeface="+mn-cs"/>
              </a:rPr>
              <a:t>build </a:t>
            </a:r>
            <a:r>
              <a:rPr lang="ru-RU" sz="1200" b="0" i="0" kern="1200" dirty="0" smtClean="0">
                <a:solidFill>
                  <a:schemeClr val="tx1"/>
                </a:solidFill>
                <a:effectLst/>
                <a:latin typeface="+mn-lt"/>
                <a:ea typeface="+mn-ea"/>
                <a:cs typeface="+mn-cs"/>
              </a:rPr>
              <a:t>из </a:t>
            </a:r>
            <a:r>
              <a:rPr lang="en-US" sz="1200" b="0" i="0" kern="1200" dirty="0" err="1" smtClean="0">
                <a:solidFill>
                  <a:schemeClr val="tx1"/>
                </a:solidFill>
                <a:effectLst/>
                <a:latin typeface="+mn-lt"/>
                <a:ea typeface="+mn-ea"/>
                <a:cs typeface="+mn-cs"/>
              </a:rPr>
              <a:t>StatelessWidget</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который используется для построения пользовательского интерфейса </a:t>
            </a:r>
            <a:r>
              <a:rPr lang="ru-RU" sz="1200" b="0" i="0" kern="1200" dirty="0" err="1" smtClean="0">
                <a:solidFill>
                  <a:schemeClr val="tx1"/>
                </a:solidFill>
                <a:effectLst/>
                <a:latin typeface="+mn-lt"/>
                <a:ea typeface="+mn-ea"/>
                <a:cs typeface="+mn-cs"/>
              </a:rPr>
              <a:t>виджета</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Создание </a:t>
            </a:r>
            <a:r>
              <a:rPr lang="en-US" sz="1200" b="0" i="0" kern="1200" dirty="0" err="1" smtClean="0">
                <a:solidFill>
                  <a:schemeClr val="tx1"/>
                </a:solidFill>
                <a:effectLst/>
                <a:latin typeface="+mn-lt"/>
                <a:ea typeface="+mn-ea"/>
                <a:cs typeface="+mn-cs"/>
              </a:rPr>
              <a:t>MaterialApp</a:t>
            </a:r>
            <a:r>
              <a:rPr lang="en-US" sz="1200" b="0" i="0" kern="1200" dirty="0" smtClean="0">
                <a:solidFill>
                  <a:schemeClr val="tx1"/>
                </a:solidFill>
                <a:effectLst/>
                <a:latin typeface="+mn-lt"/>
                <a:ea typeface="+mn-ea"/>
                <a:cs typeface="+mn-cs"/>
              </a:rPr>
              <a:t>:</a:t>
            </a:r>
          </a:p>
          <a:p>
            <a:pPr rtl="0" latinLnBrk="0"/>
            <a:r>
              <a:rPr lang="en-US" sz="1200" b="0" i="0" kern="1200" dirty="0" smtClean="0">
                <a:solidFill>
                  <a:schemeClr val="tx1"/>
                </a:solidFill>
                <a:effectLst/>
                <a:latin typeface="+mn-lt"/>
                <a:ea typeface="+mn-ea"/>
                <a:cs typeface="+mn-cs"/>
              </a:rPr>
              <a:t>return </a:t>
            </a:r>
            <a:r>
              <a:rPr lang="en-US" sz="1200" b="0" i="0" kern="1200" dirty="0" err="1" smtClean="0">
                <a:solidFill>
                  <a:schemeClr val="tx1"/>
                </a:solidFill>
                <a:effectLst/>
                <a:latin typeface="+mn-lt"/>
                <a:ea typeface="+mn-ea"/>
                <a:cs typeface="+mn-cs"/>
              </a:rPr>
              <a:t>MaterialApp</a:t>
            </a:r>
            <a:r>
              <a:rPr lang="en-US" sz="1200" b="0" i="0" kern="1200" dirty="0" smtClean="0">
                <a:solidFill>
                  <a:schemeClr val="tx1"/>
                </a:solidFill>
                <a:effectLst/>
                <a:latin typeface="+mn-lt"/>
                <a:ea typeface="+mn-ea"/>
                <a:cs typeface="+mn-cs"/>
              </a:rPr>
              <a:t>( home: Scaffold( </a:t>
            </a:r>
            <a:r>
              <a:rPr lang="en-US" sz="1200" b="0" i="0" kern="1200" dirty="0" err="1" smtClean="0">
                <a:solidFill>
                  <a:schemeClr val="tx1"/>
                </a:solidFill>
                <a:effectLst/>
                <a:latin typeface="+mn-lt"/>
                <a:ea typeface="+mn-ea"/>
                <a:cs typeface="+mn-cs"/>
              </a:rPr>
              <a:t>appBar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AppBar</a:t>
            </a:r>
            <a:r>
              <a:rPr lang="en-US" sz="1200" b="0" i="0" kern="1200" dirty="0" smtClean="0">
                <a:solidFill>
                  <a:schemeClr val="tx1"/>
                </a:solidFill>
                <a:effectLst/>
                <a:latin typeface="+mn-lt"/>
                <a:ea typeface="+mn-ea"/>
                <a:cs typeface="+mn-cs"/>
              </a:rPr>
              <a:t>( title: </a:t>
            </a:r>
            <a:r>
              <a:rPr lang="en-US" sz="1200" b="0" i="0" kern="1200" dirty="0" err="1" smtClean="0">
                <a:solidFill>
                  <a:schemeClr val="tx1"/>
                </a:solidFill>
                <a:effectLst/>
                <a:latin typeface="+mn-lt"/>
                <a:ea typeface="+mn-ea"/>
                <a:cs typeface="+mn-cs"/>
              </a:rPr>
              <a:t>const</a:t>
            </a:r>
            <a:r>
              <a:rPr lang="en-US" sz="1200" b="0" i="0" kern="1200" dirty="0" smtClean="0">
                <a:solidFill>
                  <a:schemeClr val="tx1"/>
                </a:solidFill>
                <a:effectLst/>
                <a:latin typeface="+mn-lt"/>
                <a:ea typeface="+mn-ea"/>
                <a:cs typeface="+mn-cs"/>
              </a:rPr>
              <a:t> Text('Task List'), ), body: </a:t>
            </a:r>
            <a:r>
              <a:rPr lang="en-US" sz="1200" b="0" i="0" kern="1200" dirty="0" err="1" smtClean="0">
                <a:solidFill>
                  <a:schemeClr val="tx1"/>
                </a:solidFill>
                <a:effectLst/>
                <a:latin typeface="+mn-lt"/>
                <a:ea typeface="+mn-ea"/>
                <a:cs typeface="+mn-cs"/>
              </a:rPr>
              <a:t>TaskListView</a:t>
            </a:r>
            <a:r>
              <a:rPr lang="en-US" sz="1200" b="0" i="0" kern="1200" dirty="0" smtClean="0">
                <a:solidFill>
                  <a:schemeClr val="tx1"/>
                </a:solidFill>
                <a:effectLst/>
                <a:latin typeface="+mn-lt"/>
                <a:ea typeface="+mn-ea"/>
                <a:cs typeface="+mn-cs"/>
              </a:rPr>
              <a:t>(controller: controller), ), );</a:t>
            </a:r>
          </a:p>
          <a:p>
            <a:r>
              <a:rPr lang="ru-RU" sz="1200" b="0" i="0" kern="1200" dirty="0" smtClean="0">
                <a:solidFill>
                  <a:schemeClr val="tx1"/>
                </a:solidFill>
                <a:effectLst/>
                <a:latin typeface="+mn-lt"/>
                <a:ea typeface="+mn-ea"/>
                <a:cs typeface="+mn-cs"/>
              </a:rPr>
              <a:t>Давайте разберем этот блок кода по частям:</a:t>
            </a:r>
          </a:p>
          <a:p>
            <a:pPr lvl="1"/>
            <a:r>
              <a:rPr lang="en-US" sz="1200" b="0" i="0" kern="1200" dirty="0" err="1" smtClean="0">
                <a:solidFill>
                  <a:schemeClr val="tx1"/>
                </a:solidFill>
                <a:effectLst/>
                <a:latin typeface="+mn-lt"/>
                <a:ea typeface="+mn-ea"/>
                <a:cs typeface="+mn-cs"/>
              </a:rPr>
              <a:t>MaterialApp</a:t>
            </a:r>
            <a:r>
              <a:rPr lang="en-US" sz="1200" b="0" i="0" kern="1200" dirty="0" smtClean="0">
                <a:solidFill>
                  <a:schemeClr val="tx1"/>
                </a:solidFill>
                <a:effectLst/>
                <a:latin typeface="+mn-lt"/>
                <a:ea typeface="+mn-ea"/>
                <a:cs typeface="+mn-cs"/>
              </a:rPr>
              <a:t>:</a:t>
            </a:r>
          </a:p>
          <a:p>
            <a:pPr lvl="1" rtl="0" latinLnBrk="0"/>
            <a:r>
              <a:rPr lang="en-US" sz="1200" b="0" i="0" kern="1200" dirty="0" smtClean="0">
                <a:solidFill>
                  <a:schemeClr val="tx1"/>
                </a:solidFill>
                <a:effectLst/>
                <a:latin typeface="+mn-lt"/>
                <a:ea typeface="+mn-ea"/>
                <a:cs typeface="+mn-cs"/>
              </a:rPr>
              <a:t>return </a:t>
            </a:r>
            <a:r>
              <a:rPr lang="en-US" sz="1200" b="0" i="0" kern="1200" dirty="0" err="1" smtClean="0">
                <a:solidFill>
                  <a:schemeClr val="tx1"/>
                </a:solidFill>
                <a:effectLst/>
                <a:latin typeface="+mn-lt"/>
                <a:ea typeface="+mn-ea"/>
                <a:cs typeface="+mn-cs"/>
              </a:rPr>
              <a:t>MaterialApp</a:t>
            </a:r>
            <a:r>
              <a:rPr lang="en-US" sz="1200" b="0" i="0" kern="1200" dirty="0" smtClean="0">
                <a:solidFill>
                  <a:schemeClr val="tx1"/>
                </a:solidFill>
                <a:effectLst/>
                <a:latin typeface="+mn-lt"/>
                <a:ea typeface="+mn-ea"/>
                <a:cs typeface="+mn-cs"/>
              </a:rPr>
              <a:t>(</a:t>
            </a:r>
          </a:p>
          <a:p>
            <a:pPr lvl="1"/>
            <a:r>
              <a:rPr lang="ru-RU" sz="1200" b="0" i="0" kern="1200" dirty="0" smtClean="0">
                <a:solidFill>
                  <a:schemeClr val="tx1"/>
                </a:solidFill>
                <a:effectLst/>
                <a:latin typeface="+mn-lt"/>
                <a:ea typeface="+mn-ea"/>
                <a:cs typeface="+mn-cs"/>
              </a:rPr>
              <a:t>Этот </a:t>
            </a:r>
            <a:r>
              <a:rPr lang="ru-RU" sz="1200" b="0" i="0" kern="1200" dirty="0" err="1" smtClean="0">
                <a:solidFill>
                  <a:schemeClr val="tx1"/>
                </a:solidFill>
                <a:effectLst/>
                <a:latin typeface="+mn-lt"/>
                <a:ea typeface="+mn-ea"/>
                <a:cs typeface="+mn-cs"/>
              </a:rPr>
              <a:t>виджет</a:t>
            </a:r>
            <a:r>
              <a:rPr lang="ru-RU" sz="1200" b="0" i="0" kern="1200" dirty="0" smtClean="0">
                <a:solidFill>
                  <a:schemeClr val="tx1"/>
                </a:solidFill>
                <a:effectLst/>
                <a:latin typeface="+mn-lt"/>
                <a:ea typeface="+mn-ea"/>
                <a:cs typeface="+mn-cs"/>
              </a:rPr>
              <a:t> предоставляет материальный дизайн для приложения. Он является корневым </a:t>
            </a:r>
            <a:r>
              <a:rPr lang="ru-RU" sz="1200" b="0" i="0" kern="1200" dirty="0" err="1" smtClean="0">
                <a:solidFill>
                  <a:schemeClr val="tx1"/>
                </a:solidFill>
                <a:effectLst/>
                <a:latin typeface="+mn-lt"/>
                <a:ea typeface="+mn-ea"/>
                <a:cs typeface="+mn-cs"/>
              </a:rPr>
              <a:t>виджетом</a:t>
            </a:r>
            <a:r>
              <a:rPr lang="ru-RU" sz="1200" b="0" i="0" kern="1200" dirty="0" smtClean="0">
                <a:solidFill>
                  <a:schemeClr val="tx1"/>
                </a:solidFill>
                <a:effectLst/>
                <a:latin typeface="+mn-lt"/>
                <a:ea typeface="+mn-ea"/>
                <a:cs typeface="+mn-cs"/>
              </a:rPr>
              <a:t> приложения.</a:t>
            </a:r>
          </a:p>
          <a:p>
            <a:pPr lvl="1"/>
            <a:r>
              <a:rPr lang="en-US" sz="1200" b="0" i="0" kern="1200" dirty="0" smtClean="0">
                <a:solidFill>
                  <a:schemeClr val="tx1"/>
                </a:solidFill>
                <a:effectLst/>
                <a:latin typeface="+mn-lt"/>
                <a:ea typeface="+mn-ea"/>
                <a:cs typeface="+mn-cs"/>
              </a:rPr>
              <a:t>home:</a:t>
            </a:r>
          </a:p>
          <a:p>
            <a:pPr lvl="1" rtl="0" latinLnBrk="0"/>
            <a:r>
              <a:rPr lang="en-US" sz="1200" b="0" i="0" kern="1200" dirty="0" smtClean="0">
                <a:solidFill>
                  <a:schemeClr val="tx1"/>
                </a:solidFill>
                <a:effectLst/>
                <a:latin typeface="+mn-lt"/>
                <a:ea typeface="+mn-ea"/>
                <a:cs typeface="+mn-cs"/>
              </a:rPr>
              <a:t>home: Scaffold(</a:t>
            </a:r>
          </a:p>
          <a:p>
            <a:pPr lvl="1"/>
            <a:r>
              <a:rPr lang="ru-RU" sz="1200" b="0" i="0" kern="1200" dirty="0" smtClean="0">
                <a:solidFill>
                  <a:schemeClr val="tx1"/>
                </a:solidFill>
                <a:effectLst/>
                <a:latin typeface="+mn-lt"/>
                <a:ea typeface="+mn-ea"/>
                <a:cs typeface="+mn-cs"/>
              </a:rPr>
              <a:t>Это свойство указывает, какой </a:t>
            </a:r>
            <a:r>
              <a:rPr lang="ru-RU" sz="1200" b="0" i="0" kern="1200" dirty="0" err="1" smtClean="0">
                <a:solidFill>
                  <a:schemeClr val="tx1"/>
                </a:solidFill>
                <a:effectLst/>
                <a:latin typeface="+mn-lt"/>
                <a:ea typeface="+mn-ea"/>
                <a:cs typeface="+mn-cs"/>
              </a:rPr>
              <a:t>виджет</a:t>
            </a:r>
            <a:r>
              <a:rPr lang="ru-RU" sz="1200" b="0" i="0" kern="1200" dirty="0" smtClean="0">
                <a:solidFill>
                  <a:schemeClr val="tx1"/>
                </a:solidFill>
                <a:effectLst/>
                <a:latin typeface="+mn-lt"/>
                <a:ea typeface="+mn-ea"/>
                <a:cs typeface="+mn-cs"/>
              </a:rPr>
              <a:t> будет отображаться на главном экране приложения. В данном случае это </a:t>
            </a:r>
            <a:r>
              <a:rPr lang="en-US" sz="1200" b="0" i="0" kern="1200" dirty="0" smtClean="0">
                <a:solidFill>
                  <a:schemeClr val="tx1"/>
                </a:solidFill>
                <a:effectLst/>
                <a:latin typeface="+mn-lt"/>
                <a:ea typeface="+mn-ea"/>
                <a:cs typeface="+mn-cs"/>
              </a:rPr>
              <a:t>Scaffold.</a:t>
            </a:r>
          </a:p>
          <a:p>
            <a:pPr lvl="1"/>
            <a:r>
              <a:rPr lang="en-US" sz="1200" b="0" i="0" kern="1200" dirty="0" err="1" smtClean="0">
                <a:solidFill>
                  <a:schemeClr val="tx1"/>
                </a:solidFill>
                <a:effectLst/>
                <a:latin typeface="+mn-lt"/>
                <a:ea typeface="+mn-ea"/>
                <a:cs typeface="+mn-cs"/>
              </a:rPr>
              <a:t>AppBar</a:t>
            </a:r>
            <a:r>
              <a:rPr lang="en-US" sz="1200" b="0" i="0" kern="1200" dirty="0" smtClean="0">
                <a:solidFill>
                  <a:schemeClr val="tx1"/>
                </a:solidFill>
                <a:effectLst/>
                <a:latin typeface="+mn-lt"/>
                <a:ea typeface="+mn-ea"/>
                <a:cs typeface="+mn-cs"/>
              </a:rPr>
              <a:t>:</a:t>
            </a:r>
          </a:p>
          <a:p>
            <a:pPr lvl="1" rtl="0" latinLnBrk="0"/>
            <a:r>
              <a:rPr lang="en-US" sz="1200" b="0" i="0" kern="1200" dirty="0" err="1" smtClean="0">
                <a:solidFill>
                  <a:schemeClr val="tx1"/>
                </a:solidFill>
                <a:effectLst/>
                <a:latin typeface="+mn-lt"/>
                <a:ea typeface="+mn-ea"/>
                <a:cs typeface="+mn-cs"/>
              </a:rPr>
              <a:t>appBar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AppBar</a:t>
            </a:r>
            <a:r>
              <a:rPr lang="en-US" sz="1200" b="0" i="0" kern="1200" dirty="0" smtClean="0">
                <a:solidFill>
                  <a:schemeClr val="tx1"/>
                </a:solidFill>
                <a:effectLst/>
                <a:latin typeface="+mn-lt"/>
                <a:ea typeface="+mn-ea"/>
                <a:cs typeface="+mn-cs"/>
              </a:rPr>
              <a:t>( title: </a:t>
            </a:r>
            <a:r>
              <a:rPr lang="en-US" sz="1200" b="0" i="0" kern="1200" dirty="0" err="1" smtClean="0">
                <a:solidFill>
                  <a:schemeClr val="tx1"/>
                </a:solidFill>
                <a:effectLst/>
                <a:latin typeface="+mn-lt"/>
                <a:ea typeface="+mn-ea"/>
                <a:cs typeface="+mn-cs"/>
              </a:rPr>
              <a:t>const</a:t>
            </a:r>
            <a:r>
              <a:rPr lang="en-US" sz="1200" b="0" i="0" kern="1200" dirty="0" smtClean="0">
                <a:solidFill>
                  <a:schemeClr val="tx1"/>
                </a:solidFill>
                <a:effectLst/>
                <a:latin typeface="+mn-lt"/>
                <a:ea typeface="+mn-ea"/>
                <a:cs typeface="+mn-cs"/>
              </a:rPr>
              <a:t> Text('Task List'), ),</a:t>
            </a:r>
          </a:p>
          <a:p>
            <a:pPr lvl="1"/>
            <a:r>
              <a:rPr lang="ru-RU" sz="1200" b="0" i="0" kern="1200" dirty="0" smtClean="0">
                <a:solidFill>
                  <a:schemeClr val="tx1"/>
                </a:solidFill>
                <a:effectLst/>
                <a:latin typeface="+mn-lt"/>
                <a:ea typeface="+mn-ea"/>
                <a:cs typeface="+mn-cs"/>
              </a:rPr>
              <a:t>Этот </a:t>
            </a:r>
            <a:r>
              <a:rPr lang="ru-RU" sz="1200" b="0" i="0" kern="1200" dirty="0" err="1" smtClean="0">
                <a:solidFill>
                  <a:schemeClr val="tx1"/>
                </a:solidFill>
                <a:effectLst/>
                <a:latin typeface="+mn-lt"/>
                <a:ea typeface="+mn-ea"/>
                <a:cs typeface="+mn-cs"/>
              </a:rPr>
              <a:t>виджет</a:t>
            </a:r>
            <a:r>
              <a:rPr lang="ru-RU" sz="1200" b="0" i="0" kern="1200" dirty="0" smtClean="0">
                <a:solidFill>
                  <a:schemeClr val="tx1"/>
                </a:solidFill>
                <a:effectLst/>
                <a:latin typeface="+mn-lt"/>
                <a:ea typeface="+mn-ea"/>
                <a:cs typeface="+mn-cs"/>
              </a:rPr>
              <a:t> создает панель инструментов (</a:t>
            </a:r>
            <a:r>
              <a:rPr lang="en-US" sz="1200" b="0" i="0" kern="1200" dirty="0" err="1" smtClean="0">
                <a:solidFill>
                  <a:schemeClr val="tx1"/>
                </a:solidFill>
                <a:effectLst/>
                <a:latin typeface="+mn-lt"/>
                <a:ea typeface="+mn-ea"/>
                <a:cs typeface="+mn-cs"/>
              </a:rPr>
              <a:t>AppBar</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с заголовком "</a:t>
            </a:r>
            <a:r>
              <a:rPr lang="en-US" sz="1200" b="0" i="0" kern="1200" dirty="0" smtClean="0">
                <a:solidFill>
                  <a:schemeClr val="tx1"/>
                </a:solidFill>
                <a:effectLst/>
                <a:latin typeface="+mn-lt"/>
                <a:ea typeface="+mn-ea"/>
                <a:cs typeface="+mn-cs"/>
              </a:rPr>
              <a:t>Task List".</a:t>
            </a:r>
          </a:p>
          <a:p>
            <a:pPr lvl="1"/>
            <a:r>
              <a:rPr lang="en-US" sz="1200" b="0" i="0" kern="1200" dirty="0" smtClean="0">
                <a:solidFill>
                  <a:schemeClr val="tx1"/>
                </a:solidFill>
                <a:effectLst/>
                <a:latin typeface="+mn-lt"/>
                <a:ea typeface="+mn-ea"/>
                <a:cs typeface="+mn-cs"/>
              </a:rPr>
              <a:t>body:</a:t>
            </a:r>
          </a:p>
          <a:p>
            <a:pPr lvl="1" rtl="0" latinLnBrk="0"/>
            <a:r>
              <a:rPr lang="en-US" sz="1200" b="0" i="0" kern="1200" dirty="0" smtClean="0">
                <a:solidFill>
                  <a:schemeClr val="tx1"/>
                </a:solidFill>
                <a:effectLst/>
                <a:latin typeface="+mn-lt"/>
                <a:ea typeface="+mn-ea"/>
                <a:cs typeface="+mn-cs"/>
              </a:rPr>
              <a:t>body: </a:t>
            </a:r>
            <a:r>
              <a:rPr lang="en-US" sz="1200" b="0" i="0" kern="1200" dirty="0" err="1" smtClean="0">
                <a:solidFill>
                  <a:schemeClr val="tx1"/>
                </a:solidFill>
                <a:effectLst/>
                <a:latin typeface="+mn-lt"/>
                <a:ea typeface="+mn-ea"/>
                <a:cs typeface="+mn-cs"/>
              </a:rPr>
              <a:t>TaskListView</a:t>
            </a:r>
            <a:r>
              <a:rPr lang="en-US" sz="1200" b="0" i="0" kern="1200" dirty="0" smtClean="0">
                <a:solidFill>
                  <a:schemeClr val="tx1"/>
                </a:solidFill>
                <a:effectLst/>
                <a:latin typeface="+mn-lt"/>
                <a:ea typeface="+mn-ea"/>
                <a:cs typeface="+mn-cs"/>
              </a:rPr>
              <a:t>(controller: controller),</a:t>
            </a:r>
          </a:p>
          <a:p>
            <a:pPr lvl="1"/>
            <a:r>
              <a:rPr lang="ru-RU" sz="1200" b="0" i="0" kern="1200" dirty="0" smtClean="0">
                <a:solidFill>
                  <a:schemeClr val="tx1"/>
                </a:solidFill>
                <a:effectLst/>
                <a:latin typeface="+mn-lt"/>
                <a:ea typeface="+mn-ea"/>
                <a:cs typeface="+mn-cs"/>
              </a:rPr>
              <a:t>Это свойство указывает, какой </a:t>
            </a:r>
            <a:r>
              <a:rPr lang="ru-RU" sz="1200" b="0" i="0" kern="1200" dirty="0" err="1" smtClean="0">
                <a:solidFill>
                  <a:schemeClr val="tx1"/>
                </a:solidFill>
                <a:effectLst/>
                <a:latin typeface="+mn-lt"/>
                <a:ea typeface="+mn-ea"/>
                <a:cs typeface="+mn-cs"/>
              </a:rPr>
              <a:t>виджет</a:t>
            </a:r>
            <a:r>
              <a:rPr lang="ru-RU" sz="1200" b="0" i="0" kern="1200" dirty="0" smtClean="0">
                <a:solidFill>
                  <a:schemeClr val="tx1"/>
                </a:solidFill>
                <a:effectLst/>
                <a:latin typeface="+mn-lt"/>
                <a:ea typeface="+mn-ea"/>
                <a:cs typeface="+mn-cs"/>
              </a:rPr>
              <a:t> будет отображаться в основной части экрана. В данном случае это </a:t>
            </a:r>
            <a:r>
              <a:rPr lang="en-US" sz="1200" b="0" i="0" kern="1200" dirty="0" err="1" smtClean="0">
                <a:solidFill>
                  <a:schemeClr val="tx1"/>
                </a:solidFill>
                <a:effectLst/>
                <a:latin typeface="+mn-lt"/>
                <a:ea typeface="+mn-ea"/>
                <a:cs typeface="+mn-cs"/>
              </a:rPr>
              <a:t>TaskListView</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которому передается экземпляр </a:t>
            </a:r>
            <a:r>
              <a:rPr lang="en-US" sz="1200" b="0" i="0" kern="1200" dirty="0" err="1" smtClean="0">
                <a:solidFill>
                  <a:schemeClr val="tx1"/>
                </a:solidFill>
                <a:effectLst/>
                <a:latin typeface="+mn-lt"/>
                <a:ea typeface="+mn-ea"/>
                <a:cs typeface="+mn-cs"/>
              </a:rPr>
              <a:t>TaskListController</a:t>
            </a:r>
            <a:r>
              <a:rPr lang="en-US"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ru-RU" sz="1200" b="0" i="0" kern="1200" dirty="0" smtClean="0">
              <a:solidFill>
                <a:schemeClr val="tx1"/>
              </a:solidFill>
              <a:effectLst/>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98EA25C-5BED-4794-8994-47F8D6C4C6BC}" type="slidenum">
              <a:rPr lang="en-US" smtClean="0"/>
              <a:t>11</a:t>
            </a:fld>
            <a:endParaRPr lang="en-US"/>
          </a:p>
        </p:txBody>
      </p:sp>
    </p:spTree>
    <p:extLst>
      <p:ext uri="{BB962C8B-B14F-4D97-AF65-F5344CB8AC3E}">
        <p14:creationId xmlns:p14="http://schemas.microsoft.com/office/powerpoint/2010/main" val="1110241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F01B54C3-77E2-4B60-8BB5-4337BB9217F7}" type="datetimeFigureOut">
              <a:rPr lang="en-US" smtClean="0"/>
              <a:t>1/17/2025</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5C4B43B-37C2-4EBA-8EFD-A3283A889AC4}" type="slidenum">
              <a:rPr lang="en-US" smtClean="0"/>
              <a:t>‹#›</a:t>
            </a:fld>
            <a:endParaRPr lang="en-US"/>
          </a:p>
        </p:txBody>
      </p:sp>
    </p:spTree>
    <p:extLst>
      <p:ext uri="{BB962C8B-B14F-4D97-AF65-F5344CB8AC3E}">
        <p14:creationId xmlns:p14="http://schemas.microsoft.com/office/powerpoint/2010/main" val="1956855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F01B54C3-77E2-4B60-8BB5-4337BB9217F7}" type="datetimeFigureOut">
              <a:rPr lang="en-US" smtClean="0"/>
              <a:t>1/17/2025</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5C4B43B-37C2-4EBA-8EFD-A3283A889AC4}" type="slidenum">
              <a:rPr lang="en-US" smtClean="0"/>
              <a:t>‹#›</a:t>
            </a:fld>
            <a:endParaRPr lang="en-US"/>
          </a:p>
        </p:txBody>
      </p:sp>
    </p:spTree>
    <p:extLst>
      <p:ext uri="{BB962C8B-B14F-4D97-AF65-F5344CB8AC3E}">
        <p14:creationId xmlns:p14="http://schemas.microsoft.com/office/powerpoint/2010/main" val="2828583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F01B54C3-77E2-4B60-8BB5-4337BB9217F7}" type="datetimeFigureOut">
              <a:rPr lang="en-US" smtClean="0"/>
              <a:t>1/17/2025</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5C4B43B-37C2-4EBA-8EFD-A3283A889AC4}" type="slidenum">
              <a:rPr lang="en-US" smtClean="0"/>
              <a:t>‹#›</a:t>
            </a:fld>
            <a:endParaRPr lang="en-US"/>
          </a:p>
        </p:txBody>
      </p:sp>
    </p:spTree>
    <p:extLst>
      <p:ext uri="{BB962C8B-B14F-4D97-AF65-F5344CB8AC3E}">
        <p14:creationId xmlns:p14="http://schemas.microsoft.com/office/powerpoint/2010/main" val="4115113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F01B54C3-77E2-4B60-8BB5-4337BB9217F7}" type="datetimeFigureOut">
              <a:rPr lang="en-US" smtClean="0"/>
              <a:t>1/17/2025</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5C4B43B-37C2-4EBA-8EFD-A3283A889AC4}" type="slidenum">
              <a:rPr lang="en-US" smtClean="0"/>
              <a:t>‹#›</a:t>
            </a:fld>
            <a:endParaRPr lang="en-US"/>
          </a:p>
        </p:txBody>
      </p:sp>
    </p:spTree>
    <p:extLst>
      <p:ext uri="{BB962C8B-B14F-4D97-AF65-F5344CB8AC3E}">
        <p14:creationId xmlns:p14="http://schemas.microsoft.com/office/powerpoint/2010/main" val="2226155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F01B54C3-77E2-4B60-8BB5-4337BB9217F7}" type="datetimeFigureOut">
              <a:rPr lang="en-US" smtClean="0"/>
              <a:t>1/17/2025</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5C4B43B-37C2-4EBA-8EFD-A3283A889AC4}" type="slidenum">
              <a:rPr lang="en-US" smtClean="0"/>
              <a:t>‹#›</a:t>
            </a:fld>
            <a:endParaRPr lang="en-US"/>
          </a:p>
        </p:txBody>
      </p:sp>
    </p:spTree>
    <p:extLst>
      <p:ext uri="{BB962C8B-B14F-4D97-AF65-F5344CB8AC3E}">
        <p14:creationId xmlns:p14="http://schemas.microsoft.com/office/powerpoint/2010/main" val="761021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F01B54C3-77E2-4B60-8BB5-4337BB9217F7}" type="datetimeFigureOut">
              <a:rPr lang="en-US" smtClean="0"/>
              <a:t>1/17/2025</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55C4B43B-37C2-4EBA-8EFD-A3283A889AC4}" type="slidenum">
              <a:rPr lang="en-US" smtClean="0"/>
              <a:t>‹#›</a:t>
            </a:fld>
            <a:endParaRPr lang="en-US"/>
          </a:p>
        </p:txBody>
      </p:sp>
    </p:spTree>
    <p:extLst>
      <p:ext uri="{BB962C8B-B14F-4D97-AF65-F5344CB8AC3E}">
        <p14:creationId xmlns:p14="http://schemas.microsoft.com/office/powerpoint/2010/main" val="3041665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F01B54C3-77E2-4B60-8BB5-4337BB9217F7}" type="datetimeFigureOut">
              <a:rPr lang="en-US" smtClean="0"/>
              <a:t>1/17/2025</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55C4B43B-37C2-4EBA-8EFD-A3283A889AC4}" type="slidenum">
              <a:rPr lang="en-US" smtClean="0"/>
              <a:t>‹#›</a:t>
            </a:fld>
            <a:endParaRPr lang="en-US"/>
          </a:p>
        </p:txBody>
      </p:sp>
    </p:spTree>
    <p:extLst>
      <p:ext uri="{BB962C8B-B14F-4D97-AF65-F5344CB8AC3E}">
        <p14:creationId xmlns:p14="http://schemas.microsoft.com/office/powerpoint/2010/main" val="2567084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F01B54C3-77E2-4B60-8BB5-4337BB9217F7}" type="datetimeFigureOut">
              <a:rPr lang="en-US" smtClean="0"/>
              <a:t>1/17/2025</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55C4B43B-37C2-4EBA-8EFD-A3283A889AC4}" type="slidenum">
              <a:rPr lang="en-US" smtClean="0"/>
              <a:t>‹#›</a:t>
            </a:fld>
            <a:endParaRPr lang="en-US"/>
          </a:p>
        </p:txBody>
      </p:sp>
    </p:spTree>
    <p:extLst>
      <p:ext uri="{BB962C8B-B14F-4D97-AF65-F5344CB8AC3E}">
        <p14:creationId xmlns:p14="http://schemas.microsoft.com/office/powerpoint/2010/main" val="2848745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01B54C3-77E2-4B60-8BB5-4337BB9217F7}" type="datetimeFigureOut">
              <a:rPr lang="en-US" smtClean="0"/>
              <a:t>1/17/2025</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55C4B43B-37C2-4EBA-8EFD-A3283A889AC4}" type="slidenum">
              <a:rPr lang="en-US" smtClean="0"/>
              <a:t>‹#›</a:t>
            </a:fld>
            <a:endParaRPr lang="en-US"/>
          </a:p>
        </p:txBody>
      </p:sp>
    </p:spTree>
    <p:extLst>
      <p:ext uri="{BB962C8B-B14F-4D97-AF65-F5344CB8AC3E}">
        <p14:creationId xmlns:p14="http://schemas.microsoft.com/office/powerpoint/2010/main" val="780185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F01B54C3-77E2-4B60-8BB5-4337BB9217F7}" type="datetimeFigureOut">
              <a:rPr lang="en-US" smtClean="0"/>
              <a:t>1/17/2025</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55C4B43B-37C2-4EBA-8EFD-A3283A889AC4}" type="slidenum">
              <a:rPr lang="en-US" smtClean="0"/>
              <a:t>‹#›</a:t>
            </a:fld>
            <a:endParaRPr lang="en-US"/>
          </a:p>
        </p:txBody>
      </p:sp>
    </p:spTree>
    <p:extLst>
      <p:ext uri="{BB962C8B-B14F-4D97-AF65-F5344CB8AC3E}">
        <p14:creationId xmlns:p14="http://schemas.microsoft.com/office/powerpoint/2010/main" val="2170956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F01B54C3-77E2-4B60-8BB5-4337BB9217F7}" type="datetimeFigureOut">
              <a:rPr lang="en-US" smtClean="0"/>
              <a:t>1/17/2025</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55C4B43B-37C2-4EBA-8EFD-A3283A889AC4}" type="slidenum">
              <a:rPr lang="en-US" smtClean="0"/>
              <a:t>‹#›</a:t>
            </a:fld>
            <a:endParaRPr lang="en-US"/>
          </a:p>
        </p:txBody>
      </p:sp>
    </p:spTree>
    <p:extLst>
      <p:ext uri="{BB962C8B-B14F-4D97-AF65-F5344CB8AC3E}">
        <p14:creationId xmlns:p14="http://schemas.microsoft.com/office/powerpoint/2010/main" val="588463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1B54C3-77E2-4B60-8BB5-4337BB9217F7}" type="datetimeFigureOut">
              <a:rPr lang="en-US" smtClean="0"/>
              <a:t>1/17/2025</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C4B43B-37C2-4EBA-8EFD-A3283A889AC4}" type="slidenum">
              <a:rPr lang="en-US" smtClean="0"/>
              <a:t>‹#›</a:t>
            </a:fld>
            <a:endParaRPr lang="en-US"/>
          </a:p>
        </p:txBody>
      </p:sp>
    </p:spTree>
    <p:extLst>
      <p:ext uri="{BB962C8B-B14F-4D97-AF65-F5344CB8AC3E}">
        <p14:creationId xmlns:p14="http://schemas.microsoft.com/office/powerpoint/2010/main" val="2075037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459992" y="2521395"/>
            <a:ext cx="9144000" cy="2387600"/>
          </a:xfrm>
        </p:spPr>
        <p:txBody>
          <a:bodyPr>
            <a:normAutofit fontScale="90000"/>
          </a:bodyPr>
          <a:lstStyle/>
          <a:p>
            <a:r>
              <a:rPr lang="ru-RU" dirty="0"/>
              <a:t>Паттерны: </a:t>
            </a:r>
            <a:r>
              <a:rPr lang="ru-RU" dirty="0" smtClean="0"/>
              <a:t>Схемы </a:t>
            </a:r>
            <a:r>
              <a:rPr lang="ru-RU" dirty="0"/>
              <a:t>взаимодействия элементов паттернов. Сравнение преимуществ и недостатков представленных паттернов</a:t>
            </a:r>
            <a:endParaRPr lang="en-US" dirty="0"/>
          </a:p>
        </p:txBody>
      </p:sp>
    </p:spTree>
    <p:extLst>
      <p:ext uri="{BB962C8B-B14F-4D97-AF65-F5344CB8AC3E}">
        <p14:creationId xmlns:p14="http://schemas.microsoft.com/office/powerpoint/2010/main" val="13941080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Реализация </a:t>
            </a:r>
            <a:r>
              <a:rPr lang="en-US" dirty="0"/>
              <a:t>MVC </a:t>
            </a:r>
            <a:r>
              <a:rPr lang="ru-RU" dirty="0"/>
              <a:t>во </a:t>
            </a:r>
            <a:r>
              <a:rPr lang="en-US" dirty="0" smtClean="0"/>
              <a:t>Flutter. </a:t>
            </a:r>
            <a:r>
              <a:rPr lang="ru-RU" dirty="0" smtClean="0"/>
              <a:t>Контроллер</a:t>
            </a:r>
            <a:endParaRPr lang="en-US" dirty="0"/>
          </a:p>
        </p:txBody>
      </p:sp>
      <p:sp>
        <p:nvSpPr>
          <p:cNvPr id="3" name="Объект 2"/>
          <p:cNvSpPr>
            <a:spLocks noGrp="1"/>
          </p:cNvSpPr>
          <p:nvPr>
            <p:ph idx="1"/>
          </p:nvPr>
        </p:nvSpPr>
        <p:spPr/>
        <p:txBody>
          <a:bodyPr>
            <a:normAutofit fontScale="70000" lnSpcReduction="20000"/>
          </a:bodyPr>
          <a:lstStyle/>
          <a:p>
            <a:pPr marL="0" indent="0">
              <a:buNone/>
            </a:pPr>
            <a:r>
              <a:rPr lang="en-US" sz="3600" dirty="0" smtClean="0">
                <a:latin typeface="Courier New" panose="02070309020205020404" pitchFamily="49" charset="0"/>
                <a:cs typeface="Courier New" panose="02070309020205020404" pitchFamily="49" charset="0"/>
              </a:rPr>
              <a:t>class </a:t>
            </a:r>
            <a:r>
              <a:rPr lang="en-US" sz="3600" dirty="0" err="1" smtClean="0">
                <a:latin typeface="Courier New" panose="02070309020205020404" pitchFamily="49" charset="0"/>
                <a:cs typeface="Courier New" panose="02070309020205020404" pitchFamily="49" charset="0"/>
              </a:rPr>
              <a:t>TaskListController</a:t>
            </a:r>
            <a:r>
              <a:rPr lang="en-US" sz="3600" dirty="0" smtClean="0">
                <a:latin typeface="Courier New" panose="02070309020205020404" pitchFamily="49" charset="0"/>
                <a:cs typeface="Courier New" panose="02070309020205020404" pitchFamily="49" charset="0"/>
              </a:rPr>
              <a:t> {</a:t>
            </a:r>
          </a:p>
          <a:p>
            <a:pPr marL="0" indent="0">
              <a:buNone/>
            </a:pPr>
            <a:r>
              <a:rPr lang="en-US" sz="3600" dirty="0" smtClean="0">
                <a:latin typeface="Courier New" panose="02070309020205020404" pitchFamily="49" charset="0"/>
                <a:cs typeface="Courier New" panose="02070309020205020404" pitchFamily="49" charset="0"/>
              </a:rPr>
              <a:t>  List&lt;Task&gt; tasks = [</a:t>
            </a:r>
          </a:p>
          <a:p>
            <a:pPr marL="0" indent="0">
              <a:buNone/>
            </a:pPr>
            <a:r>
              <a:rPr lang="en-US" sz="3600" dirty="0" smtClean="0">
                <a:latin typeface="Courier New" panose="02070309020205020404" pitchFamily="49" charset="0"/>
                <a:cs typeface="Courier New" panose="02070309020205020404" pitchFamily="49" charset="0"/>
              </a:rPr>
              <a:t>    Task('Task 1', false),</a:t>
            </a:r>
          </a:p>
          <a:p>
            <a:pPr marL="0" indent="0">
              <a:buNone/>
            </a:pPr>
            <a:r>
              <a:rPr lang="en-US" sz="3600" dirty="0" smtClean="0">
                <a:latin typeface="Courier New" panose="02070309020205020404" pitchFamily="49" charset="0"/>
                <a:cs typeface="Courier New" panose="02070309020205020404" pitchFamily="49" charset="0"/>
              </a:rPr>
              <a:t>    Task('Task 2', true),</a:t>
            </a:r>
          </a:p>
          <a:p>
            <a:pPr marL="0" indent="0">
              <a:buNone/>
            </a:pPr>
            <a:r>
              <a:rPr lang="en-US" sz="3600" dirty="0" smtClean="0">
                <a:latin typeface="Courier New" panose="02070309020205020404" pitchFamily="49" charset="0"/>
                <a:cs typeface="Courier New" panose="02070309020205020404" pitchFamily="49" charset="0"/>
              </a:rPr>
              <a:t>    Task('Task 3', false),</a:t>
            </a:r>
          </a:p>
          <a:p>
            <a:pPr marL="0" indent="0">
              <a:buNone/>
            </a:pPr>
            <a:r>
              <a:rPr lang="en-US" sz="3600" dirty="0" smtClean="0">
                <a:latin typeface="Courier New" panose="02070309020205020404" pitchFamily="49" charset="0"/>
                <a:cs typeface="Courier New" panose="02070309020205020404" pitchFamily="49" charset="0"/>
              </a:rPr>
              <a:t>  ];</a:t>
            </a:r>
          </a:p>
          <a:p>
            <a:pPr marL="0" indent="0">
              <a:buNone/>
            </a:pPr>
            <a:endParaRPr lang="en-US" sz="3600" dirty="0" smtClean="0">
              <a:latin typeface="Courier New" panose="02070309020205020404" pitchFamily="49" charset="0"/>
              <a:cs typeface="Courier New" panose="02070309020205020404" pitchFamily="49" charset="0"/>
            </a:endParaRPr>
          </a:p>
          <a:p>
            <a:pPr marL="0" indent="0">
              <a:buNone/>
            </a:pPr>
            <a:r>
              <a:rPr lang="en-US" sz="3600" dirty="0" smtClean="0">
                <a:latin typeface="Courier New" panose="02070309020205020404" pitchFamily="49" charset="0"/>
                <a:cs typeface="Courier New" panose="02070309020205020404" pitchFamily="49" charset="0"/>
              </a:rPr>
              <a:t>  void </a:t>
            </a:r>
            <a:r>
              <a:rPr lang="en-US" sz="3600" dirty="0" err="1" smtClean="0">
                <a:latin typeface="Courier New" panose="02070309020205020404" pitchFamily="49" charset="0"/>
                <a:cs typeface="Courier New" panose="02070309020205020404" pitchFamily="49" charset="0"/>
              </a:rPr>
              <a:t>toggleTaskCompletion</a:t>
            </a:r>
            <a:r>
              <a:rPr lang="en-US" sz="3600" dirty="0" smtClean="0">
                <a:latin typeface="Courier New" panose="02070309020205020404" pitchFamily="49" charset="0"/>
                <a:cs typeface="Courier New" panose="02070309020205020404" pitchFamily="49" charset="0"/>
              </a:rPr>
              <a:t>(</a:t>
            </a:r>
            <a:r>
              <a:rPr lang="en-US" sz="3600" dirty="0" err="1" smtClean="0">
                <a:latin typeface="Courier New" panose="02070309020205020404" pitchFamily="49" charset="0"/>
                <a:cs typeface="Courier New" panose="02070309020205020404" pitchFamily="49" charset="0"/>
              </a:rPr>
              <a:t>int</a:t>
            </a:r>
            <a:r>
              <a:rPr lang="en-US" sz="3600" dirty="0" smtClean="0">
                <a:latin typeface="Courier New" panose="02070309020205020404" pitchFamily="49" charset="0"/>
                <a:cs typeface="Courier New" panose="02070309020205020404" pitchFamily="49" charset="0"/>
              </a:rPr>
              <a:t> index) {</a:t>
            </a:r>
          </a:p>
          <a:p>
            <a:pPr marL="0" indent="0">
              <a:buNone/>
            </a:pPr>
            <a:r>
              <a:rPr lang="en-US" sz="3600" dirty="0" smtClean="0">
                <a:latin typeface="Courier New" panose="02070309020205020404" pitchFamily="49" charset="0"/>
                <a:cs typeface="Courier New" panose="02070309020205020404" pitchFamily="49" charset="0"/>
              </a:rPr>
              <a:t>    tasks[index].completed = !tasks[index].completed;</a:t>
            </a:r>
          </a:p>
          <a:p>
            <a:pPr marL="0" indent="0">
              <a:buNone/>
            </a:pPr>
            <a:r>
              <a:rPr lang="en-US" sz="3600" dirty="0" smtClean="0">
                <a:latin typeface="Courier New" panose="02070309020205020404" pitchFamily="49" charset="0"/>
                <a:cs typeface="Courier New" panose="02070309020205020404" pitchFamily="49" charset="0"/>
              </a:rPr>
              <a:t>  }</a:t>
            </a:r>
          </a:p>
          <a:p>
            <a:pPr marL="0" indent="0">
              <a:buNone/>
            </a:pPr>
            <a:r>
              <a:rPr lang="en-US" sz="3600" dirty="0" smtClean="0">
                <a:latin typeface="Courier New" panose="02070309020205020404" pitchFamily="49" charset="0"/>
                <a:cs typeface="Courier New" panose="02070309020205020404" pitchFamily="49" charset="0"/>
              </a:rPr>
              <a:t>}</a:t>
            </a:r>
            <a:endParaRPr lang="en-US" sz="3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917115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317631" y="0"/>
            <a:ext cx="10515600" cy="1325563"/>
          </a:xfrm>
        </p:spPr>
        <p:txBody>
          <a:bodyPr/>
          <a:lstStyle/>
          <a:p>
            <a:r>
              <a:rPr lang="ru-RU" dirty="0"/>
              <a:t>Реализация </a:t>
            </a:r>
            <a:r>
              <a:rPr lang="en-US" dirty="0"/>
              <a:t>MVC </a:t>
            </a:r>
            <a:r>
              <a:rPr lang="ru-RU" dirty="0"/>
              <a:t>во </a:t>
            </a:r>
            <a:r>
              <a:rPr lang="en-US" dirty="0" smtClean="0"/>
              <a:t>Flutter. </a:t>
            </a:r>
            <a:r>
              <a:rPr lang="ru-RU" dirty="0" smtClean="0"/>
              <a:t>Модель</a:t>
            </a:r>
            <a:endParaRPr lang="en-US" dirty="0"/>
          </a:p>
        </p:txBody>
      </p:sp>
      <p:sp>
        <p:nvSpPr>
          <p:cNvPr id="3" name="Объект 2"/>
          <p:cNvSpPr>
            <a:spLocks noGrp="1"/>
          </p:cNvSpPr>
          <p:nvPr>
            <p:ph idx="1"/>
          </p:nvPr>
        </p:nvSpPr>
        <p:spPr>
          <a:xfrm>
            <a:off x="0" y="0"/>
            <a:ext cx="12192000" cy="6858000"/>
          </a:xfrm>
        </p:spPr>
        <p:txBody>
          <a:bodyPr>
            <a:normAutofit fontScale="85000" lnSpcReduction="20000"/>
          </a:bodyPr>
          <a:lstStyle/>
          <a:p>
            <a:pPr marL="0" indent="0">
              <a:lnSpc>
                <a:spcPct val="120000"/>
              </a:lnSpc>
              <a:spcBef>
                <a:spcPts val="0"/>
              </a:spcBef>
              <a:buNone/>
            </a:pPr>
            <a:r>
              <a:rPr lang="en-US" dirty="0" smtClean="0"/>
              <a:t>void main() {</a:t>
            </a:r>
          </a:p>
          <a:p>
            <a:pPr marL="0" indent="0">
              <a:lnSpc>
                <a:spcPct val="120000"/>
              </a:lnSpc>
              <a:spcBef>
                <a:spcPts val="0"/>
              </a:spcBef>
              <a:buNone/>
            </a:pPr>
            <a:r>
              <a:rPr lang="en-US" dirty="0" smtClean="0"/>
              <a:t>  </a:t>
            </a:r>
            <a:r>
              <a:rPr lang="en-US" dirty="0" err="1" smtClean="0"/>
              <a:t>runApp</a:t>
            </a:r>
            <a:r>
              <a:rPr lang="en-US" dirty="0" smtClean="0"/>
              <a:t>(</a:t>
            </a:r>
            <a:r>
              <a:rPr lang="en-US" dirty="0" err="1" smtClean="0"/>
              <a:t>TaskListApp</a:t>
            </a:r>
            <a:r>
              <a:rPr lang="en-US" dirty="0" smtClean="0"/>
              <a:t>());</a:t>
            </a:r>
          </a:p>
          <a:p>
            <a:pPr marL="0" indent="0">
              <a:lnSpc>
                <a:spcPct val="120000"/>
              </a:lnSpc>
              <a:spcBef>
                <a:spcPts val="0"/>
              </a:spcBef>
              <a:buNone/>
            </a:pPr>
            <a:r>
              <a:rPr lang="en-US" dirty="0" smtClean="0"/>
              <a:t>}</a:t>
            </a:r>
          </a:p>
          <a:p>
            <a:pPr marL="0" indent="0">
              <a:lnSpc>
                <a:spcPct val="120000"/>
              </a:lnSpc>
              <a:spcBef>
                <a:spcPts val="0"/>
              </a:spcBef>
              <a:buNone/>
            </a:pPr>
            <a:endParaRPr lang="en-US" dirty="0" smtClean="0"/>
          </a:p>
          <a:p>
            <a:pPr marL="0" indent="0">
              <a:lnSpc>
                <a:spcPct val="120000"/>
              </a:lnSpc>
              <a:spcBef>
                <a:spcPts val="0"/>
              </a:spcBef>
              <a:buNone/>
            </a:pPr>
            <a:r>
              <a:rPr lang="en-US" dirty="0" smtClean="0"/>
              <a:t>class </a:t>
            </a:r>
            <a:r>
              <a:rPr lang="en-US" dirty="0" err="1" smtClean="0"/>
              <a:t>TaskListApp</a:t>
            </a:r>
            <a:r>
              <a:rPr lang="en-US" dirty="0" smtClean="0"/>
              <a:t> extends </a:t>
            </a:r>
            <a:r>
              <a:rPr lang="en-US" dirty="0" err="1" smtClean="0"/>
              <a:t>StatelessWidget</a:t>
            </a:r>
            <a:r>
              <a:rPr lang="en-US" dirty="0" smtClean="0"/>
              <a:t> {</a:t>
            </a:r>
          </a:p>
          <a:p>
            <a:pPr marL="0" indent="0">
              <a:lnSpc>
                <a:spcPct val="120000"/>
              </a:lnSpc>
              <a:spcBef>
                <a:spcPts val="0"/>
              </a:spcBef>
              <a:buNone/>
            </a:pPr>
            <a:r>
              <a:rPr lang="en-US" dirty="0" smtClean="0"/>
              <a:t>  final </a:t>
            </a:r>
            <a:r>
              <a:rPr lang="en-US" dirty="0" err="1" smtClean="0"/>
              <a:t>TaskListController</a:t>
            </a:r>
            <a:r>
              <a:rPr lang="en-US" dirty="0" smtClean="0"/>
              <a:t> controller = </a:t>
            </a:r>
            <a:r>
              <a:rPr lang="en-US" dirty="0" err="1" smtClean="0"/>
              <a:t>TaskListController</a:t>
            </a:r>
            <a:r>
              <a:rPr lang="en-US" dirty="0" smtClean="0"/>
              <a:t>();</a:t>
            </a:r>
          </a:p>
          <a:p>
            <a:pPr marL="0" indent="0">
              <a:lnSpc>
                <a:spcPct val="120000"/>
              </a:lnSpc>
              <a:spcBef>
                <a:spcPts val="0"/>
              </a:spcBef>
              <a:buNone/>
            </a:pPr>
            <a:endParaRPr lang="en-US" dirty="0" smtClean="0"/>
          </a:p>
          <a:p>
            <a:pPr marL="0" indent="0">
              <a:lnSpc>
                <a:spcPct val="120000"/>
              </a:lnSpc>
              <a:spcBef>
                <a:spcPts val="0"/>
              </a:spcBef>
              <a:buNone/>
            </a:pPr>
            <a:r>
              <a:rPr lang="en-US" dirty="0" smtClean="0"/>
              <a:t>  </a:t>
            </a:r>
            <a:r>
              <a:rPr lang="en-US" dirty="0" err="1" smtClean="0"/>
              <a:t>TaskListApp</a:t>
            </a:r>
            <a:r>
              <a:rPr lang="en-US" dirty="0" smtClean="0"/>
              <a:t>({</a:t>
            </a:r>
            <a:r>
              <a:rPr lang="en-US" dirty="0" err="1" smtClean="0"/>
              <a:t>super.key</a:t>
            </a:r>
            <a:r>
              <a:rPr lang="en-US" dirty="0" smtClean="0"/>
              <a:t>});</a:t>
            </a:r>
          </a:p>
          <a:p>
            <a:pPr marL="0" indent="0">
              <a:lnSpc>
                <a:spcPct val="120000"/>
              </a:lnSpc>
              <a:spcBef>
                <a:spcPts val="0"/>
              </a:spcBef>
              <a:buNone/>
            </a:pPr>
            <a:endParaRPr lang="en-US" dirty="0" smtClean="0"/>
          </a:p>
          <a:p>
            <a:pPr marL="0" indent="0">
              <a:lnSpc>
                <a:spcPct val="120000"/>
              </a:lnSpc>
              <a:spcBef>
                <a:spcPts val="0"/>
              </a:spcBef>
              <a:buNone/>
            </a:pPr>
            <a:r>
              <a:rPr lang="en-US" dirty="0" smtClean="0"/>
              <a:t>  @override</a:t>
            </a:r>
          </a:p>
          <a:p>
            <a:pPr marL="0" indent="0">
              <a:lnSpc>
                <a:spcPct val="120000"/>
              </a:lnSpc>
              <a:spcBef>
                <a:spcPts val="0"/>
              </a:spcBef>
              <a:buNone/>
            </a:pPr>
            <a:r>
              <a:rPr lang="en-US" dirty="0" smtClean="0"/>
              <a:t>  Widget build(</a:t>
            </a:r>
            <a:r>
              <a:rPr lang="en-US" dirty="0" err="1" smtClean="0"/>
              <a:t>BuildContext</a:t>
            </a:r>
            <a:r>
              <a:rPr lang="en-US" dirty="0" smtClean="0"/>
              <a:t> context) {</a:t>
            </a:r>
          </a:p>
          <a:p>
            <a:pPr marL="0" indent="0">
              <a:lnSpc>
                <a:spcPct val="120000"/>
              </a:lnSpc>
              <a:spcBef>
                <a:spcPts val="0"/>
              </a:spcBef>
              <a:buNone/>
            </a:pPr>
            <a:r>
              <a:rPr lang="en-US" dirty="0" smtClean="0"/>
              <a:t>    return </a:t>
            </a:r>
            <a:r>
              <a:rPr lang="en-US" dirty="0" err="1" smtClean="0"/>
              <a:t>MaterialApp</a:t>
            </a:r>
            <a:r>
              <a:rPr lang="en-US" dirty="0" smtClean="0"/>
              <a:t>(</a:t>
            </a:r>
          </a:p>
          <a:p>
            <a:pPr marL="0" indent="0">
              <a:lnSpc>
                <a:spcPct val="120000"/>
              </a:lnSpc>
              <a:spcBef>
                <a:spcPts val="0"/>
              </a:spcBef>
              <a:buNone/>
            </a:pPr>
            <a:r>
              <a:rPr lang="en-US" dirty="0" smtClean="0"/>
              <a:t>      home: Scaffold(</a:t>
            </a:r>
          </a:p>
          <a:p>
            <a:pPr marL="0" indent="0">
              <a:lnSpc>
                <a:spcPct val="120000"/>
              </a:lnSpc>
              <a:spcBef>
                <a:spcPts val="0"/>
              </a:spcBef>
              <a:buNone/>
            </a:pPr>
            <a:r>
              <a:rPr lang="en-US" dirty="0" smtClean="0"/>
              <a:t>        </a:t>
            </a:r>
            <a:r>
              <a:rPr lang="en-US" dirty="0" err="1" smtClean="0"/>
              <a:t>appBar</a:t>
            </a:r>
            <a:r>
              <a:rPr lang="en-US" dirty="0" smtClean="0"/>
              <a:t>: </a:t>
            </a:r>
            <a:r>
              <a:rPr lang="en-US" dirty="0" err="1" smtClean="0"/>
              <a:t>AppBar</a:t>
            </a:r>
            <a:r>
              <a:rPr lang="en-US" dirty="0" smtClean="0"/>
              <a:t>(</a:t>
            </a:r>
          </a:p>
          <a:p>
            <a:pPr marL="0" indent="0">
              <a:lnSpc>
                <a:spcPct val="120000"/>
              </a:lnSpc>
              <a:spcBef>
                <a:spcPts val="0"/>
              </a:spcBef>
              <a:buNone/>
            </a:pPr>
            <a:r>
              <a:rPr lang="en-US" dirty="0" smtClean="0"/>
              <a:t>          title: </a:t>
            </a:r>
            <a:r>
              <a:rPr lang="en-US" dirty="0" err="1" smtClean="0"/>
              <a:t>const</a:t>
            </a:r>
            <a:r>
              <a:rPr lang="en-US" dirty="0" smtClean="0"/>
              <a:t> Text('Task List'),</a:t>
            </a:r>
          </a:p>
          <a:p>
            <a:pPr marL="0" indent="0">
              <a:lnSpc>
                <a:spcPct val="120000"/>
              </a:lnSpc>
              <a:spcBef>
                <a:spcPts val="0"/>
              </a:spcBef>
              <a:buNone/>
            </a:pPr>
            <a:r>
              <a:rPr lang="en-US" dirty="0" smtClean="0"/>
              <a:t>        ),</a:t>
            </a:r>
          </a:p>
          <a:p>
            <a:pPr marL="0" indent="0">
              <a:lnSpc>
                <a:spcPct val="120000"/>
              </a:lnSpc>
              <a:spcBef>
                <a:spcPts val="0"/>
              </a:spcBef>
              <a:buNone/>
            </a:pPr>
            <a:r>
              <a:rPr lang="en-US" dirty="0" smtClean="0"/>
              <a:t>        body: </a:t>
            </a:r>
            <a:r>
              <a:rPr lang="en-US" dirty="0" err="1" smtClean="0"/>
              <a:t>TaskListView</a:t>
            </a:r>
            <a:r>
              <a:rPr lang="en-US" dirty="0" smtClean="0"/>
              <a:t>(controller: controller),</a:t>
            </a:r>
            <a:r>
              <a:rPr lang="ru-RU" dirty="0" smtClean="0"/>
              <a:t>  </a:t>
            </a:r>
            <a:r>
              <a:rPr lang="en-US" dirty="0" smtClean="0"/>
              <a:t>  ), );}}</a:t>
            </a:r>
            <a:endParaRPr lang="en-US" sz="3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4831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Преимущества использования MVC во </a:t>
            </a:r>
            <a:r>
              <a:rPr lang="ru-RU" dirty="0" err="1"/>
              <a:t>Flutter</a:t>
            </a:r>
            <a:endParaRPr lang="en-US" dirty="0"/>
          </a:p>
        </p:txBody>
      </p:sp>
      <p:sp>
        <p:nvSpPr>
          <p:cNvPr id="3" name="Объект 2"/>
          <p:cNvSpPr>
            <a:spLocks noGrp="1"/>
          </p:cNvSpPr>
          <p:nvPr>
            <p:ph idx="1"/>
          </p:nvPr>
        </p:nvSpPr>
        <p:spPr/>
        <p:txBody>
          <a:bodyPr/>
          <a:lstStyle/>
          <a:p>
            <a:r>
              <a:rPr lang="ru-RU" dirty="0" smtClean="0"/>
              <a:t>«Разделение интересов»: MVC способствует четкому разделению данных, пользовательского интерфейса и логики, упрощая понимание, тестирование и поддержку кодовой базы.</a:t>
            </a:r>
          </a:p>
          <a:p>
            <a:r>
              <a:rPr lang="ru-RU" dirty="0" smtClean="0"/>
              <a:t>Возможность повторного использования: модульная структура MVC позволяет повторно использовать компоненты в различных частях приложения.</a:t>
            </a:r>
          </a:p>
          <a:p>
            <a:r>
              <a:rPr lang="ru-RU" dirty="0" smtClean="0"/>
              <a:t>Масштабируемость: благодаря разделению модели, представления и контроллера становится проще добавлять новые функции или изменять существующие, не затрагивая другие компоненты.</a:t>
            </a:r>
            <a:endParaRPr lang="en-US" dirty="0"/>
          </a:p>
        </p:txBody>
      </p:sp>
    </p:spTree>
    <p:extLst>
      <p:ext uri="{BB962C8B-B14F-4D97-AF65-F5344CB8AC3E}">
        <p14:creationId xmlns:p14="http://schemas.microsoft.com/office/powerpoint/2010/main" val="40289021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MVVM</a:t>
            </a:r>
            <a:endParaRPr lang="en-US" dirty="0"/>
          </a:p>
        </p:txBody>
      </p:sp>
      <p:sp>
        <p:nvSpPr>
          <p:cNvPr id="3" name="Объект 2"/>
          <p:cNvSpPr>
            <a:spLocks noGrp="1"/>
          </p:cNvSpPr>
          <p:nvPr>
            <p:ph idx="1"/>
          </p:nvPr>
        </p:nvSpPr>
        <p:spPr/>
        <p:txBody>
          <a:bodyPr/>
          <a:lstStyle/>
          <a:p>
            <a:endParaRPr lang="en-US"/>
          </a:p>
        </p:txBody>
      </p:sp>
      <p:pic>
        <p:nvPicPr>
          <p:cNvPr id="2050" name="Picture 2" descr="https://habrastorage.org/r/w1560/getpro/habr/upload_files/e46/a60/402/e46a604021d8ff8e9e30290473b0e5b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569" y="2296869"/>
            <a:ext cx="11328544" cy="340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8508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Реализация </a:t>
            </a:r>
            <a:r>
              <a:rPr lang="en-US" dirty="0" smtClean="0"/>
              <a:t>MVVM </a:t>
            </a:r>
            <a:r>
              <a:rPr lang="ru-RU" dirty="0"/>
              <a:t>во </a:t>
            </a:r>
            <a:r>
              <a:rPr lang="en-US" dirty="0" smtClean="0"/>
              <a:t>Flutter. </a:t>
            </a:r>
            <a:r>
              <a:rPr lang="ru-RU" dirty="0" err="1" smtClean="0"/>
              <a:t>Виджет</a:t>
            </a:r>
            <a:endParaRPr lang="en-US" dirty="0"/>
          </a:p>
        </p:txBody>
      </p:sp>
      <p:sp>
        <p:nvSpPr>
          <p:cNvPr id="3" name="Объект 2"/>
          <p:cNvSpPr>
            <a:spLocks noGrp="1"/>
          </p:cNvSpPr>
          <p:nvPr>
            <p:ph idx="1"/>
          </p:nvPr>
        </p:nvSpPr>
        <p:spPr>
          <a:xfrm>
            <a:off x="556846" y="1690688"/>
            <a:ext cx="11078307" cy="4351338"/>
          </a:xfrm>
        </p:spPr>
        <p:txBody>
          <a:bodyPr>
            <a:normAutofit fontScale="70000" lnSpcReduction="20000"/>
          </a:bodyPr>
          <a:lstStyle/>
          <a:p>
            <a:pPr marL="0" indent="0">
              <a:buNone/>
            </a:pPr>
            <a:r>
              <a:rPr lang="en-US" sz="3600" dirty="0" smtClean="0">
                <a:latin typeface="Courier New" panose="02070309020205020404" pitchFamily="49" charset="0"/>
                <a:cs typeface="Courier New" panose="02070309020205020404" pitchFamily="49" charset="0"/>
              </a:rPr>
              <a:t>class _</a:t>
            </a:r>
            <a:r>
              <a:rPr lang="en-US" sz="3600" dirty="0" err="1" smtClean="0">
                <a:latin typeface="Courier New" panose="02070309020205020404" pitchFamily="49" charset="0"/>
                <a:cs typeface="Courier New" panose="02070309020205020404" pitchFamily="49" charset="0"/>
              </a:rPr>
              <a:t>ViewModel</a:t>
            </a:r>
            <a:r>
              <a:rPr lang="en-US" sz="3600" dirty="0" smtClean="0">
                <a:latin typeface="Courier New" panose="02070309020205020404" pitchFamily="49" charset="0"/>
                <a:cs typeface="Courier New" panose="02070309020205020404" pitchFamily="49" charset="0"/>
              </a:rPr>
              <a:t> extends </a:t>
            </a:r>
            <a:r>
              <a:rPr lang="en-US" sz="3600" dirty="0" err="1" smtClean="0">
                <a:latin typeface="Courier New" panose="02070309020205020404" pitchFamily="49" charset="0"/>
                <a:cs typeface="Courier New" panose="02070309020205020404" pitchFamily="49" charset="0"/>
              </a:rPr>
              <a:t>ChangeNotifier</a:t>
            </a:r>
            <a:r>
              <a:rPr lang="en-US" sz="3600" dirty="0" smtClean="0">
                <a:latin typeface="Courier New" panose="02070309020205020404" pitchFamily="49" charset="0"/>
                <a:cs typeface="Courier New" panose="02070309020205020404" pitchFamily="49" charset="0"/>
              </a:rPr>
              <a:t> {}</a:t>
            </a:r>
          </a:p>
          <a:p>
            <a:pPr marL="0" indent="0">
              <a:buNone/>
            </a:pPr>
            <a:r>
              <a:rPr lang="en-US" sz="3600" dirty="0" smtClean="0">
                <a:latin typeface="Courier New" panose="02070309020205020404" pitchFamily="49" charset="0"/>
                <a:cs typeface="Courier New" panose="02070309020205020404" pitchFamily="49" charset="0"/>
              </a:rPr>
              <a:t> </a:t>
            </a:r>
          </a:p>
          <a:p>
            <a:pPr marL="0" indent="0">
              <a:buNone/>
            </a:pPr>
            <a:r>
              <a:rPr lang="en-US" sz="3600" dirty="0" smtClean="0">
                <a:latin typeface="Courier New" panose="02070309020205020404" pitchFamily="49" charset="0"/>
                <a:cs typeface="Courier New" panose="02070309020205020404" pitchFamily="49" charset="0"/>
              </a:rPr>
              <a:t>class </a:t>
            </a:r>
            <a:r>
              <a:rPr lang="en-US" sz="3600" dirty="0" err="1" smtClean="0">
                <a:latin typeface="Courier New" panose="02070309020205020404" pitchFamily="49" charset="0"/>
                <a:cs typeface="Courier New" panose="02070309020205020404" pitchFamily="49" charset="0"/>
              </a:rPr>
              <a:t>ToDoListWidget</a:t>
            </a:r>
            <a:r>
              <a:rPr lang="en-US" sz="3600" dirty="0" smtClean="0">
                <a:latin typeface="Courier New" panose="02070309020205020404" pitchFamily="49" charset="0"/>
                <a:cs typeface="Courier New" panose="02070309020205020404" pitchFamily="49" charset="0"/>
              </a:rPr>
              <a:t> extends </a:t>
            </a:r>
            <a:r>
              <a:rPr lang="en-US" sz="3600" dirty="0" err="1" smtClean="0">
                <a:latin typeface="Courier New" panose="02070309020205020404" pitchFamily="49" charset="0"/>
                <a:cs typeface="Courier New" panose="02070309020205020404" pitchFamily="49" charset="0"/>
              </a:rPr>
              <a:t>StatelessWidget</a:t>
            </a:r>
            <a:r>
              <a:rPr lang="en-US" sz="3600" dirty="0" smtClean="0">
                <a:latin typeface="Courier New" panose="02070309020205020404" pitchFamily="49" charset="0"/>
                <a:cs typeface="Courier New" panose="02070309020205020404" pitchFamily="49" charset="0"/>
              </a:rPr>
              <a:t> {</a:t>
            </a:r>
          </a:p>
          <a:p>
            <a:pPr marL="0" indent="0">
              <a:buNone/>
            </a:pPr>
            <a:r>
              <a:rPr lang="en-US" sz="3600" dirty="0" smtClean="0">
                <a:latin typeface="Courier New" panose="02070309020205020404" pitchFamily="49" charset="0"/>
                <a:cs typeface="Courier New" panose="02070309020205020404" pitchFamily="49" charset="0"/>
              </a:rPr>
              <a:t> </a:t>
            </a:r>
            <a:r>
              <a:rPr lang="en-US" sz="3600" dirty="0" err="1" smtClean="0">
                <a:latin typeface="Courier New" panose="02070309020205020404" pitchFamily="49" charset="0"/>
                <a:cs typeface="Courier New" panose="02070309020205020404" pitchFamily="49" charset="0"/>
              </a:rPr>
              <a:t>const</a:t>
            </a:r>
            <a:r>
              <a:rPr lang="en-US" sz="3600" dirty="0" smtClean="0">
                <a:latin typeface="Courier New" panose="02070309020205020404" pitchFamily="49" charset="0"/>
                <a:cs typeface="Courier New" panose="02070309020205020404" pitchFamily="49" charset="0"/>
              </a:rPr>
              <a:t> </a:t>
            </a:r>
            <a:r>
              <a:rPr lang="en-US" sz="3600" dirty="0" err="1" smtClean="0">
                <a:latin typeface="Courier New" panose="02070309020205020404" pitchFamily="49" charset="0"/>
                <a:cs typeface="Courier New" panose="02070309020205020404" pitchFamily="49" charset="0"/>
              </a:rPr>
              <a:t>ToDoListWidget</a:t>
            </a:r>
            <a:r>
              <a:rPr lang="en-US" sz="3600" dirty="0" smtClean="0">
                <a:latin typeface="Courier New" panose="02070309020205020404" pitchFamily="49" charset="0"/>
                <a:cs typeface="Courier New" panose="02070309020205020404" pitchFamily="49" charset="0"/>
              </a:rPr>
              <a:t>({Key? key}) : super(key: key);</a:t>
            </a:r>
          </a:p>
          <a:p>
            <a:pPr marL="0" indent="0">
              <a:buNone/>
            </a:pPr>
            <a:r>
              <a:rPr lang="en-US" sz="3600" dirty="0" smtClean="0">
                <a:latin typeface="Courier New" panose="02070309020205020404" pitchFamily="49" charset="0"/>
                <a:cs typeface="Courier New" panose="02070309020205020404" pitchFamily="49" charset="0"/>
              </a:rPr>
              <a:t> </a:t>
            </a:r>
          </a:p>
          <a:p>
            <a:pPr marL="0" indent="0">
              <a:buNone/>
            </a:pPr>
            <a:r>
              <a:rPr lang="en-US" sz="3600" dirty="0" smtClean="0">
                <a:latin typeface="Courier New" panose="02070309020205020404" pitchFamily="49" charset="0"/>
                <a:cs typeface="Courier New" panose="02070309020205020404" pitchFamily="49" charset="0"/>
              </a:rPr>
              <a:t> @override</a:t>
            </a:r>
          </a:p>
          <a:p>
            <a:pPr marL="0" indent="0">
              <a:buNone/>
            </a:pPr>
            <a:r>
              <a:rPr lang="en-US" sz="3600" dirty="0" smtClean="0">
                <a:latin typeface="Courier New" panose="02070309020205020404" pitchFamily="49" charset="0"/>
                <a:cs typeface="Courier New" panose="02070309020205020404" pitchFamily="49" charset="0"/>
              </a:rPr>
              <a:t> Widget build(</a:t>
            </a:r>
            <a:r>
              <a:rPr lang="en-US" sz="3600" dirty="0" err="1" smtClean="0">
                <a:latin typeface="Courier New" panose="02070309020205020404" pitchFamily="49" charset="0"/>
                <a:cs typeface="Courier New" panose="02070309020205020404" pitchFamily="49" charset="0"/>
              </a:rPr>
              <a:t>BuildContext</a:t>
            </a:r>
            <a:r>
              <a:rPr lang="en-US" sz="3600" dirty="0" smtClean="0">
                <a:latin typeface="Courier New" panose="02070309020205020404" pitchFamily="49" charset="0"/>
                <a:cs typeface="Courier New" panose="02070309020205020404" pitchFamily="49" charset="0"/>
              </a:rPr>
              <a:t> context) {</a:t>
            </a:r>
          </a:p>
          <a:p>
            <a:pPr marL="0" indent="0">
              <a:buNone/>
            </a:pPr>
            <a:r>
              <a:rPr lang="en-US" sz="3600" dirty="0" smtClean="0">
                <a:latin typeface="Courier New" panose="02070309020205020404" pitchFamily="49" charset="0"/>
                <a:cs typeface="Courier New" panose="02070309020205020404" pitchFamily="49" charset="0"/>
              </a:rPr>
              <a:t>   </a:t>
            </a:r>
            <a:r>
              <a:rPr lang="en-US" sz="3600" dirty="0" err="1" smtClean="0">
                <a:latin typeface="Courier New" panose="02070309020205020404" pitchFamily="49" charset="0"/>
                <a:cs typeface="Courier New" panose="02070309020205020404" pitchFamily="49" charset="0"/>
              </a:rPr>
              <a:t>var</a:t>
            </a:r>
            <a:r>
              <a:rPr lang="en-US" sz="3600" dirty="0" smtClean="0">
                <a:latin typeface="Courier New" panose="02070309020205020404" pitchFamily="49" charset="0"/>
                <a:cs typeface="Courier New" panose="02070309020205020404" pitchFamily="49" charset="0"/>
              </a:rPr>
              <a:t> _</a:t>
            </a:r>
            <a:r>
              <a:rPr lang="en-US" sz="3600" dirty="0" err="1" smtClean="0">
                <a:latin typeface="Courier New" panose="02070309020205020404" pitchFamily="49" charset="0"/>
                <a:cs typeface="Courier New" panose="02070309020205020404" pitchFamily="49" charset="0"/>
              </a:rPr>
              <a:t>viewModel</a:t>
            </a:r>
            <a:r>
              <a:rPr lang="en-US" sz="3600" dirty="0" smtClean="0">
                <a:latin typeface="Courier New" panose="02070309020205020404" pitchFamily="49" charset="0"/>
                <a:cs typeface="Courier New" panose="02070309020205020404" pitchFamily="49" charset="0"/>
              </a:rPr>
              <a:t> = </a:t>
            </a:r>
            <a:r>
              <a:rPr lang="en-US" sz="3600" dirty="0" err="1" smtClean="0">
                <a:latin typeface="Courier New" panose="02070309020205020404" pitchFamily="49" charset="0"/>
                <a:cs typeface="Courier New" panose="02070309020205020404" pitchFamily="49" charset="0"/>
              </a:rPr>
              <a:t>context.watch</a:t>
            </a:r>
            <a:r>
              <a:rPr lang="en-US" sz="3600" dirty="0" smtClean="0">
                <a:latin typeface="Courier New" panose="02070309020205020404" pitchFamily="49" charset="0"/>
                <a:cs typeface="Courier New" panose="02070309020205020404" pitchFamily="49" charset="0"/>
              </a:rPr>
              <a:t>&lt;_</a:t>
            </a:r>
            <a:r>
              <a:rPr lang="en-US" sz="3600" dirty="0" err="1" smtClean="0">
                <a:latin typeface="Courier New" panose="02070309020205020404" pitchFamily="49" charset="0"/>
                <a:cs typeface="Courier New" panose="02070309020205020404" pitchFamily="49" charset="0"/>
              </a:rPr>
              <a:t>ViewModel</a:t>
            </a:r>
            <a:r>
              <a:rPr lang="en-US" sz="3600" dirty="0" smtClean="0">
                <a:latin typeface="Courier New" panose="02070309020205020404" pitchFamily="49" charset="0"/>
                <a:cs typeface="Courier New" panose="02070309020205020404" pitchFamily="49" charset="0"/>
              </a:rPr>
              <a:t>&gt;();</a:t>
            </a:r>
          </a:p>
          <a:p>
            <a:pPr marL="0" indent="0">
              <a:buNone/>
            </a:pPr>
            <a:r>
              <a:rPr lang="en-US" sz="3600" dirty="0" smtClean="0">
                <a:latin typeface="Courier New" panose="02070309020205020404" pitchFamily="49" charset="0"/>
                <a:cs typeface="Courier New" panose="02070309020205020404" pitchFamily="49" charset="0"/>
              </a:rPr>
              <a:t>   return Container();</a:t>
            </a:r>
          </a:p>
          <a:p>
            <a:pPr marL="0" indent="0">
              <a:buNone/>
            </a:pPr>
            <a:r>
              <a:rPr lang="en-US" sz="3600" dirty="0" smtClean="0">
                <a:latin typeface="Courier New" panose="02070309020205020404" pitchFamily="49" charset="0"/>
                <a:cs typeface="Courier New" panose="02070309020205020404" pitchFamily="49" charset="0"/>
              </a:rPr>
              <a:t> }</a:t>
            </a:r>
          </a:p>
          <a:p>
            <a:pPr marL="0" indent="0">
              <a:buNone/>
            </a:pPr>
            <a:r>
              <a:rPr lang="en-US" sz="3600" dirty="0" smtClean="0">
                <a:latin typeface="Courier New" panose="02070309020205020404" pitchFamily="49" charset="0"/>
                <a:cs typeface="Courier New" panose="02070309020205020404" pitchFamily="49" charset="0"/>
              </a:rPr>
              <a:t>}</a:t>
            </a:r>
            <a:endParaRPr lang="en-US" sz="3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301520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Реализация </a:t>
            </a:r>
            <a:r>
              <a:rPr lang="en-US" dirty="0" smtClean="0"/>
              <a:t>MVVM </a:t>
            </a:r>
            <a:r>
              <a:rPr lang="ru-RU" dirty="0"/>
              <a:t>во </a:t>
            </a:r>
            <a:r>
              <a:rPr lang="en-US" dirty="0" smtClean="0"/>
              <a:t>Flutter. </a:t>
            </a:r>
            <a:r>
              <a:rPr lang="ru-RU" dirty="0" smtClean="0"/>
              <a:t>Модель</a:t>
            </a:r>
            <a:endParaRPr lang="en-US" dirty="0"/>
          </a:p>
        </p:txBody>
      </p:sp>
      <p:sp>
        <p:nvSpPr>
          <p:cNvPr id="3" name="Объект 2"/>
          <p:cNvSpPr>
            <a:spLocks noGrp="1"/>
          </p:cNvSpPr>
          <p:nvPr>
            <p:ph idx="1"/>
          </p:nvPr>
        </p:nvSpPr>
        <p:spPr>
          <a:xfrm>
            <a:off x="275493" y="1825625"/>
            <a:ext cx="5298831" cy="4351338"/>
          </a:xfrm>
        </p:spPr>
        <p:txBody>
          <a:bodyPr>
            <a:normAutofit fontScale="85000" lnSpcReduction="20000"/>
          </a:bodyPr>
          <a:lstStyle/>
          <a:p>
            <a:pPr marL="0" indent="0">
              <a:buNone/>
            </a:pPr>
            <a:r>
              <a:rPr lang="en-US" sz="3600" dirty="0" smtClean="0">
                <a:latin typeface="Courier New" panose="02070309020205020404" pitchFamily="49" charset="0"/>
                <a:cs typeface="Courier New" panose="02070309020205020404" pitchFamily="49" charset="0"/>
              </a:rPr>
              <a:t>class </a:t>
            </a:r>
            <a:r>
              <a:rPr lang="en-US" sz="3600" dirty="0" err="1" smtClean="0">
                <a:latin typeface="Courier New" panose="02070309020205020404" pitchFamily="49" charset="0"/>
                <a:cs typeface="Courier New" panose="02070309020205020404" pitchFamily="49" charset="0"/>
              </a:rPr>
              <a:t>ToDoItem</a:t>
            </a:r>
            <a:r>
              <a:rPr lang="en-US" sz="3600" dirty="0" smtClean="0">
                <a:latin typeface="Courier New" panose="02070309020205020404" pitchFamily="49" charset="0"/>
                <a:cs typeface="Courier New" panose="02070309020205020404" pitchFamily="49" charset="0"/>
              </a:rPr>
              <a:t> {</a:t>
            </a:r>
          </a:p>
          <a:p>
            <a:pPr marL="0" indent="0">
              <a:buNone/>
            </a:pPr>
            <a:r>
              <a:rPr lang="en-US" sz="3600" dirty="0" smtClean="0">
                <a:latin typeface="Courier New" panose="02070309020205020404" pitchFamily="49" charset="0"/>
                <a:cs typeface="Courier New" panose="02070309020205020404" pitchFamily="49" charset="0"/>
              </a:rPr>
              <a:t> final String name;</a:t>
            </a:r>
          </a:p>
          <a:p>
            <a:pPr marL="0" indent="0">
              <a:buNone/>
            </a:pPr>
            <a:r>
              <a:rPr lang="en-US" sz="3600" dirty="0" smtClean="0">
                <a:latin typeface="Courier New" panose="02070309020205020404" pitchFamily="49" charset="0"/>
                <a:cs typeface="Courier New" panose="02070309020205020404" pitchFamily="49" charset="0"/>
              </a:rPr>
              <a:t> final bool done;</a:t>
            </a:r>
          </a:p>
          <a:p>
            <a:pPr marL="0" indent="0">
              <a:buNone/>
            </a:pPr>
            <a:r>
              <a:rPr lang="en-US" sz="3600" dirty="0" smtClean="0">
                <a:latin typeface="Courier New" panose="02070309020205020404" pitchFamily="49" charset="0"/>
                <a:cs typeface="Courier New" panose="02070309020205020404" pitchFamily="49" charset="0"/>
              </a:rPr>
              <a:t> </a:t>
            </a:r>
          </a:p>
          <a:p>
            <a:pPr marL="0" indent="0">
              <a:buNone/>
            </a:pPr>
            <a:r>
              <a:rPr lang="en-US" sz="3600" dirty="0" smtClean="0">
                <a:latin typeface="Courier New" panose="02070309020205020404" pitchFamily="49" charset="0"/>
                <a:cs typeface="Courier New" panose="02070309020205020404" pitchFamily="49" charset="0"/>
              </a:rPr>
              <a:t> </a:t>
            </a:r>
            <a:r>
              <a:rPr lang="en-US" sz="3600" dirty="0" err="1" smtClean="0">
                <a:latin typeface="Courier New" panose="02070309020205020404" pitchFamily="49" charset="0"/>
                <a:cs typeface="Courier New" panose="02070309020205020404" pitchFamily="49" charset="0"/>
              </a:rPr>
              <a:t>ToDoItem</a:t>
            </a:r>
            <a:r>
              <a:rPr lang="en-US" sz="3600" dirty="0" smtClean="0">
                <a:latin typeface="Courier New" panose="02070309020205020404" pitchFamily="49" charset="0"/>
                <a:cs typeface="Courier New" panose="02070309020205020404" pitchFamily="49" charset="0"/>
              </a:rPr>
              <a:t>({</a:t>
            </a:r>
          </a:p>
          <a:p>
            <a:pPr marL="0" indent="0">
              <a:buNone/>
            </a:pPr>
            <a:r>
              <a:rPr lang="en-US" sz="3600" dirty="0" smtClean="0">
                <a:latin typeface="Courier New" panose="02070309020205020404" pitchFamily="49" charset="0"/>
                <a:cs typeface="Courier New" panose="02070309020205020404" pitchFamily="49" charset="0"/>
              </a:rPr>
              <a:t>   required this.name,</a:t>
            </a:r>
          </a:p>
          <a:p>
            <a:pPr marL="0" indent="0">
              <a:buNone/>
            </a:pPr>
            <a:r>
              <a:rPr lang="en-US" sz="3600" dirty="0" smtClean="0">
                <a:latin typeface="Courier New" panose="02070309020205020404" pitchFamily="49" charset="0"/>
                <a:cs typeface="Courier New" panose="02070309020205020404" pitchFamily="49" charset="0"/>
              </a:rPr>
              <a:t>   </a:t>
            </a:r>
            <a:r>
              <a:rPr lang="en-US" sz="3600" dirty="0" err="1" smtClean="0">
                <a:latin typeface="Courier New" panose="02070309020205020404" pitchFamily="49" charset="0"/>
                <a:cs typeface="Courier New" panose="02070309020205020404" pitchFamily="49" charset="0"/>
              </a:rPr>
              <a:t>this.done</a:t>
            </a:r>
            <a:r>
              <a:rPr lang="en-US" sz="3600" dirty="0" smtClean="0">
                <a:latin typeface="Courier New" panose="02070309020205020404" pitchFamily="49" charset="0"/>
                <a:cs typeface="Courier New" panose="02070309020205020404" pitchFamily="49" charset="0"/>
              </a:rPr>
              <a:t> = false,</a:t>
            </a:r>
          </a:p>
          <a:p>
            <a:pPr marL="0" indent="0">
              <a:buNone/>
            </a:pPr>
            <a:r>
              <a:rPr lang="en-US" sz="3600" dirty="0" smtClean="0">
                <a:latin typeface="Courier New" panose="02070309020205020404" pitchFamily="49" charset="0"/>
                <a:cs typeface="Courier New" panose="02070309020205020404" pitchFamily="49" charset="0"/>
              </a:rPr>
              <a:t> });</a:t>
            </a:r>
            <a:endParaRPr lang="en-US" sz="3600" dirty="0">
              <a:latin typeface="Courier New" panose="02070309020205020404" pitchFamily="49" charset="0"/>
              <a:cs typeface="Courier New" panose="02070309020205020404" pitchFamily="49" charset="0"/>
            </a:endParaRPr>
          </a:p>
        </p:txBody>
      </p:sp>
      <p:sp>
        <p:nvSpPr>
          <p:cNvPr id="4" name="Объект 2"/>
          <p:cNvSpPr txBox="1">
            <a:spLocks/>
          </p:cNvSpPr>
          <p:nvPr/>
        </p:nvSpPr>
        <p:spPr>
          <a:xfrm>
            <a:off x="6137031" y="1690688"/>
            <a:ext cx="5298831" cy="435133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dirty="0" err="1" smtClean="0">
                <a:latin typeface="Courier New" panose="02070309020205020404" pitchFamily="49" charset="0"/>
                <a:cs typeface="Courier New" panose="02070309020205020404" pitchFamily="49" charset="0"/>
              </a:rPr>
              <a:t>ToDoItem</a:t>
            </a:r>
            <a:r>
              <a:rPr lang="en-US" sz="3600" dirty="0" smtClean="0">
                <a:latin typeface="Courier New" panose="02070309020205020404" pitchFamily="49" charset="0"/>
                <a:cs typeface="Courier New" panose="02070309020205020404" pitchFamily="49" charset="0"/>
              </a:rPr>
              <a:t> </a:t>
            </a:r>
            <a:r>
              <a:rPr lang="en-US" sz="3600" dirty="0" err="1" smtClean="0">
                <a:latin typeface="Courier New" panose="02070309020205020404" pitchFamily="49" charset="0"/>
                <a:cs typeface="Courier New" panose="02070309020205020404" pitchFamily="49" charset="0"/>
              </a:rPr>
              <a:t>copyWith</a:t>
            </a:r>
            <a:r>
              <a:rPr lang="en-US" sz="3600" dirty="0" smtClean="0">
                <a:latin typeface="Courier New" panose="02070309020205020404" pitchFamily="49" charset="0"/>
                <a:cs typeface="Courier New" panose="02070309020205020404" pitchFamily="49" charset="0"/>
              </a:rPr>
              <a:t>({</a:t>
            </a:r>
          </a:p>
          <a:p>
            <a:pPr marL="0" indent="0">
              <a:buNone/>
            </a:pPr>
            <a:r>
              <a:rPr lang="en-US" sz="3600" dirty="0" smtClean="0">
                <a:latin typeface="Courier New" panose="02070309020205020404" pitchFamily="49" charset="0"/>
                <a:cs typeface="Courier New" panose="02070309020205020404" pitchFamily="49" charset="0"/>
              </a:rPr>
              <a:t>   String? name,</a:t>
            </a:r>
          </a:p>
          <a:p>
            <a:pPr marL="0" indent="0">
              <a:buNone/>
            </a:pPr>
            <a:r>
              <a:rPr lang="en-US" sz="3600" dirty="0" smtClean="0">
                <a:latin typeface="Courier New" panose="02070309020205020404" pitchFamily="49" charset="0"/>
                <a:cs typeface="Courier New" panose="02070309020205020404" pitchFamily="49" charset="0"/>
              </a:rPr>
              <a:t>   bool? done,</a:t>
            </a:r>
          </a:p>
          <a:p>
            <a:pPr marL="0" indent="0">
              <a:buNone/>
            </a:pPr>
            <a:r>
              <a:rPr lang="en-US" sz="3600" dirty="0" smtClean="0">
                <a:latin typeface="Courier New" panose="02070309020205020404" pitchFamily="49" charset="0"/>
                <a:cs typeface="Courier New" panose="02070309020205020404" pitchFamily="49" charset="0"/>
              </a:rPr>
              <a:t> }) {</a:t>
            </a:r>
          </a:p>
          <a:p>
            <a:pPr marL="0" indent="0">
              <a:buNone/>
            </a:pPr>
            <a:r>
              <a:rPr lang="en-US" sz="3600" dirty="0" smtClean="0">
                <a:latin typeface="Courier New" panose="02070309020205020404" pitchFamily="49" charset="0"/>
                <a:cs typeface="Courier New" panose="02070309020205020404" pitchFamily="49" charset="0"/>
              </a:rPr>
              <a:t>   return </a:t>
            </a:r>
            <a:r>
              <a:rPr lang="en-US" sz="3600" dirty="0" err="1" smtClean="0">
                <a:latin typeface="Courier New" panose="02070309020205020404" pitchFamily="49" charset="0"/>
                <a:cs typeface="Courier New" panose="02070309020205020404" pitchFamily="49" charset="0"/>
              </a:rPr>
              <a:t>ToDoItem</a:t>
            </a:r>
            <a:r>
              <a:rPr lang="en-US" sz="3600" dirty="0" smtClean="0">
                <a:latin typeface="Courier New" panose="02070309020205020404" pitchFamily="49" charset="0"/>
                <a:cs typeface="Courier New" panose="02070309020205020404" pitchFamily="49" charset="0"/>
              </a:rPr>
              <a:t>(</a:t>
            </a:r>
          </a:p>
          <a:p>
            <a:pPr marL="0" indent="0">
              <a:buNone/>
            </a:pPr>
            <a:r>
              <a:rPr lang="en-US" sz="3600" dirty="0" smtClean="0">
                <a:latin typeface="Courier New" panose="02070309020205020404" pitchFamily="49" charset="0"/>
                <a:cs typeface="Courier New" panose="02070309020205020404" pitchFamily="49" charset="0"/>
              </a:rPr>
              <a:t>     name: name ?? this.name,</a:t>
            </a:r>
          </a:p>
          <a:p>
            <a:pPr marL="0" indent="0">
              <a:buNone/>
            </a:pPr>
            <a:r>
              <a:rPr lang="en-US" sz="3600" dirty="0" smtClean="0">
                <a:latin typeface="Courier New" panose="02070309020205020404" pitchFamily="49" charset="0"/>
                <a:cs typeface="Courier New" panose="02070309020205020404" pitchFamily="49" charset="0"/>
              </a:rPr>
              <a:t>     done: done ?? </a:t>
            </a:r>
            <a:r>
              <a:rPr lang="en-US" sz="3600" dirty="0" err="1" smtClean="0">
                <a:latin typeface="Courier New" panose="02070309020205020404" pitchFamily="49" charset="0"/>
                <a:cs typeface="Courier New" panose="02070309020205020404" pitchFamily="49" charset="0"/>
              </a:rPr>
              <a:t>this.done</a:t>
            </a:r>
            <a:r>
              <a:rPr lang="en-US" sz="3600" dirty="0" smtClean="0">
                <a:latin typeface="Courier New" panose="02070309020205020404" pitchFamily="49" charset="0"/>
                <a:cs typeface="Courier New" panose="02070309020205020404" pitchFamily="49" charset="0"/>
              </a:rPr>
              <a:t>,</a:t>
            </a:r>
          </a:p>
          <a:p>
            <a:pPr marL="0" indent="0">
              <a:buNone/>
            </a:pPr>
            <a:r>
              <a:rPr lang="en-US" sz="3600" dirty="0" smtClean="0">
                <a:latin typeface="Courier New" panose="02070309020205020404" pitchFamily="49" charset="0"/>
                <a:cs typeface="Courier New" panose="02070309020205020404" pitchFamily="49" charset="0"/>
              </a:rPr>
              <a:t>   );</a:t>
            </a:r>
          </a:p>
          <a:p>
            <a:pPr marL="0" indent="0">
              <a:buNone/>
            </a:pPr>
            <a:r>
              <a:rPr lang="en-US" sz="3600" dirty="0" smtClean="0">
                <a:latin typeface="Courier New" panose="02070309020205020404" pitchFamily="49" charset="0"/>
                <a:cs typeface="Courier New" panose="02070309020205020404" pitchFamily="49" charset="0"/>
              </a:rPr>
              <a:t> }</a:t>
            </a:r>
            <a:endParaRPr lang="en-US" sz="3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557985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Model State</a:t>
            </a:r>
            <a:endParaRPr lang="en-US" dirty="0"/>
          </a:p>
        </p:txBody>
      </p:sp>
      <p:sp>
        <p:nvSpPr>
          <p:cNvPr id="3" name="Объект 2"/>
          <p:cNvSpPr>
            <a:spLocks noGrp="1"/>
          </p:cNvSpPr>
          <p:nvPr>
            <p:ph idx="1"/>
          </p:nvPr>
        </p:nvSpPr>
        <p:spPr>
          <a:xfrm>
            <a:off x="838200" y="1825624"/>
            <a:ext cx="10515600" cy="5032375"/>
          </a:xfrm>
        </p:spPr>
        <p:txBody>
          <a:bodyPr>
            <a:normAutofit fontScale="92500" lnSpcReduction="20000"/>
          </a:bodyPr>
          <a:lstStyle/>
          <a:p>
            <a:pPr marL="0" indent="0">
              <a:buNone/>
            </a:pPr>
            <a:r>
              <a:rPr lang="en-US" dirty="0" smtClean="0">
                <a:latin typeface="Courier New" panose="02070309020205020404" pitchFamily="49" charset="0"/>
                <a:cs typeface="Courier New" panose="02070309020205020404" pitchFamily="49" charset="0"/>
              </a:rPr>
              <a:t>class _</a:t>
            </a:r>
            <a:r>
              <a:rPr lang="en-US" dirty="0" err="1" smtClean="0">
                <a:latin typeface="Courier New" panose="02070309020205020404" pitchFamily="49" charset="0"/>
                <a:cs typeface="Courier New" panose="02070309020205020404" pitchFamily="49" charset="0"/>
              </a:rPr>
              <a:t>ModelState</a:t>
            </a:r>
            <a:r>
              <a:rPr lang="en-US" dirty="0" smtClean="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final List&lt;</a:t>
            </a:r>
            <a:r>
              <a:rPr lang="en-US" dirty="0" err="1" smtClean="0">
                <a:latin typeface="Courier New" panose="02070309020205020404" pitchFamily="49" charset="0"/>
                <a:cs typeface="Courier New" panose="02070309020205020404" pitchFamily="49" charset="0"/>
              </a:rPr>
              <a:t>ToDoItem</a:t>
            </a:r>
            <a:r>
              <a:rPr lang="en-US" dirty="0" smtClean="0">
                <a:latin typeface="Courier New" panose="02070309020205020404" pitchFamily="49" charset="0"/>
                <a:cs typeface="Courier New" panose="02070309020205020404" pitchFamily="49" charset="0"/>
              </a:rPr>
              <a:t>&gt; items;</a:t>
            </a:r>
          </a:p>
          <a:p>
            <a:pPr marL="0" indent="0">
              <a:buNone/>
            </a:pPr>
            <a:r>
              <a:rPr lang="en-US" dirty="0" smtClean="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_</a:t>
            </a:r>
            <a:r>
              <a:rPr lang="en-US" dirty="0" err="1" smtClean="0">
                <a:latin typeface="Courier New" panose="02070309020205020404" pitchFamily="49" charset="0"/>
                <a:cs typeface="Courier New" panose="02070309020205020404" pitchFamily="49" charset="0"/>
              </a:rPr>
              <a:t>ModelState</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this.items</a:t>
            </a:r>
            <a:r>
              <a:rPr lang="en-US" dirty="0" smtClean="0">
                <a:latin typeface="Courier New" panose="02070309020205020404" pitchFamily="49" charset="0"/>
                <a:cs typeface="Courier New" panose="02070309020205020404" pitchFamily="49" charset="0"/>
              </a:rPr>
              <a:t> = </a:t>
            </a:r>
            <a:r>
              <a:rPr lang="en-US" dirty="0" err="1" smtClean="0">
                <a:latin typeface="Courier New" panose="02070309020205020404" pitchFamily="49" charset="0"/>
                <a:cs typeface="Courier New" panose="02070309020205020404" pitchFamily="49" charset="0"/>
              </a:rPr>
              <a:t>const</a:t>
            </a:r>
            <a:r>
              <a:rPr lang="en-US" dirty="0" smtClean="0">
                <a:latin typeface="Courier New" panose="02070309020205020404" pitchFamily="49" charset="0"/>
                <a:cs typeface="Courier New" panose="02070309020205020404" pitchFamily="49" charset="0"/>
              </a:rPr>
              <a:t> &lt;</a:t>
            </a:r>
            <a:r>
              <a:rPr lang="en-US" dirty="0" err="1" smtClean="0">
                <a:latin typeface="Courier New" panose="02070309020205020404" pitchFamily="49" charset="0"/>
                <a:cs typeface="Courier New" panose="02070309020205020404" pitchFamily="49" charset="0"/>
              </a:rPr>
              <a:t>ToDoItem</a:t>
            </a:r>
            <a:r>
              <a:rPr lang="en-US" dirty="0" smtClean="0">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_</a:t>
            </a:r>
            <a:r>
              <a:rPr lang="en-US" dirty="0" err="1" smtClean="0">
                <a:latin typeface="Courier New" panose="02070309020205020404" pitchFamily="49" charset="0"/>
                <a:cs typeface="Courier New" panose="02070309020205020404" pitchFamily="49" charset="0"/>
              </a:rPr>
              <a:t>ModelState</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copyWith</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List&lt;</a:t>
            </a:r>
            <a:r>
              <a:rPr lang="en-US" dirty="0" err="1" smtClean="0">
                <a:latin typeface="Courier New" panose="02070309020205020404" pitchFamily="49" charset="0"/>
                <a:cs typeface="Courier New" panose="02070309020205020404" pitchFamily="49" charset="0"/>
              </a:rPr>
              <a:t>ToDoItem</a:t>
            </a:r>
            <a:r>
              <a:rPr lang="en-US" dirty="0" smtClean="0">
                <a:latin typeface="Courier New" panose="02070309020205020404" pitchFamily="49" charset="0"/>
                <a:cs typeface="Courier New" panose="02070309020205020404" pitchFamily="49" charset="0"/>
              </a:rPr>
              <a:t>&gt;? items,</a:t>
            </a:r>
          </a:p>
          <a:p>
            <a:pPr marL="0" indent="0">
              <a:buNone/>
            </a:pPr>
            <a:r>
              <a:rPr lang="en-US" dirty="0" smtClean="0">
                <a:latin typeface="Courier New" panose="02070309020205020404" pitchFamily="49" charset="0"/>
                <a:cs typeface="Courier New" panose="02070309020205020404" pitchFamily="49" charset="0"/>
              </a:rPr>
              <a:t> }) {</a:t>
            </a:r>
          </a:p>
          <a:p>
            <a:pPr marL="0" indent="0">
              <a:buNone/>
            </a:pPr>
            <a:r>
              <a:rPr lang="en-US" dirty="0" smtClean="0">
                <a:latin typeface="Courier New" panose="02070309020205020404" pitchFamily="49" charset="0"/>
                <a:cs typeface="Courier New" panose="02070309020205020404" pitchFamily="49" charset="0"/>
              </a:rPr>
              <a:t>   return _</a:t>
            </a:r>
            <a:r>
              <a:rPr lang="en-US" dirty="0" err="1" smtClean="0">
                <a:latin typeface="Courier New" panose="02070309020205020404" pitchFamily="49" charset="0"/>
                <a:cs typeface="Courier New" panose="02070309020205020404" pitchFamily="49" charset="0"/>
              </a:rPr>
              <a:t>ModelState</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items: items ?? </a:t>
            </a:r>
            <a:r>
              <a:rPr lang="en-US" dirty="0" err="1" smtClean="0">
                <a:latin typeface="Courier New" panose="02070309020205020404" pitchFamily="49" charset="0"/>
                <a:cs typeface="Courier New" panose="02070309020205020404" pitchFamily="49" charset="0"/>
              </a:rPr>
              <a:t>this.items</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935575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Model State</a:t>
            </a:r>
            <a:endParaRPr lang="en-US" dirty="0"/>
          </a:p>
        </p:txBody>
      </p:sp>
      <p:sp>
        <p:nvSpPr>
          <p:cNvPr id="3" name="Объект 2"/>
          <p:cNvSpPr>
            <a:spLocks noGrp="1"/>
          </p:cNvSpPr>
          <p:nvPr>
            <p:ph idx="1"/>
          </p:nvPr>
        </p:nvSpPr>
        <p:spPr>
          <a:xfrm>
            <a:off x="838200" y="1825624"/>
            <a:ext cx="10515600" cy="5032375"/>
          </a:xfrm>
        </p:spPr>
        <p:txBody>
          <a:bodyPr>
            <a:normAutofit/>
          </a:bodyPr>
          <a:lstStyle/>
          <a:p>
            <a:pPr marL="0" indent="0">
              <a:buNone/>
            </a:pPr>
            <a:r>
              <a:rPr lang="en-US" dirty="0" err="1" smtClean="0">
                <a:latin typeface="Courier New" panose="02070309020205020404" pitchFamily="49" charset="0"/>
                <a:cs typeface="Courier New" panose="02070309020205020404" pitchFamily="49" charset="0"/>
              </a:rPr>
              <a:t>var</a:t>
            </a:r>
            <a:r>
              <a:rPr lang="en-US" dirty="0" smtClean="0">
                <a:latin typeface="Courier New" panose="02070309020205020404" pitchFamily="49" charset="0"/>
                <a:cs typeface="Courier New" panose="02070309020205020404" pitchFamily="49" charset="0"/>
              </a:rPr>
              <a:t> _state = _</a:t>
            </a:r>
            <a:r>
              <a:rPr lang="en-US" dirty="0" err="1" smtClean="0">
                <a:latin typeface="Courier New" panose="02070309020205020404" pitchFamily="49" charset="0"/>
                <a:cs typeface="Courier New" panose="02070309020205020404" pitchFamily="49" charset="0"/>
              </a:rPr>
              <a:t>ModelState</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_</a:t>
            </a:r>
            <a:r>
              <a:rPr lang="en-US" dirty="0" err="1" smtClean="0">
                <a:latin typeface="Courier New" panose="02070309020205020404" pitchFamily="49" charset="0"/>
                <a:cs typeface="Courier New" panose="02070309020205020404" pitchFamily="49" charset="0"/>
              </a:rPr>
              <a:t>ModelState</a:t>
            </a:r>
            <a:r>
              <a:rPr lang="en-US" dirty="0" smtClean="0">
                <a:latin typeface="Courier New" panose="02070309020205020404" pitchFamily="49" charset="0"/>
                <a:cs typeface="Courier New" panose="02070309020205020404" pitchFamily="49" charset="0"/>
              </a:rPr>
              <a:t> get state =&gt; _state;</a:t>
            </a:r>
          </a:p>
          <a:p>
            <a:pPr marL="0" indent="0">
              <a:buNone/>
            </a:pPr>
            <a:r>
              <a:rPr lang="en-US" dirty="0" smtClean="0">
                <a:latin typeface="Courier New" panose="02070309020205020404" pitchFamily="49" charset="0"/>
                <a:cs typeface="Courier New" panose="02070309020205020404" pitchFamily="49" charset="0"/>
              </a:rPr>
              <a:t> set state(_</a:t>
            </a:r>
            <a:r>
              <a:rPr lang="en-US" dirty="0" err="1" smtClean="0">
                <a:latin typeface="Courier New" panose="02070309020205020404" pitchFamily="49" charset="0"/>
                <a:cs typeface="Courier New" panose="02070309020205020404" pitchFamily="49" charset="0"/>
              </a:rPr>
              <a:t>ModelState</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val</a:t>
            </a:r>
            <a:r>
              <a:rPr lang="en-US" dirty="0" smtClean="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_state = _</a:t>
            </a:r>
            <a:r>
              <a:rPr lang="en-US" dirty="0" err="1" smtClean="0">
                <a:latin typeface="Courier New" panose="02070309020205020404" pitchFamily="49" charset="0"/>
                <a:cs typeface="Courier New" panose="02070309020205020404" pitchFamily="49" charset="0"/>
              </a:rPr>
              <a:t>state.copyWith</a:t>
            </a:r>
            <a:r>
              <a:rPr lang="en-US" dirty="0" smtClean="0">
                <a:latin typeface="Courier New" panose="02070309020205020404" pitchFamily="49" charset="0"/>
                <a:cs typeface="Courier New" panose="02070309020205020404" pitchFamily="49" charset="0"/>
              </a:rPr>
              <a:t>(items: </a:t>
            </a:r>
            <a:r>
              <a:rPr lang="en-US" dirty="0" err="1" smtClean="0">
                <a:latin typeface="Courier New" panose="02070309020205020404" pitchFamily="49" charset="0"/>
                <a:cs typeface="Courier New" panose="02070309020205020404" pitchFamily="49" charset="0"/>
              </a:rPr>
              <a:t>val.items</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notifyListeners</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961586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_</a:t>
            </a:r>
            <a:r>
              <a:rPr lang="en-US" dirty="0" smtClean="0"/>
              <a:t>View Model</a:t>
            </a:r>
            <a:endParaRPr lang="en-US" dirty="0"/>
          </a:p>
        </p:txBody>
      </p:sp>
      <p:sp>
        <p:nvSpPr>
          <p:cNvPr id="3" name="Объект 2"/>
          <p:cNvSpPr>
            <a:spLocks noGrp="1"/>
          </p:cNvSpPr>
          <p:nvPr>
            <p:ph idx="1"/>
          </p:nvPr>
        </p:nvSpPr>
        <p:spPr/>
        <p:txBody>
          <a:bodyPr>
            <a:normAutofit fontScale="85000" lnSpcReduction="20000"/>
          </a:bodyPr>
          <a:lstStyle/>
          <a:p>
            <a:pPr marL="0" indent="0">
              <a:buNone/>
            </a:pPr>
            <a:r>
              <a:rPr lang="en-US" dirty="0" err="1" smtClean="0"/>
              <a:t>addItem</a:t>
            </a:r>
            <a:r>
              <a:rPr lang="en-US" dirty="0" smtClean="0"/>
              <a:t>(</a:t>
            </a:r>
            <a:r>
              <a:rPr lang="en-US" dirty="0" err="1" smtClean="0"/>
              <a:t>ToDoItem</a:t>
            </a:r>
            <a:r>
              <a:rPr lang="en-US" dirty="0" smtClean="0"/>
              <a:t> item) {</a:t>
            </a:r>
          </a:p>
          <a:p>
            <a:pPr marL="0" indent="0">
              <a:buNone/>
            </a:pPr>
            <a:r>
              <a:rPr lang="en-US" dirty="0" smtClean="0"/>
              <a:t>    </a:t>
            </a:r>
            <a:r>
              <a:rPr lang="en-US" dirty="0" err="1" smtClean="0"/>
              <a:t>var</a:t>
            </a:r>
            <a:r>
              <a:rPr lang="en-US" dirty="0" smtClean="0"/>
              <a:t> list = </a:t>
            </a:r>
            <a:r>
              <a:rPr lang="en-US" dirty="0" err="1" smtClean="0"/>
              <a:t>state.items.toList</a:t>
            </a:r>
            <a:r>
              <a:rPr lang="en-US" dirty="0" smtClean="0"/>
              <a:t>();</a:t>
            </a:r>
          </a:p>
          <a:p>
            <a:pPr marL="0" indent="0">
              <a:buNone/>
            </a:pPr>
            <a:r>
              <a:rPr lang="en-US" dirty="0" smtClean="0"/>
              <a:t>    if (</a:t>
            </a:r>
            <a:r>
              <a:rPr lang="en-US" dirty="0" err="1" smtClean="0"/>
              <a:t>list.any</a:t>
            </a:r>
            <a:r>
              <a:rPr lang="en-US" dirty="0" smtClean="0"/>
              <a:t>((element) =&gt; element.name == item.name)) {</a:t>
            </a:r>
          </a:p>
          <a:p>
            <a:pPr marL="0" indent="0">
              <a:buNone/>
            </a:pPr>
            <a:r>
              <a:rPr lang="en-US" dirty="0" smtClean="0"/>
              <a:t>      throw Error();</a:t>
            </a:r>
          </a:p>
          <a:p>
            <a:pPr marL="0" indent="0">
              <a:buNone/>
            </a:pPr>
            <a:r>
              <a:rPr lang="en-US" dirty="0" smtClean="0"/>
              <a:t>    } else {</a:t>
            </a:r>
          </a:p>
          <a:p>
            <a:pPr marL="0" indent="0">
              <a:buNone/>
            </a:pPr>
            <a:r>
              <a:rPr lang="en-US" dirty="0" smtClean="0"/>
              <a:t>      </a:t>
            </a:r>
            <a:r>
              <a:rPr lang="en-US" dirty="0" err="1" smtClean="0"/>
              <a:t>list.add</a:t>
            </a:r>
            <a:r>
              <a:rPr lang="en-US" dirty="0" smtClean="0"/>
              <a:t>(item);</a:t>
            </a:r>
          </a:p>
          <a:p>
            <a:pPr marL="0" indent="0">
              <a:buNone/>
            </a:pPr>
            <a:r>
              <a:rPr lang="en-US" dirty="0" smtClean="0"/>
              <a:t>      state = </a:t>
            </a:r>
            <a:r>
              <a:rPr lang="en-US" dirty="0" err="1" smtClean="0"/>
              <a:t>state.copyWith</a:t>
            </a:r>
            <a:r>
              <a:rPr lang="en-US" dirty="0" smtClean="0"/>
              <a:t>(items: list);</a:t>
            </a:r>
          </a:p>
          <a:p>
            <a:pPr marL="0" indent="0">
              <a:buNone/>
            </a:pPr>
            <a:r>
              <a:rPr lang="en-US" dirty="0" smtClean="0"/>
              <a:t>    }</a:t>
            </a:r>
          </a:p>
          <a:p>
            <a:pPr marL="0" indent="0">
              <a:buNone/>
            </a:pPr>
            <a:r>
              <a:rPr lang="en-US" dirty="0" smtClean="0"/>
              <a:t>  }</a:t>
            </a:r>
          </a:p>
          <a:p>
            <a:pPr marL="0" indent="0">
              <a:buNone/>
            </a:pPr>
            <a:endParaRPr lang="en-US" dirty="0" smtClean="0"/>
          </a:p>
          <a:p>
            <a:pPr marL="0" indent="0">
              <a:buNone/>
            </a:pPr>
            <a:r>
              <a:rPr lang="en-US" dirty="0" smtClean="0"/>
              <a:t>}</a:t>
            </a:r>
            <a:endParaRPr lang="en-US" dirty="0"/>
          </a:p>
        </p:txBody>
      </p:sp>
    </p:spTree>
    <p:extLst>
      <p:ext uri="{BB962C8B-B14F-4D97-AF65-F5344CB8AC3E}">
        <p14:creationId xmlns:p14="http://schemas.microsoft.com/office/powerpoint/2010/main" val="32721058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Provider</a:t>
            </a:r>
            <a:endParaRPr lang="en-US" dirty="0"/>
          </a:p>
        </p:txBody>
      </p:sp>
      <p:sp>
        <p:nvSpPr>
          <p:cNvPr id="3" name="Объект 2"/>
          <p:cNvSpPr>
            <a:spLocks noGrp="1"/>
          </p:cNvSpPr>
          <p:nvPr>
            <p:ph idx="1"/>
          </p:nvPr>
        </p:nvSpPr>
        <p:spPr>
          <a:xfrm>
            <a:off x="838200" y="1336432"/>
            <a:ext cx="10515600" cy="5521568"/>
          </a:xfrm>
        </p:spPr>
        <p:txBody>
          <a:bodyPr>
            <a:normAutofit fontScale="85000" lnSpcReduction="20000"/>
          </a:bodyPr>
          <a:lstStyle/>
          <a:p>
            <a:pPr marL="0" indent="0">
              <a:buNone/>
            </a:pPr>
            <a:r>
              <a:rPr lang="en-US" dirty="0" smtClean="0"/>
              <a:t>class </a:t>
            </a:r>
            <a:r>
              <a:rPr lang="en-US" dirty="0" err="1" smtClean="0"/>
              <a:t>ToDoListWidget</a:t>
            </a:r>
            <a:r>
              <a:rPr lang="en-US" dirty="0" smtClean="0"/>
              <a:t> extends </a:t>
            </a:r>
            <a:r>
              <a:rPr lang="en-US" dirty="0" err="1" smtClean="0"/>
              <a:t>StatelessWidget</a:t>
            </a:r>
            <a:r>
              <a:rPr lang="en-US" dirty="0" smtClean="0"/>
              <a:t> {</a:t>
            </a:r>
          </a:p>
          <a:p>
            <a:pPr marL="0" indent="0">
              <a:buNone/>
            </a:pPr>
            <a:r>
              <a:rPr lang="en-US" dirty="0" smtClean="0"/>
              <a:t> </a:t>
            </a:r>
            <a:r>
              <a:rPr lang="en-US" dirty="0" err="1" smtClean="0"/>
              <a:t>const</a:t>
            </a:r>
            <a:r>
              <a:rPr lang="en-US" dirty="0" smtClean="0"/>
              <a:t> </a:t>
            </a:r>
            <a:r>
              <a:rPr lang="en-US" dirty="0" err="1" smtClean="0"/>
              <a:t>ToDoListWidget</a:t>
            </a:r>
            <a:r>
              <a:rPr lang="en-US" dirty="0" smtClean="0"/>
              <a:t>({Key? key}) : super(key: key);</a:t>
            </a:r>
          </a:p>
          <a:p>
            <a:pPr marL="0" indent="0">
              <a:buNone/>
            </a:pPr>
            <a:r>
              <a:rPr lang="en-US" dirty="0" smtClean="0"/>
              <a:t> </a:t>
            </a:r>
          </a:p>
          <a:p>
            <a:pPr marL="0" indent="0">
              <a:buNone/>
            </a:pPr>
            <a:r>
              <a:rPr lang="en-US" dirty="0" smtClean="0"/>
              <a:t> @override</a:t>
            </a:r>
          </a:p>
          <a:p>
            <a:pPr marL="0" indent="0">
              <a:buNone/>
            </a:pPr>
            <a:r>
              <a:rPr lang="en-US" dirty="0" smtClean="0"/>
              <a:t> Widget build(</a:t>
            </a:r>
            <a:r>
              <a:rPr lang="en-US" dirty="0" err="1" smtClean="0"/>
              <a:t>BuildContext</a:t>
            </a:r>
            <a:r>
              <a:rPr lang="en-US" dirty="0" smtClean="0"/>
              <a:t> context) {</a:t>
            </a:r>
          </a:p>
          <a:p>
            <a:pPr marL="0" indent="0">
              <a:buNone/>
            </a:pPr>
            <a:r>
              <a:rPr lang="en-US" dirty="0" smtClean="0"/>
              <a:t>   </a:t>
            </a:r>
            <a:r>
              <a:rPr lang="en-US" dirty="0" err="1" smtClean="0"/>
              <a:t>var</a:t>
            </a:r>
            <a:r>
              <a:rPr lang="en-US" dirty="0" smtClean="0"/>
              <a:t> _</a:t>
            </a:r>
            <a:r>
              <a:rPr lang="en-US" dirty="0" err="1" smtClean="0"/>
              <a:t>viewModel</a:t>
            </a:r>
            <a:r>
              <a:rPr lang="en-US" dirty="0" smtClean="0"/>
              <a:t> = </a:t>
            </a:r>
            <a:r>
              <a:rPr lang="en-US" dirty="0" err="1" smtClean="0"/>
              <a:t>context.</a:t>
            </a:r>
            <a:r>
              <a:rPr lang="en-US" sz="3100" b="1" i="1" dirty="0" err="1" smtClean="0"/>
              <a:t>watch</a:t>
            </a:r>
            <a:r>
              <a:rPr lang="en-US" dirty="0" smtClean="0"/>
              <a:t>&lt;_</a:t>
            </a:r>
            <a:r>
              <a:rPr lang="en-US" dirty="0" err="1" smtClean="0"/>
              <a:t>ViewModel</a:t>
            </a:r>
            <a:r>
              <a:rPr lang="en-US" dirty="0" smtClean="0"/>
              <a:t>&gt;();</a:t>
            </a:r>
          </a:p>
          <a:p>
            <a:pPr marL="0" indent="0">
              <a:buNone/>
            </a:pPr>
            <a:r>
              <a:rPr lang="en-US" dirty="0" smtClean="0"/>
              <a:t>   return Container();</a:t>
            </a:r>
          </a:p>
          <a:p>
            <a:pPr marL="0" indent="0">
              <a:buNone/>
            </a:pPr>
            <a:r>
              <a:rPr lang="en-US" dirty="0" smtClean="0"/>
              <a:t> }</a:t>
            </a:r>
          </a:p>
          <a:p>
            <a:pPr marL="0" indent="0">
              <a:buNone/>
            </a:pPr>
            <a:r>
              <a:rPr lang="en-US" dirty="0" smtClean="0"/>
              <a:t> </a:t>
            </a:r>
          </a:p>
          <a:p>
            <a:pPr marL="0" indent="0">
              <a:buNone/>
            </a:pPr>
            <a:r>
              <a:rPr lang="en-US" dirty="0" smtClean="0"/>
              <a:t> static Widget create() =&gt; </a:t>
            </a:r>
            <a:r>
              <a:rPr lang="en-US" dirty="0" err="1" smtClean="0"/>
              <a:t>ChangeNotifierProvider</a:t>
            </a:r>
            <a:r>
              <a:rPr lang="en-US" dirty="0" smtClean="0"/>
              <a:t>(</a:t>
            </a:r>
          </a:p>
          <a:p>
            <a:pPr marL="0" indent="0">
              <a:buNone/>
            </a:pPr>
            <a:r>
              <a:rPr lang="en-US" dirty="0" smtClean="0"/>
              <a:t>       create: (_) =&gt; _</a:t>
            </a:r>
            <a:r>
              <a:rPr lang="en-US" dirty="0" err="1" smtClean="0"/>
              <a:t>ViewModel</a:t>
            </a:r>
            <a:r>
              <a:rPr lang="en-US" dirty="0" smtClean="0"/>
              <a:t>(),</a:t>
            </a:r>
          </a:p>
          <a:p>
            <a:pPr marL="0" indent="0">
              <a:buNone/>
            </a:pPr>
            <a:r>
              <a:rPr lang="en-US" dirty="0" smtClean="0"/>
              <a:t>       child: </a:t>
            </a:r>
            <a:r>
              <a:rPr lang="en-US" dirty="0" err="1" smtClean="0"/>
              <a:t>const</a:t>
            </a:r>
            <a:r>
              <a:rPr lang="en-US" dirty="0" smtClean="0"/>
              <a:t> </a:t>
            </a:r>
            <a:r>
              <a:rPr lang="en-US" dirty="0" err="1" smtClean="0"/>
              <a:t>ToDoListWidget</a:t>
            </a:r>
            <a:r>
              <a:rPr lang="en-US" dirty="0" smtClean="0"/>
              <a:t>(),</a:t>
            </a:r>
          </a:p>
          <a:p>
            <a:pPr marL="0" indent="0">
              <a:buNone/>
            </a:pPr>
            <a:r>
              <a:rPr lang="en-US" dirty="0" smtClean="0"/>
              <a:t>     );</a:t>
            </a:r>
          </a:p>
          <a:p>
            <a:pPr marL="0" indent="0">
              <a:buNone/>
            </a:pPr>
            <a:r>
              <a:rPr lang="en-US" dirty="0" smtClean="0"/>
              <a:t>}</a:t>
            </a:r>
            <a:endParaRPr lang="en-US" dirty="0"/>
          </a:p>
        </p:txBody>
      </p:sp>
    </p:spTree>
    <p:extLst>
      <p:ext uri="{BB962C8B-B14F-4D97-AF65-F5344CB8AC3E}">
        <p14:creationId xmlns:p14="http://schemas.microsoft.com/office/powerpoint/2010/main" val="3466763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Архитектура</a:t>
            </a:r>
            <a:endParaRPr lang="en-US" dirty="0"/>
          </a:p>
        </p:txBody>
      </p:sp>
      <p:sp>
        <p:nvSpPr>
          <p:cNvPr id="3" name="Объект 2"/>
          <p:cNvSpPr>
            <a:spLocks noGrp="1"/>
          </p:cNvSpPr>
          <p:nvPr>
            <p:ph idx="1"/>
          </p:nvPr>
        </p:nvSpPr>
        <p:spPr/>
        <p:txBody>
          <a:bodyPr>
            <a:normAutofit lnSpcReduction="10000"/>
          </a:bodyPr>
          <a:lstStyle/>
          <a:p>
            <a:pPr marL="0" indent="0">
              <a:buNone/>
            </a:pPr>
            <a:r>
              <a:rPr lang="ru-RU" dirty="0" smtClean="0"/>
              <a:t>Архитектура программного обеспечения (англ. </a:t>
            </a:r>
            <a:r>
              <a:rPr lang="ru-RU" dirty="0" err="1" smtClean="0"/>
              <a:t>software</a:t>
            </a:r>
            <a:r>
              <a:rPr lang="ru-RU" dirty="0" smtClean="0"/>
              <a:t> </a:t>
            </a:r>
            <a:r>
              <a:rPr lang="ru-RU" dirty="0" err="1" smtClean="0"/>
              <a:t>architecture</a:t>
            </a:r>
            <a:r>
              <a:rPr lang="ru-RU" dirty="0" smtClean="0"/>
              <a:t>) — совокупность важнейших решений об организации программной системы, включающая в </a:t>
            </a:r>
            <a:r>
              <a:rPr lang="ru-RU" smtClean="0"/>
              <a:t>себя:</a:t>
            </a:r>
            <a:endParaRPr lang="ru-RU" dirty="0" smtClean="0"/>
          </a:p>
          <a:p>
            <a:r>
              <a:rPr lang="ru-RU" dirty="0" smtClean="0"/>
              <a:t>выбор структурных элементов и их интерфейсов, с помощью которых составлена система, а также их поведения в рамках сотрудничества структурных элементов;</a:t>
            </a:r>
          </a:p>
          <a:p>
            <a:r>
              <a:rPr lang="ru-RU" dirty="0" smtClean="0"/>
              <a:t>соединение выбранных элементов структуры и поведения во всё более крупные системы;</a:t>
            </a:r>
          </a:p>
          <a:p>
            <a:r>
              <a:rPr lang="ru-RU" dirty="0" smtClean="0"/>
              <a:t>архитектурный стиль, который направляет всю организацию — все элементы, их интерфейсы, их сотрудничество и их соединение.</a:t>
            </a:r>
            <a:endParaRPr lang="en-US" dirty="0"/>
          </a:p>
        </p:txBody>
      </p:sp>
    </p:spTree>
    <p:extLst>
      <p:ext uri="{BB962C8B-B14F-4D97-AF65-F5344CB8AC3E}">
        <p14:creationId xmlns:p14="http://schemas.microsoft.com/office/powerpoint/2010/main" val="9087153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
        <p:nvSpPr>
          <p:cNvPr id="3" name="Объект 2"/>
          <p:cNvSpPr>
            <a:spLocks noGrp="1"/>
          </p:cNvSpPr>
          <p:nvPr>
            <p:ph idx="1"/>
          </p:nvPr>
        </p:nvSpPr>
        <p:spPr/>
        <p:txBody>
          <a:bodyPr/>
          <a:lstStyle/>
          <a:p>
            <a:endParaRPr lang="en-US"/>
          </a:p>
        </p:txBody>
      </p:sp>
      <p:pic>
        <p:nvPicPr>
          <p:cNvPr id="6146" name="Picture 2" descr="https://habrastorage.org/r/w1560/getpro/habr/upload_files/9b6/3e9/535/9b63e9535e0ee93ec00f09a542c1203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252" y="189278"/>
            <a:ext cx="8786445" cy="6281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7374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Vanilla/Native </a:t>
            </a:r>
            <a:r>
              <a:rPr lang="en-US" b="1" dirty="0" smtClean="0"/>
              <a:t>state</a:t>
            </a:r>
            <a:endParaRPr lang="en-US" dirty="0"/>
          </a:p>
        </p:txBody>
      </p:sp>
      <p:sp>
        <p:nvSpPr>
          <p:cNvPr id="3" name="Объект 2"/>
          <p:cNvSpPr>
            <a:spLocks noGrp="1"/>
          </p:cNvSpPr>
          <p:nvPr>
            <p:ph idx="1"/>
          </p:nvPr>
        </p:nvSpPr>
        <p:spPr/>
        <p:txBody>
          <a:bodyPr/>
          <a:lstStyle/>
          <a:p>
            <a:endParaRPr lang="en-US"/>
          </a:p>
        </p:txBody>
      </p:sp>
      <p:pic>
        <p:nvPicPr>
          <p:cNvPr id="7170" name="Picture 2" descr="Screenshot_1-1801-7cf3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9169" y="1402913"/>
            <a:ext cx="8323385" cy="5196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8733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Provider/Scoped </a:t>
            </a:r>
            <a:r>
              <a:rPr lang="en-US" b="1" dirty="0" smtClean="0"/>
              <a:t>Model</a:t>
            </a:r>
            <a:endParaRPr lang="en-US" dirty="0"/>
          </a:p>
        </p:txBody>
      </p:sp>
      <p:sp>
        <p:nvSpPr>
          <p:cNvPr id="3" name="Объект 2"/>
          <p:cNvSpPr>
            <a:spLocks noGrp="1"/>
          </p:cNvSpPr>
          <p:nvPr>
            <p:ph idx="1"/>
          </p:nvPr>
        </p:nvSpPr>
        <p:spPr/>
        <p:txBody>
          <a:bodyPr/>
          <a:lstStyle/>
          <a:p>
            <a:endParaRPr lang="en-US"/>
          </a:p>
        </p:txBody>
      </p:sp>
      <p:pic>
        <p:nvPicPr>
          <p:cNvPr id="8194" name="Picture 2" descr="Screenshot_2-1801-18020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9506" y="1690688"/>
            <a:ext cx="7760677" cy="4927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9998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BLoC</a:t>
            </a:r>
            <a:endParaRPr lang="en-US" dirty="0"/>
          </a:p>
        </p:txBody>
      </p:sp>
      <p:sp>
        <p:nvSpPr>
          <p:cNvPr id="3" name="Объект 2"/>
          <p:cNvSpPr>
            <a:spLocks noGrp="1"/>
          </p:cNvSpPr>
          <p:nvPr>
            <p:ph idx="1"/>
          </p:nvPr>
        </p:nvSpPr>
        <p:spPr/>
        <p:txBody>
          <a:bodyPr/>
          <a:lstStyle/>
          <a:p>
            <a:endParaRPr lang="en-US"/>
          </a:p>
        </p:txBody>
      </p:sp>
      <p:pic>
        <p:nvPicPr>
          <p:cNvPr id="9218" name="Picture 2" descr="https://leonardo.osnova.io/e18195b7-c1ab-50c9-b79d-c072a1f82eb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6946" y="1690688"/>
            <a:ext cx="9478108" cy="5331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551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
        <p:nvSpPr>
          <p:cNvPr id="3" name="Объект 2"/>
          <p:cNvSpPr>
            <a:spLocks noGrp="1"/>
          </p:cNvSpPr>
          <p:nvPr>
            <p:ph idx="1"/>
          </p:nvPr>
        </p:nvSpPr>
        <p:spPr/>
        <p:txBody>
          <a:bodyPr>
            <a:normAutofit/>
          </a:bodyPr>
          <a:lstStyle/>
          <a:p>
            <a:pPr marL="0" indent="0">
              <a:buNone/>
            </a:pPr>
            <a:r>
              <a:rPr lang="nb-NO" sz="3600" dirty="0" smtClean="0">
                <a:latin typeface="Courier New" panose="02070309020205020404" pitchFamily="49" charset="0"/>
                <a:cs typeface="Courier New" panose="02070309020205020404" pitchFamily="49" charset="0"/>
              </a:rPr>
              <a:t>dependencies:</a:t>
            </a:r>
          </a:p>
          <a:p>
            <a:pPr marL="0" indent="0">
              <a:buNone/>
            </a:pPr>
            <a:r>
              <a:rPr lang="nb-NO" sz="3600" dirty="0" smtClean="0">
                <a:latin typeface="Courier New" panose="02070309020205020404" pitchFamily="49" charset="0"/>
                <a:cs typeface="Courier New" panose="02070309020205020404" pitchFamily="49" charset="0"/>
              </a:rPr>
              <a:t> flutter :</a:t>
            </a:r>
          </a:p>
          <a:p>
            <a:pPr marL="0" indent="0">
              <a:buNone/>
            </a:pPr>
            <a:r>
              <a:rPr lang="nb-NO" sz="3600" dirty="0" smtClean="0">
                <a:latin typeface="Courier New" panose="02070309020205020404" pitchFamily="49" charset="0"/>
                <a:cs typeface="Courier New" panose="02070309020205020404" pitchFamily="49" charset="0"/>
              </a:rPr>
              <a:t>  sdk: flutter</a:t>
            </a:r>
          </a:p>
          <a:p>
            <a:pPr marL="0" indent="0">
              <a:buNone/>
            </a:pPr>
            <a:r>
              <a:rPr lang="nb-NO" sz="3600" dirty="0" smtClean="0">
                <a:latin typeface="Courier New" panose="02070309020205020404" pitchFamily="49" charset="0"/>
                <a:cs typeface="Courier New" panose="02070309020205020404" pitchFamily="49" charset="0"/>
              </a:rPr>
              <a:t> flutter_btoc.</a:t>
            </a:r>
            <a:endParaRPr lang="en-US" sz="3600" dirty="0">
              <a:latin typeface="Courier New" panose="02070309020205020404" pitchFamily="49" charset="0"/>
              <a:cs typeface="Courier New" panose="02070309020205020404" pitchFamily="49" charset="0"/>
            </a:endParaRPr>
          </a:p>
        </p:txBody>
      </p:sp>
      <p:pic>
        <p:nvPicPr>
          <p:cNvPr id="4" name="Рисунок 3"/>
          <p:cNvPicPr>
            <a:picLocks noChangeAspect="1"/>
          </p:cNvPicPr>
          <p:nvPr/>
        </p:nvPicPr>
        <p:blipFill>
          <a:blip r:embed="rId3"/>
          <a:stretch>
            <a:fillRect/>
          </a:stretch>
        </p:blipFill>
        <p:spPr>
          <a:xfrm>
            <a:off x="838199" y="4130371"/>
            <a:ext cx="9850435" cy="2727629"/>
          </a:xfrm>
          <a:prstGeom prst="rect">
            <a:avLst/>
          </a:prstGeom>
        </p:spPr>
      </p:pic>
    </p:spTree>
    <p:extLst>
      <p:ext uri="{BB962C8B-B14F-4D97-AF65-F5344CB8AC3E}">
        <p14:creationId xmlns:p14="http://schemas.microsoft.com/office/powerpoint/2010/main" val="16223611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
        <p:nvSpPr>
          <p:cNvPr id="3" name="Объект 2"/>
          <p:cNvSpPr>
            <a:spLocks noGrp="1"/>
          </p:cNvSpPr>
          <p:nvPr>
            <p:ph idx="1"/>
          </p:nvPr>
        </p:nvSpPr>
        <p:spPr/>
        <p:txBody>
          <a:bodyPr/>
          <a:lstStyle/>
          <a:p>
            <a:endParaRPr lang="en-US" dirty="0"/>
          </a:p>
        </p:txBody>
      </p:sp>
      <p:pic>
        <p:nvPicPr>
          <p:cNvPr id="5" name="Рисунок 4"/>
          <p:cNvPicPr>
            <a:picLocks noChangeAspect="1"/>
          </p:cNvPicPr>
          <p:nvPr/>
        </p:nvPicPr>
        <p:blipFill>
          <a:blip r:embed="rId3"/>
          <a:stretch>
            <a:fillRect/>
          </a:stretch>
        </p:blipFill>
        <p:spPr>
          <a:xfrm>
            <a:off x="5830929" y="2334833"/>
            <a:ext cx="11045741" cy="3554322"/>
          </a:xfrm>
          <a:prstGeom prst="rect">
            <a:avLst/>
          </a:prstGeom>
        </p:spPr>
      </p:pic>
      <p:pic>
        <p:nvPicPr>
          <p:cNvPr id="4" name="Рисунок 3"/>
          <p:cNvPicPr>
            <a:picLocks noChangeAspect="1"/>
          </p:cNvPicPr>
          <p:nvPr/>
        </p:nvPicPr>
        <p:blipFill>
          <a:blip r:embed="rId4"/>
          <a:stretch>
            <a:fillRect/>
          </a:stretch>
        </p:blipFill>
        <p:spPr>
          <a:xfrm>
            <a:off x="0" y="676379"/>
            <a:ext cx="7458721" cy="5500584"/>
          </a:xfrm>
          <a:prstGeom prst="rect">
            <a:avLst/>
          </a:prstGeom>
        </p:spPr>
      </p:pic>
    </p:spTree>
    <p:extLst>
      <p:ext uri="{BB962C8B-B14F-4D97-AF65-F5344CB8AC3E}">
        <p14:creationId xmlns:p14="http://schemas.microsoft.com/office/powerpoint/2010/main" val="3887097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
        <p:nvSpPr>
          <p:cNvPr id="3" name="Объект 2"/>
          <p:cNvSpPr>
            <a:spLocks noGrp="1"/>
          </p:cNvSpPr>
          <p:nvPr>
            <p:ph idx="1"/>
          </p:nvPr>
        </p:nvSpPr>
        <p:spPr/>
        <p:txBody>
          <a:bodyPr/>
          <a:lstStyle/>
          <a:p>
            <a:endParaRPr lang="en-US"/>
          </a:p>
        </p:txBody>
      </p:sp>
      <p:pic>
        <p:nvPicPr>
          <p:cNvPr id="10242" name="Picture 2" descr="https://miro.medium.com/v2/resize:fit:700/0*XF-d4heRlL07Ckq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64" y="1690688"/>
            <a:ext cx="10882036" cy="4757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144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94047" y="0"/>
            <a:ext cx="10515600" cy="1325563"/>
          </a:xfrm>
        </p:spPr>
        <p:txBody>
          <a:bodyPr/>
          <a:lstStyle/>
          <a:p>
            <a:r>
              <a:rPr lang="en-US" dirty="0" err="1"/>
              <a:t>LoginBloc</a:t>
            </a:r>
            <a:endParaRPr lang="en-US" dirty="0"/>
          </a:p>
        </p:txBody>
      </p:sp>
      <p:sp>
        <p:nvSpPr>
          <p:cNvPr id="3" name="Объект 2"/>
          <p:cNvSpPr>
            <a:spLocks noGrp="1"/>
          </p:cNvSpPr>
          <p:nvPr>
            <p:ph idx="1"/>
          </p:nvPr>
        </p:nvSpPr>
        <p:spPr>
          <a:xfrm>
            <a:off x="158262" y="0"/>
            <a:ext cx="11195538" cy="6858000"/>
          </a:xfrm>
        </p:spPr>
        <p:txBody>
          <a:bodyPr>
            <a:noAutofit/>
          </a:bodyPr>
          <a:lstStyle/>
          <a:p>
            <a:pPr marL="0" indent="0">
              <a:lnSpc>
                <a:spcPct val="120000"/>
              </a:lnSpc>
              <a:spcBef>
                <a:spcPts val="0"/>
              </a:spcBef>
              <a:buNone/>
            </a:pPr>
            <a:r>
              <a:rPr lang="en-US" sz="1800" dirty="0" smtClean="0"/>
              <a:t>import '</a:t>
            </a:r>
            <a:r>
              <a:rPr lang="en-US" sz="1800" dirty="0" err="1" smtClean="0"/>
              <a:t>package:bloc</a:t>
            </a:r>
            <a:r>
              <a:rPr lang="en-US" sz="1800" dirty="0" smtClean="0"/>
              <a:t>/</a:t>
            </a:r>
            <a:r>
              <a:rPr lang="en-US" sz="1800" dirty="0" err="1" smtClean="0"/>
              <a:t>bloc.dart</a:t>
            </a:r>
            <a:r>
              <a:rPr lang="en-US" sz="1800" dirty="0" smtClean="0"/>
              <a:t>';</a:t>
            </a:r>
          </a:p>
          <a:p>
            <a:pPr marL="0" indent="0">
              <a:lnSpc>
                <a:spcPct val="120000"/>
              </a:lnSpc>
              <a:spcBef>
                <a:spcPts val="0"/>
              </a:spcBef>
              <a:buNone/>
            </a:pPr>
            <a:endParaRPr lang="en-US" sz="1800" dirty="0" smtClean="0"/>
          </a:p>
          <a:p>
            <a:pPr marL="0" indent="0">
              <a:lnSpc>
                <a:spcPct val="120000"/>
              </a:lnSpc>
              <a:spcBef>
                <a:spcPts val="0"/>
              </a:spcBef>
              <a:buNone/>
            </a:pPr>
            <a:r>
              <a:rPr lang="en-US" sz="1800" dirty="0" smtClean="0"/>
              <a:t>part '</a:t>
            </a:r>
            <a:r>
              <a:rPr lang="en-US" sz="1800" dirty="0" err="1" smtClean="0"/>
              <a:t>login_event.dart</a:t>
            </a:r>
            <a:r>
              <a:rPr lang="en-US" sz="1800" dirty="0" smtClean="0"/>
              <a:t>';</a:t>
            </a:r>
          </a:p>
          <a:p>
            <a:pPr marL="0" indent="0">
              <a:lnSpc>
                <a:spcPct val="120000"/>
              </a:lnSpc>
              <a:spcBef>
                <a:spcPts val="0"/>
              </a:spcBef>
              <a:buNone/>
            </a:pPr>
            <a:r>
              <a:rPr lang="en-US" sz="1800" dirty="0" smtClean="0"/>
              <a:t>part '</a:t>
            </a:r>
            <a:r>
              <a:rPr lang="en-US" sz="1800" dirty="0" err="1" smtClean="0"/>
              <a:t>login_state.dart</a:t>
            </a:r>
            <a:r>
              <a:rPr lang="en-US" sz="1800" dirty="0" smtClean="0"/>
              <a:t>';</a:t>
            </a:r>
          </a:p>
          <a:p>
            <a:pPr marL="0" indent="0">
              <a:lnSpc>
                <a:spcPct val="120000"/>
              </a:lnSpc>
              <a:spcBef>
                <a:spcPts val="0"/>
              </a:spcBef>
              <a:buNone/>
            </a:pPr>
            <a:endParaRPr lang="en-US" sz="1800" dirty="0" smtClean="0"/>
          </a:p>
          <a:p>
            <a:pPr marL="0" indent="0">
              <a:lnSpc>
                <a:spcPct val="120000"/>
              </a:lnSpc>
              <a:spcBef>
                <a:spcPts val="0"/>
              </a:spcBef>
              <a:buNone/>
            </a:pPr>
            <a:r>
              <a:rPr lang="en-US" sz="1800" dirty="0" smtClean="0"/>
              <a:t>class </a:t>
            </a:r>
            <a:r>
              <a:rPr lang="en-US" sz="1800" dirty="0" err="1" smtClean="0"/>
              <a:t>LoginBloc</a:t>
            </a:r>
            <a:r>
              <a:rPr lang="en-US" sz="1800" dirty="0" smtClean="0"/>
              <a:t> extends Bloc&lt;</a:t>
            </a:r>
            <a:r>
              <a:rPr lang="en-US" sz="1800" dirty="0" err="1" smtClean="0"/>
              <a:t>LoginEvent</a:t>
            </a:r>
            <a:r>
              <a:rPr lang="en-US" sz="1800" dirty="0" smtClean="0"/>
              <a:t>, </a:t>
            </a:r>
            <a:r>
              <a:rPr lang="en-US" sz="1800" dirty="0" err="1" smtClean="0"/>
              <a:t>LoginState</a:t>
            </a:r>
            <a:r>
              <a:rPr lang="en-US" sz="1800" dirty="0" smtClean="0"/>
              <a:t>&gt; {</a:t>
            </a:r>
          </a:p>
          <a:p>
            <a:pPr marL="0" indent="0">
              <a:lnSpc>
                <a:spcPct val="120000"/>
              </a:lnSpc>
              <a:spcBef>
                <a:spcPts val="0"/>
              </a:spcBef>
              <a:buNone/>
            </a:pPr>
            <a:r>
              <a:rPr lang="en-US" sz="1800" dirty="0" err="1" smtClean="0"/>
              <a:t>LoginBloc</a:t>
            </a:r>
            <a:r>
              <a:rPr lang="en-US" sz="1800" dirty="0" smtClean="0"/>
              <a:t>() : super(</a:t>
            </a:r>
            <a:r>
              <a:rPr lang="en-US" sz="1800" dirty="0" err="1" smtClean="0"/>
              <a:t>LoginInitial</a:t>
            </a:r>
            <a:r>
              <a:rPr lang="en-US" sz="1800" dirty="0" smtClean="0"/>
              <a:t>()) {</a:t>
            </a:r>
          </a:p>
          <a:p>
            <a:pPr marL="0" indent="0">
              <a:lnSpc>
                <a:spcPct val="120000"/>
              </a:lnSpc>
              <a:spcBef>
                <a:spcPts val="0"/>
              </a:spcBef>
              <a:buNone/>
            </a:pPr>
            <a:endParaRPr lang="en-US" sz="1800" dirty="0" smtClean="0"/>
          </a:p>
          <a:p>
            <a:pPr marL="0" indent="0">
              <a:lnSpc>
                <a:spcPct val="120000"/>
              </a:lnSpc>
              <a:spcBef>
                <a:spcPts val="0"/>
              </a:spcBef>
              <a:buNone/>
            </a:pPr>
            <a:r>
              <a:rPr lang="en-US" sz="1800" dirty="0" smtClean="0"/>
              <a:t>on&lt;</a:t>
            </a:r>
            <a:r>
              <a:rPr lang="en-US" sz="1800" dirty="0" err="1" smtClean="0"/>
              <a:t>LoginEvent</a:t>
            </a:r>
            <a:r>
              <a:rPr lang="en-US" sz="1800" dirty="0" smtClean="0"/>
              <a:t>&gt;(_</a:t>
            </a:r>
            <a:r>
              <a:rPr lang="en-US" sz="1800" dirty="0" err="1" smtClean="0"/>
              <a:t>loginEventHandler</a:t>
            </a:r>
            <a:r>
              <a:rPr lang="en-US" sz="1800" dirty="0" smtClean="0"/>
              <a:t>);</a:t>
            </a:r>
          </a:p>
          <a:p>
            <a:pPr marL="0" indent="0">
              <a:lnSpc>
                <a:spcPct val="120000"/>
              </a:lnSpc>
              <a:spcBef>
                <a:spcPts val="0"/>
              </a:spcBef>
              <a:buNone/>
            </a:pPr>
            <a:endParaRPr lang="en-US" sz="1800" dirty="0" smtClean="0"/>
          </a:p>
          <a:p>
            <a:pPr marL="0" indent="0">
              <a:lnSpc>
                <a:spcPct val="120000"/>
              </a:lnSpc>
              <a:spcBef>
                <a:spcPts val="0"/>
              </a:spcBef>
              <a:buNone/>
            </a:pPr>
            <a:r>
              <a:rPr lang="en-US" sz="1800" i="1" dirty="0" smtClean="0"/>
              <a:t>on&lt;</a:t>
            </a:r>
            <a:r>
              <a:rPr lang="en-US" sz="1800" i="1" dirty="0" err="1" smtClean="0"/>
              <a:t>LoginButtonTappedEvent</a:t>
            </a:r>
            <a:r>
              <a:rPr lang="en-US" sz="1800" i="1" dirty="0" smtClean="0"/>
              <a:t>&gt;(_</a:t>
            </a:r>
            <a:r>
              <a:rPr lang="en-US" sz="1800" i="1" dirty="0" err="1" smtClean="0"/>
              <a:t>loginButtonTapped</a:t>
            </a:r>
            <a:r>
              <a:rPr lang="en-US" sz="1800" i="1" dirty="0" smtClean="0"/>
              <a:t>);</a:t>
            </a:r>
          </a:p>
          <a:p>
            <a:pPr marL="0" indent="0">
              <a:lnSpc>
                <a:spcPct val="120000"/>
              </a:lnSpc>
              <a:spcBef>
                <a:spcPts val="0"/>
              </a:spcBef>
              <a:buNone/>
            </a:pPr>
            <a:r>
              <a:rPr lang="en-US" sz="1800" i="1" dirty="0" smtClean="0"/>
              <a:t>    on&lt;</a:t>
            </a:r>
            <a:r>
              <a:rPr lang="en-US" sz="1800" i="1" dirty="0" err="1" smtClean="0"/>
              <a:t>ShowSnackBarButtonTappedEvent</a:t>
            </a:r>
            <a:r>
              <a:rPr lang="en-US" sz="1800" i="1" dirty="0" smtClean="0"/>
              <a:t>&gt;(_</a:t>
            </a:r>
            <a:r>
              <a:rPr lang="en-US" sz="1800" i="1" dirty="0" err="1" smtClean="0"/>
              <a:t>showSnackBarTapped</a:t>
            </a:r>
            <a:r>
              <a:rPr lang="en-US" sz="1800" i="1" dirty="0" smtClean="0"/>
              <a:t>);</a:t>
            </a:r>
            <a:r>
              <a:rPr lang="en-US" sz="1800" dirty="0" smtClean="0"/>
              <a:t>  }</a:t>
            </a:r>
            <a:endParaRPr lang="ru-RU" sz="1800" dirty="0" smtClean="0"/>
          </a:p>
          <a:p>
            <a:pPr marL="0" indent="0">
              <a:lnSpc>
                <a:spcPct val="120000"/>
              </a:lnSpc>
              <a:spcBef>
                <a:spcPts val="0"/>
              </a:spcBef>
              <a:buNone/>
            </a:pPr>
            <a:r>
              <a:rPr lang="ru-RU" sz="1800" dirty="0" smtClean="0"/>
              <a:t>  </a:t>
            </a:r>
            <a:r>
              <a:rPr lang="en-US" sz="1800" dirty="0" smtClean="0"/>
              <a:t>Future&lt;void&gt; _</a:t>
            </a:r>
            <a:r>
              <a:rPr lang="en-US" sz="1800" dirty="0" err="1" smtClean="0"/>
              <a:t>loginButtonTapped</a:t>
            </a:r>
            <a:r>
              <a:rPr lang="en-US" sz="1800" dirty="0" smtClean="0"/>
              <a:t>(</a:t>
            </a:r>
            <a:r>
              <a:rPr lang="en-US" sz="1800" dirty="0" err="1" smtClean="0"/>
              <a:t>LoginButtonTappedEvent</a:t>
            </a:r>
            <a:r>
              <a:rPr lang="en-US" sz="1800" dirty="0" smtClean="0"/>
              <a:t> e, Emitter emit) </a:t>
            </a:r>
            <a:r>
              <a:rPr lang="en-US" sz="1800" dirty="0" err="1" smtClean="0"/>
              <a:t>async</a:t>
            </a:r>
            <a:r>
              <a:rPr lang="en-US" sz="1800" dirty="0" smtClean="0"/>
              <a:t> {</a:t>
            </a:r>
          </a:p>
          <a:p>
            <a:pPr marL="0" indent="0">
              <a:lnSpc>
                <a:spcPct val="120000"/>
              </a:lnSpc>
              <a:spcBef>
                <a:spcPts val="0"/>
              </a:spcBef>
              <a:buNone/>
            </a:pPr>
            <a:r>
              <a:rPr lang="en-US" sz="1800" dirty="0" smtClean="0"/>
              <a:t>    emit(</a:t>
            </a:r>
            <a:r>
              <a:rPr lang="en-US" sz="1800" dirty="0" err="1" smtClean="0"/>
              <a:t>UpdateTextState</a:t>
            </a:r>
            <a:r>
              <a:rPr lang="en-US" sz="1800" dirty="0" smtClean="0"/>
              <a:t>(text: "Text is sent from the Bloc")); }</a:t>
            </a:r>
          </a:p>
          <a:p>
            <a:pPr marL="0" indent="0">
              <a:lnSpc>
                <a:spcPct val="120000"/>
              </a:lnSpc>
              <a:spcBef>
                <a:spcPts val="0"/>
              </a:spcBef>
              <a:buNone/>
            </a:pPr>
            <a:endParaRPr lang="en-US" sz="1800" dirty="0" smtClean="0"/>
          </a:p>
          <a:p>
            <a:pPr marL="0" indent="0">
              <a:lnSpc>
                <a:spcPct val="120000"/>
              </a:lnSpc>
              <a:spcBef>
                <a:spcPts val="0"/>
              </a:spcBef>
              <a:buNone/>
            </a:pPr>
            <a:r>
              <a:rPr lang="en-US" sz="1800" dirty="0" smtClean="0"/>
              <a:t>  Future&lt;void&gt; _</a:t>
            </a:r>
            <a:r>
              <a:rPr lang="en-US" sz="1800" dirty="0" err="1" smtClean="0"/>
              <a:t>showSnackBarTapped</a:t>
            </a:r>
            <a:r>
              <a:rPr lang="en-US" sz="1800" dirty="0" smtClean="0"/>
              <a:t>(</a:t>
            </a:r>
            <a:r>
              <a:rPr lang="en-US" sz="1800" dirty="0" err="1" smtClean="0"/>
              <a:t>ShowSnackBarButtonTappedEvent</a:t>
            </a:r>
            <a:r>
              <a:rPr lang="en-US" sz="1800" dirty="0" smtClean="0"/>
              <a:t> e, Emitter emit) </a:t>
            </a:r>
            <a:r>
              <a:rPr lang="en-US" sz="1800" dirty="0" err="1" smtClean="0"/>
              <a:t>async</a:t>
            </a:r>
            <a:r>
              <a:rPr lang="en-US" sz="1800" dirty="0" smtClean="0"/>
              <a:t> {</a:t>
            </a:r>
          </a:p>
          <a:p>
            <a:pPr marL="0" indent="0">
              <a:lnSpc>
                <a:spcPct val="120000"/>
              </a:lnSpc>
              <a:spcBef>
                <a:spcPts val="0"/>
              </a:spcBef>
              <a:buNone/>
            </a:pPr>
            <a:r>
              <a:rPr lang="en-US" sz="1800" dirty="0" smtClean="0"/>
              <a:t>    emit(</a:t>
            </a:r>
            <a:r>
              <a:rPr lang="en-US" sz="1800" dirty="0" err="1" smtClean="0"/>
              <a:t>ShowSnackbarState</a:t>
            </a:r>
            <a:r>
              <a:rPr lang="en-US" sz="1800" dirty="0" smtClean="0"/>
              <a:t>());}}</a:t>
            </a:r>
            <a:endParaRPr lang="en-US" sz="1800" dirty="0"/>
          </a:p>
        </p:txBody>
      </p:sp>
    </p:spTree>
    <p:extLst>
      <p:ext uri="{BB962C8B-B14F-4D97-AF65-F5344CB8AC3E}">
        <p14:creationId xmlns:p14="http://schemas.microsoft.com/office/powerpoint/2010/main" val="6694145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94047" y="0"/>
            <a:ext cx="10515600" cy="1325563"/>
          </a:xfrm>
        </p:spPr>
        <p:txBody>
          <a:bodyPr/>
          <a:lstStyle/>
          <a:p>
            <a:r>
              <a:rPr lang="en-US" dirty="0" err="1"/>
              <a:t>LoginEvent</a:t>
            </a:r>
            <a:r>
              <a:rPr lang="en-US" dirty="0"/>
              <a:t> </a:t>
            </a:r>
          </a:p>
        </p:txBody>
      </p:sp>
      <p:sp>
        <p:nvSpPr>
          <p:cNvPr id="3" name="Объект 2"/>
          <p:cNvSpPr>
            <a:spLocks noGrp="1"/>
          </p:cNvSpPr>
          <p:nvPr>
            <p:ph idx="1"/>
          </p:nvPr>
        </p:nvSpPr>
        <p:spPr>
          <a:xfrm>
            <a:off x="158262" y="0"/>
            <a:ext cx="11195538" cy="6858000"/>
          </a:xfrm>
        </p:spPr>
        <p:txBody>
          <a:bodyPr>
            <a:noAutofit/>
          </a:bodyPr>
          <a:lstStyle/>
          <a:p>
            <a:pPr marL="0" indent="0">
              <a:lnSpc>
                <a:spcPct val="120000"/>
              </a:lnSpc>
              <a:spcBef>
                <a:spcPts val="0"/>
              </a:spcBef>
              <a:buNone/>
            </a:pPr>
            <a:r>
              <a:rPr lang="en-US" dirty="0" smtClean="0"/>
              <a:t>part of '</a:t>
            </a:r>
            <a:r>
              <a:rPr lang="en-US" dirty="0" err="1" smtClean="0"/>
              <a:t>login_bloc.dart</a:t>
            </a:r>
            <a:r>
              <a:rPr lang="en-US" dirty="0" smtClean="0"/>
              <a:t>';</a:t>
            </a:r>
          </a:p>
          <a:p>
            <a:pPr marL="0" indent="0">
              <a:lnSpc>
                <a:spcPct val="120000"/>
              </a:lnSpc>
              <a:spcBef>
                <a:spcPts val="0"/>
              </a:spcBef>
              <a:buNone/>
            </a:pPr>
            <a:endParaRPr lang="en-US" dirty="0" smtClean="0"/>
          </a:p>
          <a:p>
            <a:pPr marL="0" indent="0">
              <a:lnSpc>
                <a:spcPct val="120000"/>
              </a:lnSpc>
              <a:spcBef>
                <a:spcPts val="0"/>
              </a:spcBef>
              <a:buNone/>
            </a:pPr>
            <a:r>
              <a:rPr lang="en-US" dirty="0" smtClean="0"/>
              <a:t>abstract class </a:t>
            </a:r>
            <a:r>
              <a:rPr lang="en-US" dirty="0" err="1" smtClean="0"/>
              <a:t>LoginEvent</a:t>
            </a:r>
            <a:r>
              <a:rPr lang="en-US" dirty="0" smtClean="0"/>
              <a:t> {</a:t>
            </a:r>
          </a:p>
          <a:p>
            <a:pPr marL="0" indent="0">
              <a:lnSpc>
                <a:spcPct val="120000"/>
              </a:lnSpc>
              <a:spcBef>
                <a:spcPts val="0"/>
              </a:spcBef>
              <a:buNone/>
            </a:pPr>
            <a:r>
              <a:rPr lang="en-US" dirty="0" smtClean="0"/>
              <a:t>  </a:t>
            </a:r>
            <a:r>
              <a:rPr lang="en-US" dirty="0" err="1" smtClean="0"/>
              <a:t>const</a:t>
            </a:r>
            <a:r>
              <a:rPr lang="en-US" dirty="0" smtClean="0"/>
              <a:t> </a:t>
            </a:r>
            <a:r>
              <a:rPr lang="en-US" dirty="0" err="1" smtClean="0"/>
              <a:t>LoginEvent</a:t>
            </a:r>
            <a:r>
              <a:rPr lang="en-US" dirty="0" smtClean="0"/>
              <a:t>();</a:t>
            </a:r>
          </a:p>
          <a:p>
            <a:pPr marL="0" indent="0">
              <a:lnSpc>
                <a:spcPct val="120000"/>
              </a:lnSpc>
              <a:spcBef>
                <a:spcPts val="0"/>
              </a:spcBef>
              <a:buNone/>
            </a:pPr>
            <a:r>
              <a:rPr lang="en-US" dirty="0" smtClean="0"/>
              <a:t>}</a:t>
            </a:r>
          </a:p>
          <a:p>
            <a:pPr marL="0" indent="0">
              <a:lnSpc>
                <a:spcPct val="120000"/>
              </a:lnSpc>
              <a:spcBef>
                <a:spcPts val="0"/>
              </a:spcBef>
              <a:buNone/>
            </a:pPr>
            <a:endParaRPr lang="en-US" dirty="0" smtClean="0"/>
          </a:p>
          <a:p>
            <a:pPr marL="0" indent="0">
              <a:lnSpc>
                <a:spcPct val="120000"/>
              </a:lnSpc>
              <a:spcBef>
                <a:spcPts val="0"/>
              </a:spcBef>
              <a:buNone/>
            </a:pPr>
            <a:r>
              <a:rPr lang="en-US" dirty="0" smtClean="0"/>
              <a:t>/*</a:t>
            </a:r>
          </a:p>
          <a:p>
            <a:pPr marL="0" indent="0">
              <a:lnSpc>
                <a:spcPct val="120000"/>
              </a:lnSpc>
              <a:spcBef>
                <a:spcPts val="0"/>
              </a:spcBef>
              <a:buNone/>
            </a:pPr>
            <a:r>
              <a:rPr lang="en-US" dirty="0" smtClean="0"/>
              <a:t>class </a:t>
            </a:r>
            <a:r>
              <a:rPr lang="en-US" dirty="0" err="1" smtClean="0"/>
              <a:t>LoginButtonTappedEvent</a:t>
            </a:r>
            <a:r>
              <a:rPr lang="en-US" dirty="0" smtClean="0"/>
              <a:t> extends </a:t>
            </a:r>
            <a:r>
              <a:rPr lang="en-US" dirty="0" err="1" smtClean="0"/>
              <a:t>LoginEvent</a:t>
            </a:r>
            <a:r>
              <a:rPr lang="en-US" dirty="0" smtClean="0"/>
              <a:t> {}</a:t>
            </a:r>
          </a:p>
          <a:p>
            <a:pPr marL="0" indent="0">
              <a:lnSpc>
                <a:spcPct val="120000"/>
              </a:lnSpc>
              <a:spcBef>
                <a:spcPts val="0"/>
              </a:spcBef>
              <a:buNone/>
            </a:pPr>
            <a:r>
              <a:rPr lang="en-US" dirty="0" smtClean="0"/>
              <a:t>class </a:t>
            </a:r>
            <a:r>
              <a:rPr lang="en-US" dirty="0" err="1" smtClean="0"/>
              <a:t>ShowSnackBarButtonTappedEvent</a:t>
            </a:r>
            <a:r>
              <a:rPr lang="en-US" dirty="0" smtClean="0"/>
              <a:t> extends </a:t>
            </a:r>
            <a:r>
              <a:rPr lang="en-US" dirty="0" err="1" smtClean="0"/>
              <a:t>LoginEvent</a:t>
            </a:r>
            <a:r>
              <a:rPr lang="en-US" dirty="0" smtClean="0"/>
              <a:t> {}</a:t>
            </a:r>
          </a:p>
          <a:p>
            <a:pPr marL="0" indent="0">
              <a:lnSpc>
                <a:spcPct val="120000"/>
              </a:lnSpc>
              <a:spcBef>
                <a:spcPts val="0"/>
              </a:spcBef>
              <a:buNone/>
            </a:pPr>
            <a:r>
              <a:rPr lang="en-US" dirty="0" smtClean="0"/>
              <a:t>*/</a:t>
            </a:r>
            <a:endParaRPr lang="en-US" dirty="0"/>
          </a:p>
        </p:txBody>
      </p:sp>
    </p:spTree>
    <p:extLst>
      <p:ext uri="{BB962C8B-B14F-4D97-AF65-F5344CB8AC3E}">
        <p14:creationId xmlns:p14="http://schemas.microsoft.com/office/powerpoint/2010/main" val="37114107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94047" y="0"/>
            <a:ext cx="10515600" cy="1325563"/>
          </a:xfrm>
        </p:spPr>
        <p:txBody>
          <a:bodyPr/>
          <a:lstStyle/>
          <a:p>
            <a:r>
              <a:rPr lang="en-US" dirty="0" err="1"/>
              <a:t>LoginState</a:t>
            </a:r>
            <a:endParaRPr lang="en-US" dirty="0"/>
          </a:p>
        </p:txBody>
      </p:sp>
      <p:sp>
        <p:nvSpPr>
          <p:cNvPr id="3" name="Объект 2"/>
          <p:cNvSpPr>
            <a:spLocks noGrp="1"/>
          </p:cNvSpPr>
          <p:nvPr>
            <p:ph idx="1"/>
          </p:nvPr>
        </p:nvSpPr>
        <p:spPr>
          <a:xfrm>
            <a:off x="158262" y="0"/>
            <a:ext cx="11195538" cy="6858000"/>
          </a:xfrm>
        </p:spPr>
        <p:txBody>
          <a:bodyPr>
            <a:noAutofit/>
          </a:bodyPr>
          <a:lstStyle/>
          <a:p>
            <a:pPr marL="0" indent="0">
              <a:lnSpc>
                <a:spcPct val="120000"/>
              </a:lnSpc>
              <a:spcBef>
                <a:spcPts val="0"/>
              </a:spcBef>
              <a:buNone/>
            </a:pPr>
            <a:r>
              <a:rPr lang="en-US" sz="2000" dirty="0" smtClean="0"/>
              <a:t>part of '</a:t>
            </a:r>
            <a:r>
              <a:rPr lang="en-US" sz="2000" dirty="0" err="1" smtClean="0"/>
              <a:t>login_bloc.dart</a:t>
            </a:r>
            <a:r>
              <a:rPr lang="en-US" sz="2000" dirty="0" smtClean="0"/>
              <a:t>';</a:t>
            </a:r>
          </a:p>
          <a:p>
            <a:pPr marL="0" indent="0">
              <a:lnSpc>
                <a:spcPct val="120000"/>
              </a:lnSpc>
              <a:spcBef>
                <a:spcPts val="0"/>
              </a:spcBef>
              <a:buNone/>
            </a:pPr>
            <a:endParaRPr lang="en-US" sz="2000" dirty="0" smtClean="0"/>
          </a:p>
          <a:p>
            <a:pPr marL="0" indent="0">
              <a:lnSpc>
                <a:spcPct val="120000"/>
              </a:lnSpc>
              <a:spcBef>
                <a:spcPts val="0"/>
              </a:spcBef>
              <a:buNone/>
            </a:pPr>
            <a:endParaRPr lang="ru-RU" sz="2000" dirty="0" smtClean="0"/>
          </a:p>
          <a:p>
            <a:pPr marL="0" indent="0">
              <a:lnSpc>
                <a:spcPct val="120000"/>
              </a:lnSpc>
              <a:spcBef>
                <a:spcPts val="0"/>
              </a:spcBef>
              <a:buNone/>
            </a:pPr>
            <a:r>
              <a:rPr lang="en-US" sz="2000" dirty="0" smtClean="0"/>
              <a:t>abstract class </a:t>
            </a:r>
            <a:r>
              <a:rPr lang="en-US" sz="2000" dirty="0" err="1" smtClean="0"/>
              <a:t>LoginState</a:t>
            </a:r>
            <a:r>
              <a:rPr lang="en-US" sz="2000" dirty="0" smtClean="0"/>
              <a:t> {</a:t>
            </a:r>
          </a:p>
          <a:p>
            <a:pPr marL="0" indent="0">
              <a:lnSpc>
                <a:spcPct val="120000"/>
              </a:lnSpc>
              <a:spcBef>
                <a:spcPts val="0"/>
              </a:spcBef>
              <a:buNone/>
            </a:pPr>
            <a:r>
              <a:rPr lang="en-US" sz="2000" dirty="0" smtClean="0"/>
              <a:t>  </a:t>
            </a:r>
            <a:r>
              <a:rPr lang="en-US" sz="2000" dirty="0" err="1" smtClean="0"/>
              <a:t>const</a:t>
            </a:r>
            <a:r>
              <a:rPr lang="en-US" sz="2000" dirty="0" smtClean="0"/>
              <a:t> </a:t>
            </a:r>
            <a:r>
              <a:rPr lang="en-US" sz="2000" dirty="0" err="1" smtClean="0"/>
              <a:t>LoginState</a:t>
            </a:r>
            <a:r>
              <a:rPr lang="en-US" sz="2000" dirty="0" smtClean="0"/>
              <a:t>();</a:t>
            </a:r>
          </a:p>
          <a:p>
            <a:pPr marL="0" indent="0">
              <a:lnSpc>
                <a:spcPct val="120000"/>
              </a:lnSpc>
              <a:spcBef>
                <a:spcPts val="0"/>
              </a:spcBef>
              <a:buNone/>
            </a:pPr>
            <a:r>
              <a:rPr lang="en-US" sz="2000" dirty="0" smtClean="0"/>
              <a:t>}</a:t>
            </a:r>
          </a:p>
          <a:p>
            <a:pPr marL="0" indent="0">
              <a:lnSpc>
                <a:spcPct val="120000"/>
              </a:lnSpc>
              <a:spcBef>
                <a:spcPts val="0"/>
              </a:spcBef>
              <a:buNone/>
            </a:pPr>
            <a:endParaRPr lang="ru-RU" sz="2000" dirty="0" smtClean="0"/>
          </a:p>
          <a:p>
            <a:pPr marL="0" indent="0">
              <a:lnSpc>
                <a:spcPct val="120000"/>
              </a:lnSpc>
              <a:spcBef>
                <a:spcPts val="0"/>
              </a:spcBef>
              <a:buNone/>
            </a:pPr>
            <a:r>
              <a:rPr lang="en-US" sz="2000" dirty="0" smtClean="0"/>
              <a:t>class </a:t>
            </a:r>
            <a:r>
              <a:rPr lang="en-US" sz="2000" dirty="0" err="1" smtClean="0"/>
              <a:t>LoginInitial</a:t>
            </a:r>
            <a:r>
              <a:rPr lang="en-US" sz="2000" dirty="0" smtClean="0"/>
              <a:t> extends </a:t>
            </a:r>
            <a:r>
              <a:rPr lang="en-US" sz="2000" dirty="0" err="1" smtClean="0"/>
              <a:t>LoginState</a:t>
            </a:r>
            <a:r>
              <a:rPr lang="en-US" sz="2000" dirty="0" smtClean="0"/>
              <a:t> {}</a:t>
            </a:r>
          </a:p>
          <a:p>
            <a:pPr marL="0" indent="0">
              <a:lnSpc>
                <a:spcPct val="120000"/>
              </a:lnSpc>
              <a:spcBef>
                <a:spcPts val="0"/>
              </a:spcBef>
              <a:buNone/>
            </a:pPr>
            <a:endParaRPr lang="en-US" sz="2000" dirty="0" smtClean="0"/>
          </a:p>
          <a:p>
            <a:pPr marL="0" indent="0">
              <a:lnSpc>
                <a:spcPct val="120000"/>
              </a:lnSpc>
              <a:spcBef>
                <a:spcPts val="0"/>
              </a:spcBef>
              <a:buNone/>
            </a:pPr>
            <a:r>
              <a:rPr lang="en-US" sz="2000" dirty="0" smtClean="0"/>
              <a:t>/*</a:t>
            </a:r>
          </a:p>
          <a:p>
            <a:pPr marL="0" indent="0">
              <a:lnSpc>
                <a:spcPct val="120000"/>
              </a:lnSpc>
              <a:spcBef>
                <a:spcPts val="0"/>
              </a:spcBef>
              <a:buNone/>
            </a:pPr>
            <a:r>
              <a:rPr lang="en-US" sz="2000" dirty="0" smtClean="0"/>
              <a:t>class </a:t>
            </a:r>
            <a:r>
              <a:rPr lang="en-US" sz="2000" dirty="0" err="1" smtClean="0"/>
              <a:t>UpdateTextState</a:t>
            </a:r>
            <a:r>
              <a:rPr lang="en-US" sz="2000" dirty="0" smtClean="0"/>
              <a:t> extends </a:t>
            </a:r>
            <a:r>
              <a:rPr lang="en-US" sz="2000" dirty="0" err="1" smtClean="0"/>
              <a:t>LoginState</a:t>
            </a:r>
            <a:r>
              <a:rPr lang="en-US" sz="2000" dirty="0" smtClean="0"/>
              <a:t> {</a:t>
            </a:r>
          </a:p>
          <a:p>
            <a:pPr marL="0" indent="0">
              <a:lnSpc>
                <a:spcPct val="120000"/>
              </a:lnSpc>
              <a:spcBef>
                <a:spcPts val="0"/>
              </a:spcBef>
              <a:buNone/>
            </a:pPr>
            <a:r>
              <a:rPr lang="en-US" sz="2000" dirty="0" smtClean="0"/>
              <a:t>  final String text;</a:t>
            </a:r>
          </a:p>
          <a:p>
            <a:pPr marL="0" indent="0">
              <a:lnSpc>
                <a:spcPct val="120000"/>
              </a:lnSpc>
              <a:spcBef>
                <a:spcPts val="0"/>
              </a:spcBef>
              <a:buNone/>
            </a:pPr>
            <a:r>
              <a:rPr lang="en-US" sz="2000" dirty="0" smtClean="0"/>
              <a:t>  </a:t>
            </a:r>
            <a:r>
              <a:rPr lang="en-US" sz="2000" dirty="0" err="1" smtClean="0"/>
              <a:t>UpdateTextState</a:t>
            </a:r>
            <a:r>
              <a:rPr lang="en-US" sz="2000" dirty="0" smtClean="0"/>
              <a:t>({required </a:t>
            </a:r>
            <a:r>
              <a:rPr lang="en-US" sz="2000" dirty="0" err="1" smtClean="0"/>
              <a:t>this.text</a:t>
            </a:r>
            <a:r>
              <a:rPr lang="en-US" sz="2000" dirty="0" smtClean="0"/>
              <a:t>});</a:t>
            </a:r>
          </a:p>
          <a:p>
            <a:pPr marL="0" indent="0">
              <a:lnSpc>
                <a:spcPct val="120000"/>
              </a:lnSpc>
              <a:spcBef>
                <a:spcPts val="0"/>
              </a:spcBef>
              <a:buNone/>
            </a:pPr>
            <a:r>
              <a:rPr lang="en-US" sz="2000" dirty="0" smtClean="0"/>
              <a:t>}</a:t>
            </a:r>
          </a:p>
          <a:p>
            <a:pPr marL="0" indent="0">
              <a:lnSpc>
                <a:spcPct val="120000"/>
              </a:lnSpc>
              <a:spcBef>
                <a:spcPts val="0"/>
              </a:spcBef>
              <a:buNone/>
            </a:pPr>
            <a:endParaRPr lang="en-US" sz="2000" dirty="0" smtClean="0"/>
          </a:p>
          <a:p>
            <a:pPr marL="0" indent="0">
              <a:lnSpc>
                <a:spcPct val="120000"/>
              </a:lnSpc>
              <a:spcBef>
                <a:spcPts val="0"/>
              </a:spcBef>
              <a:buNone/>
            </a:pPr>
            <a:r>
              <a:rPr lang="en-US" sz="2000" dirty="0" smtClean="0"/>
              <a:t>class </a:t>
            </a:r>
            <a:r>
              <a:rPr lang="en-US" sz="2000" dirty="0" err="1" smtClean="0"/>
              <a:t>ShowSnackbarState</a:t>
            </a:r>
            <a:r>
              <a:rPr lang="en-US" sz="2000" dirty="0" smtClean="0"/>
              <a:t> extends </a:t>
            </a:r>
            <a:r>
              <a:rPr lang="en-US" sz="2000" dirty="0" err="1" smtClean="0"/>
              <a:t>LoginState</a:t>
            </a:r>
            <a:r>
              <a:rPr lang="en-US" sz="2000" dirty="0" smtClean="0"/>
              <a:t> {}</a:t>
            </a:r>
          </a:p>
          <a:p>
            <a:pPr marL="0" indent="0">
              <a:lnSpc>
                <a:spcPct val="120000"/>
              </a:lnSpc>
              <a:spcBef>
                <a:spcPts val="0"/>
              </a:spcBef>
              <a:buNone/>
            </a:pPr>
            <a:r>
              <a:rPr lang="en-US" sz="2000" dirty="0" smtClean="0"/>
              <a:t>*/</a:t>
            </a:r>
            <a:endParaRPr lang="en-US" sz="2000" dirty="0"/>
          </a:p>
        </p:txBody>
      </p:sp>
    </p:spTree>
    <p:extLst>
      <p:ext uri="{BB962C8B-B14F-4D97-AF65-F5344CB8AC3E}">
        <p14:creationId xmlns:p14="http://schemas.microsoft.com/office/powerpoint/2010/main" val="23935447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Часто архитектуру описывают через четыре слоя:</a:t>
            </a:r>
            <a:endParaRPr lang="en-US" dirty="0"/>
          </a:p>
        </p:txBody>
      </p:sp>
      <p:sp>
        <p:nvSpPr>
          <p:cNvPr id="3" name="Объект 2"/>
          <p:cNvSpPr>
            <a:spLocks noGrp="1"/>
          </p:cNvSpPr>
          <p:nvPr>
            <p:ph idx="1"/>
          </p:nvPr>
        </p:nvSpPr>
        <p:spPr/>
        <p:txBody>
          <a:bodyPr>
            <a:normAutofit/>
          </a:bodyPr>
          <a:lstStyle/>
          <a:p>
            <a:r>
              <a:rPr lang="ru-RU" sz="4000" dirty="0" smtClean="0"/>
              <a:t>интерфейс;</a:t>
            </a:r>
          </a:p>
          <a:p>
            <a:r>
              <a:rPr lang="ru-RU" sz="4000" dirty="0" smtClean="0"/>
              <a:t>провайдер;</a:t>
            </a:r>
          </a:p>
          <a:p>
            <a:r>
              <a:rPr lang="ru-RU" sz="4000" dirty="0" smtClean="0"/>
              <a:t>домен;</a:t>
            </a:r>
          </a:p>
          <a:p>
            <a:r>
              <a:rPr lang="ru-RU" sz="4000" dirty="0" smtClean="0"/>
              <a:t>данные.</a:t>
            </a:r>
            <a:endParaRPr lang="en-US" sz="4000" dirty="0"/>
          </a:p>
        </p:txBody>
      </p:sp>
    </p:spTree>
    <p:extLst>
      <p:ext uri="{BB962C8B-B14F-4D97-AF65-F5344CB8AC3E}">
        <p14:creationId xmlns:p14="http://schemas.microsoft.com/office/powerpoint/2010/main" val="23541996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94047" y="0"/>
            <a:ext cx="10515600" cy="1325563"/>
          </a:xfrm>
        </p:spPr>
        <p:txBody>
          <a:bodyPr/>
          <a:lstStyle/>
          <a:p>
            <a:r>
              <a:rPr lang="en-US" dirty="0" smtClean="0"/>
              <a:t>UI</a:t>
            </a:r>
            <a:endParaRPr lang="en-US" dirty="0"/>
          </a:p>
        </p:txBody>
      </p:sp>
      <p:sp>
        <p:nvSpPr>
          <p:cNvPr id="3" name="Объект 2"/>
          <p:cNvSpPr>
            <a:spLocks noGrp="1"/>
          </p:cNvSpPr>
          <p:nvPr>
            <p:ph idx="1"/>
          </p:nvPr>
        </p:nvSpPr>
        <p:spPr>
          <a:xfrm>
            <a:off x="6910754" y="2110154"/>
            <a:ext cx="5281246" cy="6858000"/>
          </a:xfrm>
        </p:spPr>
        <p:txBody>
          <a:bodyPr>
            <a:noAutofit/>
          </a:bodyPr>
          <a:lstStyle/>
          <a:p>
            <a:pPr marL="0" indent="0">
              <a:lnSpc>
                <a:spcPct val="120000"/>
              </a:lnSpc>
              <a:spcBef>
                <a:spcPts val="0"/>
              </a:spcBef>
              <a:buNone/>
            </a:pPr>
            <a:r>
              <a:rPr lang="en-US" sz="2000" dirty="0" smtClean="0"/>
              <a:t>class </a:t>
            </a:r>
            <a:r>
              <a:rPr lang="en-US" sz="2000" dirty="0" err="1" smtClean="0"/>
              <a:t>LoginScreen</a:t>
            </a:r>
            <a:r>
              <a:rPr lang="en-US" sz="2000" dirty="0" smtClean="0"/>
              <a:t> extends </a:t>
            </a:r>
            <a:r>
              <a:rPr lang="en-US" sz="2000" dirty="0" err="1" smtClean="0"/>
              <a:t>StatelessWidget</a:t>
            </a:r>
            <a:r>
              <a:rPr lang="en-US" sz="2000" dirty="0" smtClean="0"/>
              <a:t> {</a:t>
            </a:r>
          </a:p>
          <a:p>
            <a:pPr marL="0" indent="0">
              <a:lnSpc>
                <a:spcPct val="120000"/>
              </a:lnSpc>
              <a:spcBef>
                <a:spcPts val="0"/>
              </a:spcBef>
              <a:buNone/>
            </a:pPr>
            <a:r>
              <a:rPr lang="en-US" sz="2000" dirty="0" smtClean="0"/>
              <a:t>  </a:t>
            </a:r>
            <a:r>
              <a:rPr lang="en-US" sz="2000" dirty="0" err="1" smtClean="0"/>
              <a:t>const</a:t>
            </a:r>
            <a:r>
              <a:rPr lang="en-US" sz="2000" dirty="0" smtClean="0"/>
              <a:t> </a:t>
            </a:r>
            <a:r>
              <a:rPr lang="en-US" sz="2000" dirty="0" err="1" smtClean="0"/>
              <a:t>LoginScreen</a:t>
            </a:r>
            <a:r>
              <a:rPr lang="en-US" sz="2000" dirty="0" smtClean="0"/>
              <a:t>({Key? key}) : super(key: key);</a:t>
            </a:r>
          </a:p>
          <a:p>
            <a:pPr marL="0" indent="0">
              <a:lnSpc>
                <a:spcPct val="120000"/>
              </a:lnSpc>
              <a:spcBef>
                <a:spcPts val="0"/>
              </a:spcBef>
              <a:buNone/>
            </a:pPr>
            <a:endParaRPr lang="en-US" sz="2000" dirty="0" smtClean="0"/>
          </a:p>
          <a:p>
            <a:pPr marL="0" indent="0">
              <a:lnSpc>
                <a:spcPct val="120000"/>
              </a:lnSpc>
              <a:spcBef>
                <a:spcPts val="0"/>
              </a:spcBef>
              <a:buNone/>
            </a:pPr>
            <a:r>
              <a:rPr lang="en-US" sz="2000" dirty="0" smtClean="0"/>
              <a:t>  @override</a:t>
            </a:r>
          </a:p>
          <a:p>
            <a:pPr marL="0" indent="0">
              <a:lnSpc>
                <a:spcPct val="120000"/>
              </a:lnSpc>
              <a:spcBef>
                <a:spcPts val="0"/>
              </a:spcBef>
              <a:buNone/>
            </a:pPr>
            <a:r>
              <a:rPr lang="en-US" sz="2000" dirty="0" smtClean="0"/>
              <a:t>  Widget build(</a:t>
            </a:r>
            <a:r>
              <a:rPr lang="en-US" sz="2000" dirty="0" err="1" smtClean="0"/>
              <a:t>BuildContext</a:t>
            </a:r>
            <a:r>
              <a:rPr lang="en-US" sz="2000" dirty="0" smtClean="0"/>
              <a:t> context) {</a:t>
            </a:r>
          </a:p>
          <a:p>
            <a:pPr marL="0" indent="0">
              <a:lnSpc>
                <a:spcPct val="120000"/>
              </a:lnSpc>
              <a:spcBef>
                <a:spcPts val="0"/>
              </a:spcBef>
              <a:buNone/>
            </a:pPr>
            <a:r>
              <a:rPr lang="en-US" sz="2000" dirty="0" smtClean="0"/>
              <a:t>    return Scaffold(</a:t>
            </a:r>
          </a:p>
          <a:p>
            <a:pPr marL="0" indent="0">
              <a:lnSpc>
                <a:spcPct val="120000"/>
              </a:lnSpc>
              <a:spcBef>
                <a:spcPts val="0"/>
              </a:spcBef>
              <a:buNone/>
            </a:pPr>
            <a:r>
              <a:rPr lang="en-US" sz="2000" dirty="0" smtClean="0"/>
              <a:t>      </a:t>
            </a:r>
            <a:r>
              <a:rPr lang="en-US" sz="2000" dirty="0" err="1" smtClean="0"/>
              <a:t>appBar</a:t>
            </a:r>
            <a:r>
              <a:rPr lang="en-US" sz="2000" dirty="0" smtClean="0"/>
              <a:t>: </a:t>
            </a:r>
            <a:r>
              <a:rPr lang="en-US" sz="2000" dirty="0" err="1" smtClean="0"/>
              <a:t>AppBar</a:t>
            </a:r>
            <a:r>
              <a:rPr lang="en-US" sz="2000" dirty="0" smtClean="0"/>
              <a:t>(title: </a:t>
            </a:r>
            <a:r>
              <a:rPr lang="en-US" sz="2000" dirty="0" err="1" smtClean="0"/>
              <a:t>const</a:t>
            </a:r>
            <a:r>
              <a:rPr lang="en-US" sz="2000" dirty="0" smtClean="0"/>
              <a:t> Text("Login")),</a:t>
            </a:r>
          </a:p>
          <a:p>
            <a:pPr marL="0" indent="0">
              <a:lnSpc>
                <a:spcPct val="120000"/>
              </a:lnSpc>
              <a:spcBef>
                <a:spcPts val="0"/>
              </a:spcBef>
              <a:buNone/>
            </a:pPr>
            <a:r>
              <a:rPr lang="en-US" sz="2000" dirty="0" smtClean="0"/>
              <a:t>      body: _</a:t>
            </a:r>
            <a:r>
              <a:rPr lang="en-US" sz="2000" dirty="0" err="1" smtClean="0"/>
              <a:t>buildScaffoldBody</a:t>
            </a:r>
            <a:r>
              <a:rPr lang="en-US" sz="2000" dirty="0" smtClean="0"/>
              <a:t>(),</a:t>
            </a:r>
          </a:p>
          <a:p>
            <a:pPr marL="0" indent="0">
              <a:lnSpc>
                <a:spcPct val="120000"/>
              </a:lnSpc>
              <a:spcBef>
                <a:spcPts val="0"/>
              </a:spcBef>
              <a:buNone/>
            </a:pPr>
            <a:r>
              <a:rPr lang="en-US" sz="2000" dirty="0" smtClean="0"/>
              <a:t>    );</a:t>
            </a:r>
          </a:p>
          <a:p>
            <a:pPr marL="0" indent="0">
              <a:lnSpc>
                <a:spcPct val="120000"/>
              </a:lnSpc>
              <a:spcBef>
                <a:spcPts val="0"/>
              </a:spcBef>
              <a:buNone/>
            </a:pPr>
            <a:r>
              <a:rPr lang="en-US" sz="2000" dirty="0" smtClean="0"/>
              <a:t>  }</a:t>
            </a:r>
          </a:p>
        </p:txBody>
      </p:sp>
      <p:sp>
        <p:nvSpPr>
          <p:cNvPr id="4" name="Объект 2"/>
          <p:cNvSpPr txBox="1">
            <a:spLocks/>
          </p:cNvSpPr>
          <p:nvPr/>
        </p:nvSpPr>
        <p:spPr>
          <a:xfrm>
            <a:off x="-1" y="0"/>
            <a:ext cx="5978769" cy="6858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2200" dirty="0" smtClean="0"/>
              <a:t>Widget _</a:t>
            </a:r>
            <a:r>
              <a:rPr lang="en-US" sz="2200" dirty="0" err="1" smtClean="0"/>
              <a:t>buildScaffoldBody</a:t>
            </a:r>
            <a:r>
              <a:rPr lang="en-US" sz="2200" dirty="0" smtClean="0"/>
              <a:t>() {</a:t>
            </a:r>
          </a:p>
          <a:p>
            <a:pPr marL="0" indent="0">
              <a:lnSpc>
                <a:spcPct val="100000"/>
              </a:lnSpc>
              <a:spcBef>
                <a:spcPts val="0"/>
              </a:spcBef>
              <a:buFont typeface="Arial" panose="020B0604020202020204" pitchFamily="34" charset="0"/>
              <a:buNone/>
            </a:pPr>
            <a:r>
              <a:rPr lang="en-US" sz="2200" dirty="0" smtClean="0"/>
              <a:t>    return </a:t>
            </a:r>
            <a:r>
              <a:rPr lang="en-US" sz="2200" dirty="0" err="1" smtClean="0"/>
              <a:t>SizedBox</a:t>
            </a:r>
            <a:r>
              <a:rPr lang="en-US" sz="2200" dirty="0" smtClean="0"/>
              <a:t>(</a:t>
            </a:r>
          </a:p>
          <a:p>
            <a:pPr marL="0" indent="0">
              <a:lnSpc>
                <a:spcPct val="100000"/>
              </a:lnSpc>
              <a:spcBef>
                <a:spcPts val="0"/>
              </a:spcBef>
              <a:buFont typeface="Arial" panose="020B0604020202020204" pitchFamily="34" charset="0"/>
              <a:buNone/>
            </a:pPr>
            <a:r>
              <a:rPr lang="en-US" sz="2200" dirty="0" smtClean="0"/>
              <a:t>      width: </a:t>
            </a:r>
            <a:r>
              <a:rPr lang="en-US" sz="2200" dirty="0" err="1" smtClean="0"/>
              <a:t>double.infinity</a:t>
            </a:r>
            <a:r>
              <a:rPr lang="en-US" sz="2200" dirty="0" smtClean="0"/>
              <a:t>,</a:t>
            </a:r>
          </a:p>
          <a:p>
            <a:pPr marL="0" indent="0">
              <a:lnSpc>
                <a:spcPct val="100000"/>
              </a:lnSpc>
              <a:spcBef>
                <a:spcPts val="0"/>
              </a:spcBef>
              <a:buFont typeface="Arial" panose="020B0604020202020204" pitchFamily="34" charset="0"/>
              <a:buNone/>
            </a:pPr>
            <a:r>
              <a:rPr lang="en-US" sz="2200" dirty="0" smtClean="0"/>
              <a:t>      child: Column(</a:t>
            </a:r>
          </a:p>
          <a:p>
            <a:pPr marL="0" indent="0">
              <a:lnSpc>
                <a:spcPct val="100000"/>
              </a:lnSpc>
              <a:spcBef>
                <a:spcPts val="0"/>
              </a:spcBef>
              <a:buFont typeface="Arial" panose="020B0604020202020204" pitchFamily="34" charset="0"/>
              <a:buNone/>
            </a:pPr>
            <a:r>
              <a:rPr lang="en-US" sz="2200" dirty="0" smtClean="0"/>
              <a:t>        </a:t>
            </a:r>
            <a:r>
              <a:rPr lang="en-US" sz="2200" dirty="0" err="1" smtClean="0"/>
              <a:t>mainAxisAlignment</a:t>
            </a:r>
            <a:r>
              <a:rPr lang="en-US" sz="2200" dirty="0" smtClean="0"/>
              <a:t>: </a:t>
            </a:r>
            <a:r>
              <a:rPr lang="en-US" sz="2200" dirty="0" err="1" smtClean="0"/>
              <a:t>MainAxisAlignment.center</a:t>
            </a:r>
            <a:r>
              <a:rPr lang="en-US" sz="2200" dirty="0" smtClean="0"/>
              <a:t>,</a:t>
            </a:r>
          </a:p>
          <a:p>
            <a:pPr marL="0" indent="0">
              <a:lnSpc>
                <a:spcPct val="100000"/>
              </a:lnSpc>
              <a:spcBef>
                <a:spcPts val="0"/>
              </a:spcBef>
              <a:buFont typeface="Arial" panose="020B0604020202020204" pitchFamily="34" charset="0"/>
              <a:buNone/>
            </a:pPr>
            <a:r>
              <a:rPr lang="en-US" sz="2200" dirty="0" smtClean="0"/>
              <a:t>        </a:t>
            </a:r>
            <a:r>
              <a:rPr lang="en-US" sz="2200" dirty="0" err="1" smtClean="0"/>
              <a:t>crossAxisAlignment</a:t>
            </a:r>
            <a:r>
              <a:rPr lang="en-US" sz="2200" dirty="0" smtClean="0"/>
              <a:t>: </a:t>
            </a:r>
            <a:r>
              <a:rPr lang="en-US" sz="2200" dirty="0" err="1" smtClean="0"/>
              <a:t>CrossAxisAlignment.center</a:t>
            </a:r>
            <a:r>
              <a:rPr lang="en-US" sz="2200" dirty="0" smtClean="0"/>
              <a:t>,</a:t>
            </a:r>
          </a:p>
          <a:p>
            <a:pPr marL="0" indent="0">
              <a:lnSpc>
                <a:spcPct val="100000"/>
              </a:lnSpc>
              <a:spcBef>
                <a:spcPts val="0"/>
              </a:spcBef>
              <a:buFont typeface="Arial" panose="020B0604020202020204" pitchFamily="34" charset="0"/>
              <a:buNone/>
            </a:pPr>
            <a:r>
              <a:rPr lang="en-US" sz="2200" dirty="0" smtClean="0"/>
              <a:t>        children: [</a:t>
            </a:r>
          </a:p>
          <a:p>
            <a:pPr marL="0" indent="0">
              <a:lnSpc>
                <a:spcPct val="100000"/>
              </a:lnSpc>
              <a:spcBef>
                <a:spcPts val="0"/>
              </a:spcBef>
              <a:buFont typeface="Arial" panose="020B0604020202020204" pitchFamily="34" charset="0"/>
              <a:buNone/>
            </a:pPr>
            <a:r>
              <a:rPr lang="en-US" sz="2200" dirty="0" smtClean="0"/>
              <a:t>          </a:t>
            </a:r>
            <a:r>
              <a:rPr lang="en-US" sz="2200" dirty="0" err="1" smtClean="0"/>
              <a:t>const</a:t>
            </a:r>
            <a:r>
              <a:rPr lang="en-US" sz="2200" dirty="0" smtClean="0"/>
              <a:t> Text("This will change on button tap"),</a:t>
            </a:r>
          </a:p>
          <a:p>
            <a:pPr marL="0" indent="0">
              <a:lnSpc>
                <a:spcPct val="100000"/>
              </a:lnSpc>
              <a:spcBef>
                <a:spcPts val="0"/>
              </a:spcBef>
              <a:buFont typeface="Arial" panose="020B0604020202020204" pitchFamily="34" charset="0"/>
              <a:buNone/>
            </a:pPr>
            <a:r>
              <a:rPr lang="en-US" sz="2200" dirty="0" smtClean="0"/>
              <a:t>          </a:t>
            </a:r>
            <a:r>
              <a:rPr lang="en-US" sz="2200" dirty="0" err="1" smtClean="0"/>
              <a:t>const</a:t>
            </a:r>
            <a:r>
              <a:rPr lang="en-US" sz="2200" dirty="0" smtClean="0"/>
              <a:t> </a:t>
            </a:r>
            <a:r>
              <a:rPr lang="en-US" sz="2200" dirty="0" err="1" smtClean="0"/>
              <a:t>SizedBox</a:t>
            </a:r>
            <a:r>
              <a:rPr lang="en-US" sz="2200" dirty="0" smtClean="0"/>
              <a:t>(</a:t>
            </a:r>
          </a:p>
          <a:p>
            <a:pPr marL="0" indent="0">
              <a:lnSpc>
                <a:spcPct val="100000"/>
              </a:lnSpc>
              <a:spcBef>
                <a:spcPts val="0"/>
              </a:spcBef>
              <a:buFont typeface="Arial" panose="020B0604020202020204" pitchFamily="34" charset="0"/>
              <a:buNone/>
            </a:pPr>
            <a:r>
              <a:rPr lang="en-US" sz="2200" dirty="0" smtClean="0"/>
              <a:t>            height: 16,</a:t>
            </a:r>
          </a:p>
          <a:p>
            <a:pPr marL="0" indent="0">
              <a:lnSpc>
                <a:spcPct val="100000"/>
              </a:lnSpc>
              <a:spcBef>
                <a:spcPts val="0"/>
              </a:spcBef>
              <a:buFont typeface="Arial" panose="020B0604020202020204" pitchFamily="34" charset="0"/>
              <a:buNone/>
            </a:pPr>
            <a:r>
              <a:rPr lang="en-US" sz="2200" dirty="0" smtClean="0"/>
              <a:t>          ),</a:t>
            </a:r>
          </a:p>
          <a:p>
            <a:pPr marL="0" indent="0">
              <a:lnSpc>
                <a:spcPct val="100000"/>
              </a:lnSpc>
              <a:spcBef>
                <a:spcPts val="0"/>
              </a:spcBef>
              <a:buFont typeface="Arial" panose="020B0604020202020204" pitchFamily="34" charset="0"/>
              <a:buNone/>
            </a:pPr>
            <a:r>
              <a:rPr lang="en-US" sz="2200" dirty="0" smtClean="0"/>
              <a:t>          </a:t>
            </a:r>
            <a:r>
              <a:rPr lang="en-US" sz="2200" dirty="0" err="1" smtClean="0"/>
              <a:t>TextButton</a:t>
            </a:r>
            <a:r>
              <a:rPr lang="en-US" sz="2200" dirty="0" smtClean="0"/>
              <a:t>(</a:t>
            </a:r>
          </a:p>
          <a:p>
            <a:pPr marL="0" indent="0">
              <a:lnSpc>
                <a:spcPct val="100000"/>
              </a:lnSpc>
              <a:spcBef>
                <a:spcPts val="0"/>
              </a:spcBef>
              <a:buFont typeface="Arial" panose="020B0604020202020204" pitchFamily="34" charset="0"/>
              <a:buNone/>
            </a:pPr>
            <a:r>
              <a:rPr lang="en-US" sz="2200" dirty="0" smtClean="0"/>
              <a:t>              </a:t>
            </a:r>
            <a:r>
              <a:rPr lang="en-US" sz="2200" dirty="0" err="1" smtClean="0"/>
              <a:t>onPressed</a:t>
            </a:r>
            <a:r>
              <a:rPr lang="en-US" sz="2200" dirty="0" smtClean="0"/>
              <a:t>: () {</a:t>
            </a:r>
          </a:p>
          <a:p>
            <a:pPr marL="0" indent="0">
              <a:lnSpc>
                <a:spcPct val="100000"/>
              </a:lnSpc>
              <a:spcBef>
                <a:spcPts val="0"/>
              </a:spcBef>
              <a:buFont typeface="Arial" panose="020B0604020202020204" pitchFamily="34" charset="0"/>
              <a:buNone/>
            </a:pPr>
            <a:r>
              <a:rPr lang="en-US" sz="2200" dirty="0" smtClean="0"/>
              <a:t>                // Will do Something interesting</a:t>
            </a:r>
          </a:p>
          <a:p>
            <a:pPr marL="0" indent="0">
              <a:lnSpc>
                <a:spcPct val="100000"/>
              </a:lnSpc>
              <a:spcBef>
                <a:spcPts val="0"/>
              </a:spcBef>
              <a:buFont typeface="Arial" panose="020B0604020202020204" pitchFamily="34" charset="0"/>
              <a:buNone/>
            </a:pPr>
            <a:r>
              <a:rPr lang="en-US" sz="2200" dirty="0" smtClean="0"/>
              <a:t>              },</a:t>
            </a:r>
          </a:p>
          <a:p>
            <a:pPr marL="0" indent="0">
              <a:lnSpc>
                <a:spcPct val="100000"/>
              </a:lnSpc>
              <a:spcBef>
                <a:spcPts val="0"/>
              </a:spcBef>
              <a:buFont typeface="Arial" panose="020B0604020202020204" pitchFamily="34" charset="0"/>
              <a:buNone/>
            </a:pPr>
            <a:r>
              <a:rPr lang="en-US" sz="2200" dirty="0" smtClean="0"/>
              <a:t>              child: </a:t>
            </a:r>
            <a:r>
              <a:rPr lang="en-US" sz="2200" dirty="0" err="1" smtClean="0"/>
              <a:t>const</a:t>
            </a:r>
            <a:r>
              <a:rPr lang="en-US" sz="2200" dirty="0" smtClean="0"/>
              <a:t> Text("Tap me!!!"))</a:t>
            </a:r>
          </a:p>
          <a:p>
            <a:pPr marL="0" indent="0">
              <a:lnSpc>
                <a:spcPct val="100000"/>
              </a:lnSpc>
              <a:spcBef>
                <a:spcPts val="0"/>
              </a:spcBef>
              <a:buFont typeface="Arial" panose="020B0604020202020204" pitchFamily="34" charset="0"/>
              <a:buNone/>
            </a:pPr>
            <a:endParaRPr lang="en-US" sz="1600" dirty="0" smtClean="0"/>
          </a:p>
          <a:p>
            <a:pPr marL="0" indent="0">
              <a:lnSpc>
                <a:spcPct val="100000"/>
              </a:lnSpc>
              <a:spcBef>
                <a:spcPts val="0"/>
              </a:spcBef>
              <a:buFont typeface="Arial" panose="020B0604020202020204" pitchFamily="34" charset="0"/>
              <a:buNone/>
            </a:pPr>
            <a:r>
              <a:rPr lang="en-US" sz="1600" dirty="0" smtClean="0"/>
              <a:t>  </a:t>
            </a:r>
            <a:endParaRPr lang="en-US" sz="1600" dirty="0"/>
          </a:p>
        </p:txBody>
      </p:sp>
    </p:spTree>
    <p:extLst>
      <p:ext uri="{BB962C8B-B14F-4D97-AF65-F5344CB8AC3E}">
        <p14:creationId xmlns:p14="http://schemas.microsoft.com/office/powerpoint/2010/main" val="39404535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Как сделать </a:t>
            </a:r>
            <a:r>
              <a:rPr lang="ru-RU" b="1" dirty="0" err="1"/>
              <a:t>Bloc</a:t>
            </a:r>
            <a:r>
              <a:rPr lang="ru-RU" b="1" dirty="0"/>
              <a:t> доступным для дерева </a:t>
            </a:r>
            <a:r>
              <a:rPr lang="ru-RU" b="1" dirty="0" err="1"/>
              <a:t>виджетов</a:t>
            </a:r>
            <a:r>
              <a:rPr lang="ru-RU" b="1" dirty="0"/>
              <a:t> (UI)?</a:t>
            </a:r>
            <a:br>
              <a:rPr lang="ru-RU" b="1" dirty="0"/>
            </a:br>
            <a:endParaRPr lang="en-US" dirty="0"/>
          </a:p>
        </p:txBody>
      </p:sp>
      <p:sp>
        <p:nvSpPr>
          <p:cNvPr id="3" name="Объект 2"/>
          <p:cNvSpPr>
            <a:spLocks noGrp="1"/>
          </p:cNvSpPr>
          <p:nvPr>
            <p:ph idx="1"/>
          </p:nvPr>
        </p:nvSpPr>
        <p:spPr/>
        <p:txBody>
          <a:bodyPr/>
          <a:lstStyle/>
          <a:p>
            <a:pPr marL="0" indent="0">
              <a:buNone/>
            </a:pPr>
            <a:r>
              <a:rPr lang="en-US" dirty="0" smtClean="0"/>
              <a:t>Widget _</a:t>
            </a:r>
            <a:r>
              <a:rPr lang="en-US" dirty="0" err="1" smtClean="0"/>
              <a:t>prepareLoginScreen</a:t>
            </a:r>
            <a:r>
              <a:rPr lang="en-US" dirty="0" smtClean="0"/>
              <a:t>() {</a:t>
            </a:r>
          </a:p>
          <a:p>
            <a:pPr marL="0" indent="0">
              <a:buNone/>
            </a:pPr>
            <a:r>
              <a:rPr lang="en-US" dirty="0" smtClean="0"/>
              <a:t>    return </a:t>
            </a:r>
            <a:r>
              <a:rPr lang="en-US" dirty="0" err="1" smtClean="0"/>
              <a:t>BlocProvider</a:t>
            </a:r>
            <a:r>
              <a:rPr lang="en-US" dirty="0" smtClean="0"/>
              <a:t>(</a:t>
            </a:r>
          </a:p>
          <a:p>
            <a:pPr marL="0" indent="0">
              <a:buNone/>
            </a:pPr>
            <a:r>
              <a:rPr lang="en-US" dirty="0" smtClean="0"/>
              <a:t>      create: (</a:t>
            </a:r>
            <a:r>
              <a:rPr lang="en-US" dirty="0" err="1" smtClean="0"/>
              <a:t>BuildContext</a:t>
            </a:r>
            <a:r>
              <a:rPr lang="en-US" dirty="0" smtClean="0"/>
              <a:t> context) {</a:t>
            </a:r>
          </a:p>
          <a:p>
            <a:pPr marL="0" indent="0">
              <a:buNone/>
            </a:pPr>
            <a:r>
              <a:rPr lang="en-US" dirty="0" smtClean="0"/>
              <a:t>        return </a:t>
            </a:r>
            <a:r>
              <a:rPr lang="en-US" dirty="0" err="1" smtClean="0"/>
              <a:t>LoginBloc</a:t>
            </a:r>
            <a:r>
              <a:rPr lang="en-US" dirty="0" smtClean="0"/>
              <a:t>();</a:t>
            </a:r>
          </a:p>
          <a:p>
            <a:pPr marL="0" indent="0">
              <a:buNone/>
            </a:pPr>
            <a:r>
              <a:rPr lang="en-US" dirty="0" smtClean="0"/>
              <a:t>      },</a:t>
            </a:r>
          </a:p>
          <a:p>
            <a:pPr marL="0" indent="0">
              <a:buNone/>
            </a:pPr>
            <a:r>
              <a:rPr lang="en-US" dirty="0" smtClean="0"/>
              <a:t>      child: </a:t>
            </a:r>
            <a:r>
              <a:rPr lang="en-US" dirty="0" err="1" smtClean="0"/>
              <a:t>const</a:t>
            </a:r>
            <a:r>
              <a:rPr lang="en-US" dirty="0" smtClean="0"/>
              <a:t> </a:t>
            </a:r>
            <a:r>
              <a:rPr lang="en-US" dirty="0" err="1" smtClean="0"/>
              <a:t>LoginScreen</a:t>
            </a:r>
            <a:r>
              <a:rPr lang="en-US" dirty="0" smtClean="0"/>
              <a:t>(),</a:t>
            </a:r>
          </a:p>
          <a:p>
            <a:pPr marL="0" indent="0">
              <a:buNone/>
            </a:pPr>
            <a:r>
              <a:rPr lang="en-US" dirty="0" smtClean="0"/>
              <a:t>    );</a:t>
            </a:r>
          </a:p>
          <a:p>
            <a:pPr marL="0" indent="0">
              <a:buNone/>
            </a:pPr>
            <a:r>
              <a:rPr lang="en-US" dirty="0" smtClean="0"/>
              <a:t>  }</a:t>
            </a:r>
            <a:endParaRPr lang="en-US" dirty="0"/>
          </a:p>
        </p:txBody>
      </p:sp>
    </p:spTree>
    <p:extLst>
      <p:ext uri="{BB962C8B-B14F-4D97-AF65-F5344CB8AC3E}">
        <p14:creationId xmlns:p14="http://schemas.microsoft.com/office/powerpoint/2010/main" val="24525976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t>2. Как вызвать событие из UI в ответ на действие</a:t>
            </a:r>
            <a:r>
              <a:rPr lang="ru-RU" b="1" dirty="0" smtClean="0"/>
              <a:t>?</a:t>
            </a:r>
            <a:endParaRPr lang="en-US" dirty="0"/>
          </a:p>
        </p:txBody>
      </p:sp>
      <p:sp>
        <p:nvSpPr>
          <p:cNvPr id="3" name="Объект 2"/>
          <p:cNvSpPr>
            <a:spLocks noGrp="1"/>
          </p:cNvSpPr>
          <p:nvPr>
            <p:ph idx="1"/>
          </p:nvPr>
        </p:nvSpPr>
        <p:spPr>
          <a:xfrm>
            <a:off x="838200" y="1825624"/>
            <a:ext cx="10515600" cy="5032375"/>
          </a:xfrm>
        </p:spPr>
        <p:txBody>
          <a:bodyPr>
            <a:noAutofit/>
          </a:bodyPr>
          <a:lstStyle/>
          <a:p>
            <a:pPr marL="0" indent="0">
              <a:buNone/>
            </a:pPr>
            <a:r>
              <a:rPr lang="ru-RU" sz="3200" dirty="0" smtClean="0"/>
              <a:t>Поскольку </a:t>
            </a:r>
            <a:r>
              <a:rPr lang="ru-RU" sz="3200" dirty="0" err="1" smtClean="0"/>
              <a:t>Bloc</a:t>
            </a:r>
            <a:r>
              <a:rPr lang="ru-RU" sz="3200" dirty="0" smtClean="0"/>
              <a:t> доступен в дереве </a:t>
            </a:r>
            <a:r>
              <a:rPr lang="ru-RU" sz="3200" dirty="0" err="1" smtClean="0"/>
              <a:t>виджетов</a:t>
            </a:r>
            <a:r>
              <a:rPr lang="ru-RU" sz="3200" dirty="0" smtClean="0"/>
              <a:t>, то можно обратиться к нему откуда угодно. Для этого существуют 2 способа:</a:t>
            </a:r>
          </a:p>
          <a:p>
            <a:pPr marL="0" indent="0">
              <a:buNone/>
            </a:pPr>
            <a:endParaRPr lang="ru-RU" sz="3200" dirty="0" smtClean="0"/>
          </a:p>
          <a:p>
            <a:pPr marL="0" indent="0">
              <a:buNone/>
            </a:pPr>
            <a:r>
              <a:rPr lang="en-US" sz="3200" dirty="0" smtClean="0"/>
              <a:t>1</a:t>
            </a:r>
            <a:r>
              <a:rPr lang="ru-RU" sz="3200" dirty="0" smtClean="0"/>
              <a:t>й посредством контекста (</a:t>
            </a:r>
            <a:r>
              <a:rPr lang="ru-RU" sz="3200" dirty="0" err="1" smtClean="0"/>
              <a:t>context</a:t>
            </a:r>
            <a:r>
              <a:rPr lang="ru-RU" sz="3200" dirty="0" smtClean="0"/>
              <a:t>):</a:t>
            </a:r>
          </a:p>
          <a:p>
            <a:pPr marL="0" indent="0">
              <a:buNone/>
            </a:pPr>
            <a:r>
              <a:rPr lang="ru-RU" sz="3200" dirty="0" err="1" smtClean="0"/>
              <a:t>context.read</a:t>
            </a:r>
            <a:r>
              <a:rPr lang="ru-RU" sz="3200" dirty="0" smtClean="0"/>
              <a:t>&lt;</a:t>
            </a:r>
            <a:r>
              <a:rPr lang="ru-RU" sz="3200" dirty="0" err="1" smtClean="0"/>
              <a:t>BlocA</a:t>
            </a:r>
            <a:r>
              <a:rPr lang="ru-RU" sz="3200" dirty="0" smtClean="0"/>
              <a:t>&gt;();</a:t>
            </a:r>
            <a:endParaRPr lang="en-US" sz="3200" dirty="0" smtClean="0"/>
          </a:p>
          <a:p>
            <a:pPr marL="0" indent="0">
              <a:buNone/>
            </a:pPr>
            <a:endParaRPr lang="ru-RU" sz="3200" dirty="0" smtClean="0"/>
          </a:p>
          <a:p>
            <a:pPr marL="0" indent="0">
              <a:buNone/>
            </a:pPr>
            <a:r>
              <a:rPr lang="ru-RU" sz="3200" dirty="0" smtClean="0"/>
              <a:t>2й посредством </a:t>
            </a:r>
            <a:r>
              <a:rPr lang="ru-RU" sz="3200" dirty="0" err="1" smtClean="0"/>
              <a:t>Bloc</a:t>
            </a:r>
            <a:r>
              <a:rPr lang="ru-RU" sz="3200" dirty="0" smtClean="0"/>
              <a:t> </a:t>
            </a:r>
            <a:r>
              <a:rPr lang="ru-RU" sz="3200" dirty="0" err="1" smtClean="0"/>
              <a:t>Provider</a:t>
            </a:r>
            <a:r>
              <a:rPr lang="ru-RU" sz="3200" dirty="0" smtClean="0"/>
              <a:t>:</a:t>
            </a:r>
          </a:p>
          <a:p>
            <a:pPr marL="0" indent="0">
              <a:buNone/>
            </a:pPr>
            <a:r>
              <a:rPr lang="ru-RU" sz="3200" dirty="0" err="1" smtClean="0"/>
              <a:t>BlocProvider.of</a:t>
            </a:r>
            <a:r>
              <a:rPr lang="ru-RU" sz="3200" dirty="0" smtClean="0"/>
              <a:t>&lt;</a:t>
            </a:r>
            <a:r>
              <a:rPr lang="ru-RU" sz="3200" dirty="0" err="1" smtClean="0"/>
              <a:t>BlocA</a:t>
            </a:r>
            <a:r>
              <a:rPr lang="ru-RU" sz="3200" dirty="0" smtClean="0"/>
              <a:t>&gt;(</a:t>
            </a:r>
            <a:r>
              <a:rPr lang="ru-RU" sz="3200" dirty="0" err="1" smtClean="0"/>
              <a:t>context</a:t>
            </a:r>
            <a:r>
              <a:rPr lang="ru-RU" sz="3200" dirty="0" smtClean="0"/>
              <a:t>)</a:t>
            </a:r>
            <a:endParaRPr lang="en-US" sz="3200" dirty="0"/>
          </a:p>
        </p:txBody>
      </p:sp>
    </p:spTree>
    <p:extLst>
      <p:ext uri="{BB962C8B-B14F-4D97-AF65-F5344CB8AC3E}">
        <p14:creationId xmlns:p14="http://schemas.microsoft.com/office/powerpoint/2010/main" val="27075979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94047" y="0"/>
            <a:ext cx="10515600" cy="1325563"/>
          </a:xfrm>
        </p:spPr>
        <p:txBody>
          <a:bodyPr/>
          <a:lstStyle/>
          <a:p>
            <a:r>
              <a:rPr lang="en-US" dirty="0" smtClean="0"/>
              <a:t>UI</a:t>
            </a:r>
            <a:endParaRPr lang="en-US" dirty="0"/>
          </a:p>
        </p:txBody>
      </p:sp>
      <p:sp>
        <p:nvSpPr>
          <p:cNvPr id="3" name="Объект 2"/>
          <p:cNvSpPr>
            <a:spLocks noGrp="1"/>
          </p:cNvSpPr>
          <p:nvPr>
            <p:ph idx="1"/>
          </p:nvPr>
        </p:nvSpPr>
        <p:spPr>
          <a:xfrm>
            <a:off x="5978768" y="2110154"/>
            <a:ext cx="6213232" cy="6858000"/>
          </a:xfrm>
        </p:spPr>
        <p:txBody>
          <a:bodyPr>
            <a:noAutofit/>
          </a:bodyPr>
          <a:lstStyle/>
          <a:p>
            <a:pPr marL="0" indent="0">
              <a:lnSpc>
                <a:spcPct val="120000"/>
              </a:lnSpc>
              <a:spcBef>
                <a:spcPts val="0"/>
              </a:spcBef>
              <a:buNone/>
            </a:pPr>
            <a:r>
              <a:rPr lang="en-US" sz="2400" dirty="0" err="1" smtClean="0"/>
              <a:t>TextButton</a:t>
            </a:r>
            <a:r>
              <a:rPr lang="en-US" sz="2400" dirty="0" smtClean="0"/>
              <a:t>(</a:t>
            </a:r>
          </a:p>
          <a:p>
            <a:pPr marL="0" indent="0">
              <a:lnSpc>
                <a:spcPct val="120000"/>
              </a:lnSpc>
              <a:spcBef>
                <a:spcPts val="0"/>
              </a:spcBef>
              <a:buNone/>
            </a:pPr>
            <a:r>
              <a:rPr lang="en-US" sz="2400" dirty="0" smtClean="0"/>
              <a:t>  </a:t>
            </a:r>
            <a:r>
              <a:rPr lang="en-US" sz="2400" dirty="0" err="1" smtClean="0"/>
              <a:t>onPressed</a:t>
            </a:r>
            <a:r>
              <a:rPr lang="en-US" sz="2400" dirty="0" smtClean="0"/>
              <a:t>: () {</a:t>
            </a:r>
          </a:p>
          <a:p>
            <a:pPr marL="0" indent="0">
              <a:lnSpc>
                <a:spcPct val="120000"/>
              </a:lnSpc>
              <a:spcBef>
                <a:spcPts val="0"/>
              </a:spcBef>
              <a:buNone/>
            </a:pPr>
            <a:r>
              <a:rPr lang="en-US" sz="2400" dirty="0" smtClean="0"/>
              <a:t>    </a:t>
            </a:r>
            <a:r>
              <a:rPr lang="en-US" sz="2400" dirty="0" err="1" smtClean="0"/>
              <a:t>context.read</a:t>
            </a:r>
            <a:r>
              <a:rPr lang="en-US" sz="2400" dirty="0" smtClean="0"/>
              <a:t>&lt;</a:t>
            </a:r>
            <a:r>
              <a:rPr lang="en-US" sz="2400" dirty="0" err="1" smtClean="0"/>
              <a:t>LoginBloc</a:t>
            </a:r>
            <a:r>
              <a:rPr lang="en-US" sz="2400" dirty="0" smtClean="0"/>
              <a:t>&gt;().add(</a:t>
            </a:r>
            <a:r>
              <a:rPr lang="en-US" sz="2400" dirty="0" err="1" smtClean="0"/>
              <a:t>LoginButtonTappedEvent</a:t>
            </a:r>
            <a:r>
              <a:rPr lang="en-US" sz="2400" dirty="0" smtClean="0"/>
              <a:t>());</a:t>
            </a:r>
          </a:p>
          <a:p>
            <a:pPr marL="0" indent="0">
              <a:lnSpc>
                <a:spcPct val="120000"/>
              </a:lnSpc>
              <a:spcBef>
                <a:spcPts val="0"/>
              </a:spcBef>
              <a:buNone/>
            </a:pPr>
            <a:r>
              <a:rPr lang="en-US" sz="2400" dirty="0" smtClean="0"/>
              <a:t>  },</a:t>
            </a:r>
          </a:p>
          <a:p>
            <a:pPr marL="0" indent="0">
              <a:lnSpc>
                <a:spcPct val="120000"/>
              </a:lnSpc>
              <a:spcBef>
                <a:spcPts val="0"/>
              </a:spcBef>
              <a:buNone/>
            </a:pPr>
            <a:r>
              <a:rPr lang="en-US" sz="2400" dirty="0" smtClean="0"/>
              <a:t>  child: </a:t>
            </a:r>
            <a:r>
              <a:rPr lang="en-US" sz="2400" dirty="0" err="1" smtClean="0"/>
              <a:t>const</a:t>
            </a:r>
            <a:r>
              <a:rPr lang="en-US" sz="2400" dirty="0" smtClean="0"/>
              <a:t> Text("Tap me!!!"),</a:t>
            </a:r>
          </a:p>
          <a:p>
            <a:pPr marL="0" indent="0">
              <a:lnSpc>
                <a:spcPct val="120000"/>
              </a:lnSpc>
              <a:spcBef>
                <a:spcPts val="0"/>
              </a:spcBef>
              <a:buNone/>
            </a:pPr>
            <a:r>
              <a:rPr lang="en-US" sz="2400" dirty="0" smtClean="0"/>
              <a:t>)</a:t>
            </a:r>
          </a:p>
        </p:txBody>
      </p:sp>
      <p:sp>
        <p:nvSpPr>
          <p:cNvPr id="4" name="Объект 2"/>
          <p:cNvSpPr txBox="1">
            <a:spLocks/>
          </p:cNvSpPr>
          <p:nvPr/>
        </p:nvSpPr>
        <p:spPr>
          <a:xfrm>
            <a:off x="-1" y="0"/>
            <a:ext cx="5978769" cy="6858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2200" dirty="0" smtClean="0"/>
              <a:t>Widget _</a:t>
            </a:r>
            <a:r>
              <a:rPr lang="en-US" sz="2200" dirty="0" err="1" smtClean="0"/>
              <a:t>buildScaffoldBody</a:t>
            </a:r>
            <a:r>
              <a:rPr lang="en-US" sz="2200" dirty="0" smtClean="0"/>
              <a:t>() {</a:t>
            </a:r>
          </a:p>
          <a:p>
            <a:pPr marL="0" indent="0">
              <a:lnSpc>
                <a:spcPct val="100000"/>
              </a:lnSpc>
              <a:spcBef>
                <a:spcPts val="0"/>
              </a:spcBef>
              <a:buFont typeface="Arial" panose="020B0604020202020204" pitchFamily="34" charset="0"/>
              <a:buNone/>
            </a:pPr>
            <a:r>
              <a:rPr lang="en-US" sz="2200" dirty="0" smtClean="0"/>
              <a:t>    return </a:t>
            </a:r>
            <a:r>
              <a:rPr lang="en-US" sz="2200" dirty="0" err="1" smtClean="0"/>
              <a:t>SizedBox</a:t>
            </a:r>
            <a:r>
              <a:rPr lang="en-US" sz="2200" dirty="0" smtClean="0"/>
              <a:t>(</a:t>
            </a:r>
          </a:p>
          <a:p>
            <a:pPr marL="0" indent="0">
              <a:lnSpc>
                <a:spcPct val="100000"/>
              </a:lnSpc>
              <a:spcBef>
                <a:spcPts val="0"/>
              </a:spcBef>
              <a:buFont typeface="Arial" panose="020B0604020202020204" pitchFamily="34" charset="0"/>
              <a:buNone/>
            </a:pPr>
            <a:r>
              <a:rPr lang="en-US" sz="2200" dirty="0" smtClean="0"/>
              <a:t>      width: </a:t>
            </a:r>
            <a:r>
              <a:rPr lang="en-US" sz="2200" dirty="0" err="1" smtClean="0"/>
              <a:t>double.infinity</a:t>
            </a:r>
            <a:r>
              <a:rPr lang="en-US" sz="2200" dirty="0" smtClean="0"/>
              <a:t>,</a:t>
            </a:r>
          </a:p>
          <a:p>
            <a:pPr marL="0" indent="0">
              <a:lnSpc>
                <a:spcPct val="100000"/>
              </a:lnSpc>
              <a:spcBef>
                <a:spcPts val="0"/>
              </a:spcBef>
              <a:buFont typeface="Arial" panose="020B0604020202020204" pitchFamily="34" charset="0"/>
              <a:buNone/>
            </a:pPr>
            <a:r>
              <a:rPr lang="en-US" sz="2200" dirty="0" smtClean="0"/>
              <a:t>      child: Column(</a:t>
            </a:r>
          </a:p>
          <a:p>
            <a:pPr marL="0" indent="0">
              <a:lnSpc>
                <a:spcPct val="100000"/>
              </a:lnSpc>
              <a:spcBef>
                <a:spcPts val="0"/>
              </a:spcBef>
              <a:buFont typeface="Arial" panose="020B0604020202020204" pitchFamily="34" charset="0"/>
              <a:buNone/>
            </a:pPr>
            <a:r>
              <a:rPr lang="en-US" sz="2200" dirty="0" smtClean="0"/>
              <a:t>        </a:t>
            </a:r>
            <a:r>
              <a:rPr lang="en-US" sz="2200" dirty="0" err="1" smtClean="0"/>
              <a:t>mainAxisAlignment</a:t>
            </a:r>
            <a:r>
              <a:rPr lang="en-US" sz="2200" dirty="0" smtClean="0"/>
              <a:t>: </a:t>
            </a:r>
            <a:r>
              <a:rPr lang="en-US" sz="2200" dirty="0" err="1" smtClean="0"/>
              <a:t>MainAxisAlignment.center</a:t>
            </a:r>
            <a:r>
              <a:rPr lang="en-US" sz="2200" dirty="0" smtClean="0"/>
              <a:t>,</a:t>
            </a:r>
          </a:p>
          <a:p>
            <a:pPr marL="0" indent="0">
              <a:lnSpc>
                <a:spcPct val="100000"/>
              </a:lnSpc>
              <a:spcBef>
                <a:spcPts val="0"/>
              </a:spcBef>
              <a:buFont typeface="Arial" panose="020B0604020202020204" pitchFamily="34" charset="0"/>
              <a:buNone/>
            </a:pPr>
            <a:r>
              <a:rPr lang="en-US" sz="2200" dirty="0" smtClean="0"/>
              <a:t>        </a:t>
            </a:r>
            <a:r>
              <a:rPr lang="en-US" sz="2200" dirty="0" err="1" smtClean="0"/>
              <a:t>crossAxisAlignment</a:t>
            </a:r>
            <a:r>
              <a:rPr lang="en-US" sz="2200" dirty="0" smtClean="0"/>
              <a:t>: </a:t>
            </a:r>
            <a:r>
              <a:rPr lang="en-US" sz="2200" dirty="0" err="1" smtClean="0"/>
              <a:t>CrossAxisAlignment.center</a:t>
            </a:r>
            <a:r>
              <a:rPr lang="en-US" sz="2200" dirty="0" smtClean="0"/>
              <a:t>,</a:t>
            </a:r>
          </a:p>
          <a:p>
            <a:pPr marL="0" indent="0">
              <a:lnSpc>
                <a:spcPct val="100000"/>
              </a:lnSpc>
              <a:spcBef>
                <a:spcPts val="0"/>
              </a:spcBef>
              <a:buFont typeface="Arial" panose="020B0604020202020204" pitchFamily="34" charset="0"/>
              <a:buNone/>
            </a:pPr>
            <a:r>
              <a:rPr lang="en-US" sz="2200" dirty="0" smtClean="0"/>
              <a:t>        children: [</a:t>
            </a:r>
          </a:p>
          <a:p>
            <a:pPr marL="0" indent="0">
              <a:lnSpc>
                <a:spcPct val="100000"/>
              </a:lnSpc>
              <a:spcBef>
                <a:spcPts val="0"/>
              </a:spcBef>
              <a:buFont typeface="Arial" panose="020B0604020202020204" pitchFamily="34" charset="0"/>
              <a:buNone/>
            </a:pPr>
            <a:r>
              <a:rPr lang="en-US" sz="2200" dirty="0" smtClean="0"/>
              <a:t>          </a:t>
            </a:r>
            <a:r>
              <a:rPr lang="en-US" sz="2200" dirty="0" err="1" smtClean="0"/>
              <a:t>const</a:t>
            </a:r>
            <a:r>
              <a:rPr lang="en-US" sz="2200" dirty="0" smtClean="0"/>
              <a:t> Text("This will change on button tap"),</a:t>
            </a:r>
          </a:p>
          <a:p>
            <a:pPr marL="0" indent="0">
              <a:lnSpc>
                <a:spcPct val="100000"/>
              </a:lnSpc>
              <a:spcBef>
                <a:spcPts val="0"/>
              </a:spcBef>
              <a:buFont typeface="Arial" panose="020B0604020202020204" pitchFamily="34" charset="0"/>
              <a:buNone/>
            </a:pPr>
            <a:r>
              <a:rPr lang="en-US" sz="2200" dirty="0" smtClean="0"/>
              <a:t>          </a:t>
            </a:r>
            <a:r>
              <a:rPr lang="en-US" sz="2200" dirty="0" err="1" smtClean="0"/>
              <a:t>const</a:t>
            </a:r>
            <a:r>
              <a:rPr lang="en-US" sz="2200" dirty="0" smtClean="0"/>
              <a:t> </a:t>
            </a:r>
            <a:r>
              <a:rPr lang="en-US" sz="2200" dirty="0" err="1" smtClean="0"/>
              <a:t>SizedBox</a:t>
            </a:r>
            <a:r>
              <a:rPr lang="en-US" sz="2200" dirty="0" smtClean="0"/>
              <a:t>(</a:t>
            </a:r>
          </a:p>
          <a:p>
            <a:pPr marL="0" indent="0">
              <a:lnSpc>
                <a:spcPct val="100000"/>
              </a:lnSpc>
              <a:spcBef>
                <a:spcPts val="0"/>
              </a:spcBef>
              <a:buFont typeface="Arial" panose="020B0604020202020204" pitchFamily="34" charset="0"/>
              <a:buNone/>
            </a:pPr>
            <a:r>
              <a:rPr lang="en-US" sz="2200" dirty="0" smtClean="0"/>
              <a:t>            height: 16,</a:t>
            </a:r>
          </a:p>
          <a:p>
            <a:pPr marL="0" indent="0">
              <a:lnSpc>
                <a:spcPct val="100000"/>
              </a:lnSpc>
              <a:spcBef>
                <a:spcPts val="0"/>
              </a:spcBef>
              <a:buFont typeface="Arial" panose="020B0604020202020204" pitchFamily="34" charset="0"/>
              <a:buNone/>
            </a:pPr>
            <a:r>
              <a:rPr lang="en-US" sz="2200" dirty="0" smtClean="0"/>
              <a:t>          ),</a:t>
            </a:r>
          </a:p>
          <a:p>
            <a:pPr marL="0" indent="0">
              <a:lnSpc>
                <a:spcPct val="100000"/>
              </a:lnSpc>
              <a:spcBef>
                <a:spcPts val="0"/>
              </a:spcBef>
              <a:buFont typeface="Arial" panose="020B0604020202020204" pitchFamily="34" charset="0"/>
              <a:buNone/>
            </a:pPr>
            <a:r>
              <a:rPr lang="en-US" sz="2200" dirty="0" smtClean="0"/>
              <a:t>          </a:t>
            </a:r>
            <a:r>
              <a:rPr lang="en-US" sz="2200" dirty="0" err="1" smtClean="0"/>
              <a:t>TextButton</a:t>
            </a:r>
            <a:r>
              <a:rPr lang="en-US" sz="2200" dirty="0" smtClean="0"/>
              <a:t>(</a:t>
            </a:r>
          </a:p>
          <a:p>
            <a:pPr marL="0" indent="0">
              <a:lnSpc>
                <a:spcPct val="100000"/>
              </a:lnSpc>
              <a:spcBef>
                <a:spcPts val="0"/>
              </a:spcBef>
              <a:buFont typeface="Arial" panose="020B0604020202020204" pitchFamily="34" charset="0"/>
              <a:buNone/>
            </a:pPr>
            <a:r>
              <a:rPr lang="en-US" sz="2200" dirty="0" smtClean="0"/>
              <a:t>              </a:t>
            </a:r>
            <a:r>
              <a:rPr lang="en-US" sz="2200" dirty="0" err="1" smtClean="0"/>
              <a:t>onPressed</a:t>
            </a:r>
            <a:r>
              <a:rPr lang="en-US" sz="2200" dirty="0" smtClean="0"/>
              <a:t>: () {</a:t>
            </a:r>
          </a:p>
          <a:p>
            <a:pPr marL="0" indent="0">
              <a:lnSpc>
                <a:spcPct val="100000"/>
              </a:lnSpc>
              <a:spcBef>
                <a:spcPts val="0"/>
              </a:spcBef>
              <a:buFont typeface="Arial" panose="020B0604020202020204" pitchFamily="34" charset="0"/>
              <a:buNone/>
            </a:pPr>
            <a:r>
              <a:rPr lang="en-US" sz="2200" dirty="0" smtClean="0"/>
              <a:t>                // Will do Something interesting</a:t>
            </a:r>
          </a:p>
          <a:p>
            <a:pPr marL="0" indent="0">
              <a:lnSpc>
                <a:spcPct val="100000"/>
              </a:lnSpc>
              <a:spcBef>
                <a:spcPts val="0"/>
              </a:spcBef>
              <a:buFont typeface="Arial" panose="020B0604020202020204" pitchFamily="34" charset="0"/>
              <a:buNone/>
            </a:pPr>
            <a:r>
              <a:rPr lang="en-US" sz="2200" dirty="0" smtClean="0"/>
              <a:t>              },</a:t>
            </a:r>
          </a:p>
          <a:p>
            <a:pPr marL="0" indent="0">
              <a:lnSpc>
                <a:spcPct val="100000"/>
              </a:lnSpc>
              <a:spcBef>
                <a:spcPts val="0"/>
              </a:spcBef>
              <a:buFont typeface="Arial" panose="020B0604020202020204" pitchFamily="34" charset="0"/>
              <a:buNone/>
            </a:pPr>
            <a:r>
              <a:rPr lang="en-US" sz="2200" dirty="0" smtClean="0"/>
              <a:t>              child: </a:t>
            </a:r>
            <a:r>
              <a:rPr lang="en-US" sz="2200" dirty="0" err="1" smtClean="0"/>
              <a:t>const</a:t>
            </a:r>
            <a:r>
              <a:rPr lang="en-US" sz="2200" dirty="0" smtClean="0"/>
              <a:t> Text("Tap me!!!"))</a:t>
            </a:r>
          </a:p>
          <a:p>
            <a:pPr marL="0" indent="0">
              <a:lnSpc>
                <a:spcPct val="100000"/>
              </a:lnSpc>
              <a:spcBef>
                <a:spcPts val="0"/>
              </a:spcBef>
              <a:buFont typeface="Arial" panose="020B0604020202020204" pitchFamily="34" charset="0"/>
              <a:buNone/>
            </a:pPr>
            <a:endParaRPr lang="en-US" sz="1600" dirty="0" smtClean="0"/>
          </a:p>
          <a:p>
            <a:pPr marL="0" indent="0">
              <a:lnSpc>
                <a:spcPct val="100000"/>
              </a:lnSpc>
              <a:spcBef>
                <a:spcPts val="0"/>
              </a:spcBef>
              <a:buFont typeface="Arial" panose="020B0604020202020204" pitchFamily="34" charset="0"/>
              <a:buNone/>
            </a:pPr>
            <a:r>
              <a:rPr lang="en-US" sz="1600" dirty="0" smtClean="0"/>
              <a:t>  </a:t>
            </a:r>
            <a:endParaRPr lang="en-US" sz="1600" dirty="0"/>
          </a:p>
        </p:txBody>
      </p:sp>
    </p:spTree>
    <p:extLst>
      <p:ext uri="{BB962C8B-B14F-4D97-AF65-F5344CB8AC3E}">
        <p14:creationId xmlns:p14="http://schemas.microsoft.com/office/powerpoint/2010/main" val="12055791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0"/>
            <a:ext cx="10515600" cy="1325563"/>
          </a:xfrm>
        </p:spPr>
        <p:txBody>
          <a:bodyPr>
            <a:normAutofit/>
          </a:bodyPr>
          <a:lstStyle/>
          <a:p>
            <a:r>
              <a:rPr lang="ru-RU" b="1" dirty="0"/>
              <a:t>Как обновляется UI при генерации нового состояния</a:t>
            </a:r>
            <a:r>
              <a:rPr lang="ru-RU" b="1" dirty="0" smtClean="0"/>
              <a:t>?</a:t>
            </a:r>
            <a:endParaRPr lang="en-US" dirty="0"/>
          </a:p>
        </p:txBody>
      </p:sp>
      <p:sp>
        <p:nvSpPr>
          <p:cNvPr id="3" name="Объект 2"/>
          <p:cNvSpPr>
            <a:spLocks noGrp="1"/>
          </p:cNvSpPr>
          <p:nvPr>
            <p:ph idx="1"/>
          </p:nvPr>
        </p:nvSpPr>
        <p:spPr>
          <a:xfrm>
            <a:off x="838200" y="1494692"/>
            <a:ext cx="10515600" cy="5363308"/>
          </a:xfrm>
        </p:spPr>
        <p:txBody>
          <a:bodyPr>
            <a:normAutofit fontScale="92500" lnSpcReduction="10000"/>
          </a:bodyPr>
          <a:lstStyle/>
          <a:p>
            <a:pPr marL="0" indent="0">
              <a:buNone/>
            </a:pPr>
            <a:r>
              <a:rPr lang="en-US" dirty="0" smtClean="0"/>
              <a:t>Widget _</a:t>
            </a:r>
            <a:r>
              <a:rPr lang="en-US" dirty="0" err="1" smtClean="0"/>
              <a:t>buildScaffoldBody</a:t>
            </a:r>
            <a:r>
              <a:rPr lang="en-US" dirty="0" smtClean="0"/>
              <a:t>() {</a:t>
            </a:r>
          </a:p>
          <a:p>
            <a:pPr marL="0" indent="0">
              <a:buNone/>
            </a:pPr>
            <a:r>
              <a:rPr lang="en-US" dirty="0" smtClean="0"/>
              <a:t>    return </a:t>
            </a:r>
            <a:r>
              <a:rPr lang="en-US" dirty="0" err="1" smtClean="0"/>
              <a:t>BlocConsumer</a:t>
            </a:r>
            <a:r>
              <a:rPr lang="en-US" dirty="0" smtClean="0"/>
              <a:t>&lt;</a:t>
            </a:r>
            <a:r>
              <a:rPr lang="en-US" dirty="0" err="1" smtClean="0"/>
              <a:t>LoginBloc</a:t>
            </a:r>
            <a:r>
              <a:rPr lang="en-US" dirty="0" smtClean="0"/>
              <a:t>, </a:t>
            </a:r>
            <a:r>
              <a:rPr lang="en-US" dirty="0" err="1" smtClean="0"/>
              <a:t>LoginState</a:t>
            </a:r>
            <a:r>
              <a:rPr lang="en-US" dirty="0" smtClean="0"/>
              <a:t>&gt;(</a:t>
            </a:r>
          </a:p>
          <a:p>
            <a:pPr marL="0" indent="0">
              <a:buNone/>
            </a:pPr>
            <a:r>
              <a:rPr lang="en-US" dirty="0" smtClean="0"/>
              <a:t>        builder: (context, state) {</a:t>
            </a:r>
          </a:p>
          <a:p>
            <a:pPr marL="0" indent="0">
              <a:buNone/>
            </a:pPr>
            <a:r>
              <a:rPr lang="en-US" dirty="0" smtClean="0"/>
              <a:t>          return _</a:t>
            </a:r>
            <a:r>
              <a:rPr lang="en-US" dirty="0" err="1" smtClean="0"/>
              <a:t>buildParentWidget</a:t>
            </a:r>
            <a:r>
              <a:rPr lang="en-US" dirty="0" smtClean="0"/>
              <a:t>(context, state);</a:t>
            </a:r>
          </a:p>
          <a:p>
            <a:pPr marL="0" indent="0">
              <a:buNone/>
            </a:pPr>
            <a:r>
              <a:rPr lang="en-US" dirty="0" smtClean="0"/>
              <a:t>        },</a:t>
            </a:r>
          </a:p>
          <a:p>
            <a:pPr marL="0" indent="0">
              <a:buNone/>
            </a:pPr>
            <a:r>
              <a:rPr lang="en-US" dirty="0" smtClean="0"/>
              <a:t>        listener: (context, state) {</a:t>
            </a:r>
          </a:p>
          <a:p>
            <a:pPr marL="0" indent="0">
              <a:buNone/>
            </a:pPr>
            <a:r>
              <a:rPr lang="en-US" dirty="0" smtClean="0"/>
              <a:t>            </a:t>
            </a:r>
            <a:r>
              <a:rPr lang="en-US" dirty="0" err="1" smtClean="0"/>
              <a:t>ScaffoldMessenger.of</a:t>
            </a:r>
            <a:r>
              <a:rPr lang="en-US" dirty="0" smtClean="0"/>
              <a:t>(context).</a:t>
            </a:r>
            <a:r>
              <a:rPr lang="en-US" dirty="0" err="1" smtClean="0"/>
              <a:t>showSnackBar</a:t>
            </a:r>
            <a:r>
              <a:rPr lang="en-US" dirty="0" smtClean="0"/>
              <a:t>(</a:t>
            </a:r>
            <a:r>
              <a:rPr lang="en-US" dirty="0" err="1" smtClean="0"/>
              <a:t>const</a:t>
            </a:r>
            <a:r>
              <a:rPr lang="en-US" dirty="0" smtClean="0"/>
              <a:t> </a:t>
            </a:r>
            <a:r>
              <a:rPr lang="en-US" dirty="0" err="1" smtClean="0"/>
              <a:t>SnackBar</a:t>
            </a:r>
            <a:r>
              <a:rPr lang="en-US" dirty="0" smtClean="0"/>
              <a:t>(</a:t>
            </a:r>
          </a:p>
          <a:p>
            <a:pPr marL="0" indent="0">
              <a:buNone/>
            </a:pPr>
            <a:r>
              <a:rPr lang="en-US" dirty="0" smtClean="0"/>
              <a:t>              content: Text('This is a snack bar!!!!'),</a:t>
            </a:r>
          </a:p>
          <a:p>
            <a:pPr marL="0" indent="0">
              <a:buNone/>
            </a:pPr>
            <a:r>
              <a:rPr lang="en-US" dirty="0" smtClean="0"/>
              <a:t>            ));</a:t>
            </a:r>
          </a:p>
          <a:p>
            <a:pPr marL="0" indent="0">
              <a:buNone/>
            </a:pPr>
            <a:r>
              <a:rPr lang="en-US" dirty="0" smtClean="0"/>
              <a:t>        },</a:t>
            </a:r>
          </a:p>
          <a:p>
            <a:pPr marL="0" indent="0">
              <a:buNone/>
            </a:pPr>
            <a:r>
              <a:rPr lang="en-US" dirty="0" smtClean="0"/>
              <a:t>        </a:t>
            </a:r>
            <a:r>
              <a:rPr lang="en-US" dirty="0" err="1" smtClean="0"/>
              <a:t>buildWhen</a:t>
            </a:r>
            <a:r>
              <a:rPr lang="en-US" dirty="0" smtClean="0"/>
              <a:t>: (previous, current) =&gt; _</a:t>
            </a:r>
            <a:r>
              <a:rPr lang="en-US" dirty="0" err="1" smtClean="0"/>
              <a:t>shouldBuildFor</a:t>
            </a:r>
            <a:r>
              <a:rPr lang="en-US" dirty="0" smtClean="0"/>
              <a:t>(current),</a:t>
            </a:r>
          </a:p>
          <a:p>
            <a:pPr marL="0" indent="0">
              <a:buNone/>
            </a:pPr>
            <a:r>
              <a:rPr lang="en-US" dirty="0" smtClean="0"/>
              <a:t>        </a:t>
            </a:r>
            <a:r>
              <a:rPr lang="en-US" dirty="0" err="1" smtClean="0"/>
              <a:t>listenWhen</a:t>
            </a:r>
            <a:r>
              <a:rPr lang="en-US" dirty="0" smtClean="0"/>
              <a:t>: (previous, current) =&gt; _</a:t>
            </a:r>
            <a:r>
              <a:rPr lang="en-US" dirty="0" err="1" smtClean="0"/>
              <a:t>shouldListenFor</a:t>
            </a:r>
            <a:r>
              <a:rPr lang="en-US" dirty="0" smtClean="0"/>
              <a:t>(current),</a:t>
            </a:r>
            <a:r>
              <a:rPr lang="ru-RU" dirty="0" smtClean="0"/>
              <a:t>	</a:t>
            </a:r>
            <a:r>
              <a:rPr lang="en-US" dirty="0" smtClean="0"/>
              <a:t>);}</a:t>
            </a:r>
            <a:endParaRPr lang="en-US" dirty="0"/>
          </a:p>
        </p:txBody>
      </p:sp>
    </p:spTree>
    <p:extLst>
      <p:ext uri="{BB962C8B-B14F-4D97-AF65-F5344CB8AC3E}">
        <p14:creationId xmlns:p14="http://schemas.microsoft.com/office/powerpoint/2010/main" val="18214016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Итоги по </a:t>
            </a:r>
            <a:r>
              <a:rPr lang="en-US" dirty="0" err="1" smtClean="0"/>
              <a:t>BLoC</a:t>
            </a:r>
            <a:endParaRPr lang="en-US" dirty="0"/>
          </a:p>
        </p:txBody>
      </p:sp>
      <p:sp>
        <p:nvSpPr>
          <p:cNvPr id="3" name="Объект 2"/>
          <p:cNvSpPr>
            <a:spLocks noGrp="1"/>
          </p:cNvSpPr>
          <p:nvPr>
            <p:ph idx="1"/>
          </p:nvPr>
        </p:nvSpPr>
        <p:spPr/>
        <p:txBody>
          <a:bodyPr>
            <a:normAutofit lnSpcReduction="10000"/>
          </a:bodyPr>
          <a:lstStyle/>
          <a:p>
            <a:r>
              <a:rPr lang="ru-RU" dirty="0" smtClean="0"/>
              <a:t>Строим UI (для реализации бизнес-логики).</a:t>
            </a:r>
          </a:p>
          <a:p>
            <a:r>
              <a:rPr lang="ru-RU" dirty="0" smtClean="0"/>
              <a:t>Создаем </a:t>
            </a:r>
            <a:r>
              <a:rPr lang="ru-RU" dirty="0" err="1" smtClean="0"/>
              <a:t>Bloc</a:t>
            </a:r>
            <a:r>
              <a:rPr lang="ru-RU" dirty="0" smtClean="0"/>
              <a:t> (классы </a:t>
            </a:r>
            <a:r>
              <a:rPr lang="ru-RU" dirty="0" err="1" smtClean="0"/>
              <a:t>Bloc</a:t>
            </a:r>
            <a:r>
              <a:rPr lang="ru-RU" dirty="0" smtClean="0"/>
              <a:t>, </a:t>
            </a:r>
            <a:r>
              <a:rPr lang="ru-RU" dirty="0" err="1" smtClean="0"/>
              <a:t>Event</a:t>
            </a:r>
            <a:r>
              <a:rPr lang="ru-RU" dirty="0" smtClean="0"/>
              <a:t> и </a:t>
            </a:r>
            <a:r>
              <a:rPr lang="ru-RU" dirty="0" err="1" smtClean="0"/>
              <a:t>State</a:t>
            </a:r>
            <a:r>
              <a:rPr lang="ru-RU" dirty="0" smtClean="0"/>
              <a:t>).</a:t>
            </a:r>
          </a:p>
          <a:p>
            <a:r>
              <a:rPr lang="ru-RU" dirty="0" smtClean="0"/>
              <a:t>Связываем их вместе (не забывайте о трех вопросах).</a:t>
            </a:r>
          </a:p>
          <a:p>
            <a:r>
              <a:rPr lang="ru-RU" dirty="0" smtClean="0"/>
              <a:t>Задействуем </a:t>
            </a:r>
            <a:r>
              <a:rPr lang="ru-RU" dirty="0" err="1" smtClean="0"/>
              <a:t>BlocProvider</a:t>
            </a:r>
            <a:r>
              <a:rPr lang="ru-RU" dirty="0" smtClean="0"/>
              <a:t> для инициализации </a:t>
            </a:r>
            <a:r>
              <a:rPr lang="ru-RU" dirty="0" err="1" smtClean="0"/>
              <a:t>Bloc</a:t>
            </a:r>
            <a:r>
              <a:rPr lang="ru-RU" dirty="0" smtClean="0"/>
              <a:t> и делаем его доступным для дерева </a:t>
            </a:r>
            <a:r>
              <a:rPr lang="ru-RU" dirty="0" err="1" smtClean="0"/>
              <a:t>виджетов</a:t>
            </a:r>
            <a:r>
              <a:rPr lang="ru-RU" dirty="0" smtClean="0"/>
              <a:t>.</a:t>
            </a:r>
          </a:p>
          <a:p>
            <a:r>
              <a:rPr lang="ru-RU" dirty="0" smtClean="0"/>
              <a:t>Применяем контекст для поиска </a:t>
            </a:r>
            <a:r>
              <a:rPr lang="ru-RU" dirty="0" err="1" smtClean="0"/>
              <a:t>Bloc</a:t>
            </a:r>
            <a:r>
              <a:rPr lang="ru-RU" dirty="0" smtClean="0"/>
              <a:t>, чтобы добавить событие.</a:t>
            </a:r>
          </a:p>
          <a:p>
            <a:r>
              <a:rPr lang="ru-RU" dirty="0" smtClean="0"/>
              <a:t>Выполняем бизнес-логику в </a:t>
            </a:r>
            <a:r>
              <a:rPr lang="ru-RU" dirty="0" err="1" smtClean="0"/>
              <a:t>Bloc</a:t>
            </a:r>
            <a:r>
              <a:rPr lang="ru-RU" dirty="0" smtClean="0"/>
              <a:t> и выдаем результат.</a:t>
            </a:r>
          </a:p>
          <a:p>
            <a:r>
              <a:rPr lang="ru-RU" dirty="0" smtClean="0"/>
              <a:t>Используем </a:t>
            </a:r>
            <a:r>
              <a:rPr lang="ru-RU" dirty="0" err="1" smtClean="0"/>
              <a:t>BlocConsumer</a:t>
            </a:r>
            <a:r>
              <a:rPr lang="ru-RU" dirty="0" smtClean="0"/>
              <a:t>, </a:t>
            </a:r>
            <a:r>
              <a:rPr lang="ru-RU" dirty="0" err="1" smtClean="0"/>
              <a:t>BlocBuilder</a:t>
            </a:r>
            <a:r>
              <a:rPr lang="ru-RU" dirty="0" smtClean="0"/>
              <a:t> и </a:t>
            </a:r>
            <a:r>
              <a:rPr lang="ru-RU" dirty="0" err="1" smtClean="0"/>
              <a:t>BlocListener</a:t>
            </a:r>
            <a:r>
              <a:rPr lang="ru-RU" dirty="0" smtClean="0"/>
              <a:t> для прослушивания изменений состояния и выполнения соответствующих действий.</a:t>
            </a:r>
            <a:endParaRPr lang="en-US" dirty="0"/>
          </a:p>
        </p:txBody>
      </p:sp>
    </p:spTree>
    <p:extLst>
      <p:ext uri="{BB962C8B-B14F-4D97-AF65-F5344CB8AC3E}">
        <p14:creationId xmlns:p14="http://schemas.microsoft.com/office/powerpoint/2010/main" val="34906037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Преимущества использования </a:t>
            </a:r>
            <a:r>
              <a:rPr lang="en-US" b="1" dirty="0" err="1" smtClean="0"/>
              <a:t>BLoC</a:t>
            </a:r>
            <a:endParaRPr lang="en-US" dirty="0"/>
          </a:p>
        </p:txBody>
      </p:sp>
      <p:sp>
        <p:nvSpPr>
          <p:cNvPr id="3" name="Объект 2"/>
          <p:cNvSpPr>
            <a:spLocks noGrp="1"/>
          </p:cNvSpPr>
          <p:nvPr>
            <p:ph idx="1"/>
          </p:nvPr>
        </p:nvSpPr>
        <p:spPr/>
        <p:txBody>
          <a:bodyPr/>
          <a:lstStyle/>
          <a:p>
            <a:r>
              <a:rPr lang="ru-RU" dirty="0" smtClean="0"/>
              <a:t>Отделяет уровень представления от бизнеса</a:t>
            </a:r>
          </a:p>
          <a:p>
            <a:r>
              <a:rPr lang="ru-RU" dirty="0" smtClean="0"/>
              <a:t>Упростите тестирование приложений</a:t>
            </a:r>
          </a:p>
          <a:p>
            <a:r>
              <a:rPr lang="ru-RU" dirty="0" smtClean="0"/>
              <a:t>Повышенная производительность при больших объемах данных.</a:t>
            </a:r>
            <a:endParaRPr lang="en-US" dirty="0"/>
          </a:p>
        </p:txBody>
      </p:sp>
    </p:spTree>
    <p:extLst>
      <p:ext uri="{BB962C8B-B14F-4D97-AF65-F5344CB8AC3E}">
        <p14:creationId xmlns:p14="http://schemas.microsoft.com/office/powerpoint/2010/main" val="19683711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Redux</a:t>
            </a:r>
            <a:endParaRPr lang="en-US" dirty="0"/>
          </a:p>
        </p:txBody>
      </p:sp>
      <p:sp>
        <p:nvSpPr>
          <p:cNvPr id="3" name="Объект 2"/>
          <p:cNvSpPr>
            <a:spLocks noGrp="1"/>
          </p:cNvSpPr>
          <p:nvPr>
            <p:ph idx="1"/>
          </p:nvPr>
        </p:nvSpPr>
        <p:spPr/>
        <p:txBody>
          <a:bodyPr/>
          <a:lstStyle/>
          <a:p>
            <a:endParaRPr lang="en-US"/>
          </a:p>
        </p:txBody>
      </p:sp>
      <p:pic>
        <p:nvPicPr>
          <p:cNvPr id="11266" name="Picture 2" descr="https://habrastorage.org/r/w1560/getpro/habr/post_images/aa4/b4f/ca3/aa4b4fca367a26eeaa6d4affecc0eb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9169" y="1406514"/>
            <a:ext cx="9607062" cy="5189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5223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Redux</a:t>
            </a:r>
            <a:endParaRPr lang="en-US" dirty="0"/>
          </a:p>
        </p:txBody>
      </p:sp>
      <p:sp>
        <p:nvSpPr>
          <p:cNvPr id="3" name="Объект 2"/>
          <p:cNvSpPr>
            <a:spLocks noGrp="1"/>
          </p:cNvSpPr>
          <p:nvPr>
            <p:ph idx="1"/>
          </p:nvPr>
        </p:nvSpPr>
        <p:spPr/>
        <p:txBody>
          <a:bodyPr/>
          <a:lstStyle/>
          <a:p>
            <a:endParaRPr lang="en-US"/>
          </a:p>
        </p:txBody>
      </p:sp>
      <p:pic>
        <p:nvPicPr>
          <p:cNvPr id="15362" name="Picture 2" descr="Redux pattern diagram"/>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282462" y="0"/>
            <a:ext cx="8909538" cy="6682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97911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Преимущества</a:t>
            </a:r>
            <a:r>
              <a:rPr lang="ru-RU" dirty="0"/>
              <a:t> </a:t>
            </a:r>
            <a:r>
              <a:rPr lang="en-US" dirty="0" err="1" smtClean="0"/>
              <a:t>redux</a:t>
            </a:r>
            <a:endParaRPr lang="en-US" dirty="0"/>
          </a:p>
        </p:txBody>
      </p:sp>
      <p:sp>
        <p:nvSpPr>
          <p:cNvPr id="3" name="Объект 2"/>
          <p:cNvSpPr>
            <a:spLocks noGrp="1"/>
          </p:cNvSpPr>
          <p:nvPr>
            <p:ph idx="1"/>
          </p:nvPr>
        </p:nvSpPr>
        <p:spPr>
          <a:xfrm>
            <a:off x="281354" y="1459522"/>
            <a:ext cx="11676184" cy="5011615"/>
          </a:xfrm>
        </p:spPr>
        <p:txBody>
          <a:bodyPr>
            <a:normAutofit lnSpcReduction="10000"/>
          </a:bodyPr>
          <a:lstStyle/>
          <a:p>
            <a:r>
              <a:rPr lang="ru-RU" dirty="0" smtClean="0"/>
              <a:t>у нас есть контроль над </a:t>
            </a:r>
            <a:r>
              <a:rPr lang="ru-RU" dirty="0" err="1" smtClean="0"/>
              <a:t>state</a:t>
            </a:r>
            <a:r>
              <a:rPr lang="ru-RU" dirty="0" smtClean="0"/>
              <a:t>/состоянием — это означает, что мы точно знаем, что вызвало изменение состояния, у нас нет дублированного состояния, и мы можем легко следить за потоком данных</a:t>
            </a:r>
          </a:p>
          <a:p>
            <a:r>
              <a:rPr lang="ru-RU" dirty="0" err="1" smtClean="0"/>
              <a:t>Reducer</a:t>
            </a:r>
            <a:r>
              <a:rPr lang="ru-RU" dirty="0" smtClean="0"/>
              <a:t> это чистые функции которые легко протестировать — мы можем передать </a:t>
            </a:r>
            <a:r>
              <a:rPr lang="ru-RU" dirty="0" err="1" smtClean="0"/>
              <a:t>state</a:t>
            </a:r>
            <a:r>
              <a:rPr lang="ru-RU" dirty="0" smtClean="0"/>
              <a:t>, </a:t>
            </a:r>
            <a:r>
              <a:rPr lang="ru-RU" dirty="0" err="1" smtClean="0"/>
              <a:t>action</a:t>
            </a:r>
            <a:r>
              <a:rPr lang="ru-RU" dirty="0" smtClean="0"/>
              <a:t> на вход и проверить, верность результата</a:t>
            </a:r>
          </a:p>
          <a:p>
            <a:r>
              <a:rPr lang="ru-RU" dirty="0" smtClean="0"/>
              <a:t>Приложение четко структурировано — у нас есть разные слои для </a:t>
            </a:r>
            <a:r>
              <a:rPr lang="ru-RU" dirty="0" err="1" smtClean="0"/>
              <a:t>actions</a:t>
            </a:r>
            <a:r>
              <a:rPr lang="ru-RU" dirty="0" smtClean="0"/>
              <a:t>, </a:t>
            </a:r>
            <a:r>
              <a:rPr lang="ru-RU" dirty="0" err="1" smtClean="0"/>
              <a:t>models</a:t>
            </a:r>
            <a:r>
              <a:rPr lang="ru-RU" dirty="0" smtClean="0"/>
              <a:t>, бизнес-логики и т. д. — так что вы точно знаете, куда добавить еще одну новую </a:t>
            </a:r>
            <a:r>
              <a:rPr lang="ru-RU" dirty="0" err="1" smtClean="0"/>
              <a:t>фитчу</a:t>
            </a:r>
            <a:endParaRPr lang="ru-RU" dirty="0" smtClean="0"/>
          </a:p>
          <a:p>
            <a:r>
              <a:rPr lang="ru-RU" dirty="0" smtClean="0"/>
              <a:t>это отличная архитектура для более сложных приложений — вам не нужно передавать </a:t>
            </a:r>
            <a:r>
              <a:rPr lang="ru-RU" dirty="0" err="1" smtClean="0"/>
              <a:t>state</a:t>
            </a:r>
            <a:r>
              <a:rPr lang="ru-RU" dirty="0" smtClean="0"/>
              <a:t> по всему дереву вашего </a:t>
            </a:r>
            <a:r>
              <a:rPr lang="ru-RU" dirty="0" err="1" smtClean="0"/>
              <a:t>view</a:t>
            </a:r>
            <a:r>
              <a:rPr lang="ru-RU" dirty="0" smtClean="0"/>
              <a:t> от родителя к потомку</a:t>
            </a:r>
          </a:p>
          <a:p>
            <a:r>
              <a:rPr lang="ru-RU" dirty="0" smtClean="0"/>
              <a:t>и есть еще один ...</a:t>
            </a:r>
            <a:endParaRPr lang="en-US" dirty="0"/>
          </a:p>
        </p:txBody>
      </p:sp>
    </p:spTree>
    <p:extLst>
      <p:ext uri="{BB962C8B-B14F-4D97-AF65-F5344CB8AC3E}">
        <p14:creationId xmlns:p14="http://schemas.microsoft.com/office/powerpoint/2010/main" val="3716595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Популярные архитектуры </a:t>
            </a:r>
            <a:r>
              <a:rPr lang="en-US" dirty="0"/>
              <a:t>F</a:t>
            </a:r>
            <a:r>
              <a:rPr lang="en-US" dirty="0" smtClean="0"/>
              <a:t>lutter</a:t>
            </a:r>
            <a:endParaRPr lang="en-US" dirty="0"/>
          </a:p>
        </p:txBody>
      </p:sp>
      <p:sp>
        <p:nvSpPr>
          <p:cNvPr id="3" name="Объект 2"/>
          <p:cNvSpPr>
            <a:spLocks noGrp="1"/>
          </p:cNvSpPr>
          <p:nvPr>
            <p:ph idx="1"/>
          </p:nvPr>
        </p:nvSpPr>
        <p:spPr/>
        <p:txBody>
          <a:bodyPr/>
          <a:lstStyle/>
          <a:p>
            <a:r>
              <a:rPr lang="en-US" b="1" dirty="0"/>
              <a:t>Vanilla/Native </a:t>
            </a:r>
            <a:r>
              <a:rPr lang="en-US" b="1" dirty="0" smtClean="0"/>
              <a:t>state</a:t>
            </a:r>
          </a:p>
          <a:p>
            <a:r>
              <a:rPr lang="en-US" b="1" dirty="0"/>
              <a:t>Scoped Model (Provider</a:t>
            </a:r>
            <a:r>
              <a:rPr lang="en-US" b="1" dirty="0" smtClean="0"/>
              <a:t>)</a:t>
            </a:r>
          </a:p>
          <a:p>
            <a:r>
              <a:rPr lang="en-US" b="1" dirty="0" err="1"/>
              <a:t>BLoC</a:t>
            </a:r>
            <a:r>
              <a:rPr lang="en-US" b="1" dirty="0"/>
              <a:t> (Business Logic Component</a:t>
            </a:r>
            <a:r>
              <a:rPr lang="en-US" b="1" dirty="0" smtClean="0"/>
              <a:t>).</a:t>
            </a:r>
          </a:p>
          <a:p>
            <a:r>
              <a:rPr lang="en-US" b="1" dirty="0" err="1"/>
              <a:t>Redux</a:t>
            </a:r>
            <a:r>
              <a:rPr lang="en-US" b="1" dirty="0" smtClean="0"/>
              <a:t>.</a:t>
            </a:r>
            <a:endParaRPr lang="ru-RU" b="1" dirty="0" smtClean="0"/>
          </a:p>
          <a:p>
            <a:r>
              <a:rPr lang="en-US" b="1" dirty="0" err="1"/>
              <a:t>GetX</a:t>
            </a:r>
            <a:endParaRPr lang="en-US" dirty="0"/>
          </a:p>
        </p:txBody>
      </p:sp>
    </p:spTree>
    <p:extLst>
      <p:ext uri="{BB962C8B-B14F-4D97-AF65-F5344CB8AC3E}">
        <p14:creationId xmlns:p14="http://schemas.microsoft.com/office/powerpoint/2010/main" val="32192157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Redux</a:t>
            </a:r>
            <a:r>
              <a:rPr lang="en-US" dirty="0"/>
              <a:t> Time </a:t>
            </a:r>
            <a:r>
              <a:rPr lang="en-US" dirty="0" smtClean="0"/>
              <a:t>Travel</a:t>
            </a:r>
            <a:endParaRPr lang="en-US" dirty="0"/>
          </a:p>
        </p:txBody>
      </p:sp>
      <p:sp>
        <p:nvSpPr>
          <p:cNvPr id="3" name="Объект 2"/>
          <p:cNvSpPr>
            <a:spLocks noGrp="1"/>
          </p:cNvSpPr>
          <p:nvPr>
            <p:ph idx="1"/>
          </p:nvPr>
        </p:nvSpPr>
        <p:spPr/>
        <p:txBody>
          <a:bodyPr/>
          <a:lstStyle/>
          <a:p>
            <a:endParaRPr lang="en-US"/>
          </a:p>
        </p:txBody>
      </p:sp>
      <p:pic>
        <p:nvPicPr>
          <p:cNvPr id="12290" name="Picture 2" descr="image"/>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15300" y="555991"/>
            <a:ext cx="3238500" cy="609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83223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Простейший пример</a:t>
            </a:r>
            <a:endParaRPr lang="en-US" dirty="0"/>
          </a:p>
        </p:txBody>
      </p:sp>
      <p:sp>
        <p:nvSpPr>
          <p:cNvPr id="3" name="Объект 2"/>
          <p:cNvSpPr>
            <a:spLocks noGrp="1"/>
          </p:cNvSpPr>
          <p:nvPr>
            <p:ph idx="1"/>
          </p:nvPr>
        </p:nvSpPr>
        <p:spPr>
          <a:xfrm>
            <a:off x="158262" y="1494692"/>
            <a:ext cx="8842862" cy="5363307"/>
          </a:xfrm>
        </p:spPr>
        <p:txBody>
          <a:bodyPr>
            <a:normAutofit fontScale="92500"/>
          </a:bodyPr>
          <a:lstStyle/>
          <a:p>
            <a:pPr marL="0" indent="0">
              <a:buNone/>
            </a:pPr>
            <a:r>
              <a:rPr lang="ru-RU" dirty="0" smtClean="0"/>
              <a:t>Ваше приложение имеет определенный </a:t>
            </a:r>
            <a:r>
              <a:rPr lang="ru-RU" dirty="0" err="1" smtClean="0"/>
              <a:t>state</a:t>
            </a:r>
            <a:r>
              <a:rPr lang="ru-RU" dirty="0" smtClean="0"/>
              <a:t> при старте (количество кликов, которое равно 0)</a:t>
            </a:r>
          </a:p>
          <a:p>
            <a:pPr marL="0" indent="0">
              <a:buNone/>
            </a:pPr>
            <a:r>
              <a:rPr lang="ru-RU" dirty="0" smtClean="0"/>
              <a:t>На основании этого </a:t>
            </a:r>
            <a:r>
              <a:rPr lang="ru-RU" dirty="0" err="1" smtClean="0"/>
              <a:t>state</a:t>
            </a:r>
            <a:r>
              <a:rPr lang="ru-RU" dirty="0" smtClean="0"/>
              <a:t>/состояния </a:t>
            </a:r>
            <a:r>
              <a:rPr lang="ru-RU" dirty="0" err="1" smtClean="0"/>
              <a:t>отрисовывается</a:t>
            </a:r>
            <a:r>
              <a:rPr lang="ru-RU" dirty="0" smtClean="0"/>
              <a:t> </a:t>
            </a:r>
            <a:r>
              <a:rPr lang="ru-RU" dirty="0" err="1" smtClean="0"/>
              <a:t>view</a:t>
            </a:r>
            <a:r>
              <a:rPr lang="ru-RU" dirty="0" smtClean="0"/>
              <a:t>.</a:t>
            </a:r>
          </a:p>
          <a:p>
            <a:pPr marL="0" indent="0">
              <a:buNone/>
            </a:pPr>
            <a:r>
              <a:rPr lang="ru-RU" dirty="0" smtClean="0"/>
              <a:t>Если пользователь нажимает на кнопку, происходит отправка </a:t>
            </a:r>
            <a:r>
              <a:rPr lang="ru-RU" dirty="0" err="1" smtClean="0"/>
              <a:t>action</a:t>
            </a:r>
            <a:r>
              <a:rPr lang="ru-RU" dirty="0" smtClean="0"/>
              <a:t> (например, </a:t>
            </a:r>
            <a:r>
              <a:rPr lang="ru-RU" dirty="0" err="1" smtClean="0"/>
              <a:t>IncrementCounter</a:t>
            </a:r>
            <a:r>
              <a:rPr lang="ru-RU" dirty="0" smtClean="0"/>
              <a:t>)</a:t>
            </a:r>
          </a:p>
          <a:p>
            <a:pPr marL="0" indent="0">
              <a:buNone/>
            </a:pPr>
            <a:r>
              <a:rPr lang="ru-RU" dirty="0" smtClean="0"/>
              <a:t>После чего </a:t>
            </a:r>
            <a:r>
              <a:rPr lang="ru-RU" dirty="0" err="1" smtClean="0"/>
              <a:t>action</a:t>
            </a:r>
            <a:r>
              <a:rPr lang="ru-RU" dirty="0" smtClean="0"/>
              <a:t> получает </a:t>
            </a:r>
            <a:r>
              <a:rPr lang="ru-RU" dirty="0" err="1" smtClean="0"/>
              <a:t>reducer</a:t>
            </a:r>
            <a:r>
              <a:rPr lang="ru-RU" dirty="0" smtClean="0"/>
              <a:t>, который знает предыдущий </a:t>
            </a:r>
            <a:r>
              <a:rPr lang="ru-RU" dirty="0" err="1" smtClean="0"/>
              <a:t>state</a:t>
            </a:r>
            <a:r>
              <a:rPr lang="ru-RU" dirty="0" smtClean="0"/>
              <a:t> (счетчик 0), и получает </a:t>
            </a:r>
            <a:r>
              <a:rPr lang="ru-RU" dirty="0" err="1" smtClean="0"/>
              <a:t>action</a:t>
            </a:r>
            <a:r>
              <a:rPr lang="ru-RU" dirty="0" smtClean="0"/>
              <a:t> (</a:t>
            </a:r>
            <a:r>
              <a:rPr lang="ru-RU" dirty="0" err="1" smtClean="0"/>
              <a:t>IncrementCounter</a:t>
            </a:r>
            <a:r>
              <a:rPr lang="ru-RU" dirty="0" smtClean="0"/>
              <a:t>) и может вернуть новый </a:t>
            </a:r>
            <a:r>
              <a:rPr lang="ru-RU" dirty="0" err="1" smtClean="0"/>
              <a:t>state</a:t>
            </a:r>
            <a:r>
              <a:rPr lang="ru-RU" dirty="0" smtClean="0"/>
              <a:t> (счетчик теперь равен 1)</a:t>
            </a:r>
          </a:p>
          <a:p>
            <a:pPr marL="0" indent="0">
              <a:buNone/>
            </a:pPr>
            <a:r>
              <a:rPr lang="ru-RU" dirty="0" smtClean="0"/>
              <a:t>Наше приложение имеет новый </a:t>
            </a:r>
            <a:r>
              <a:rPr lang="ru-RU" dirty="0" err="1" smtClean="0"/>
              <a:t>state</a:t>
            </a:r>
            <a:r>
              <a:rPr lang="ru-RU" dirty="0" smtClean="0"/>
              <a:t>/состояние (счетчик равен 1)</a:t>
            </a:r>
          </a:p>
          <a:p>
            <a:pPr marL="0" indent="0">
              <a:buNone/>
            </a:pPr>
            <a:r>
              <a:rPr lang="ru-RU" dirty="0" smtClean="0"/>
              <a:t>На основании нового </a:t>
            </a:r>
            <a:r>
              <a:rPr lang="ru-RU" dirty="0" err="1" smtClean="0"/>
              <a:t>state</a:t>
            </a:r>
            <a:r>
              <a:rPr lang="ru-RU" dirty="0" smtClean="0"/>
              <a:t>, перерисовывается </a:t>
            </a:r>
            <a:r>
              <a:rPr lang="ru-RU" dirty="0" err="1" smtClean="0"/>
              <a:t>view</a:t>
            </a:r>
            <a:r>
              <a:rPr lang="ru-RU" dirty="0" smtClean="0"/>
              <a:t>, которое отобразит на экране текущий </a:t>
            </a:r>
            <a:r>
              <a:rPr lang="ru-RU" dirty="0" err="1" smtClean="0"/>
              <a:t>state</a:t>
            </a:r>
            <a:r>
              <a:rPr lang="ru-RU" dirty="0" smtClean="0"/>
              <a:t>/состояние</a:t>
            </a:r>
            <a:endParaRPr lang="en-US" dirty="0"/>
          </a:p>
        </p:txBody>
      </p:sp>
      <p:pic>
        <p:nvPicPr>
          <p:cNvPr id="13314"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24" y="-1"/>
            <a:ext cx="3190876" cy="6915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2117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
        <p:nvSpPr>
          <p:cNvPr id="3" name="Объект 2"/>
          <p:cNvSpPr>
            <a:spLocks noGrp="1"/>
          </p:cNvSpPr>
          <p:nvPr>
            <p:ph idx="1"/>
          </p:nvPr>
        </p:nvSpPr>
        <p:spPr/>
        <p:txBody>
          <a:bodyPr/>
          <a:lstStyle/>
          <a:p>
            <a:endParaRPr lang="en-US"/>
          </a:p>
        </p:txBody>
      </p:sp>
      <p:pic>
        <p:nvPicPr>
          <p:cNvPr id="14338"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4985" y="1690688"/>
            <a:ext cx="7982030" cy="4288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93533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Предварительная </a:t>
            </a:r>
            <a:r>
              <a:rPr lang="ru-RU" dirty="0" smtClean="0"/>
              <a:t>подготовка</a:t>
            </a:r>
            <a:endParaRPr lang="en-US" dirty="0"/>
          </a:p>
        </p:txBody>
      </p:sp>
      <p:sp>
        <p:nvSpPr>
          <p:cNvPr id="3" name="Объект 2"/>
          <p:cNvSpPr>
            <a:spLocks noGrp="1"/>
          </p:cNvSpPr>
          <p:nvPr>
            <p:ph idx="1"/>
          </p:nvPr>
        </p:nvSpPr>
        <p:spPr/>
        <p:txBody>
          <a:bodyPr/>
          <a:lstStyle/>
          <a:p>
            <a:pPr marL="0" indent="0">
              <a:buNone/>
            </a:pPr>
            <a:r>
              <a:rPr lang="ru-RU" dirty="0"/>
              <a:t>Чтобы начать использовать </a:t>
            </a:r>
            <a:r>
              <a:rPr lang="ru-RU" b="1" dirty="0" err="1"/>
              <a:t>Redux</a:t>
            </a:r>
            <a:r>
              <a:rPr lang="ru-RU" dirty="0"/>
              <a:t> для </a:t>
            </a:r>
            <a:r>
              <a:rPr lang="ru-RU" dirty="0" err="1"/>
              <a:t>Flutter</a:t>
            </a:r>
            <a:r>
              <a:rPr lang="ru-RU" dirty="0"/>
              <a:t>, нам необходимо добавить зависимости в файл</a:t>
            </a:r>
            <a:endParaRPr lang="en-US" dirty="0"/>
          </a:p>
        </p:txBody>
      </p:sp>
      <p:pic>
        <p:nvPicPr>
          <p:cNvPr id="4" name="Рисунок 3"/>
          <p:cNvPicPr>
            <a:picLocks noChangeAspect="1"/>
          </p:cNvPicPr>
          <p:nvPr/>
        </p:nvPicPr>
        <p:blipFill>
          <a:blip r:embed="rId2"/>
          <a:stretch>
            <a:fillRect/>
          </a:stretch>
        </p:blipFill>
        <p:spPr>
          <a:xfrm>
            <a:off x="242907" y="3229988"/>
            <a:ext cx="11110893" cy="2946975"/>
          </a:xfrm>
          <a:prstGeom prst="rect">
            <a:avLst/>
          </a:prstGeom>
        </p:spPr>
      </p:pic>
    </p:spTree>
    <p:extLst>
      <p:ext uri="{BB962C8B-B14F-4D97-AF65-F5344CB8AC3E}">
        <p14:creationId xmlns:p14="http://schemas.microsoft.com/office/powerpoint/2010/main" val="29813761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dirty="0"/>
          </a:p>
        </p:txBody>
      </p:sp>
      <p:sp>
        <p:nvSpPr>
          <p:cNvPr id="3" name="Объект 2"/>
          <p:cNvSpPr>
            <a:spLocks noGrp="1"/>
          </p:cNvSpPr>
          <p:nvPr>
            <p:ph idx="1"/>
          </p:nvPr>
        </p:nvSpPr>
        <p:spPr/>
        <p:txBody>
          <a:bodyPr/>
          <a:lstStyle/>
          <a:p>
            <a:endParaRPr lang="en-US"/>
          </a:p>
        </p:txBody>
      </p:sp>
      <p:pic>
        <p:nvPicPr>
          <p:cNvPr id="4" name="Рисунок 3"/>
          <p:cNvPicPr>
            <a:picLocks noChangeAspect="1"/>
          </p:cNvPicPr>
          <p:nvPr/>
        </p:nvPicPr>
        <p:blipFill>
          <a:blip r:embed="rId2"/>
          <a:stretch>
            <a:fillRect/>
          </a:stretch>
        </p:blipFill>
        <p:spPr>
          <a:xfrm>
            <a:off x="427834" y="0"/>
            <a:ext cx="11336332" cy="2743583"/>
          </a:xfrm>
          <a:prstGeom prst="rect">
            <a:avLst/>
          </a:prstGeom>
        </p:spPr>
      </p:pic>
      <p:pic>
        <p:nvPicPr>
          <p:cNvPr id="5" name="Рисунок 4"/>
          <p:cNvPicPr>
            <a:picLocks noChangeAspect="1"/>
          </p:cNvPicPr>
          <p:nvPr/>
        </p:nvPicPr>
        <p:blipFill>
          <a:blip r:embed="rId3"/>
          <a:stretch>
            <a:fillRect/>
          </a:stretch>
        </p:blipFill>
        <p:spPr>
          <a:xfrm>
            <a:off x="0" y="3900170"/>
            <a:ext cx="12117491" cy="2276793"/>
          </a:xfrm>
          <a:prstGeom prst="rect">
            <a:avLst/>
          </a:prstGeom>
        </p:spPr>
      </p:pic>
    </p:spTree>
    <p:extLst>
      <p:ext uri="{BB962C8B-B14F-4D97-AF65-F5344CB8AC3E}">
        <p14:creationId xmlns:p14="http://schemas.microsoft.com/office/powerpoint/2010/main" val="10787235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Redux</a:t>
            </a:r>
            <a:r>
              <a:rPr lang="en-US" dirty="0" smtClean="0"/>
              <a:t>. Model</a:t>
            </a:r>
            <a:endParaRPr lang="en-US" dirty="0"/>
          </a:p>
        </p:txBody>
      </p:sp>
      <p:sp>
        <p:nvSpPr>
          <p:cNvPr id="3" name="Объект 2"/>
          <p:cNvSpPr>
            <a:spLocks noGrp="1"/>
          </p:cNvSpPr>
          <p:nvPr>
            <p:ph idx="1"/>
          </p:nvPr>
        </p:nvSpPr>
        <p:spPr/>
        <p:txBody>
          <a:bodyPr/>
          <a:lstStyle/>
          <a:p>
            <a:pPr marL="0" indent="0">
              <a:buNone/>
            </a:pPr>
            <a:r>
              <a:rPr lang="en-US" dirty="0" smtClean="0"/>
              <a:t>class </a:t>
            </a:r>
            <a:r>
              <a:rPr lang="en-US" dirty="0" err="1" smtClean="0"/>
              <a:t>CartItem</a:t>
            </a:r>
            <a:r>
              <a:rPr lang="en-US" dirty="0" smtClean="0"/>
              <a:t> {</a:t>
            </a:r>
          </a:p>
          <a:p>
            <a:pPr marL="0" indent="0">
              <a:buNone/>
            </a:pPr>
            <a:r>
              <a:rPr lang="en-US" dirty="0" smtClean="0"/>
              <a:t>  String name;</a:t>
            </a:r>
          </a:p>
          <a:p>
            <a:pPr marL="0" indent="0">
              <a:buNone/>
            </a:pPr>
            <a:r>
              <a:rPr lang="en-US" dirty="0" smtClean="0"/>
              <a:t>  bool checked;</a:t>
            </a:r>
          </a:p>
          <a:p>
            <a:pPr marL="0" indent="0">
              <a:buNone/>
            </a:pPr>
            <a:endParaRPr lang="en-US" dirty="0" smtClean="0"/>
          </a:p>
          <a:p>
            <a:pPr marL="0" indent="0">
              <a:buNone/>
            </a:pPr>
            <a:r>
              <a:rPr lang="en-US" dirty="0" smtClean="0"/>
              <a:t>  </a:t>
            </a:r>
            <a:r>
              <a:rPr lang="en-US" dirty="0" err="1" smtClean="0"/>
              <a:t>CartItem</a:t>
            </a:r>
            <a:r>
              <a:rPr lang="en-US" dirty="0" smtClean="0"/>
              <a:t>(this.name, </a:t>
            </a:r>
            <a:r>
              <a:rPr lang="en-US" dirty="0" err="1" smtClean="0"/>
              <a:t>this.checked</a:t>
            </a:r>
            <a:r>
              <a:rPr lang="en-US" dirty="0" smtClean="0"/>
              <a:t>);</a:t>
            </a:r>
          </a:p>
          <a:p>
            <a:pPr marL="0" indent="0">
              <a:buNone/>
            </a:pPr>
            <a:r>
              <a:rPr lang="en-US" dirty="0" smtClean="0"/>
              <a:t>}</a:t>
            </a:r>
            <a:endParaRPr lang="en-US" dirty="0"/>
          </a:p>
        </p:txBody>
      </p:sp>
    </p:spTree>
    <p:extLst>
      <p:ext uri="{BB962C8B-B14F-4D97-AF65-F5344CB8AC3E}">
        <p14:creationId xmlns:p14="http://schemas.microsoft.com/office/powerpoint/2010/main" val="37349393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Actions</a:t>
            </a:r>
            <a:endParaRPr lang="en-US" dirty="0"/>
          </a:p>
        </p:txBody>
      </p:sp>
      <p:sp>
        <p:nvSpPr>
          <p:cNvPr id="3" name="Объект 2"/>
          <p:cNvSpPr>
            <a:spLocks noGrp="1"/>
          </p:cNvSpPr>
          <p:nvPr>
            <p:ph idx="1"/>
          </p:nvPr>
        </p:nvSpPr>
        <p:spPr/>
        <p:txBody>
          <a:bodyPr>
            <a:normAutofit fontScale="85000" lnSpcReduction="20000"/>
          </a:bodyPr>
          <a:lstStyle/>
          <a:p>
            <a:pPr marL="0" indent="0">
              <a:buNone/>
            </a:pPr>
            <a:r>
              <a:rPr lang="en-US" dirty="0" smtClean="0"/>
              <a:t>class </a:t>
            </a:r>
            <a:r>
              <a:rPr lang="en-US" dirty="0" err="1" smtClean="0"/>
              <a:t>AddItemAction</a:t>
            </a:r>
            <a:r>
              <a:rPr lang="en-US" dirty="0" smtClean="0"/>
              <a:t> {</a:t>
            </a:r>
          </a:p>
          <a:p>
            <a:pPr marL="0" indent="0">
              <a:buNone/>
            </a:pPr>
            <a:r>
              <a:rPr lang="en-US" dirty="0" smtClean="0"/>
              <a:t>  final </a:t>
            </a:r>
            <a:r>
              <a:rPr lang="en-US" dirty="0" err="1" smtClean="0"/>
              <a:t>CartItem</a:t>
            </a:r>
            <a:r>
              <a:rPr lang="en-US" dirty="0" smtClean="0"/>
              <a:t> item;</a:t>
            </a:r>
          </a:p>
          <a:p>
            <a:pPr marL="0" indent="0">
              <a:buNone/>
            </a:pPr>
            <a:endParaRPr lang="en-US" dirty="0" smtClean="0"/>
          </a:p>
          <a:p>
            <a:pPr marL="0" indent="0">
              <a:buNone/>
            </a:pPr>
            <a:r>
              <a:rPr lang="en-US" dirty="0" smtClean="0"/>
              <a:t>  </a:t>
            </a:r>
            <a:r>
              <a:rPr lang="en-US" dirty="0" err="1" smtClean="0"/>
              <a:t>AddItemAction</a:t>
            </a:r>
            <a:r>
              <a:rPr lang="en-US" dirty="0" smtClean="0"/>
              <a:t>(</a:t>
            </a:r>
            <a:r>
              <a:rPr lang="en-US" dirty="0" err="1" smtClean="0"/>
              <a:t>this.item</a:t>
            </a:r>
            <a:r>
              <a:rPr lang="en-US" dirty="0" smtClean="0"/>
              <a:t>);</a:t>
            </a:r>
          </a:p>
          <a:p>
            <a:pPr marL="0" indent="0">
              <a:buNone/>
            </a:pPr>
            <a:r>
              <a:rPr lang="en-US" dirty="0" smtClean="0"/>
              <a:t>}</a:t>
            </a:r>
          </a:p>
          <a:p>
            <a:pPr marL="0" indent="0">
              <a:buNone/>
            </a:pPr>
            <a:endParaRPr lang="en-US" dirty="0" smtClean="0"/>
          </a:p>
          <a:p>
            <a:pPr marL="0" indent="0">
              <a:buNone/>
            </a:pPr>
            <a:r>
              <a:rPr lang="en-US" dirty="0" smtClean="0"/>
              <a:t>class </a:t>
            </a:r>
            <a:r>
              <a:rPr lang="en-US" dirty="0" err="1" smtClean="0"/>
              <a:t>ToggleItemStateAction</a:t>
            </a:r>
            <a:r>
              <a:rPr lang="en-US" dirty="0" smtClean="0"/>
              <a:t> {</a:t>
            </a:r>
          </a:p>
          <a:p>
            <a:pPr marL="0" indent="0">
              <a:buNone/>
            </a:pPr>
            <a:r>
              <a:rPr lang="en-US" dirty="0" smtClean="0"/>
              <a:t>  final </a:t>
            </a:r>
            <a:r>
              <a:rPr lang="en-US" dirty="0" err="1" smtClean="0"/>
              <a:t>CartItem</a:t>
            </a:r>
            <a:r>
              <a:rPr lang="en-US" dirty="0" smtClean="0"/>
              <a:t> item;</a:t>
            </a:r>
          </a:p>
          <a:p>
            <a:pPr marL="0" indent="0">
              <a:buNone/>
            </a:pPr>
            <a:endParaRPr lang="en-US" dirty="0" smtClean="0"/>
          </a:p>
          <a:p>
            <a:pPr marL="0" indent="0">
              <a:buNone/>
            </a:pPr>
            <a:r>
              <a:rPr lang="en-US" dirty="0" smtClean="0"/>
              <a:t>  </a:t>
            </a:r>
            <a:r>
              <a:rPr lang="en-US" dirty="0" err="1" smtClean="0"/>
              <a:t>ToggleItemStateAction</a:t>
            </a:r>
            <a:r>
              <a:rPr lang="en-US" dirty="0" smtClean="0"/>
              <a:t>(</a:t>
            </a:r>
            <a:r>
              <a:rPr lang="en-US" dirty="0" err="1" smtClean="0"/>
              <a:t>this.item</a:t>
            </a:r>
            <a:r>
              <a:rPr lang="en-US" dirty="0" smtClean="0"/>
              <a:t>);</a:t>
            </a:r>
          </a:p>
          <a:p>
            <a:pPr marL="0" indent="0">
              <a:buNone/>
            </a:pPr>
            <a:r>
              <a:rPr lang="en-US" dirty="0" smtClean="0"/>
              <a:t>}</a:t>
            </a:r>
            <a:endParaRPr lang="en-US" dirty="0"/>
          </a:p>
        </p:txBody>
      </p:sp>
    </p:spTree>
    <p:extLst>
      <p:ext uri="{BB962C8B-B14F-4D97-AF65-F5344CB8AC3E}">
        <p14:creationId xmlns:p14="http://schemas.microsoft.com/office/powerpoint/2010/main" val="36732946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44708" y="0"/>
            <a:ext cx="10515600" cy="1325563"/>
          </a:xfrm>
        </p:spPr>
        <p:txBody>
          <a:bodyPr/>
          <a:lstStyle/>
          <a:p>
            <a:r>
              <a:rPr lang="en-US" b="1" dirty="0" smtClean="0"/>
              <a:t>Reducers</a:t>
            </a:r>
            <a:r>
              <a:rPr lang="en-US" b="1" dirty="0"/>
              <a:t> </a:t>
            </a:r>
          </a:p>
        </p:txBody>
      </p:sp>
      <p:sp>
        <p:nvSpPr>
          <p:cNvPr id="3" name="Объект 2"/>
          <p:cNvSpPr>
            <a:spLocks noGrp="1"/>
          </p:cNvSpPr>
          <p:nvPr>
            <p:ph idx="1"/>
          </p:nvPr>
        </p:nvSpPr>
        <p:spPr>
          <a:xfrm>
            <a:off x="0" y="0"/>
            <a:ext cx="11353800" cy="6858000"/>
          </a:xfrm>
        </p:spPr>
        <p:txBody>
          <a:bodyPr>
            <a:normAutofit fontScale="85000" lnSpcReduction="20000"/>
          </a:bodyPr>
          <a:lstStyle/>
          <a:p>
            <a:pPr marL="0" indent="0">
              <a:buNone/>
            </a:pPr>
            <a:r>
              <a:rPr lang="en-US" dirty="0" smtClean="0"/>
              <a:t>List&lt;</a:t>
            </a:r>
            <a:r>
              <a:rPr lang="en-US" dirty="0" err="1" smtClean="0"/>
              <a:t>CartItem</a:t>
            </a:r>
            <a:r>
              <a:rPr lang="en-US" dirty="0" smtClean="0"/>
              <a:t>&gt; </a:t>
            </a:r>
            <a:r>
              <a:rPr lang="en-US" dirty="0" err="1" smtClean="0"/>
              <a:t>appReducers</a:t>
            </a:r>
            <a:r>
              <a:rPr lang="en-US" dirty="0" smtClean="0"/>
              <a:t>(List&lt;</a:t>
            </a:r>
            <a:r>
              <a:rPr lang="en-US" dirty="0" err="1" smtClean="0"/>
              <a:t>CartItem</a:t>
            </a:r>
            <a:r>
              <a:rPr lang="en-US" dirty="0" smtClean="0"/>
              <a:t>&gt; items, dynamic action) {</a:t>
            </a:r>
          </a:p>
          <a:p>
            <a:pPr marL="0" indent="0">
              <a:buNone/>
            </a:pPr>
            <a:r>
              <a:rPr lang="en-US" dirty="0" smtClean="0"/>
              <a:t>  if (action is </a:t>
            </a:r>
            <a:r>
              <a:rPr lang="en-US" dirty="0" err="1" smtClean="0"/>
              <a:t>AddItemAction</a:t>
            </a:r>
            <a:r>
              <a:rPr lang="en-US" dirty="0" smtClean="0"/>
              <a:t>) {</a:t>
            </a:r>
          </a:p>
          <a:p>
            <a:pPr marL="0" indent="0">
              <a:buNone/>
            </a:pPr>
            <a:r>
              <a:rPr lang="en-US" dirty="0" smtClean="0"/>
              <a:t>    return </a:t>
            </a:r>
            <a:r>
              <a:rPr lang="en-US" dirty="0" err="1" smtClean="0"/>
              <a:t>addItem</a:t>
            </a:r>
            <a:r>
              <a:rPr lang="en-US" dirty="0" smtClean="0"/>
              <a:t>(items, action);</a:t>
            </a:r>
          </a:p>
          <a:p>
            <a:pPr marL="0" indent="0">
              <a:buNone/>
            </a:pPr>
            <a:r>
              <a:rPr lang="en-US" dirty="0" smtClean="0"/>
              <a:t>  } else if (action is </a:t>
            </a:r>
            <a:r>
              <a:rPr lang="en-US" dirty="0" err="1" smtClean="0"/>
              <a:t>ToggleItemStateAction</a:t>
            </a:r>
            <a:r>
              <a:rPr lang="en-US" dirty="0" smtClean="0"/>
              <a:t>) {</a:t>
            </a:r>
          </a:p>
          <a:p>
            <a:pPr marL="0" indent="0">
              <a:buNone/>
            </a:pPr>
            <a:r>
              <a:rPr lang="en-US" dirty="0" smtClean="0"/>
              <a:t>    return </a:t>
            </a:r>
            <a:r>
              <a:rPr lang="en-US" dirty="0" err="1" smtClean="0"/>
              <a:t>toggleItemState</a:t>
            </a:r>
            <a:r>
              <a:rPr lang="en-US" dirty="0" smtClean="0"/>
              <a:t>(items, action);</a:t>
            </a:r>
          </a:p>
          <a:p>
            <a:pPr marL="0" indent="0">
              <a:buNone/>
            </a:pPr>
            <a:r>
              <a:rPr lang="en-US" dirty="0" smtClean="0"/>
              <a:t>  } </a:t>
            </a:r>
          </a:p>
          <a:p>
            <a:pPr marL="0" indent="0">
              <a:buNone/>
            </a:pPr>
            <a:r>
              <a:rPr lang="en-US" dirty="0" smtClean="0"/>
              <a:t>  return items;</a:t>
            </a:r>
          </a:p>
          <a:p>
            <a:pPr marL="0" indent="0">
              <a:buNone/>
            </a:pPr>
            <a:r>
              <a:rPr lang="en-US" dirty="0" smtClean="0"/>
              <a:t>}</a:t>
            </a:r>
          </a:p>
          <a:p>
            <a:pPr marL="0" indent="0">
              <a:buNone/>
            </a:pPr>
            <a:endParaRPr lang="en-US" dirty="0" smtClean="0"/>
          </a:p>
          <a:p>
            <a:pPr marL="0" indent="0">
              <a:buNone/>
            </a:pPr>
            <a:r>
              <a:rPr lang="en-US" dirty="0" smtClean="0"/>
              <a:t>List&lt;</a:t>
            </a:r>
            <a:r>
              <a:rPr lang="en-US" dirty="0" err="1" smtClean="0"/>
              <a:t>CartItem</a:t>
            </a:r>
            <a:r>
              <a:rPr lang="en-US" dirty="0" smtClean="0"/>
              <a:t>&gt; </a:t>
            </a:r>
            <a:r>
              <a:rPr lang="en-US" dirty="0" err="1" smtClean="0"/>
              <a:t>addItem</a:t>
            </a:r>
            <a:r>
              <a:rPr lang="en-US" dirty="0" smtClean="0"/>
              <a:t>(List&lt;</a:t>
            </a:r>
            <a:r>
              <a:rPr lang="en-US" dirty="0" err="1" smtClean="0"/>
              <a:t>CartItem</a:t>
            </a:r>
            <a:r>
              <a:rPr lang="en-US" dirty="0" smtClean="0"/>
              <a:t>&gt; items, </a:t>
            </a:r>
            <a:r>
              <a:rPr lang="en-US" dirty="0" err="1" smtClean="0"/>
              <a:t>AddItemAction</a:t>
            </a:r>
            <a:r>
              <a:rPr lang="en-US" dirty="0" smtClean="0"/>
              <a:t> action) {</a:t>
            </a:r>
          </a:p>
          <a:p>
            <a:pPr marL="0" indent="0">
              <a:buNone/>
            </a:pPr>
            <a:r>
              <a:rPr lang="en-US" dirty="0" smtClean="0"/>
              <a:t>  return </a:t>
            </a:r>
            <a:r>
              <a:rPr lang="en-US" dirty="0" err="1" smtClean="0"/>
              <a:t>List.from</a:t>
            </a:r>
            <a:r>
              <a:rPr lang="en-US" dirty="0" smtClean="0"/>
              <a:t>(items)..add(</a:t>
            </a:r>
            <a:r>
              <a:rPr lang="en-US" dirty="0" err="1" smtClean="0"/>
              <a:t>action.item</a:t>
            </a:r>
            <a:r>
              <a:rPr lang="en-US" dirty="0" smtClean="0"/>
              <a:t>);</a:t>
            </a:r>
          </a:p>
          <a:p>
            <a:pPr marL="0" indent="0">
              <a:buNone/>
            </a:pPr>
            <a:r>
              <a:rPr lang="en-US" dirty="0" smtClean="0"/>
              <a:t>}</a:t>
            </a:r>
          </a:p>
          <a:p>
            <a:pPr marL="0" indent="0">
              <a:buNone/>
            </a:pPr>
            <a:endParaRPr lang="en-US" dirty="0" smtClean="0"/>
          </a:p>
          <a:p>
            <a:pPr marL="0" indent="0">
              <a:buNone/>
            </a:pPr>
            <a:r>
              <a:rPr lang="en-US" dirty="0" smtClean="0"/>
              <a:t>List&lt;</a:t>
            </a:r>
            <a:r>
              <a:rPr lang="en-US" dirty="0" err="1" smtClean="0"/>
              <a:t>CartItem</a:t>
            </a:r>
            <a:r>
              <a:rPr lang="en-US" dirty="0" smtClean="0"/>
              <a:t>&gt; </a:t>
            </a:r>
            <a:r>
              <a:rPr lang="en-US" dirty="0" err="1" smtClean="0"/>
              <a:t>toggleItemState</a:t>
            </a:r>
            <a:r>
              <a:rPr lang="en-US" dirty="0" smtClean="0"/>
              <a:t>(List&lt;</a:t>
            </a:r>
            <a:r>
              <a:rPr lang="en-US" dirty="0" err="1" smtClean="0"/>
              <a:t>CartItem</a:t>
            </a:r>
            <a:r>
              <a:rPr lang="en-US" dirty="0" smtClean="0"/>
              <a:t>&gt; items, </a:t>
            </a:r>
            <a:r>
              <a:rPr lang="en-US" dirty="0" err="1" smtClean="0"/>
              <a:t>ToggleItemStateAction</a:t>
            </a:r>
            <a:r>
              <a:rPr lang="en-US" dirty="0" smtClean="0"/>
              <a:t> action) {</a:t>
            </a:r>
          </a:p>
          <a:p>
            <a:pPr marL="0" indent="0">
              <a:buNone/>
            </a:pPr>
            <a:r>
              <a:rPr lang="en-US" dirty="0" smtClean="0"/>
              <a:t>  return </a:t>
            </a:r>
            <a:r>
              <a:rPr lang="en-US" dirty="0" err="1" smtClean="0"/>
              <a:t>items.map</a:t>
            </a:r>
            <a:r>
              <a:rPr lang="en-US" dirty="0" smtClean="0"/>
              <a:t>((item) =&gt; item.name == action.item.name ?</a:t>
            </a:r>
          </a:p>
          <a:p>
            <a:pPr marL="0" indent="0">
              <a:buNone/>
            </a:pPr>
            <a:r>
              <a:rPr lang="en-US" dirty="0" smtClean="0"/>
              <a:t>    </a:t>
            </a:r>
            <a:r>
              <a:rPr lang="en-US" dirty="0" err="1" smtClean="0"/>
              <a:t>action.item</a:t>
            </a:r>
            <a:r>
              <a:rPr lang="en-US" dirty="0" smtClean="0"/>
              <a:t> : item).</a:t>
            </a:r>
            <a:r>
              <a:rPr lang="en-US" dirty="0" err="1" smtClean="0"/>
              <a:t>toList</a:t>
            </a:r>
            <a:r>
              <a:rPr lang="en-US" dirty="0" smtClean="0"/>
              <a:t>();</a:t>
            </a:r>
          </a:p>
          <a:p>
            <a:pPr marL="0" indent="0">
              <a:buNone/>
            </a:pPr>
            <a:r>
              <a:rPr lang="en-US" dirty="0" smtClean="0"/>
              <a:t>}</a:t>
            </a:r>
            <a:endParaRPr lang="en-US" dirty="0"/>
          </a:p>
        </p:txBody>
      </p:sp>
    </p:spTree>
    <p:extLst>
      <p:ext uri="{BB962C8B-B14F-4D97-AF65-F5344CB8AC3E}">
        <p14:creationId xmlns:p14="http://schemas.microsoft.com/office/powerpoint/2010/main" val="37124723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StoreProvider</a:t>
            </a:r>
            <a:endParaRPr lang="en-US" dirty="0"/>
          </a:p>
        </p:txBody>
      </p:sp>
      <p:sp>
        <p:nvSpPr>
          <p:cNvPr id="3" name="Объект 2"/>
          <p:cNvSpPr>
            <a:spLocks noGrp="1"/>
          </p:cNvSpPr>
          <p:nvPr>
            <p:ph idx="1"/>
          </p:nvPr>
        </p:nvSpPr>
        <p:spPr/>
        <p:txBody>
          <a:bodyPr/>
          <a:lstStyle/>
          <a:p>
            <a:pPr marL="0" indent="0">
              <a:buNone/>
            </a:pPr>
            <a:r>
              <a:rPr lang="en-US" dirty="0" smtClean="0"/>
              <a:t>void main() {</a:t>
            </a:r>
          </a:p>
          <a:p>
            <a:pPr marL="0" indent="0">
              <a:buNone/>
            </a:pPr>
            <a:r>
              <a:rPr lang="en-US" dirty="0" smtClean="0"/>
              <a:t>  final store = new Store&lt;List&lt;</a:t>
            </a:r>
            <a:r>
              <a:rPr lang="en-US" dirty="0" err="1" smtClean="0"/>
              <a:t>CartItem</a:t>
            </a:r>
            <a:r>
              <a:rPr lang="en-US" dirty="0" smtClean="0"/>
              <a:t>&gt;&gt;(</a:t>
            </a:r>
          </a:p>
          <a:p>
            <a:pPr marL="0" indent="0">
              <a:buNone/>
            </a:pPr>
            <a:r>
              <a:rPr lang="en-US" dirty="0" smtClean="0"/>
              <a:t>      </a:t>
            </a:r>
            <a:r>
              <a:rPr lang="en-US" dirty="0" err="1" smtClean="0"/>
              <a:t>appReducers</a:t>
            </a:r>
            <a:r>
              <a:rPr lang="en-US" dirty="0" smtClean="0"/>
              <a:t>,</a:t>
            </a:r>
          </a:p>
          <a:p>
            <a:pPr marL="0" indent="0">
              <a:buNone/>
            </a:pPr>
            <a:r>
              <a:rPr lang="en-US" dirty="0" smtClean="0"/>
              <a:t>      </a:t>
            </a:r>
            <a:r>
              <a:rPr lang="en-US" dirty="0" err="1" smtClean="0"/>
              <a:t>initialState</a:t>
            </a:r>
            <a:r>
              <a:rPr lang="en-US" dirty="0" smtClean="0"/>
              <a:t>: new List());</a:t>
            </a:r>
          </a:p>
          <a:p>
            <a:pPr marL="0" indent="0">
              <a:buNone/>
            </a:pPr>
            <a:endParaRPr lang="en-US" dirty="0" smtClean="0"/>
          </a:p>
          <a:p>
            <a:pPr marL="0" indent="0">
              <a:buNone/>
            </a:pPr>
            <a:r>
              <a:rPr lang="en-US" dirty="0" smtClean="0"/>
              <a:t>  </a:t>
            </a:r>
            <a:r>
              <a:rPr lang="en-US" dirty="0" err="1" smtClean="0"/>
              <a:t>runApp</a:t>
            </a:r>
            <a:r>
              <a:rPr lang="en-US" dirty="0" smtClean="0"/>
              <a:t>(new </a:t>
            </a:r>
            <a:r>
              <a:rPr lang="en-US" dirty="0" err="1" smtClean="0"/>
              <a:t>FlutterReduxApp</a:t>
            </a:r>
            <a:r>
              <a:rPr lang="en-US" dirty="0" smtClean="0"/>
              <a:t>(store));</a:t>
            </a:r>
          </a:p>
          <a:p>
            <a:pPr marL="0" indent="0">
              <a:buNone/>
            </a:pPr>
            <a:r>
              <a:rPr lang="en-US" dirty="0" smtClean="0"/>
              <a:t>}</a:t>
            </a:r>
            <a:endParaRPr lang="en-US" dirty="0"/>
          </a:p>
        </p:txBody>
      </p:sp>
    </p:spTree>
    <p:extLst>
      <p:ext uri="{BB962C8B-B14F-4D97-AF65-F5344CB8AC3E}">
        <p14:creationId xmlns:p14="http://schemas.microsoft.com/office/powerpoint/2010/main" val="18694857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85800"/>
            <a:ext cx="10515600" cy="6172199"/>
          </a:xfrm>
        </p:spPr>
        <p:txBody>
          <a:bodyPr>
            <a:normAutofit fontScale="92500" lnSpcReduction="10000"/>
          </a:bodyPr>
          <a:lstStyle/>
          <a:p>
            <a:pPr marL="0" indent="0">
              <a:buNone/>
            </a:pPr>
            <a:r>
              <a:rPr lang="en-US" dirty="0" smtClean="0"/>
              <a:t>class </a:t>
            </a:r>
            <a:r>
              <a:rPr lang="en-US" dirty="0" err="1" smtClean="0"/>
              <a:t>FlutterReduxApp</a:t>
            </a:r>
            <a:r>
              <a:rPr lang="en-US" dirty="0" smtClean="0"/>
              <a:t> extends </a:t>
            </a:r>
            <a:r>
              <a:rPr lang="en-US" dirty="0" err="1" smtClean="0"/>
              <a:t>StatelessWidget</a:t>
            </a:r>
            <a:r>
              <a:rPr lang="en-US" dirty="0" smtClean="0"/>
              <a:t> {</a:t>
            </a:r>
          </a:p>
          <a:p>
            <a:pPr marL="0" indent="0">
              <a:buNone/>
            </a:pPr>
            <a:r>
              <a:rPr lang="en-US" dirty="0" smtClean="0"/>
              <a:t>  final Store&lt;List&lt;</a:t>
            </a:r>
            <a:r>
              <a:rPr lang="en-US" dirty="0" err="1" smtClean="0"/>
              <a:t>CartItem</a:t>
            </a:r>
            <a:r>
              <a:rPr lang="en-US" dirty="0" smtClean="0"/>
              <a:t>&gt;&gt; store;</a:t>
            </a:r>
          </a:p>
          <a:p>
            <a:pPr marL="0" indent="0">
              <a:buNone/>
            </a:pPr>
            <a:endParaRPr lang="en-US" dirty="0" smtClean="0"/>
          </a:p>
          <a:p>
            <a:pPr marL="0" indent="0">
              <a:buNone/>
            </a:pPr>
            <a:r>
              <a:rPr lang="en-US" dirty="0" smtClean="0"/>
              <a:t>  </a:t>
            </a:r>
            <a:r>
              <a:rPr lang="en-US" dirty="0" err="1" smtClean="0"/>
              <a:t>FlutterReduxApp</a:t>
            </a:r>
            <a:r>
              <a:rPr lang="en-US" dirty="0" smtClean="0"/>
              <a:t>(</a:t>
            </a:r>
            <a:r>
              <a:rPr lang="en-US" dirty="0" err="1" smtClean="0"/>
              <a:t>this.store</a:t>
            </a:r>
            <a:r>
              <a:rPr lang="en-US" dirty="0" smtClean="0"/>
              <a:t>);</a:t>
            </a:r>
          </a:p>
          <a:p>
            <a:pPr marL="0" indent="0">
              <a:buNone/>
            </a:pPr>
            <a:endParaRPr lang="en-US" dirty="0" smtClean="0"/>
          </a:p>
          <a:p>
            <a:pPr marL="0" indent="0">
              <a:buNone/>
            </a:pPr>
            <a:r>
              <a:rPr lang="en-US" dirty="0" smtClean="0"/>
              <a:t>  @override</a:t>
            </a:r>
          </a:p>
          <a:p>
            <a:pPr marL="0" indent="0">
              <a:buNone/>
            </a:pPr>
            <a:r>
              <a:rPr lang="en-US" dirty="0" smtClean="0"/>
              <a:t>  Widget build(</a:t>
            </a:r>
            <a:r>
              <a:rPr lang="en-US" dirty="0" err="1" smtClean="0"/>
              <a:t>BuildContext</a:t>
            </a:r>
            <a:r>
              <a:rPr lang="en-US" dirty="0" smtClean="0"/>
              <a:t> context) {</a:t>
            </a:r>
          </a:p>
          <a:p>
            <a:pPr marL="0" indent="0">
              <a:buNone/>
            </a:pPr>
            <a:r>
              <a:rPr lang="en-US" dirty="0" smtClean="0"/>
              <a:t>    return new </a:t>
            </a:r>
            <a:r>
              <a:rPr lang="en-US" dirty="0" err="1" smtClean="0"/>
              <a:t>StoreProvider</a:t>
            </a:r>
            <a:r>
              <a:rPr lang="en-US" dirty="0" smtClean="0"/>
              <a:t>&lt;List&lt;</a:t>
            </a:r>
            <a:r>
              <a:rPr lang="en-US" dirty="0" err="1" smtClean="0"/>
              <a:t>CartItem</a:t>
            </a:r>
            <a:r>
              <a:rPr lang="en-US" dirty="0" smtClean="0"/>
              <a:t>&gt;&gt;(</a:t>
            </a:r>
          </a:p>
          <a:p>
            <a:pPr marL="0" indent="0">
              <a:buNone/>
            </a:pPr>
            <a:r>
              <a:rPr lang="en-US" dirty="0" smtClean="0"/>
              <a:t>      store: store,</a:t>
            </a:r>
          </a:p>
          <a:p>
            <a:pPr marL="0" indent="0">
              <a:buNone/>
            </a:pPr>
            <a:r>
              <a:rPr lang="en-US" dirty="0" smtClean="0"/>
              <a:t>      child: new </a:t>
            </a:r>
            <a:r>
              <a:rPr lang="en-US" dirty="0" err="1" smtClean="0"/>
              <a:t>ShoppingCartApp</a:t>
            </a:r>
            <a:r>
              <a:rPr lang="en-US" dirty="0" smtClean="0"/>
              <a:t>(),</a:t>
            </a:r>
          </a:p>
          <a:p>
            <a:pPr marL="0" indent="0">
              <a:buNone/>
            </a:pPr>
            <a:r>
              <a:rPr lang="en-US" dirty="0" smtClean="0"/>
              <a:t>    );</a:t>
            </a:r>
          </a:p>
          <a:p>
            <a:pPr marL="0" indent="0">
              <a:buNone/>
            </a:pPr>
            <a:r>
              <a:rPr lang="en-US" dirty="0" smtClean="0"/>
              <a:t>  }</a:t>
            </a:r>
          </a:p>
          <a:p>
            <a:pPr marL="0" indent="0">
              <a:buNone/>
            </a:pPr>
            <a:r>
              <a:rPr lang="en-US" dirty="0" smtClean="0"/>
              <a:t>}</a:t>
            </a:r>
            <a:endParaRPr lang="en-US" dirty="0"/>
          </a:p>
        </p:txBody>
      </p:sp>
    </p:spTree>
    <p:extLst>
      <p:ext uri="{BB962C8B-B14F-4D97-AF65-F5344CB8AC3E}">
        <p14:creationId xmlns:p14="http://schemas.microsoft.com/office/powerpoint/2010/main" val="42323529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MVC</a:t>
            </a:r>
            <a:endParaRPr lang="en-US" dirty="0"/>
          </a:p>
        </p:txBody>
      </p:sp>
      <p:sp>
        <p:nvSpPr>
          <p:cNvPr id="3" name="Объект 2"/>
          <p:cNvSpPr>
            <a:spLocks noGrp="1"/>
          </p:cNvSpPr>
          <p:nvPr>
            <p:ph idx="1"/>
          </p:nvPr>
        </p:nvSpPr>
        <p:spPr/>
        <p:txBody>
          <a:bodyPr/>
          <a:lstStyle/>
          <a:p>
            <a:endParaRPr lang="en-US"/>
          </a:p>
        </p:txBody>
      </p:sp>
      <p:pic>
        <p:nvPicPr>
          <p:cNvPr id="1026" name="Picture 2" descr="https://miro.medium.com/v2/resize:fit:700/1*q65BMUTmEV83OikZPFvnRA.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913" y="1367955"/>
            <a:ext cx="10184179" cy="5266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3894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0"/>
            <a:ext cx="10515600" cy="1325563"/>
          </a:xfrm>
        </p:spPr>
        <p:txBody>
          <a:bodyPr/>
          <a:lstStyle/>
          <a:p>
            <a:r>
              <a:rPr lang="en-US" dirty="0" err="1" smtClean="0"/>
              <a:t>StoreConnector</a:t>
            </a:r>
            <a:endParaRPr lang="en-US" dirty="0"/>
          </a:p>
        </p:txBody>
      </p:sp>
      <p:sp>
        <p:nvSpPr>
          <p:cNvPr id="3" name="Объект 2"/>
          <p:cNvSpPr>
            <a:spLocks noGrp="1"/>
          </p:cNvSpPr>
          <p:nvPr>
            <p:ph idx="1"/>
          </p:nvPr>
        </p:nvSpPr>
        <p:spPr>
          <a:xfrm>
            <a:off x="838200" y="1441938"/>
            <a:ext cx="10873154" cy="5416061"/>
          </a:xfrm>
        </p:spPr>
        <p:txBody>
          <a:bodyPr>
            <a:normAutofit fontScale="85000" lnSpcReduction="20000"/>
          </a:bodyPr>
          <a:lstStyle/>
          <a:p>
            <a:pPr marL="0" indent="0">
              <a:buNone/>
            </a:pPr>
            <a:r>
              <a:rPr lang="en-US" dirty="0" smtClean="0"/>
              <a:t>class </a:t>
            </a:r>
            <a:r>
              <a:rPr lang="en-US" dirty="0" err="1" smtClean="0"/>
              <a:t>ShoppingList</a:t>
            </a:r>
            <a:r>
              <a:rPr lang="en-US" dirty="0" smtClean="0"/>
              <a:t> extends </a:t>
            </a:r>
            <a:r>
              <a:rPr lang="en-US" dirty="0" err="1" smtClean="0"/>
              <a:t>StatelessWidget</a:t>
            </a:r>
            <a:r>
              <a:rPr lang="en-US" dirty="0" smtClean="0"/>
              <a:t> {</a:t>
            </a:r>
          </a:p>
          <a:p>
            <a:pPr marL="0" indent="0">
              <a:buNone/>
            </a:pPr>
            <a:r>
              <a:rPr lang="en-US" dirty="0" smtClean="0"/>
              <a:t>  @override</a:t>
            </a:r>
          </a:p>
          <a:p>
            <a:pPr marL="0" indent="0">
              <a:buNone/>
            </a:pPr>
            <a:r>
              <a:rPr lang="en-US" dirty="0" smtClean="0"/>
              <a:t>  Widget build(</a:t>
            </a:r>
            <a:r>
              <a:rPr lang="en-US" dirty="0" err="1" smtClean="0"/>
              <a:t>BuildContext</a:t>
            </a:r>
            <a:r>
              <a:rPr lang="en-US" dirty="0" smtClean="0"/>
              <a:t> context) {</a:t>
            </a:r>
          </a:p>
          <a:p>
            <a:pPr marL="0" indent="0">
              <a:buNone/>
            </a:pPr>
            <a:r>
              <a:rPr lang="en-US" dirty="0" smtClean="0"/>
              <a:t>    return new </a:t>
            </a:r>
            <a:r>
              <a:rPr lang="en-US" dirty="0" err="1" smtClean="0"/>
              <a:t>StoreConnector</a:t>
            </a:r>
            <a:r>
              <a:rPr lang="en-US" dirty="0" smtClean="0"/>
              <a:t>&lt;List&lt;</a:t>
            </a:r>
            <a:r>
              <a:rPr lang="en-US" dirty="0" err="1" smtClean="0"/>
              <a:t>CartItem</a:t>
            </a:r>
            <a:r>
              <a:rPr lang="en-US" dirty="0" smtClean="0"/>
              <a:t>&gt;, List&lt;</a:t>
            </a:r>
            <a:r>
              <a:rPr lang="en-US" dirty="0" err="1" smtClean="0"/>
              <a:t>CartItem</a:t>
            </a:r>
            <a:r>
              <a:rPr lang="en-US" dirty="0" smtClean="0"/>
              <a:t>&gt;&gt;(</a:t>
            </a:r>
          </a:p>
          <a:p>
            <a:pPr marL="0" indent="0">
              <a:buNone/>
            </a:pPr>
            <a:r>
              <a:rPr lang="en-US" dirty="0" smtClean="0"/>
              <a:t>      converter: (store) =&gt; </a:t>
            </a:r>
            <a:r>
              <a:rPr lang="en-US" dirty="0" err="1" smtClean="0"/>
              <a:t>store.state</a:t>
            </a:r>
            <a:r>
              <a:rPr lang="en-US" dirty="0" smtClean="0"/>
              <a:t>,</a:t>
            </a:r>
          </a:p>
          <a:p>
            <a:pPr marL="0" indent="0">
              <a:buNone/>
            </a:pPr>
            <a:r>
              <a:rPr lang="en-US" dirty="0" smtClean="0"/>
              <a:t>      builder: (context, list) {</a:t>
            </a:r>
          </a:p>
          <a:p>
            <a:pPr marL="0" indent="0">
              <a:buNone/>
            </a:pPr>
            <a:r>
              <a:rPr lang="en-US" dirty="0" smtClean="0"/>
              <a:t>        return new </a:t>
            </a:r>
            <a:r>
              <a:rPr lang="en-US" dirty="0" err="1" smtClean="0"/>
              <a:t>ListView.builder</a:t>
            </a:r>
            <a:r>
              <a:rPr lang="en-US" dirty="0" smtClean="0"/>
              <a:t>(</a:t>
            </a:r>
          </a:p>
          <a:p>
            <a:pPr marL="0" indent="0">
              <a:buNone/>
            </a:pPr>
            <a:r>
              <a:rPr lang="en-US" dirty="0" smtClean="0"/>
              <a:t>            </a:t>
            </a:r>
            <a:r>
              <a:rPr lang="en-US" dirty="0" err="1" smtClean="0"/>
              <a:t>itemCount</a:t>
            </a:r>
            <a:r>
              <a:rPr lang="en-US" dirty="0" smtClean="0"/>
              <a:t>: </a:t>
            </a:r>
            <a:r>
              <a:rPr lang="en-US" dirty="0" err="1" smtClean="0"/>
              <a:t>list.length</a:t>
            </a:r>
            <a:r>
              <a:rPr lang="en-US" dirty="0" smtClean="0"/>
              <a:t>,</a:t>
            </a:r>
          </a:p>
          <a:p>
            <a:pPr marL="0" indent="0">
              <a:buNone/>
            </a:pPr>
            <a:r>
              <a:rPr lang="en-US" dirty="0" smtClean="0"/>
              <a:t>            </a:t>
            </a:r>
            <a:r>
              <a:rPr lang="en-US" dirty="0" err="1" smtClean="0"/>
              <a:t>itemBuilder</a:t>
            </a:r>
            <a:r>
              <a:rPr lang="en-US" dirty="0" smtClean="0"/>
              <a:t>: (context, position) =&gt;</a:t>
            </a:r>
          </a:p>
          <a:p>
            <a:pPr marL="0" indent="0">
              <a:buNone/>
            </a:pPr>
            <a:r>
              <a:rPr lang="en-US" dirty="0" smtClean="0"/>
              <a:t>                new </a:t>
            </a:r>
            <a:r>
              <a:rPr lang="en-US" dirty="0" err="1" smtClean="0"/>
              <a:t>ShoppingListItem</a:t>
            </a:r>
            <a:r>
              <a:rPr lang="en-US" dirty="0" smtClean="0"/>
              <a:t>(list[position]));</a:t>
            </a:r>
          </a:p>
          <a:p>
            <a:pPr marL="0" indent="0">
              <a:buNone/>
            </a:pPr>
            <a:r>
              <a:rPr lang="en-US" dirty="0" smtClean="0"/>
              <a:t>      },</a:t>
            </a:r>
          </a:p>
          <a:p>
            <a:pPr marL="0" indent="0">
              <a:buNone/>
            </a:pPr>
            <a:r>
              <a:rPr lang="en-US" dirty="0" smtClean="0"/>
              <a:t>    );</a:t>
            </a:r>
          </a:p>
          <a:p>
            <a:pPr marL="0" indent="0">
              <a:buNone/>
            </a:pPr>
            <a:r>
              <a:rPr lang="en-US" dirty="0" smtClean="0"/>
              <a:t>  }</a:t>
            </a:r>
          </a:p>
          <a:p>
            <a:pPr marL="0" indent="0">
              <a:buNone/>
            </a:pPr>
            <a:r>
              <a:rPr lang="en-US" dirty="0" smtClean="0"/>
              <a:t>}</a:t>
            </a:r>
            <a:endParaRPr lang="en-US" dirty="0"/>
          </a:p>
        </p:txBody>
      </p:sp>
    </p:spTree>
    <p:extLst>
      <p:ext uri="{BB962C8B-B14F-4D97-AF65-F5344CB8AC3E}">
        <p14:creationId xmlns:p14="http://schemas.microsoft.com/office/powerpoint/2010/main" val="34012505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
        <p:nvSpPr>
          <p:cNvPr id="3" name="Объект 2"/>
          <p:cNvSpPr>
            <a:spLocks noGrp="1"/>
          </p:cNvSpPr>
          <p:nvPr>
            <p:ph idx="1"/>
          </p:nvPr>
        </p:nvSpPr>
        <p:spPr>
          <a:xfrm>
            <a:off x="838200" y="1825624"/>
            <a:ext cx="10515600" cy="4856529"/>
          </a:xfrm>
        </p:spPr>
        <p:txBody>
          <a:bodyPr>
            <a:normAutofit fontScale="85000" lnSpcReduction="20000"/>
          </a:bodyPr>
          <a:lstStyle/>
          <a:p>
            <a:pPr marL="0" indent="0">
              <a:buNone/>
            </a:pPr>
            <a:r>
              <a:rPr lang="en-US" dirty="0" smtClean="0"/>
              <a:t>class </a:t>
            </a:r>
            <a:r>
              <a:rPr lang="en-US" dirty="0" err="1" smtClean="0"/>
              <a:t>AddItemDialog</a:t>
            </a:r>
            <a:r>
              <a:rPr lang="en-US" dirty="0" smtClean="0"/>
              <a:t> extends </a:t>
            </a:r>
            <a:r>
              <a:rPr lang="en-US" dirty="0" err="1" smtClean="0"/>
              <a:t>StatelessWidget</a:t>
            </a:r>
            <a:r>
              <a:rPr lang="en-US" dirty="0" smtClean="0"/>
              <a:t> {</a:t>
            </a:r>
          </a:p>
          <a:p>
            <a:pPr marL="0" indent="0">
              <a:buNone/>
            </a:pPr>
            <a:r>
              <a:rPr lang="en-US" dirty="0" smtClean="0"/>
              <a:t>  @override</a:t>
            </a:r>
          </a:p>
          <a:p>
            <a:pPr marL="0" indent="0">
              <a:buNone/>
            </a:pPr>
            <a:r>
              <a:rPr lang="en-US" dirty="0" smtClean="0"/>
              <a:t>  Widget build(</a:t>
            </a:r>
            <a:r>
              <a:rPr lang="en-US" dirty="0" err="1" smtClean="0"/>
              <a:t>BuildContext</a:t>
            </a:r>
            <a:r>
              <a:rPr lang="en-US" dirty="0" smtClean="0"/>
              <a:t> context) {</a:t>
            </a:r>
          </a:p>
          <a:p>
            <a:pPr marL="0" indent="0">
              <a:buNone/>
            </a:pPr>
            <a:r>
              <a:rPr lang="en-US" dirty="0" smtClean="0"/>
              <a:t>    return new </a:t>
            </a:r>
            <a:r>
              <a:rPr lang="en-US" dirty="0" err="1" smtClean="0"/>
              <a:t>StoreConnector</a:t>
            </a:r>
            <a:r>
              <a:rPr lang="en-US" dirty="0" smtClean="0"/>
              <a:t>&lt;List&lt;</a:t>
            </a:r>
            <a:r>
              <a:rPr lang="en-US" dirty="0" err="1" smtClean="0"/>
              <a:t>CartItem</a:t>
            </a:r>
            <a:r>
              <a:rPr lang="en-US" dirty="0" smtClean="0"/>
              <a:t>&gt;, </a:t>
            </a:r>
            <a:r>
              <a:rPr lang="en-US" dirty="0" err="1" smtClean="0"/>
              <a:t>OnItemAddedCallback</a:t>
            </a:r>
            <a:r>
              <a:rPr lang="en-US" dirty="0" smtClean="0"/>
              <a:t>&gt;(</a:t>
            </a:r>
          </a:p>
          <a:p>
            <a:pPr marL="0" indent="0">
              <a:buNone/>
            </a:pPr>
            <a:r>
              <a:rPr lang="en-US" dirty="0" smtClean="0"/>
              <a:t>        converter: (store) {</a:t>
            </a:r>
          </a:p>
          <a:p>
            <a:pPr marL="0" indent="0">
              <a:buNone/>
            </a:pPr>
            <a:r>
              <a:rPr lang="en-US" dirty="0" smtClean="0"/>
              <a:t>      return (</a:t>
            </a:r>
            <a:r>
              <a:rPr lang="en-US" dirty="0" err="1" smtClean="0"/>
              <a:t>itemName</a:t>
            </a:r>
            <a:r>
              <a:rPr lang="en-US" dirty="0" smtClean="0"/>
              <a:t>) =&gt;</a:t>
            </a:r>
          </a:p>
          <a:p>
            <a:pPr marL="0" indent="0">
              <a:buNone/>
            </a:pPr>
            <a:r>
              <a:rPr lang="en-US" dirty="0" smtClean="0"/>
              <a:t>          </a:t>
            </a:r>
            <a:r>
              <a:rPr lang="en-US" dirty="0" err="1" smtClean="0"/>
              <a:t>store.dispatch</a:t>
            </a:r>
            <a:r>
              <a:rPr lang="en-US" dirty="0" smtClean="0"/>
              <a:t>(</a:t>
            </a:r>
            <a:r>
              <a:rPr lang="en-US" dirty="0" err="1" smtClean="0"/>
              <a:t>AddItemAction</a:t>
            </a:r>
            <a:r>
              <a:rPr lang="en-US" dirty="0" smtClean="0"/>
              <a:t>(</a:t>
            </a:r>
            <a:r>
              <a:rPr lang="en-US" dirty="0" err="1" smtClean="0"/>
              <a:t>CartItem</a:t>
            </a:r>
            <a:r>
              <a:rPr lang="en-US" dirty="0" smtClean="0"/>
              <a:t>(</a:t>
            </a:r>
            <a:r>
              <a:rPr lang="en-US" dirty="0" err="1" smtClean="0"/>
              <a:t>itemName</a:t>
            </a:r>
            <a:r>
              <a:rPr lang="en-US" dirty="0" smtClean="0"/>
              <a:t>, false)));</a:t>
            </a:r>
          </a:p>
          <a:p>
            <a:pPr marL="0" indent="0">
              <a:buNone/>
            </a:pPr>
            <a:r>
              <a:rPr lang="en-US" dirty="0" smtClean="0"/>
              <a:t>    }, builder: (context, callback) {</a:t>
            </a:r>
          </a:p>
          <a:p>
            <a:pPr marL="0" indent="0">
              <a:buNone/>
            </a:pPr>
            <a:r>
              <a:rPr lang="en-US" dirty="0" smtClean="0"/>
              <a:t>      return new </a:t>
            </a:r>
            <a:r>
              <a:rPr lang="en-US" dirty="0" err="1" smtClean="0"/>
              <a:t>AddItemDialogWidget</a:t>
            </a:r>
            <a:r>
              <a:rPr lang="en-US" dirty="0" smtClean="0"/>
              <a:t>(callback);</a:t>
            </a:r>
          </a:p>
          <a:p>
            <a:pPr marL="0" indent="0">
              <a:buNone/>
            </a:pPr>
            <a:r>
              <a:rPr lang="en-US" dirty="0" smtClean="0"/>
              <a:t>    });</a:t>
            </a:r>
          </a:p>
          <a:p>
            <a:pPr marL="0" indent="0">
              <a:buNone/>
            </a:pPr>
            <a:r>
              <a:rPr lang="en-US" dirty="0" smtClean="0"/>
              <a:t>  }</a:t>
            </a:r>
          </a:p>
          <a:p>
            <a:pPr marL="0" indent="0">
              <a:buNone/>
            </a:pPr>
            <a:r>
              <a:rPr lang="en-US" dirty="0" smtClean="0"/>
              <a:t>}</a:t>
            </a:r>
            <a:r>
              <a:rPr lang="en-US" dirty="0" err="1" smtClean="0"/>
              <a:t>typedef</a:t>
            </a:r>
            <a:r>
              <a:rPr lang="en-US" dirty="0" smtClean="0"/>
              <a:t> </a:t>
            </a:r>
            <a:r>
              <a:rPr lang="en-US" dirty="0" err="1" smtClean="0"/>
              <a:t>OnItemAddedCallback</a:t>
            </a:r>
            <a:r>
              <a:rPr lang="en-US" dirty="0" smtClean="0"/>
              <a:t> = Function(String </a:t>
            </a:r>
            <a:r>
              <a:rPr lang="en-US" dirty="0" err="1" smtClean="0"/>
              <a:t>itemName</a:t>
            </a:r>
            <a:r>
              <a:rPr lang="en-US" dirty="0" smtClean="0"/>
              <a:t>);</a:t>
            </a:r>
            <a:endParaRPr lang="en-US" dirty="0"/>
          </a:p>
        </p:txBody>
      </p:sp>
    </p:spTree>
    <p:extLst>
      <p:ext uri="{BB962C8B-B14F-4D97-AF65-F5344CB8AC3E}">
        <p14:creationId xmlns:p14="http://schemas.microsoft.com/office/powerpoint/2010/main" val="161569281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12192000" cy="6858000"/>
          </a:xfrm>
        </p:spPr>
        <p:txBody>
          <a:bodyPr>
            <a:normAutofit fontScale="77500" lnSpcReduction="20000"/>
          </a:bodyPr>
          <a:lstStyle/>
          <a:p>
            <a:pPr marL="0" indent="0">
              <a:buNone/>
            </a:pPr>
            <a:r>
              <a:rPr lang="en-US" dirty="0" smtClean="0"/>
              <a:t>class </a:t>
            </a:r>
            <a:r>
              <a:rPr lang="en-US" dirty="0" err="1" smtClean="0"/>
              <a:t>AddItemDialogWidgetState</a:t>
            </a:r>
            <a:r>
              <a:rPr lang="en-US" dirty="0" smtClean="0"/>
              <a:t> extends State&lt;</a:t>
            </a:r>
            <a:r>
              <a:rPr lang="en-US" dirty="0" err="1" smtClean="0"/>
              <a:t>AddItemDialogWidget</a:t>
            </a:r>
            <a:r>
              <a:rPr lang="en-US" dirty="0" smtClean="0"/>
              <a:t>&gt; {</a:t>
            </a:r>
          </a:p>
          <a:p>
            <a:pPr marL="0" indent="0">
              <a:buNone/>
            </a:pPr>
            <a:r>
              <a:rPr lang="en-US" dirty="0" smtClean="0"/>
              <a:t>  String </a:t>
            </a:r>
            <a:r>
              <a:rPr lang="en-US" dirty="0" err="1" smtClean="0"/>
              <a:t>itemName</a:t>
            </a:r>
            <a:r>
              <a:rPr lang="en-US" dirty="0" smtClean="0"/>
              <a:t>;</a:t>
            </a:r>
          </a:p>
          <a:p>
            <a:pPr marL="0" indent="0">
              <a:buNone/>
            </a:pPr>
            <a:endParaRPr lang="en-US" dirty="0" smtClean="0"/>
          </a:p>
          <a:p>
            <a:pPr marL="0" indent="0">
              <a:buNone/>
            </a:pPr>
            <a:r>
              <a:rPr lang="en-US" dirty="0" smtClean="0"/>
              <a:t>  final </a:t>
            </a:r>
            <a:r>
              <a:rPr lang="en-US" dirty="0" err="1" smtClean="0"/>
              <a:t>OnItemAddedCallback</a:t>
            </a:r>
            <a:r>
              <a:rPr lang="en-US" dirty="0" smtClean="0"/>
              <a:t> callback;</a:t>
            </a:r>
          </a:p>
          <a:p>
            <a:pPr marL="0" indent="0">
              <a:buNone/>
            </a:pPr>
            <a:r>
              <a:rPr lang="en-US" dirty="0" smtClean="0"/>
              <a:t>  </a:t>
            </a:r>
            <a:r>
              <a:rPr lang="en-US" dirty="0" err="1" smtClean="0"/>
              <a:t>AddItemDialogWidgetState</a:t>
            </a:r>
            <a:r>
              <a:rPr lang="en-US" dirty="0" smtClean="0"/>
              <a:t>(</a:t>
            </a:r>
            <a:r>
              <a:rPr lang="en-US" dirty="0" err="1" smtClean="0"/>
              <a:t>this.callback</a:t>
            </a:r>
            <a:r>
              <a:rPr lang="en-US" dirty="0" smtClean="0"/>
              <a:t>);</a:t>
            </a:r>
          </a:p>
          <a:p>
            <a:pPr marL="0" indent="0">
              <a:buNone/>
            </a:pPr>
            <a:endParaRPr lang="en-US" dirty="0" smtClean="0"/>
          </a:p>
          <a:p>
            <a:pPr marL="0" indent="0">
              <a:buNone/>
            </a:pPr>
            <a:r>
              <a:rPr lang="en-US" dirty="0" smtClean="0"/>
              <a:t>  @override</a:t>
            </a:r>
          </a:p>
          <a:p>
            <a:pPr marL="0" indent="0">
              <a:buNone/>
            </a:pPr>
            <a:r>
              <a:rPr lang="en-US" dirty="0" smtClean="0"/>
              <a:t>  Widget build(</a:t>
            </a:r>
            <a:r>
              <a:rPr lang="en-US" dirty="0" err="1" smtClean="0"/>
              <a:t>BuildContext</a:t>
            </a:r>
            <a:r>
              <a:rPr lang="en-US" dirty="0" smtClean="0"/>
              <a:t> context) {</a:t>
            </a:r>
          </a:p>
          <a:p>
            <a:pPr marL="0" indent="0">
              <a:buNone/>
            </a:pPr>
            <a:r>
              <a:rPr lang="en-US" dirty="0" smtClean="0"/>
              <a:t>    return new </a:t>
            </a:r>
            <a:r>
              <a:rPr lang="en-US" dirty="0" err="1" smtClean="0"/>
              <a:t>AlertDialog</a:t>
            </a:r>
            <a:r>
              <a:rPr lang="en-US" dirty="0" smtClean="0"/>
              <a:t>(</a:t>
            </a:r>
          </a:p>
          <a:p>
            <a:pPr marL="0" indent="0">
              <a:buNone/>
            </a:pPr>
            <a:r>
              <a:rPr lang="en-US" dirty="0" smtClean="0"/>
              <a:t>      ...</a:t>
            </a:r>
          </a:p>
          <a:p>
            <a:pPr marL="0" indent="0">
              <a:buNone/>
            </a:pPr>
            <a:r>
              <a:rPr lang="en-US" dirty="0" smtClean="0"/>
              <a:t>      actions: &lt;Widget&gt;[</a:t>
            </a:r>
          </a:p>
          <a:p>
            <a:pPr marL="0" indent="0">
              <a:buNone/>
            </a:pPr>
            <a:r>
              <a:rPr lang="en-US" dirty="0" smtClean="0"/>
              <a:t>        ...</a:t>
            </a:r>
          </a:p>
          <a:p>
            <a:pPr marL="0" indent="0">
              <a:buNone/>
            </a:pPr>
            <a:r>
              <a:rPr lang="en-US" dirty="0" smtClean="0"/>
              <a:t>        new </a:t>
            </a:r>
            <a:r>
              <a:rPr lang="en-US" dirty="0" err="1" smtClean="0"/>
              <a:t>FlatButton</a:t>
            </a:r>
            <a:r>
              <a:rPr lang="en-US" dirty="0" smtClean="0"/>
              <a:t>(</a:t>
            </a:r>
          </a:p>
          <a:p>
            <a:pPr marL="0" indent="0">
              <a:buNone/>
            </a:pPr>
            <a:r>
              <a:rPr lang="en-US" dirty="0" smtClean="0"/>
              <a:t>            child: </a:t>
            </a:r>
            <a:r>
              <a:rPr lang="en-US" dirty="0" err="1" smtClean="0"/>
              <a:t>const</a:t>
            </a:r>
            <a:r>
              <a:rPr lang="en-US" dirty="0" smtClean="0"/>
              <a:t> Text('ADD'),</a:t>
            </a:r>
          </a:p>
          <a:p>
            <a:pPr marL="0" indent="0">
              <a:buNone/>
            </a:pPr>
            <a:r>
              <a:rPr lang="en-US" dirty="0" smtClean="0"/>
              <a:t>            </a:t>
            </a:r>
            <a:r>
              <a:rPr lang="en-US" dirty="0" err="1" smtClean="0"/>
              <a:t>onPressed</a:t>
            </a:r>
            <a:r>
              <a:rPr lang="en-US" dirty="0" smtClean="0"/>
              <a:t>: () {</a:t>
            </a:r>
          </a:p>
          <a:p>
            <a:pPr marL="0" indent="0">
              <a:buNone/>
            </a:pPr>
            <a:r>
              <a:rPr lang="en-US" dirty="0" smtClean="0"/>
              <a:t>              ...</a:t>
            </a:r>
          </a:p>
          <a:p>
            <a:pPr marL="0" indent="0">
              <a:buNone/>
            </a:pPr>
            <a:r>
              <a:rPr lang="en-US" dirty="0" smtClean="0"/>
              <a:t>              callback(</a:t>
            </a:r>
            <a:r>
              <a:rPr lang="en-US" dirty="0" err="1" smtClean="0"/>
              <a:t>itemName</a:t>
            </a:r>
            <a:r>
              <a:rPr lang="en-US" dirty="0" smtClean="0"/>
              <a:t>);</a:t>
            </a:r>
          </a:p>
          <a:p>
            <a:pPr marL="0" indent="0">
              <a:buNone/>
            </a:pPr>
            <a:r>
              <a:rPr lang="en-US" dirty="0" smtClean="0"/>
              <a:t>            })],);}}</a:t>
            </a:r>
            <a:endParaRPr lang="en-US" dirty="0"/>
          </a:p>
        </p:txBody>
      </p:sp>
    </p:spTree>
    <p:extLst>
      <p:ext uri="{BB962C8B-B14F-4D97-AF65-F5344CB8AC3E}">
        <p14:creationId xmlns:p14="http://schemas.microsoft.com/office/powerpoint/2010/main" val="6184768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12192000" cy="6858000"/>
          </a:xfrm>
        </p:spPr>
        <p:txBody>
          <a:bodyPr>
            <a:normAutofit fontScale="77500" lnSpcReduction="20000"/>
          </a:bodyPr>
          <a:lstStyle/>
          <a:p>
            <a:pPr marL="0" indent="0">
              <a:buNone/>
            </a:pPr>
            <a:r>
              <a:rPr lang="en-US" dirty="0" smtClean="0"/>
              <a:t>class </a:t>
            </a:r>
            <a:r>
              <a:rPr lang="en-US" dirty="0" err="1" smtClean="0"/>
              <a:t>ShoppingListItem</a:t>
            </a:r>
            <a:r>
              <a:rPr lang="en-US" dirty="0" smtClean="0"/>
              <a:t> extends </a:t>
            </a:r>
            <a:r>
              <a:rPr lang="en-US" dirty="0" err="1" smtClean="0"/>
              <a:t>StatelessWidget</a:t>
            </a:r>
            <a:r>
              <a:rPr lang="en-US" dirty="0" smtClean="0"/>
              <a:t> {</a:t>
            </a:r>
          </a:p>
          <a:p>
            <a:pPr marL="0" indent="0">
              <a:buNone/>
            </a:pPr>
            <a:r>
              <a:rPr lang="en-US" dirty="0" smtClean="0"/>
              <a:t>  final </a:t>
            </a:r>
            <a:r>
              <a:rPr lang="en-US" dirty="0" err="1" smtClean="0"/>
              <a:t>CartItem</a:t>
            </a:r>
            <a:r>
              <a:rPr lang="en-US" dirty="0" smtClean="0"/>
              <a:t> item;</a:t>
            </a:r>
          </a:p>
          <a:p>
            <a:pPr marL="0" indent="0">
              <a:buNone/>
            </a:pPr>
            <a:endParaRPr lang="en-US" dirty="0" smtClean="0"/>
          </a:p>
          <a:p>
            <a:pPr marL="0" indent="0">
              <a:buNone/>
            </a:pPr>
            <a:r>
              <a:rPr lang="en-US" dirty="0" smtClean="0"/>
              <a:t>  </a:t>
            </a:r>
            <a:r>
              <a:rPr lang="en-US" dirty="0" err="1" smtClean="0"/>
              <a:t>ShoppingListItem</a:t>
            </a:r>
            <a:r>
              <a:rPr lang="en-US" dirty="0" smtClean="0"/>
              <a:t>(</a:t>
            </a:r>
            <a:r>
              <a:rPr lang="en-US" dirty="0" err="1" smtClean="0"/>
              <a:t>this.item</a:t>
            </a:r>
            <a:r>
              <a:rPr lang="en-US" dirty="0" smtClean="0"/>
              <a:t>);</a:t>
            </a:r>
          </a:p>
          <a:p>
            <a:pPr marL="0" indent="0">
              <a:buNone/>
            </a:pPr>
            <a:endParaRPr lang="en-US" dirty="0" smtClean="0"/>
          </a:p>
          <a:p>
            <a:pPr marL="0" indent="0">
              <a:buNone/>
            </a:pPr>
            <a:r>
              <a:rPr lang="en-US" dirty="0" smtClean="0"/>
              <a:t>  @override</a:t>
            </a:r>
          </a:p>
          <a:p>
            <a:pPr marL="0" indent="0">
              <a:buNone/>
            </a:pPr>
            <a:r>
              <a:rPr lang="en-US" dirty="0" smtClean="0"/>
              <a:t>  Widget build(</a:t>
            </a:r>
            <a:r>
              <a:rPr lang="en-US" dirty="0" err="1" smtClean="0"/>
              <a:t>BuildContext</a:t>
            </a:r>
            <a:r>
              <a:rPr lang="en-US" dirty="0" smtClean="0"/>
              <a:t> context) {</a:t>
            </a:r>
          </a:p>
          <a:p>
            <a:pPr marL="0" indent="0">
              <a:buNone/>
            </a:pPr>
            <a:r>
              <a:rPr lang="en-US" dirty="0" smtClean="0"/>
              <a:t>    return new </a:t>
            </a:r>
            <a:r>
              <a:rPr lang="en-US" dirty="0" err="1" smtClean="0"/>
              <a:t>StoreConnector</a:t>
            </a:r>
            <a:r>
              <a:rPr lang="en-US" dirty="0" smtClean="0"/>
              <a:t>&lt;List&lt;</a:t>
            </a:r>
            <a:r>
              <a:rPr lang="en-US" dirty="0" err="1" smtClean="0"/>
              <a:t>CartItem</a:t>
            </a:r>
            <a:r>
              <a:rPr lang="en-US" dirty="0" smtClean="0"/>
              <a:t>&gt;, </a:t>
            </a:r>
            <a:r>
              <a:rPr lang="en-US" dirty="0" err="1" smtClean="0"/>
              <a:t>OnStateChanged</a:t>
            </a:r>
            <a:r>
              <a:rPr lang="en-US" dirty="0" smtClean="0"/>
              <a:t>&gt;(</a:t>
            </a:r>
          </a:p>
          <a:p>
            <a:pPr marL="0" indent="0">
              <a:buNone/>
            </a:pPr>
            <a:r>
              <a:rPr lang="en-US" dirty="0" smtClean="0"/>
              <a:t>        converter: (store) {</a:t>
            </a:r>
          </a:p>
          <a:p>
            <a:pPr marL="0" indent="0">
              <a:buNone/>
            </a:pPr>
            <a:r>
              <a:rPr lang="en-US" dirty="0" smtClean="0"/>
              <a:t>      return (item) =&gt; </a:t>
            </a:r>
            <a:r>
              <a:rPr lang="en-US" dirty="0" err="1" smtClean="0"/>
              <a:t>store.dispatch</a:t>
            </a:r>
            <a:r>
              <a:rPr lang="en-US" dirty="0" smtClean="0"/>
              <a:t>(</a:t>
            </a:r>
            <a:r>
              <a:rPr lang="en-US" dirty="0" err="1" smtClean="0"/>
              <a:t>ToggleItemStateAction</a:t>
            </a:r>
            <a:r>
              <a:rPr lang="en-US" dirty="0" smtClean="0"/>
              <a:t>(item));</a:t>
            </a:r>
          </a:p>
          <a:p>
            <a:pPr marL="0" indent="0">
              <a:buNone/>
            </a:pPr>
            <a:r>
              <a:rPr lang="en-US" dirty="0" smtClean="0"/>
              <a:t>    }, builder: (context, callback) {</a:t>
            </a:r>
          </a:p>
          <a:p>
            <a:pPr marL="0" indent="0">
              <a:buNone/>
            </a:pPr>
            <a:r>
              <a:rPr lang="en-US" dirty="0" smtClean="0"/>
              <a:t>      return new </a:t>
            </a:r>
            <a:r>
              <a:rPr lang="en-US" dirty="0" err="1" smtClean="0"/>
              <a:t>ListTile</a:t>
            </a:r>
            <a:r>
              <a:rPr lang="en-US" dirty="0" smtClean="0"/>
              <a:t>(</a:t>
            </a:r>
          </a:p>
          <a:p>
            <a:pPr marL="0" indent="0">
              <a:buNone/>
            </a:pPr>
            <a:r>
              <a:rPr lang="en-US" dirty="0" smtClean="0"/>
              <a:t>        title: new Text(item.name),</a:t>
            </a:r>
          </a:p>
          <a:p>
            <a:pPr marL="0" indent="0">
              <a:buNone/>
            </a:pPr>
            <a:r>
              <a:rPr lang="en-US" dirty="0" smtClean="0"/>
              <a:t>        leading: new Checkbox(</a:t>
            </a:r>
          </a:p>
          <a:p>
            <a:pPr marL="0" indent="0">
              <a:buNone/>
            </a:pPr>
            <a:r>
              <a:rPr lang="en-US" dirty="0" smtClean="0"/>
              <a:t>            value: </a:t>
            </a:r>
            <a:r>
              <a:rPr lang="en-US" dirty="0" err="1" smtClean="0"/>
              <a:t>item.checked</a:t>
            </a:r>
            <a:r>
              <a:rPr lang="en-US" dirty="0" smtClean="0"/>
              <a:t>,</a:t>
            </a:r>
          </a:p>
          <a:p>
            <a:pPr marL="0" indent="0">
              <a:buNone/>
            </a:pPr>
            <a:r>
              <a:rPr lang="en-US" dirty="0" smtClean="0"/>
              <a:t>            </a:t>
            </a:r>
            <a:r>
              <a:rPr lang="en-US" dirty="0" err="1" smtClean="0"/>
              <a:t>onChanged</a:t>
            </a:r>
            <a:r>
              <a:rPr lang="en-US" dirty="0" smtClean="0"/>
              <a:t>: (bool </a:t>
            </a:r>
            <a:r>
              <a:rPr lang="en-US" dirty="0" err="1" smtClean="0"/>
              <a:t>newValue</a:t>
            </a:r>
            <a:r>
              <a:rPr lang="en-US" dirty="0" smtClean="0"/>
              <a:t>) {</a:t>
            </a:r>
          </a:p>
          <a:p>
            <a:pPr marL="0" indent="0">
              <a:buNone/>
            </a:pPr>
            <a:r>
              <a:rPr lang="en-US" dirty="0" smtClean="0"/>
              <a:t>              callback(</a:t>
            </a:r>
            <a:r>
              <a:rPr lang="en-US" dirty="0" err="1" smtClean="0"/>
              <a:t>CartItem</a:t>
            </a:r>
            <a:r>
              <a:rPr lang="en-US" dirty="0" smtClean="0"/>
              <a:t>(item.name, </a:t>
            </a:r>
            <a:r>
              <a:rPr lang="en-US" dirty="0" err="1" smtClean="0"/>
              <a:t>newValue</a:t>
            </a:r>
            <a:r>
              <a:rPr lang="en-US" dirty="0" smtClean="0"/>
              <a:t>));</a:t>
            </a:r>
          </a:p>
          <a:p>
            <a:pPr marL="0" indent="0">
              <a:buNone/>
            </a:pPr>
            <a:r>
              <a:rPr lang="en-US" dirty="0" smtClean="0"/>
              <a:t>            }), );});}}</a:t>
            </a:r>
            <a:endParaRPr lang="en-US" dirty="0"/>
          </a:p>
        </p:txBody>
      </p:sp>
    </p:spTree>
    <p:extLst>
      <p:ext uri="{BB962C8B-B14F-4D97-AF65-F5344CB8AC3E}">
        <p14:creationId xmlns:p14="http://schemas.microsoft.com/office/powerpoint/2010/main" val="281889354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Преимущества использования </a:t>
            </a:r>
            <a:r>
              <a:rPr lang="en-US" b="1" dirty="0" err="1"/>
              <a:t>Redux</a:t>
            </a:r>
            <a:endParaRPr lang="en-US" dirty="0"/>
          </a:p>
        </p:txBody>
      </p:sp>
      <p:sp>
        <p:nvSpPr>
          <p:cNvPr id="3" name="Объект 2"/>
          <p:cNvSpPr>
            <a:spLocks noGrp="1"/>
          </p:cNvSpPr>
          <p:nvPr>
            <p:ph idx="1"/>
          </p:nvPr>
        </p:nvSpPr>
        <p:spPr/>
        <p:txBody>
          <a:bodyPr>
            <a:normAutofit/>
          </a:bodyPr>
          <a:lstStyle/>
          <a:p>
            <a:r>
              <a:rPr lang="ru-RU" sz="3200" dirty="0" smtClean="0"/>
              <a:t>Однонаправленный поток данных.</a:t>
            </a:r>
          </a:p>
          <a:p>
            <a:r>
              <a:rPr lang="ru-RU" sz="3200" dirty="0" smtClean="0"/>
              <a:t>Неизменяемое состояние.</a:t>
            </a:r>
          </a:p>
          <a:p>
            <a:r>
              <a:rPr lang="ru-RU" sz="3200" dirty="0" smtClean="0"/>
              <a:t>Гарантирует предсказуемость в синхронной ситуации.</a:t>
            </a:r>
          </a:p>
          <a:p>
            <a:r>
              <a:rPr lang="ru-RU" sz="3200" dirty="0" smtClean="0"/>
              <a:t>Хранилища </a:t>
            </a:r>
            <a:r>
              <a:rPr lang="ru-RU" sz="3200" dirty="0" err="1" smtClean="0"/>
              <a:t>Redux</a:t>
            </a:r>
            <a:r>
              <a:rPr lang="ru-RU" sz="3200" dirty="0" smtClean="0"/>
              <a:t> могут сохранять предыдущие 5 версий хранилища, поэтому, если что-то пойдет не так, отладку можно будет легко выполнить.</a:t>
            </a:r>
            <a:endParaRPr lang="en-US" sz="3200" dirty="0"/>
          </a:p>
        </p:txBody>
      </p:sp>
    </p:spTree>
    <p:extLst>
      <p:ext uri="{BB962C8B-B14F-4D97-AF65-F5344CB8AC3E}">
        <p14:creationId xmlns:p14="http://schemas.microsoft.com/office/powerpoint/2010/main" val="377272711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Заключение</a:t>
            </a:r>
            <a:endParaRPr lang="en-US" dirty="0"/>
          </a:p>
        </p:txBody>
      </p:sp>
      <p:sp>
        <p:nvSpPr>
          <p:cNvPr id="3" name="Объект 2"/>
          <p:cNvSpPr>
            <a:spLocks noGrp="1"/>
          </p:cNvSpPr>
          <p:nvPr>
            <p:ph idx="1"/>
          </p:nvPr>
        </p:nvSpPr>
        <p:spPr/>
        <p:txBody>
          <a:bodyPr>
            <a:normAutofit/>
          </a:bodyPr>
          <a:lstStyle/>
          <a:p>
            <a:pPr marL="0" indent="0">
              <a:buNone/>
            </a:pPr>
            <a:r>
              <a:rPr lang="ru-RU" sz="3600" dirty="0" smtClean="0"/>
              <a:t>Если вы создаете простое приложение с 2-5 экранами, для управления состояниями вашего приложения достаточно унаследованных </a:t>
            </a:r>
            <a:r>
              <a:rPr lang="ru-RU" sz="3600" dirty="0" err="1" smtClean="0"/>
              <a:t>виджетов</a:t>
            </a:r>
            <a:r>
              <a:rPr lang="ru-RU" sz="3600" dirty="0" smtClean="0"/>
              <a:t> или пакета </a:t>
            </a:r>
            <a:r>
              <a:rPr lang="ru-RU" sz="3600" dirty="0" err="1" smtClean="0"/>
              <a:t>provider</a:t>
            </a:r>
            <a:r>
              <a:rPr lang="ru-RU" sz="3600" dirty="0" smtClean="0"/>
              <a:t>. Однако по мере роста вашего приложения вы можете рассмотреть возможность использования блочной архитектуры или </a:t>
            </a:r>
            <a:r>
              <a:rPr lang="ru-RU" sz="3600" dirty="0" err="1" smtClean="0"/>
              <a:t>Redux</a:t>
            </a:r>
            <a:r>
              <a:rPr lang="ru-RU" sz="3600" dirty="0" smtClean="0"/>
              <a:t>.</a:t>
            </a:r>
            <a:endParaRPr lang="en-US" sz="3600" dirty="0"/>
          </a:p>
        </p:txBody>
      </p:sp>
    </p:spTree>
    <p:extLst>
      <p:ext uri="{BB962C8B-B14F-4D97-AF65-F5344CB8AC3E}">
        <p14:creationId xmlns:p14="http://schemas.microsoft.com/office/powerpoint/2010/main" val="10234355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Компоненты </a:t>
            </a:r>
            <a:r>
              <a:rPr lang="en-US" dirty="0" smtClean="0"/>
              <a:t>MVC</a:t>
            </a:r>
            <a:endParaRPr lang="en-US" dirty="0"/>
          </a:p>
        </p:txBody>
      </p:sp>
      <p:sp>
        <p:nvSpPr>
          <p:cNvPr id="3" name="Объект 2"/>
          <p:cNvSpPr>
            <a:spLocks noGrp="1"/>
          </p:cNvSpPr>
          <p:nvPr>
            <p:ph idx="1"/>
          </p:nvPr>
        </p:nvSpPr>
        <p:spPr/>
        <p:txBody>
          <a:bodyPr/>
          <a:lstStyle/>
          <a:p>
            <a:r>
              <a:rPr lang="en-US" dirty="0" smtClean="0"/>
              <a:t>Model</a:t>
            </a:r>
            <a:r>
              <a:rPr lang="ru-RU" dirty="0" smtClean="0"/>
              <a:t>: представляет данные и бизнес-логику приложения. Она инкапсулирует данные и предоставляет методы для взаимодействия с ними и манипулирования ими.</a:t>
            </a:r>
          </a:p>
          <a:p>
            <a:r>
              <a:rPr lang="en-US" dirty="0" smtClean="0"/>
              <a:t>View</a:t>
            </a:r>
            <a:r>
              <a:rPr lang="ru-RU" dirty="0" smtClean="0"/>
              <a:t>: представляет пользовательский интерфейс приложения. Он отображает данные из модели и взаимодействует с пользователем для ввода.</a:t>
            </a:r>
          </a:p>
          <a:p>
            <a:r>
              <a:rPr lang="en-US" dirty="0" smtClean="0"/>
              <a:t>Controller</a:t>
            </a:r>
            <a:r>
              <a:rPr lang="ru-RU" dirty="0" smtClean="0"/>
              <a:t>: он действует как посредник между моделью и представлением. Он обрабатывает пользовательский ввод, манипулирует моделью на основе входных данных и соответствующим образом обновляет представление.</a:t>
            </a:r>
            <a:endParaRPr lang="en-US" dirty="0"/>
          </a:p>
        </p:txBody>
      </p:sp>
    </p:spTree>
    <p:extLst>
      <p:ext uri="{BB962C8B-B14F-4D97-AF65-F5344CB8AC3E}">
        <p14:creationId xmlns:p14="http://schemas.microsoft.com/office/powerpoint/2010/main" val="8708534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Реализация </a:t>
            </a:r>
            <a:r>
              <a:rPr lang="en-US" dirty="0"/>
              <a:t>MVC </a:t>
            </a:r>
            <a:r>
              <a:rPr lang="ru-RU" dirty="0"/>
              <a:t>во </a:t>
            </a:r>
            <a:r>
              <a:rPr lang="en-US" dirty="0" smtClean="0"/>
              <a:t>Flutter. </a:t>
            </a:r>
            <a:r>
              <a:rPr lang="ru-RU" dirty="0" smtClean="0"/>
              <a:t>Модель</a:t>
            </a:r>
            <a:endParaRPr lang="en-US" dirty="0"/>
          </a:p>
        </p:txBody>
      </p:sp>
      <p:sp>
        <p:nvSpPr>
          <p:cNvPr id="3" name="Объект 2"/>
          <p:cNvSpPr>
            <a:spLocks noGrp="1"/>
          </p:cNvSpPr>
          <p:nvPr>
            <p:ph idx="1"/>
          </p:nvPr>
        </p:nvSpPr>
        <p:spPr/>
        <p:txBody>
          <a:bodyPr>
            <a:normAutofit/>
          </a:bodyPr>
          <a:lstStyle/>
          <a:p>
            <a:pPr marL="0" indent="0">
              <a:buNone/>
            </a:pPr>
            <a:r>
              <a:rPr lang="en-US" sz="3600" dirty="0" smtClean="0">
                <a:latin typeface="Courier New" panose="02070309020205020404" pitchFamily="49" charset="0"/>
                <a:cs typeface="Courier New" panose="02070309020205020404" pitchFamily="49" charset="0"/>
              </a:rPr>
              <a:t>class Task {</a:t>
            </a:r>
          </a:p>
          <a:p>
            <a:pPr marL="0" indent="0">
              <a:buNone/>
            </a:pPr>
            <a:r>
              <a:rPr lang="en-US" sz="3600" dirty="0" smtClean="0">
                <a:latin typeface="Courier New" panose="02070309020205020404" pitchFamily="49" charset="0"/>
                <a:cs typeface="Courier New" panose="02070309020205020404" pitchFamily="49" charset="0"/>
              </a:rPr>
              <a:t>  String title;</a:t>
            </a:r>
          </a:p>
          <a:p>
            <a:pPr marL="0" indent="0">
              <a:buNone/>
            </a:pPr>
            <a:r>
              <a:rPr lang="en-US" sz="3600" dirty="0" smtClean="0">
                <a:latin typeface="Courier New" panose="02070309020205020404" pitchFamily="49" charset="0"/>
                <a:cs typeface="Courier New" panose="02070309020205020404" pitchFamily="49" charset="0"/>
              </a:rPr>
              <a:t>  bool completed;</a:t>
            </a:r>
          </a:p>
          <a:p>
            <a:pPr marL="0" indent="0">
              <a:buNone/>
            </a:pPr>
            <a:endParaRPr lang="en-US" sz="3600" dirty="0" smtClean="0">
              <a:latin typeface="Courier New" panose="02070309020205020404" pitchFamily="49" charset="0"/>
              <a:cs typeface="Courier New" panose="02070309020205020404" pitchFamily="49" charset="0"/>
            </a:endParaRPr>
          </a:p>
          <a:p>
            <a:pPr marL="0" indent="0">
              <a:buNone/>
            </a:pPr>
            <a:r>
              <a:rPr lang="en-US" sz="3600" dirty="0" smtClean="0">
                <a:latin typeface="Courier New" panose="02070309020205020404" pitchFamily="49" charset="0"/>
                <a:cs typeface="Courier New" panose="02070309020205020404" pitchFamily="49" charset="0"/>
              </a:rPr>
              <a:t>  Task(</a:t>
            </a:r>
            <a:r>
              <a:rPr lang="en-US" sz="3600" dirty="0" err="1" smtClean="0">
                <a:latin typeface="Courier New" panose="02070309020205020404" pitchFamily="49" charset="0"/>
                <a:cs typeface="Courier New" panose="02070309020205020404" pitchFamily="49" charset="0"/>
              </a:rPr>
              <a:t>this.title</a:t>
            </a:r>
            <a:r>
              <a:rPr lang="en-US" sz="3600" dirty="0" smtClean="0">
                <a:latin typeface="Courier New" panose="02070309020205020404" pitchFamily="49" charset="0"/>
                <a:cs typeface="Courier New" panose="02070309020205020404" pitchFamily="49" charset="0"/>
              </a:rPr>
              <a:t>, </a:t>
            </a:r>
            <a:r>
              <a:rPr lang="en-US" sz="3600" dirty="0" err="1" smtClean="0">
                <a:latin typeface="Courier New" panose="02070309020205020404" pitchFamily="49" charset="0"/>
                <a:cs typeface="Courier New" panose="02070309020205020404" pitchFamily="49" charset="0"/>
              </a:rPr>
              <a:t>this.completed</a:t>
            </a:r>
            <a:r>
              <a:rPr lang="en-US" sz="3600" dirty="0" smtClean="0">
                <a:latin typeface="Courier New" panose="02070309020205020404" pitchFamily="49" charset="0"/>
                <a:cs typeface="Courier New" panose="02070309020205020404" pitchFamily="49" charset="0"/>
              </a:rPr>
              <a:t>);</a:t>
            </a:r>
          </a:p>
          <a:p>
            <a:pPr marL="0" indent="0">
              <a:buNone/>
            </a:pPr>
            <a:r>
              <a:rPr lang="en-US" sz="3600" dirty="0" smtClean="0">
                <a:latin typeface="Courier New" panose="02070309020205020404" pitchFamily="49" charset="0"/>
                <a:cs typeface="Courier New" panose="02070309020205020404" pitchFamily="49" charset="0"/>
              </a:rPr>
              <a:t>}</a:t>
            </a:r>
            <a:endParaRPr lang="en-US" sz="3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700069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4123" y="0"/>
            <a:ext cx="10515600" cy="1462088"/>
          </a:xfrm>
        </p:spPr>
        <p:txBody>
          <a:bodyPr>
            <a:normAutofit/>
          </a:bodyPr>
          <a:lstStyle/>
          <a:p>
            <a:r>
              <a:rPr lang="ru-RU" dirty="0"/>
              <a:t>Реализация </a:t>
            </a:r>
            <a:r>
              <a:rPr lang="en-US" dirty="0"/>
              <a:t>MVC </a:t>
            </a:r>
            <a:r>
              <a:rPr lang="ru-RU" dirty="0" smtClean="0"/>
              <a:t>Вид</a:t>
            </a:r>
            <a:endParaRPr lang="en-US" dirty="0"/>
          </a:p>
        </p:txBody>
      </p:sp>
      <p:sp>
        <p:nvSpPr>
          <p:cNvPr id="3" name="Объект 2"/>
          <p:cNvSpPr>
            <a:spLocks noGrp="1"/>
          </p:cNvSpPr>
          <p:nvPr>
            <p:ph idx="1"/>
          </p:nvPr>
        </p:nvSpPr>
        <p:spPr>
          <a:xfrm>
            <a:off x="0" y="1389185"/>
            <a:ext cx="10146325" cy="5468815"/>
          </a:xfrm>
        </p:spPr>
        <p:txBody>
          <a:bodyPr>
            <a:noAutofit/>
          </a:bodyPr>
          <a:lstStyle/>
          <a:p>
            <a:pPr marL="0" indent="0">
              <a:lnSpc>
                <a:spcPct val="120000"/>
              </a:lnSpc>
              <a:spcBef>
                <a:spcPts val="0"/>
              </a:spcBef>
              <a:buNone/>
            </a:pPr>
            <a:r>
              <a:rPr lang="en-US" sz="2400" dirty="0" smtClean="0">
                <a:latin typeface="Courier New" panose="02070309020205020404" pitchFamily="49" charset="0"/>
                <a:cs typeface="Courier New" panose="02070309020205020404" pitchFamily="49" charset="0"/>
              </a:rPr>
              <a:t>class </a:t>
            </a:r>
            <a:r>
              <a:rPr lang="en-US" sz="2400" dirty="0" err="1" smtClean="0">
                <a:latin typeface="Courier New" panose="02070309020205020404" pitchFamily="49" charset="0"/>
                <a:cs typeface="Courier New" panose="02070309020205020404" pitchFamily="49" charset="0"/>
              </a:rPr>
              <a:t>TaskListView</a:t>
            </a:r>
            <a:r>
              <a:rPr lang="en-US" sz="2400" dirty="0" smtClean="0">
                <a:latin typeface="Courier New" panose="02070309020205020404" pitchFamily="49" charset="0"/>
                <a:cs typeface="Courier New" panose="02070309020205020404" pitchFamily="49" charset="0"/>
              </a:rPr>
              <a:t> extends </a:t>
            </a:r>
            <a:r>
              <a:rPr lang="en-US" sz="2400" dirty="0" err="1" smtClean="0">
                <a:latin typeface="Courier New" panose="02070309020205020404" pitchFamily="49" charset="0"/>
                <a:cs typeface="Courier New" panose="02070309020205020404" pitchFamily="49" charset="0"/>
              </a:rPr>
              <a:t>StatefulWidget</a:t>
            </a:r>
            <a:r>
              <a:rPr lang="en-US" sz="2400" dirty="0" smtClean="0">
                <a:latin typeface="Courier New" panose="02070309020205020404" pitchFamily="49" charset="0"/>
                <a:cs typeface="Courier New" panose="02070309020205020404" pitchFamily="49" charset="0"/>
              </a:rPr>
              <a:t> {</a:t>
            </a:r>
          </a:p>
          <a:p>
            <a:pPr marL="0" indent="0">
              <a:lnSpc>
                <a:spcPct val="120000"/>
              </a:lnSpc>
              <a:spcBef>
                <a:spcPts val="0"/>
              </a:spcBef>
              <a:buNone/>
            </a:pPr>
            <a:r>
              <a:rPr lang="en-US" sz="2400" dirty="0" smtClean="0">
                <a:latin typeface="Courier New" panose="02070309020205020404" pitchFamily="49" charset="0"/>
                <a:cs typeface="Courier New" panose="02070309020205020404" pitchFamily="49" charset="0"/>
              </a:rPr>
              <a:t>  final </a:t>
            </a:r>
            <a:r>
              <a:rPr lang="en-US" sz="2400" dirty="0" err="1" smtClean="0">
                <a:latin typeface="Courier New" panose="02070309020205020404" pitchFamily="49" charset="0"/>
                <a:cs typeface="Courier New" panose="02070309020205020404" pitchFamily="49" charset="0"/>
              </a:rPr>
              <a:t>TaskListController</a:t>
            </a:r>
            <a:r>
              <a:rPr lang="en-US" sz="2400" dirty="0" smtClean="0">
                <a:latin typeface="Courier New" panose="02070309020205020404" pitchFamily="49" charset="0"/>
                <a:cs typeface="Courier New" panose="02070309020205020404" pitchFamily="49" charset="0"/>
              </a:rPr>
              <a:t> controller;</a:t>
            </a:r>
          </a:p>
          <a:p>
            <a:pPr marL="0" indent="0">
              <a:lnSpc>
                <a:spcPct val="120000"/>
              </a:lnSpc>
              <a:spcBef>
                <a:spcPts val="0"/>
              </a:spcBef>
              <a:buNone/>
            </a:pPr>
            <a:endParaRPr lang="en-US" sz="2400" dirty="0" smtClean="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const</a:t>
            </a: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TaskListView</a:t>
            </a:r>
            <a:r>
              <a:rPr lang="en-US" sz="2400" dirty="0" smtClean="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super.key</a:t>
            </a:r>
            <a:r>
              <a:rPr lang="en-US" sz="2400" dirty="0" smtClean="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2400" dirty="0" smtClean="0">
                <a:latin typeface="Courier New" panose="02070309020205020404" pitchFamily="49" charset="0"/>
                <a:cs typeface="Courier New" panose="02070309020205020404" pitchFamily="49" charset="0"/>
              </a:rPr>
              <a:t>    required </a:t>
            </a:r>
            <a:r>
              <a:rPr lang="en-US" sz="2400" dirty="0" err="1" smtClean="0">
                <a:latin typeface="Courier New" panose="02070309020205020404" pitchFamily="49" charset="0"/>
                <a:cs typeface="Courier New" panose="02070309020205020404" pitchFamily="49" charset="0"/>
              </a:rPr>
              <a:t>this.controller</a:t>
            </a:r>
            <a:endParaRPr lang="en-US" sz="2400" dirty="0" smtClean="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2400" dirty="0" smtClean="0">
                <a:latin typeface="Courier New" panose="02070309020205020404" pitchFamily="49" charset="0"/>
                <a:cs typeface="Courier New" panose="02070309020205020404" pitchFamily="49" charset="0"/>
              </a:rPr>
              <a:t>  });</a:t>
            </a:r>
            <a:endParaRPr lang="ru-RU" sz="2400" dirty="0" smtClean="0">
              <a:latin typeface="Courier New" panose="02070309020205020404" pitchFamily="49" charset="0"/>
              <a:cs typeface="Courier New" panose="02070309020205020404" pitchFamily="49" charset="0"/>
            </a:endParaRPr>
          </a:p>
          <a:p>
            <a:pPr marL="0" indent="0">
              <a:lnSpc>
                <a:spcPct val="120000"/>
              </a:lnSpc>
              <a:spcBef>
                <a:spcPts val="0"/>
              </a:spcBef>
              <a:buNone/>
            </a:pPr>
            <a:endParaRPr lang="en-US" sz="2400" dirty="0" smtClean="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2400" dirty="0" smtClean="0">
                <a:latin typeface="Courier New" panose="02070309020205020404" pitchFamily="49" charset="0"/>
                <a:cs typeface="Courier New" panose="02070309020205020404" pitchFamily="49" charset="0"/>
              </a:rPr>
              <a:t>  @override</a:t>
            </a:r>
          </a:p>
          <a:p>
            <a:pPr marL="0" indent="0">
              <a:lnSpc>
                <a:spcPct val="120000"/>
              </a:lnSpc>
              <a:spcBef>
                <a:spcPts val="0"/>
              </a:spcBef>
              <a:buNone/>
            </a:pPr>
            <a:r>
              <a:rPr lang="en-US" sz="2400" dirty="0" smtClean="0">
                <a:latin typeface="Courier New" panose="02070309020205020404" pitchFamily="49" charset="0"/>
                <a:cs typeface="Courier New" panose="02070309020205020404" pitchFamily="49" charset="0"/>
              </a:rPr>
              <a:t>  State&lt;</a:t>
            </a:r>
            <a:r>
              <a:rPr lang="en-US" sz="2400" dirty="0" err="1" smtClean="0">
                <a:latin typeface="Courier New" panose="02070309020205020404" pitchFamily="49" charset="0"/>
                <a:cs typeface="Courier New" panose="02070309020205020404" pitchFamily="49" charset="0"/>
              </a:rPr>
              <a:t>TaskListView</a:t>
            </a:r>
            <a:r>
              <a:rPr lang="en-US" sz="2400" dirty="0" smtClean="0">
                <a:latin typeface="Courier New" panose="02070309020205020404" pitchFamily="49" charset="0"/>
                <a:cs typeface="Courier New" panose="02070309020205020404" pitchFamily="49" charset="0"/>
              </a:rPr>
              <a:t>&gt; </a:t>
            </a:r>
            <a:r>
              <a:rPr lang="en-US" sz="2400" dirty="0" err="1" smtClean="0">
                <a:latin typeface="Courier New" panose="02070309020205020404" pitchFamily="49" charset="0"/>
                <a:cs typeface="Courier New" panose="02070309020205020404" pitchFamily="49" charset="0"/>
              </a:rPr>
              <a:t>createState</a:t>
            </a:r>
            <a:r>
              <a:rPr lang="en-US" sz="2400" dirty="0" smtClean="0">
                <a:latin typeface="Courier New" panose="02070309020205020404" pitchFamily="49" charset="0"/>
                <a:cs typeface="Courier New" panose="02070309020205020404" pitchFamily="49" charset="0"/>
              </a:rPr>
              <a:t>() =&gt; _</a:t>
            </a:r>
            <a:r>
              <a:rPr lang="en-US" sz="2400" dirty="0" err="1" smtClean="0">
                <a:latin typeface="Courier New" panose="02070309020205020404" pitchFamily="49" charset="0"/>
                <a:cs typeface="Courier New" panose="02070309020205020404" pitchFamily="49" charset="0"/>
              </a:rPr>
              <a:t>TaskListViewState</a:t>
            </a:r>
            <a:r>
              <a:rPr lang="en-US" sz="2400" dirty="0" smtClean="0">
                <a:latin typeface="Courier New" panose="02070309020205020404" pitchFamily="49" charset="0"/>
                <a:cs typeface="Courier New" panose="02070309020205020404" pitchFamily="49" charset="0"/>
              </a:rPr>
              <a:t>();</a:t>
            </a:r>
          </a:p>
          <a:p>
            <a:pPr marL="0" indent="0">
              <a:buNone/>
            </a:pPr>
            <a:r>
              <a:rPr lang="en-US" sz="2400" dirty="0" smtClean="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570176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635261" y="-123092"/>
            <a:ext cx="10515600" cy="1462088"/>
          </a:xfrm>
        </p:spPr>
        <p:txBody>
          <a:bodyPr>
            <a:normAutofit/>
          </a:bodyPr>
          <a:lstStyle/>
          <a:p>
            <a:r>
              <a:rPr lang="ru-RU" dirty="0"/>
              <a:t>Реализация </a:t>
            </a:r>
            <a:r>
              <a:rPr lang="en-US" dirty="0"/>
              <a:t>MVC </a:t>
            </a:r>
            <a:r>
              <a:rPr lang="ru-RU" dirty="0" smtClean="0"/>
              <a:t/>
            </a:r>
            <a:br>
              <a:rPr lang="ru-RU" dirty="0" smtClean="0"/>
            </a:br>
            <a:r>
              <a:rPr lang="ru-RU" dirty="0" smtClean="0"/>
              <a:t>Вид</a:t>
            </a:r>
            <a:endParaRPr lang="en-US" dirty="0"/>
          </a:p>
        </p:txBody>
      </p:sp>
      <p:sp>
        <p:nvSpPr>
          <p:cNvPr id="4" name="Объект 2"/>
          <p:cNvSpPr txBox="1">
            <a:spLocks/>
          </p:cNvSpPr>
          <p:nvPr/>
        </p:nvSpPr>
        <p:spPr>
          <a:xfrm>
            <a:off x="0" y="123092"/>
            <a:ext cx="9302262" cy="68580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ts val="0"/>
              </a:spcBef>
              <a:buNone/>
            </a:pPr>
            <a:r>
              <a:rPr lang="en-US" dirty="0">
                <a:latin typeface="Courier New" panose="02070309020205020404" pitchFamily="49" charset="0"/>
                <a:cs typeface="Courier New" panose="02070309020205020404" pitchFamily="49" charset="0"/>
              </a:rPr>
              <a:t>class _</a:t>
            </a:r>
            <a:r>
              <a:rPr lang="en-US" dirty="0" err="1">
                <a:latin typeface="Courier New" panose="02070309020205020404" pitchFamily="49" charset="0"/>
                <a:cs typeface="Courier New" panose="02070309020205020404" pitchFamily="49" charset="0"/>
              </a:rPr>
              <a:t>TaskListViewState</a:t>
            </a:r>
            <a:r>
              <a:rPr lang="en-US" dirty="0">
                <a:latin typeface="Courier New" panose="02070309020205020404" pitchFamily="49" charset="0"/>
                <a:cs typeface="Courier New" panose="02070309020205020404" pitchFamily="49" charset="0"/>
              </a:rPr>
              <a:t> extends State&lt;</a:t>
            </a:r>
            <a:r>
              <a:rPr lang="en-US" dirty="0" err="1">
                <a:latin typeface="Courier New" panose="02070309020205020404" pitchFamily="49" charset="0"/>
                <a:cs typeface="Courier New" panose="02070309020205020404" pitchFamily="49" charset="0"/>
              </a:rPr>
              <a:t>TaskListView</a:t>
            </a:r>
            <a:r>
              <a:rPr lang="en-US" dirty="0">
                <a:latin typeface="Courier New" panose="02070309020205020404" pitchFamily="49" charset="0"/>
                <a:cs typeface="Courier New" panose="02070309020205020404" pitchFamily="49" charset="0"/>
              </a:rPr>
              <a:t>&gt; {</a:t>
            </a:r>
            <a:r>
              <a:rPr lang="en-US" sz="3600" dirty="0" smtClean="0">
                <a:latin typeface="Courier New" panose="02070309020205020404" pitchFamily="49" charset="0"/>
                <a:cs typeface="Courier New" panose="02070309020205020404" pitchFamily="49" charset="0"/>
              </a:rPr>
              <a:t/>
            </a:r>
            <a:br>
              <a:rPr lang="en-US" sz="3600" dirty="0" smtClean="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@override</a:t>
            </a:r>
            <a:r>
              <a:rPr lang="en-US" sz="3600" dirty="0" smtClean="0">
                <a:latin typeface="Courier New" panose="02070309020205020404" pitchFamily="49" charset="0"/>
                <a:cs typeface="Courier New" panose="02070309020205020404" pitchFamily="49" charset="0"/>
              </a:rPr>
              <a:t/>
            </a:r>
            <a:br>
              <a:rPr lang="en-US" sz="3600" dirty="0" smtClean="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Widget build(</a:t>
            </a:r>
            <a:r>
              <a:rPr lang="en-US" dirty="0" err="1">
                <a:latin typeface="Courier New" panose="02070309020205020404" pitchFamily="49" charset="0"/>
                <a:cs typeface="Courier New" panose="02070309020205020404" pitchFamily="49" charset="0"/>
              </a:rPr>
              <a:t>BuildContext</a:t>
            </a:r>
            <a:r>
              <a:rPr lang="en-US" dirty="0">
                <a:latin typeface="Courier New" panose="02070309020205020404" pitchFamily="49" charset="0"/>
                <a:cs typeface="Courier New" panose="02070309020205020404" pitchFamily="49" charset="0"/>
              </a:rPr>
              <a:t> context) {</a:t>
            </a:r>
            <a:r>
              <a:rPr lang="en-US" sz="3600" dirty="0" smtClean="0">
                <a:latin typeface="Courier New" panose="02070309020205020404" pitchFamily="49" charset="0"/>
                <a:cs typeface="Courier New" panose="02070309020205020404" pitchFamily="49" charset="0"/>
              </a:rPr>
              <a:t/>
            </a:r>
            <a:br>
              <a:rPr lang="en-US" sz="3600" dirty="0" smtClean="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return </a:t>
            </a:r>
            <a:r>
              <a:rPr lang="en-US" dirty="0" err="1">
                <a:latin typeface="Courier New" panose="02070309020205020404" pitchFamily="49" charset="0"/>
                <a:cs typeface="Courier New" panose="02070309020205020404" pitchFamily="49" charset="0"/>
              </a:rPr>
              <a:t>ListView.builder</a:t>
            </a:r>
            <a:r>
              <a:rPr lang="en-US" dirty="0">
                <a:latin typeface="Courier New" panose="02070309020205020404" pitchFamily="49" charset="0"/>
                <a:cs typeface="Courier New" panose="02070309020205020404" pitchFamily="49" charset="0"/>
              </a:rPr>
              <a:t>(</a:t>
            </a:r>
            <a:r>
              <a:rPr lang="en-US" sz="3600" dirty="0" smtClean="0">
                <a:latin typeface="Courier New" panose="02070309020205020404" pitchFamily="49" charset="0"/>
                <a:cs typeface="Courier New" panose="02070309020205020404" pitchFamily="49" charset="0"/>
              </a:rPr>
              <a:t/>
            </a:r>
            <a:br>
              <a:rPr lang="en-US" sz="3600" dirty="0" smtClean="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itemCount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widget.controller.tasks.length</a:t>
            </a:r>
            <a:r>
              <a:rPr lang="en-US" dirty="0">
                <a:latin typeface="Courier New" panose="02070309020205020404" pitchFamily="49" charset="0"/>
                <a:cs typeface="Courier New" panose="02070309020205020404" pitchFamily="49" charset="0"/>
              </a:rPr>
              <a:t>,</a:t>
            </a:r>
            <a:r>
              <a:rPr lang="en-US" sz="3600" dirty="0" smtClean="0">
                <a:latin typeface="Courier New" panose="02070309020205020404" pitchFamily="49" charset="0"/>
                <a:cs typeface="Courier New" panose="02070309020205020404" pitchFamily="49" charset="0"/>
              </a:rPr>
              <a:t/>
            </a:r>
            <a:br>
              <a:rPr lang="en-US" sz="3600" dirty="0" smtClean="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itemBuilder</a:t>
            </a:r>
            <a:r>
              <a:rPr lang="en-US" dirty="0">
                <a:latin typeface="Courier New" panose="02070309020205020404" pitchFamily="49" charset="0"/>
                <a:cs typeface="Courier New" panose="02070309020205020404" pitchFamily="49" charset="0"/>
              </a:rPr>
              <a:t>: (context, index) {</a:t>
            </a:r>
            <a:r>
              <a:rPr lang="en-US" sz="3600" dirty="0" smtClean="0">
                <a:latin typeface="Courier New" panose="02070309020205020404" pitchFamily="49" charset="0"/>
                <a:cs typeface="Courier New" panose="02070309020205020404" pitchFamily="49" charset="0"/>
              </a:rPr>
              <a:t/>
            </a:r>
            <a:br>
              <a:rPr lang="en-US" sz="3600" dirty="0" smtClean="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final task = </a:t>
            </a:r>
            <a:r>
              <a:rPr lang="en-US" dirty="0" err="1">
                <a:latin typeface="Courier New" panose="02070309020205020404" pitchFamily="49" charset="0"/>
                <a:cs typeface="Courier New" panose="02070309020205020404" pitchFamily="49" charset="0"/>
              </a:rPr>
              <a:t>widget.controller.tasks</a:t>
            </a:r>
            <a:r>
              <a:rPr lang="en-US" dirty="0">
                <a:latin typeface="Courier New" panose="02070309020205020404" pitchFamily="49" charset="0"/>
                <a:cs typeface="Courier New" panose="02070309020205020404" pitchFamily="49" charset="0"/>
              </a:rPr>
              <a:t>[index];</a:t>
            </a:r>
            <a:r>
              <a:rPr lang="en-US" sz="3600" dirty="0" smtClean="0">
                <a:latin typeface="Courier New" panose="02070309020205020404" pitchFamily="49" charset="0"/>
                <a:cs typeface="Courier New" panose="02070309020205020404" pitchFamily="49" charset="0"/>
              </a:rPr>
              <a:t/>
            </a:r>
            <a:br>
              <a:rPr lang="en-US" sz="3600" dirty="0" smtClean="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return </a:t>
            </a:r>
            <a:r>
              <a:rPr lang="en-US" dirty="0" err="1">
                <a:latin typeface="Courier New" panose="02070309020205020404" pitchFamily="49" charset="0"/>
                <a:cs typeface="Courier New" panose="02070309020205020404" pitchFamily="49" charset="0"/>
              </a:rPr>
              <a:t>ListTile</a:t>
            </a:r>
            <a:r>
              <a:rPr lang="en-US" dirty="0">
                <a:latin typeface="Courier New" panose="02070309020205020404" pitchFamily="49" charset="0"/>
                <a:cs typeface="Courier New" panose="02070309020205020404" pitchFamily="49" charset="0"/>
              </a:rPr>
              <a:t>(</a:t>
            </a:r>
            <a:r>
              <a:rPr lang="en-US" sz="3600" dirty="0" smtClean="0">
                <a:latin typeface="Courier New" panose="02070309020205020404" pitchFamily="49" charset="0"/>
                <a:cs typeface="Courier New" panose="02070309020205020404" pitchFamily="49" charset="0"/>
              </a:rPr>
              <a:t/>
            </a:r>
            <a:br>
              <a:rPr lang="en-US" sz="3600" dirty="0" smtClean="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title: Text(</a:t>
            </a:r>
            <a:r>
              <a:rPr lang="en-US" dirty="0" err="1">
                <a:latin typeface="Courier New" panose="02070309020205020404" pitchFamily="49" charset="0"/>
                <a:cs typeface="Courier New" panose="02070309020205020404" pitchFamily="49" charset="0"/>
              </a:rPr>
              <a:t>task.title</a:t>
            </a:r>
            <a:r>
              <a:rPr lang="en-US" dirty="0">
                <a:latin typeface="Courier New" panose="02070309020205020404" pitchFamily="49" charset="0"/>
                <a:cs typeface="Courier New" panose="02070309020205020404" pitchFamily="49" charset="0"/>
              </a:rPr>
              <a:t>),</a:t>
            </a:r>
            <a:r>
              <a:rPr lang="en-US" sz="3600" dirty="0" smtClean="0">
                <a:latin typeface="Courier New" panose="02070309020205020404" pitchFamily="49" charset="0"/>
                <a:cs typeface="Courier New" panose="02070309020205020404" pitchFamily="49" charset="0"/>
              </a:rPr>
              <a:t/>
            </a:r>
            <a:br>
              <a:rPr lang="en-US" sz="3600" dirty="0" smtClean="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leading: Checkbox(</a:t>
            </a:r>
            <a:r>
              <a:rPr lang="en-US" sz="3600" dirty="0" smtClean="0">
                <a:latin typeface="Courier New" panose="02070309020205020404" pitchFamily="49" charset="0"/>
                <a:cs typeface="Courier New" panose="02070309020205020404" pitchFamily="49" charset="0"/>
              </a:rPr>
              <a:t/>
            </a:r>
            <a:br>
              <a:rPr lang="en-US" sz="3600" dirty="0" smtClean="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value: </a:t>
            </a:r>
            <a:r>
              <a:rPr lang="en-US" dirty="0" err="1">
                <a:latin typeface="Courier New" panose="02070309020205020404" pitchFamily="49" charset="0"/>
                <a:cs typeface="Courier New" panose="02070309020205020404" pitchFamily="49" charset="0"/>
              </a:rPr>
              <a:t>task.completed</a:t>
            </a:r>
            <a:r>
              <a:rPr lang="en-US" dirty="0">
                <a:latin typeface="Courier New" panose="02070309020205020404" pitchFamily="49" charset="0"/>
                <a:cs typeface="Courier New" panose="02070309020205020404" pitchFamily="49" charset="0"/>
              </a:rPr>
              <a:t>,</a:t>
            </a:r>
            <a:r>
              <a:rPr lang="en-US" sz="3600" dirty="0" smtClean="0">
                <a:latin typeface="Courier New" panose="02070309020205020404" pitchFamily="49" charset="0"/>
                <a:cs typeface="Courier New" panose="02070309020205020404" pitchFamily="49" charset="0"/>
              </a:rPr>
              <a:t/>
            </a:r>
            <a:br>
              <a:rPr lang="en-US" sz="3600" dirty="0" smtClean="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onChanged</a:t>
            </a:r>
            <a:r>
              <a:rPr lang="en-US" dirty="0">
                <a:latin typeface="Courier New" panose="02070309020205020404" pitchFamily="49" charset="0"/>
                <a:cs typeface="Courier New" panose="02070309020205020404" pitchFamily="49" charset="0"/>
              </a:rPr>
              <a:t>: (value) {</a:t>
            </a:r>
            <a:r>
              <a:rPr lang="en-US" sz="3600" dirty="0" smtClean="0">
                <a:latin typeface="Courier New" panose="02070309020205020404" pitchFamily="49" charset="0"/>
                <a:cs typeface="Courier New" panose="02070309020205020404" pitchFamily="49" charset="0"/>
              </a:rPr>
              <a:t/>
            </a:r>
            <a:br>
              <a:rPr lang="en-US" sz="3600" dirty="0" smtClean="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setState</a:t>
            </a:r>
            <a:r>
              <a:rPr lang="en-US" dirty="0">
                <a:latin typeface="Courier New" panose="02070309020205020404" pitchFamily="49" charset="0"/>
                <a:cs typeface="Courier New" panose="02070309020205020404" pitchFamily="49" charset="0"/>
              </a:rPr>
              <a:t>(() =&gt;</a:t>
            </a:r>
            <a:r>
              <a:rPr lang="en-US" sz="3600" dirty="0" smtClean="0">
                <a:latin typeface="Courier New" panose="02070309020205020404" pitchFamily="49" charset="0"/>
                <a:cs typeface="Courier New" panose="02070309020205020404" pitchFamily="49" charset="0"/>
              </a:rPr>
              <a:t/>
            </a:r>
            <a:br>
              <a:rPr lang="en-US" sz="3600" dirty="0" smtClean="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widget.controller.toggleTaskCompletion</a:t>
            </a:r>
            <a:r>
              <a:rPr lang="en-US" dirty="0">
                <a:latin typeface="Courier New" panose="02070309020205020404" pitchFamily="49" charset="0"/>
                <a:cs typeface="Courier New" panose="02070309020205020404" pitchFamily="49" charset="0"/>
              </a:rPr>
              <a:t>(index)</a:t>
            </a:r>
            <a:r>
              <a:rPr lang="en-US" sz="3600" dirty="0" smtClean="0">
                <a:latin typeface="Courier New" panose="02070309020205020404" pitchFamily="49" charset="0"/>
                <a:cs typeface="Courier New" panose="02070309020205020404" pitchFamily="49" charset="0"/>
              </a:rPr>
              <a:t/>
            </a:r>
            <a:br>
              <a:rPr lang="en-US" sz="3600" dirty="0" smtClean="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endParaRPr lang="en-US" sz="3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18345652"/>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3598</Words>
  <Application>Microsoft Office PowerPoint</Application>
  <PresentationFormat>Широкоэкранный</PresentationFormat>
  <Paragraphs>835</Paragraphs>
  <Slides>55</Slides>
  <Notes>48</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55</vt:i4>
      </vt:variant>
    </vt:vector>
  </HeadingPairs>
  <TitlesOfParts>
    <vt:vector size="60" baseType="lpstr">
      <vt:lpstr>Arial</vt:lpstr>
      <vt:lpstr>Calibri</vt:lpstr>
      <vt:lpstr>Calibri Light</vt:lpstr>
      <vt:lpstr>Courier New</vt:lpstr>
      <vt:lpstr>Тема Office</vt:lpstr>
      <vt:lpstr>Паттерны: Схемы взаимодействия элементов паттернов. Сравнение преимуществ и недостатков представленных паттернов</vt:lpstr>
      <vt:lpstr>Архитектура</vt:lpstr>
      <vt:lpstr>Часто архитектуру описывают через четыре слоя:</vt:lpstr>
      <vt:lpstr>Популярные архитектуры Flutter</vt:lpstr>
      <vt:lpstr>MVC</vt:lpstr>
      <vt:lpstr>Компоненты MVC</vt:lpstr>
      <vt:lpstr>Реализация MVC во Flutter. Модель</vt:lpstr>
      <vt:lpstr>Реализация MVC Вид</vt:lpstr>
      <vt:lpstr>Реализация MVC  Вид</vt:lpstr>
      <vt:lpstr>Реализация MVC во Flutter. Контроллер</vt:lpstr>
      <vt:lpstr>Реализация MVC во Flutter. Модель</vt:lpstr>
      <vt:lpstr>Преимущества использования MVC во Flutter</vt:lpstr>
      <vt:lpstr>MVVM</vt:lpstr>
      <vt:lpstr>Реализация MVVM во Flutter. Виджет</vt:lpstr>
      <vt:lpstr>Реализация MVVM во Flutter. Модель</vt:lpstr>
      <vt:lpstr>Model State</vt:lpstr>
      <vt:lpstr>Model State</vt:lpstr>
      <vt:lpstr>_View Model</vt:lpstr>
      <vt:lpstr>Provider</vt:lpstr>
      <vt:lpstr>Презентация PowerPoint</vt:lpstr>
      <vt:lpstr>Vanilla/Native state</vt:lpstr>
      <vt:lpstr>Provider/Scoped Model</vt:lpstr>
      <vt:lpstr>BLoC</vt:lpstr>
      <vt:lpstr>Презентация PowerPoint</vt:lpstr>
      <vt:lpstr>Презентация PowerPoint</vt:lpstr>
      <vt:lpstr>Презентация PowerPoint</vt:lpstr>
      <vt:lpstr>LoginBloc</vt:lpstr>
      <vt:lpstr>LoginEvent </vt:lpstr>
      <vt:lpstr>LoginState</vt:lpstr>
      <vt:lpstr>UI</vt:lpstr>
      <vt:lpstr>Как сделать Bloc доступным для дерева виджетов (UI)? </vt:lpstr>
      <vt:lpstr>2. Как вызвать событие из UI в ответ на действие?</vt:lpstr>
      <vt:lpstr>UI</vt:lpstr>
      <vt:lpstr>Как обновляется UI при генерации нового состояния?</vt:lpstr>
      <vt:lpstr>Итоги по BLoC</vt:lpstr>
      <vt:lpstr>Преимущества использования BLoC</vt:lpstr>
      <vt:lpstr>Redux</vt:lpstr>
      <vt:lpstr>Redux</vt:lpstr>
      <vt:lpstr>Преимущества redux</vt:lpstr>
      <vt:lpstr>Redux Time Travel</vt:lpstr>
      <vt:lpstr>Простейший пример</vt:lpstr>
      <vt:lpstr>Презентация PowerPoint</vt:lpstr>
      <vt:lpstr>Предварительная подготовка</vt:lpstr>
      <vt:lpstr>Презентация PowerPoint</vt:lpstr>
      <vt:lpstr>Redux. Model</vt:lpstr>
      <vt:lpstr>Actions</vt:lpstr>
      <vt:lpstr>Reducers </vt:lpstr>
      <vt:lpstr>StoreProvider</vt:lpstr>
      <vt:lpstr>Презентация PowerPoint</vt:lpstr>
      <vt:lpstr>StoreConnector</vt:lpstr>
      <vt:lpstr>Презентация PowerPoint</vt:lpstr>
      <vt:lpstr>Презентация PowerPoint</vt:lpstr>
      <vt:lpstr>Презентация PowerPoint</vt:lpstr>
      <vt:lpstr>Преимущества использования Redux</vt:lpstr>
      <vt:lpstr>Заключение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Паттерны: Схемы взаимодействия элементов паттернов. Сравнение преимуществ и недостатков представленных паттернов</dc:title>
  <dc:creator>nam polehyk</dc:creator>
  <cp:lastModifiedBy>nam polehyk</cp:lastModifiedBy>
  <cp:revision>34</cp:revision>
  <dcterms:created xsi:type="dcterms:W3CDTF">2024-04-10T18:49:41Z</dcterms:created>
  <dcterms:modified xsi:type="dcterms:W3CDTF">2025-01-16T21:07:25Z</dcterms:modified>
</cp:coreProperties>
</file>