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47343" autoAdjust="0"/>
  </p:normalViewPr>
  <p:slideViewPr>
    <p:cSldViewPr snapToGrid="0">
      <p:cViewPr varScale="1">
        <p:scale>
          <a:sx n="60" d="100"/>
          <a:sy n="60" d="100"/>
        </p:scale>
        <p:origin x="254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47FF-D8AC-4E2D-9985-EE9F1BB2AB8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16BD5-0FD6-49FE-869D-15666DE2A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кейсы одним из достаточно важных релизов в области ML был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iPhone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когда была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анонсирована такая технология как 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и за вот такой может быть не очень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фей скрывается много новой инженерии которые с точки зрения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пришлось внедрить во-первых у них появился совершенно новый сенсор в телефоне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без относительно того где он размещается Я имею в виду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лку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появилось совершенно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новое железо Вот и во-вторых нужно было собранные вот этим железом данные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этот массив трёхмерный точек на лице быстро-быстро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уметь обработать для того чтобы принять решение Стоит ли делать разблокировку на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телефоне или нет И имеющиеся на тот момент решения 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позволяли это делать достаточно качественно то есть могли быть просадки либо по производительности либо например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бы стали слишком сильно кушать батарею 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пришли к тому что сделали отдельный сопроцессор вот он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тоже появился именно в этом поколении чипов и он призван ускорять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нейросетевые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вычисления вот Казалось бы такой не самый большой релиз с точки зрения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фичей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вот он достаточно большие последствия за собой потянул Давайте Смотреть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дальше уже наверное более всем понятные и знакомые кейсы связанные с фотографией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секрет что на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мобилках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нас достаточно слабенькие камеры с точки зрения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ну наверное с точки зрения оптики в первую очередь то есть когда мы говорим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про большие фотоаппараты у них с точки зрения там оптических законов существенно меньше допустим Шумов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приходит на сенсор когда мы говорим о мобильном то соответственно у нас очень большая миниатюризация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мало попадает Света нужно делать много ИС корений с точки зрения линз и там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как-то делать сильное шумоподавление и вот при этом При всём с каждым годом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качество фотографий на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мобилках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существенно возрастает вот этого достигают программными средствами так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называе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вычислитель фотографии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какие-то вещи которые призваны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устранить вот эти несовершенства оптики как вот например шумоподавление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различные эффекты типа HDR Когда можно из нескольких фотографий сырых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собрать какое-то изображение Ну то есть вы понимаете да Что вот мы имели какое-то исходное изображение и итоговый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у нас уже совершенно будет не похож на тот исходный массив точек Вот но плюс к этому сверху каждый год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появляются какие-то всё более и более новые интересные вещи Ну вот в качестве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примера могу привести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когда прямо в динамике у нас может появляться размытие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 или иных областей сцены и мы получаем какой-то вот такой киношный эффект глубины и всё это получается ну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основано на программных Ну вычислениях может быть там чуть-чуть нам помогает какая-то информация о глубине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тоже не обязательно вот ну и плюс там поверх этого могут быть различные хитрые фильтры и так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далее с фотографией тоже связан один немного курьёзный случай Давайте немножко расскажу когда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рекламировали один из телефонов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Galaxy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в качестве рекламного хода приняли такую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штуку мы здорово снимаем объекты звёздного неба то есть там если ты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снимаешь Луну какие-то планеты то они будут у тебя более качественно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выглядеть чем если бы ты это делал на телефоне других марок всё здорово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Казалось бы но при этом дотошный пользователь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провёл эксперимент он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взял детализированное изображение Луны уменьшил его размыл так чтобы на самом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изображении не было Практически хорошо различимых деталей а потом сфотографировал данную моделью телефона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к своему удивлению он что на изображении появились недостающие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кавычках детали и оно стало существенно более качественны то есть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там что произошло Да где-то в прошивке У нас есть умная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сеет которая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обучена на вот тех или иных изображениях небесных тел и дорисовывает детали чтобы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улучшить качество таких фотографий вот ну коне поднялся Тай своего рода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сканда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нават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 бы наверное не спешил э так ругать производителя всё-таки с точки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зрения качества фотографии мы выигрываем Вот Но вот важно что у нас есть некоторая технология которая помогает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улучшать такие пользовательские сценарии и это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интересно если брать платформу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в последнее время тоже появляется много разных прикольных технологии в самой уже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 системе в тех приложениях которые в ней есть И вот могу</a:t>
            </a:r>
          </a:p>
          <a:p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Другчие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перечислять допустим это могут быть какие-то прикольные рожицы которые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умеют прямо в динамике в Реал тайме следовать за вашим положением лица за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мимикой это могут быть какие-то умные подборки которые допустим смотрят на те фотографии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 вы делаете и составляют из них альбомы видео вот недавно анонсировали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даже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приложение которое умеет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свого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запивка это могут быть какие-то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помощники которые распознают речь или делают коррекцию ввода на клавиатуре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исправлять отпечатки и так далее много разных кейсов И вот во всех них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общая деталь они так или иначе задействует ML свои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и у нас в Яндексе 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вам приведу три примера первый пример - это умная клавиатура здесь в принципе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тоже очень похожий кейс на тот что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когда мы ускоряем пользовательский вод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уменьшаем количество ошибок за счёт того что учим модель на там данных 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реальных пользователей и она смотрит Наиболее типичные ошибки и умеет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подправка которая в Реал тайме Может на видео потоке определять те или иные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объекты и давать какую-нибудь полезную или прикольную информацию для пользователя Ну и третье -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этол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ли форм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браузере это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Когда вы на веб страничке зайдя на форму сразу же можете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подставить туда какие-нибудь данные например ваши пароли банковские карты или ещё какие-нибудь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введённые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автофидес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какая Давайте вам расскажу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быть со стороны это не так очевидно в принципе вот Когда разработчики проектируют формы нет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какого-то единого стандарта который бы точно сказал сделаешь так то всё будет хорошо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несмотря на то что есть ряд уже устоявшихся Практик всегда можно найти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множество И множество примеров когда делают Кто во что горазд и браузеры в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большинстве своём пасует на таких формах уже не могут корректно подставить данные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нам как разработчикам браузера приходится придумывать различные эвристики Как понять что Например на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этой форме содержатся такие-то данные в этом поле другие и так далее и вот эти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эвристики всё равно помогают далеко не всегда А например если обучить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нейросетях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различных форм то результат окажется лучше чем тот который мы могли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закодировать прямо в алгоритме вот такой вот эффект Ну и плавно мы подошли уже к</a:t>
            </a:r>
          </a:p>
          <a:p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5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тип Когда у нас Облачный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иренс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это все случаи когда в общем-то Мы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приняли решение что на девайсе нам это не нужно Ну и там самое очевидное - это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мы работаем с какой-то большой сложной моделью оно вот какие-нибудь большие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модели Да они там понятно по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своей природе в принципе там мобильные устройства не влезут не смогут там нормально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запускаться также очень выглядит перспективным использование подобной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технологии когда ты делаешь кроссплатформенное приложение То есть ты знаешь что ты под разные платформы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будешь иметь один и тот же универсальный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бэкегд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 будешь э две разные реализации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одной и той же задачи делать Ну и наверное вот я придумал ещё вот такой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пункт как закрытость кода то что находится на сервере немного сложнее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взломать получить доступ к вот этой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сеточке чем просто взять и сделать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декомпиляция взять модельку в виде отдельного файла из него и там как-нибудь уже дальше с ней работать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1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 Давайте посмотрим про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onice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вариант если мы хотим запускать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на девайсе то тут тоже как оказалось могут быть разные варианты 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у нас допустим всегда есть какая-то система на чипе которая состоит из различных компонент и вот три из них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основные которые к нашей сегодняшней теме относятся это Центральный процессор графический процессор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специализированный вычислитель призванный ускорять именно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нейросетевые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и вот если мы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говорим про Центральный процессор то тут у нас максимальная гибкость он умеет выполнять всевозможные инструкции но при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этом есть и недостатки То есть он будет заметно разряжать батарею если начнёт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интенсивно что-то считать также Ну вот важно понимать что у нас в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приложении всегда будет использоваться Центральный процессор на различных других полезных задачах И если мы будем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долго на нём считать свою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нейросеть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значит мы Меньше времени сможем делать какую-то другую полезную для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пользователя работу возможно приложение начнёт подтормаживает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 чтобы хоть как-то облегчить жизнь разработчикам делают специализированные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того чтобы ускорять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 или иные вычисления на центральном процессоре и вот например если брать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там есть библиотека общего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назначения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accelerate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когда ты те или иные вычислительные операции можешь более быстро выполнять используя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оптимизации либо непосредственно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нейросетевые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операции ускорять вот то что называется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bns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раз для ускорения специализированных для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нейросетей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вычислений второй тип - это GPU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графический процессор вот он всем известно Да там нужен для того чтобы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ээ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графику в играх считать но он умеет и делать вычисления более общего характера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тут важно что главная особенность Вот таких вычислений - это некий Чуть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ограниченный формат инструкции и то что у нас много однотипных блоков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а важна Вот такая конвейеризация то есть мы сделали много параллельных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операций запустили вот этот конвейер на графическом процессе и потом он быстро-быстро нам вот подобные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однотипные операции посчитал в принципе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сетки неплохо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ложаться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вот эту схему и поэтому используя такие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куда вулкан метал можно действительно Здорово ускорять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вычисление по сравнению с тем как это было бы только на центральном процессоре вот Ну соответственно когда у тебя уже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только один Центральный процессор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вовч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нагрузку можешь как-то более гибко между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ними конфигурировать вот но батарею ВС равно разряжает вполне Здорово поэтому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вот нам на помощь может прийти специализированный девайс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6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отдельная часть Чипа которая непосредственно специализируется на Вот таких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нейросетевых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операциях и вот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примеркой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Neural engine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он умеет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 ну вот я потом чуть позже расскажу про него поподробнее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нуно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вот важно что он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умеет не всё-всё-всё ускорять А вот именно определённый класс операций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например какие-то вещи всё равно там будут выполняться только допустим на центральном процессоре но зато когда 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тебя оптимизирована моделька под Вот такой вычислитель у тебя будет здорово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экономится батарея Вполне возможно что сама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сеет намного быстрее будет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исполняться и ты будешь получать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Мы кстати можем это попробовать проверить когда будем делать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воркшоп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 и помимо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Applevogo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примера есть ещё и варианты для других платформ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тут единственный недостаток что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всё-таки такую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гомоген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ную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наверное архитектуру создаёт в своей экосистеме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мы говорим про других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вендоров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здесь есть проблема того что есть ряд не очень совместимых решений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ты хочешь ускорять Вот подобным образом свои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тебе придётся под них отдельно оптимизировать И вероятно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какой-то общий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как раз и решает подобные проблемы оптимизации под те или иные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платформы Вот так мы поговорили Ну так немного поте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Ореро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о том как всё это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может выглядеть и дальше потихонечку перейдём к тому чтобы подробно разобраться уже на конкретных примерах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я посмотрю появились ли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 видимо пока что не появилось Ну тогда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8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порасскажу на сегодняшний день даже если брать прошлогодний чип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видеть как здорово увеличилась скорость вот этого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сопроцессора то есть действительно верит производитель в 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за этим будущее что нужно ускорять подобного рода вычисления для того чтобы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сами разработчики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чтобы они могли ускорять иные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функции в своей системе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сторонние разработчики тоже получали бы какие-то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преимущества от того что будут использовать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сеет в своих приложениях то есть вот в эти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верят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 Здесь есть интересный для меня по крайней мере Ну вот решил с вами поделиться нюанс касающийся железа вот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любит рисовать в своих презентациях такие красивые э картинки с чипами и я в какой-то момент думал что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 ним даже смотреть Сколько места на реальной вот этой системе на чипе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занимает тот или иной например сопроцессор что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допустим за эти годы мог сильно вырасти Вот Но по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факту я бы призывал не сильно верить их картинкам они больше похожи на такие маркетинговые макеты то есть по факту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видеть что всё очень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отдалённо Только Похоже на то что нарисовано в презентации это вот справа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фотография реального Чипа который скопировали и там дальше делали фотографии Как расположены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м те или иные элементы но всё равно если мы посмотрим на размер например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блоков которые относятся к центральному процессору к графическому процессору и к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этому Вот ускоритель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можно видеть что он прям существенный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размер занимает и действительно Ну вот наверное порадоваться что у нас есть такие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возможности по ускорению вычислений Итак что нам даёт этот сопроцессор в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49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возможности по ускорению вычислений Итак что нам даёт этот сопроцессор в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принципе здесь я вот буду повторяться основная задача - это ускорить работу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сеток разгрузить два других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процессора Центральный и графический и экономить пользователю батарейку вот Ну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всё это он в принципе делает очень и очень неплохо но вот при этом важно чтобы вы со своей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сеет со своей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моделькой попали вот в те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форматы который есть потому что если вы 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попадёте то она уже будет не на вот этом Саб процессоре выполняться А например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там на центральном процессоре и будет всё существенно медленнее и более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энергозатратно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вот что делать если у вас появилась проблема подобного характера можно посмотреть в статье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называется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что это за статья Ну и вообще как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появилась как обычно в принципе А у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всё супер здорово с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документацией и некоторые вещи Ну они так не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очень подробно документировать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Прямо скажем и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как раз вот подобным примером когда это некий такой чёрный ящик о котором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известно очень мало то есть они говорят что он есть что он Здорово работает Используйте его и будет вам счастье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 конкретные детали узнать не так-то просто и вот один из подходов - это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люди на практике применяют его для тех или иных вариантов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потом на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гитхабе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собирают вот эту статистику и там вот можно найти информацию что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вот для подобных операций он не задействуется Но если вы например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Замените в своей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сеет вот такую вот операцию на другую то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заработает И соответственно вы сможете адаптировать свою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нейросеть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него такую оптимизацию произвести поэтому Ну вот такую собранную на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практике какую-то документацию вот можно По первой ссылке подчерпнуть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дальше из нюансов для работы с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используется приватный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опять же то есть по нему нет никакой документации и всё же интересно как он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работает что же там происходит поэтому есть люди которые его например реве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иннит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можно посмотреть видео на эту тему какой-то то время назад Вот я заходил по ссылке была статья на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вот такого что удалось на реверс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инженери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 почему-то последний раз уже этой статьи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4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давайте посмотрим на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ошки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если мы говорим про плову платформу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здесь у нас во главе угла стоит такая штука как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 бы назвал это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семейством инструментов То есть он сочетает в себе как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инструменты для того чтобы обучать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например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ML так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 для того чтобы их выполнять набор AP чтобы ты мог подавая на вход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одни данные на выход из своей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росет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получать другие и при этом этот же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corm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заведует непосредственно самим процессом вот этих вычислений То есть он может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диспетчеру между в том числе вот центральным графическим 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нероевым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цеми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вот помимо того что мы можем создавать свои модели мы можем ещё делать такую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операцию как импорт уже готовых то есть здесь нам поможет например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набор таких оных скриптов который сможет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заимки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профайлинг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модельки чтобы понять как быстро она выполняется Ну и там по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результатам этого может сможете её по оптимизировать внести какие-то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модификации то есть вполне Мне кажется реальный механизм это когда вот вы будете брать какую-то более взрослую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готовую модель созданную на другой платформе и просто 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её импортировать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дорабатывать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4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 наверно один из самых интересных примеров - это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активно работает над теми или иными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фичами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связанными с изображениями вот с рожицами различными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видео то она и для разработчиков инструментарий тоже достаточно богатый предоставляет и здесь мы можем получать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 информацию о положении тела позах мимике вот можем на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изображениях какие-то объекты детектировать допустим текст штрих-коды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распознавать 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4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 следующий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он в принципе может быть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полезен всем кто работает с текстом здесь мы можем например определить На каком языке э тот или иной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текст разбить его на компоненты то есть допустим по абзацам по предложениям по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словам какие-то дополнительные м сделать варианты обработки там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определить часть речи допустим Ну вот какие-то из них выглядят достаточно узким кейсом А какие-то в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принципе наверно много где могли бы быть полезными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2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speср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 smtClean="0"/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соответственно в принципе очевидно из названия с чем работает да при этом он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умеет анализировать прямо живой аудио поток и распознавать речь на вот таком живом потоке и что интересно 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зашиты модельки для того чтобы прямо 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оффлайне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уме распознавать речь для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некоторых языков то есть вовсе не обязательно даже слать много сетевых запросов единственный нюанс чуть выше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7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случайно последний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 котором так вскользь поговорим это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где у нас есть классификация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звуков и есть какая-то базовая вшитая моделька которая умеет там стандартные звуки определять и есть возможность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какую-то свою модель данном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вход подать и соответственно определять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звуки которые характерны для твоего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очередь диффузионные модели которые умеют генерировать изображения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Трансформеры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которые работают с языковой моделью Ну вот в частности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 чат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так далее И вот когда я подобную лекцию читал всего несколько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месяцев назад я предполагал что где-то в будущем Мы столкнётся с тем что такие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технологии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дорасут</a:t>
            </a:r>
            <a:r>
              <a:rPr lang="ru-RU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уже доросли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того чтобы уже а быть 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мобилках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какие-то сценарии там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ними можно было бы реализовать и вот сегодня уже в принципе как оказалось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Будущее наступило и мы можем видеть как действительно вот такие мощные модели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прорастают в наши с вами приложения Ну вот на примере индексов приложений можно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увидеть Как появляются сервисы позволяющие генерировать изображение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появляются различные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которые работают с текстами они могут придумывать они могут анализировать там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допустим содержимое веб-страниц И какую-то краткую выжимку для пользователя предоставить Ну вот такие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полезные вещи которые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вчера оказались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недоступными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6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приложения теперь поговорим про кроссплатформенный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в принципе примерно всё тоже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самое то есть вот ML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 при этом поддерживают далеко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только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Ну и Вполне вероятно я вот на практике не проверял досконально 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более чем уверен что данные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должны если они поддерживают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использовать возможности вот этих аппаратных вычислителе для того чтобы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сами вычисление с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нейросетями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ускорять поэтому наверное было бы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правильно советовать Если вы хотите сделать кроссплатформенное приложение то присматриваться сначала к таким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универсальным решениям и уже если по каким-то причинам с помощью универсального решения совсем 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получается добиться классного результата тогда уже лезть глубже и адаптироваться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конкретную платформу под девайсы чтобы получать целевую производительность которую вы хотите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так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ML M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между собой тоже весьма похожи отличаются только тем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 ли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Ну считаться на девайсе или в Облаке Ну и по кейсам в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принципе всё примерно Похоже на то что мы видели у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Здесь тоже и распознавание текст лица контуры объекты</a:t>
            </a:r>
          </a:p>
          <a:p>
            <a:r>
              <a:rPr lang="ru-RU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в общем в общем и целом всё плюс-минус я думаю похоже некоторые</a:t>
            </a:r>
          </a:p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ещё могут быть кейсы для того чтобы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использовать Маши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мобилках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 процессе обсуждения они пришли к такому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выводу что очень выглядят возможные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фичи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связанные с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медициной с персональными ассистентами или так называемой контекстной памятью когда тебе помогают нужные данные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достать в тот момент когда они тебе действительно понадобились чтобы тебе не пришлось самому их где-то искать В чём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суть смотрите если мы говорим с вами 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мобилках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зачастую это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персональные устройства и они знают о вас очень много То есть во-первых у них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много датчиков А во-вторых вы проводите с приложениями этих устройств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много времени Что за вашим поведением можно Ну во-первых следить 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наверное такое очень слово с подтекстом но просто иметь какую-то аналитику о вашем поведении и стараться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 неё подстраивать те или иные вещи и вот например если мы говорим о медицине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можно было бы там лечить допустим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стандартными диагнозами 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адаптированными непосредственно под твои особенности составлять программу тренировок соответственно тоже 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какую-то стандартную абстрактную а непосредственно которая подойдёт тебе Ну и то что касается данных то что касается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ассистентов точно так же можно анализировать то с чем ты работаешь как ты это делаешь и пытаться улучшить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конкретно твой сценарий И для этого вот подошёл бы такой искусственный интеллект на основе машин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ленга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который бы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обучался непосредственно на данных от твоего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кейса приведу пример очень похожего решения по смыслу как мне кажется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99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важно что просто мы не решаем задачу по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какому-то алгоритму простому А вот обучаем на решении множества подобных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 чтобы у нас этот алгоритм потом мог произвольно какую-то задачу решить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7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дальше смотрим берём только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берём искусственный интеллект в целом у нас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может быть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сеет и глубинное обучение Вот как раз даже вот сюда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укладываются вот эти примеры больших моделей которые умеют генерировать изображение и анализировать тексты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у нас две основные фазы </a:t>
            </a:r>
            <a:r>
              <a:rPr 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над такими сетями это обучение тренинг когда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берём некий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например и учим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модель на его основе принимать Там те или иные решения Ну допустим вот как мы будем делать сегодня с вами свою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сеет классифицировать изображение То есть ты подаёшь на вход изображение того или иного вида а на выходе ожидаешь э к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какому классу оно относится ну и соответственно чем лучше мы обучим модель тем лучше она будет справляться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 своей задачей Ну и непосредственно дальше нам уже готовую модель нужно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каким-то образом превратить в результат подав на вход данные этот процесс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называется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ифн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да то есть когда мы непосредственно применяем уже готовую модель другие алгоритмы машин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ленга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данной лекции мы больше рассматривать не будем но важно понимать что сами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сетки например они не живут в отрыве от всего остального и вполне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все эти различные алгоритмы комбинировать между собой То есть например какая-то задача может вполне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успешно решаться и обычными классическими алгоритмами без применения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нейросетей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может быть какую-то часть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 вы таким образом сможете решить а остальное будете делать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нейросетями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алгоритмы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искуственного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интеллекта или там те которые могут помочь в решении этих задач вам могут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встретиться да и вы можете таки Каким образом комбинировать и не делать большую дорогую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нейросеть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которая будет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решать всё Ну вот первый же пример который мне в голову приходит например Это распознавание кодов вот QR коды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80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инструментарий будем смотреть на обучение и как вот оно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происходит вот если нам нужно обучить свою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сеет С чего мы начнём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во-первых нам потребуется как-то выбрать архитектуру то есть какая какой будет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вид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сети Какое количество например слоёв и так далее параметры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некоторые второе что нам потребуется - это сформировать хороший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того чтобы вот это обучение произвести Потому что некоторые сети прям очень сильно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зависит от того насколько качественный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ты подберёшь то есть Казалось бы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просто как можно больше данных ей скормить и результат будет улучшаться но практика показывает что это работает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далеко не всегда И порой важнее более хороший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Но более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маленький получить чем какой-то средненький но зато большого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объёма вот ну и третий этап - Это непосредственно уже произвести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учени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много-много раз скармливать на вход элементы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датасета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потом править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 или иные параметры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того чтобы там она корректно Решала эту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задачу и вот такое обучение Оно всегда получается ресурсом то есть Нам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 произвести очень много вычислений и в современных больших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нейростеях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 сильно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дорого есть например используется массив видеокарт причём не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домашнего класса А вот такого уже который в серверных стойках устанавливается и если брать Вот самые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топовые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допустим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нейросети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типа g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то вот цена там вот этого всего безобразия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тоже будет совершенно колоссальная вот поэтому э если возвращаться к вопросу применять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не применять э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Нейро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сеет тоже надо смотреть вот не всегда это может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оказаться эффективным дальше когда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35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Допустим</a:t>
            </a:r>
            <a:r>
              <a:rPr lang="ru-RU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успешно обучили свою модель нам нужно каким-то образом делать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inference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соответственно нужен API для того чтобы Зато работу производить может быть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какой-то вариант когда есть уже обученные модели и есть те или иные виды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под непосредственно доменную модель то есть мы работаем например с изображениями с видео и соответственно 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 будет какие-то вещи в API характерные для него работаем с текстами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соответственно там тоже API для работы с текстами Здесь всё здорово если это твой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юзкейс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всё тебе подошло но всё будет плохо если ты туда Э не очень много 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такого рода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фреймворков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тебе ну просто в какой-то момент может не хватить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возможности для адаптации вот такого стандартного высокоуровневые решения под конкретно твою задачу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этом случае тебе придётся спускаться ниже Ну вот примеры таких высокоуровневый API это Например иловые</a:t>
            </a: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Vision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National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Speech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Sound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analysis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или это могут быть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допустим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гугел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ML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Kit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firebase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ML которые имеют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одно существенное преимущество Они кроссплатформенные то есть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естественно работают только на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вот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варианты 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готовы работать в том числе и на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это может быть очень важно если вы заранее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цете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 разные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платформы если мы опускаемся на уровень ниже то у нас с одной стороны ситуация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улучшается у нас больше появляется возможностей мы становимся более гибкими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при этом самих инструментов может быть меньше они могут быть сложнее и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</a:t>
            </a:r>
            <a:endParaRPr lang="ru-RU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4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это может быть очень важно если вы заранее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цете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 разные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платформы если мы опускаемся на уровень ниже то у нас с одной стороны ситуация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улучшается у нас больше появляется возможностей мы становимся более гибкими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при этом самих инструментов может быть меньше они могут быть сложнее и вот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поро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вхо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есть если например у тебя какой-то высокоуровневый кейс то не имея каких-то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фундаментальных знаниях об ML ты можешь выплыть тебе примерно понятно что там происходит то на вот таком более низком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уровне скорее всего это уже не прокатит и тебе придётся хорошенько разбираться вот ну и там примеры есть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ловы варианты когда ты можешь работать именно с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заточен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допустим Ибо ты уро программировать видеокарты с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помощью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Metal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есть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для других платформ например есть MN от АБ есть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какие-то варианты когда тебе не подойдёт вообще ничего или там что-то не устроит допустим по производительности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какие-то инструменты придётся создавать самому в этом случае там написанный вручную там будет тебя выручать Ну и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но не последний по важности НТ это У тебя есть какая-то модель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созданная во взрослых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таких как P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ты можешь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её тем или иным видом адаптировать под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мобилки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 есть например сконвертируйте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тебя происходит с помощью мощностей мобильного устройства либо Облачный и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6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на девайсе мы можем захотеть работать с моделькой Когда например нам нужно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быстродействие То есть если мы не хотим ждать пока придёт ответ от сервера 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наш выбор и допустим имея какой-то ускоритель таких вычислений мы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там действительно можем достичь практически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реалтай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скорости также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любят когда например их фотографии для обработки никуда не отправляются и вот прямо на девайсе все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необходимые вычисление происходит соответственно ничего не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пересыла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уменьшаем риск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утечки также наверное важно упомянуть что модельки могут быть совершенно разного размера то есть какие-то из них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будут совсем маленькие которые спокойно помещаются в приложение какие-то будут иметь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подумает мобильные приложения Ну и какие-то будут изначально такого размера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Даже мыслей в общем-то не будет возникать Вот ну и последний кейс ещё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захотелось добавить это варианты когда ты можешь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добу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устройстве То есть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у тебя есть какая-то уже имеющаяся базовая модель но ты можешь подстраиваться под какие-то локальные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особенности Ну вот наверное так могла бы работать как раз технология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Face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 то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какая-то базовая вариация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Steam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уже должна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понимать что из себя представляет человеческое лицо но на основе данных от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конкретного пользователя она может </a:t>
            </a:r>
            <a:r>
              <a:rPr lang="ru-RU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дооб</a:t>
            </a:r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учиться и уметь хорошо определять Именно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его причём в процессе делать это всё лучше и лучше потому что каждый раз там</a:t>
            </a:r>
          </a:p>
          <a:p>
            <a:r>
              <a:rPr lang="ru-RU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немножечко разном состоянии будет пользователя анализировать Да ну и в какой-то момент там научится работать</a:t>
            </a:r>
          </a:p>
          <a:p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у него есть очки когда там у него есть щетина там и так далее соответственно если мы говорим про</a:t>
            </a:r>
            <a:endParaRPr lang="ru-RU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416BD5-0FD6-49FE-869D-15666DE2A6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9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0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7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A4CCF-E523-4C0F-A358-1F233D268D13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FAE6-D016-47B4-8CE1-4A456849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3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Machine</a:t>
            </a:r>
            <a:r>
              <a:rPr lang="ru-RU" b="1" dirty="0"/>
              <a:t> </a:t>
            </a:r>
            <a:r>
              <a:rPr lang="ru-RU" b="1" dirty="0" err="1"/>
              <a:t>Learning</a:t>
            </a:r>
            <a:r>
              <a:rPr lang="ru-RU" b="1" dirty="0"/>
              <a:t> в мобильной разработке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нужен </a:t>
            </a:r>
            <a:r>
              <a:rPr lang="ru-RU" dirty="0" err="1" smtClean="0"/>
              <a:t>on-device</a:t>
            </a:r>
            <a:r>
              <a:rPr lang="ru-RU" dirty="0" smtClean="0"/>
              <a:t> </a:t>
            </a:r>
            <a:r>
              <a:rPr lang="ru-RU" dirty="0" err="1" smtClean="0"/>
              <a:t>inference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Быстродействие</a:t>
            </a:r>
          </a:p>
          <a:p>
            <a:r>
              <a:rPr lang="ru-RU" dirty="0" smtClean="0"/>
              <a:t>Конфиденциальность</a:t>
            </a:r>
          </a:p>
          <a:p>
            <a:r>
              <a:rPr lang="ru-RU" dirty="0" smtClean="0"/>
              <a:t>Малый размер модели</a:t>
            </a:r>
          </a:p>
          <a:p>
            <a:r>
              <a:rPr lang="ru-RU" dirty="0" smtClean="0"/>
              <a:t> </a:t>
            </a:r>
            <a:r>
              <a:rPr lang="ru-RU" dirty="0" err="1" smtClean="0"/>
              <a:t>Дообучение</a:t>
            </a:r>
            <a:r>
              <a:rPr lang="ru-RU" dirty="0" smtClean="0"/>
              <a:t> на устройстве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2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нужен облачный </a:t>
            </a:r>
            <a:r>
              <a:rPr lang="ru-RU" dirty="0" err="1" smtClean="0"/>
              <a:t>inference</a:t>
            </a:r>
            <a:r>
              <a:rPr lang="ru-RU" dirty="0" smtClean="0"/>
              <a:t>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Во всех остальных случаях :)</a:t>
            </a:r>
          </a:p>
          <a:p>
            <a:pPr marL="0" indent="0">
              <a:buNone/>
            </a:pPr>
            <a:r>
              <a:rPr lang="ru-RU" dirty="0" smtClean="0"/>
              <a:t>• Большие сложные модели</a:t>
            </a:r>
          </a:p>
          <a:p>
            <a:pPr marL="0" indent="0">
              <a:buNone/>
            </a:pPr>
            <a:r>
              <a:rPr lang="ru-RU" dirty="0" smtClean="0"/>
              <a:t>• Кроссплатформенность</a:t>
            </a:r>
          </a:p>
          <a:p>
            <a:pPr marL="0" indent="0">
              <a:buNone/>
            </a:pPr>
            <a:r>
              <a:rPr lang="ru-RU" dirty="0" smtClean="0"/>
              <a:t>• Закрытость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7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8572"/>
            <a:ext cx="10515600" cy="1325563"/>
          </a:xfrm>
        </p:spPr>
        <p:txBody>
          <a:bodyPr/>
          <a:lstStyle/>
          <a:p>
            <a:r>
              <a:rPr lang="en-US" dirty="0" smtClean="0"/>
              <a:t>On-device inference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CPU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Максимальная гибкость, большая нагрузка на батарею</a:t>
            </a:r>
          </a:p>
          <a:p>
            <a:pPr marL="0" indent="0">
              <a:buNone/>
            </a:pPr>
            <a:r>
              <a:rPr lang="ru-RU" dirty="0" smtClean="0"/>
              <a:t>Сильная загрузка </a:t>
            </a:r>
            <a:r>
              <a:rPr lang="en-US" dirty="0" smtClean="0"/>
              <a:t>CPU</a:t>
            </a:r>
            <a:r>
              <a:rPr lang="ru-RU" dirty="0" smtClean="0"/>
              <a:t> снижает быстродействие приложений</a:t>
            </a:r>
          </a:p>
          <a:p>
            <a:pPr marL="0" indent="0">
              <a:buNone/>
            </a:pPr>
            <a:r>
              <a:rPr lang="ru-RU" dirty="0" smtClean="0"/>
              <a:t>Оптимизированные инструкции </a:t>
            </a:r>
            <a:r>
              <a:rPr lang="en-US" dirty="0" smtClean="0"/>
              <a:t>CPU</a:t>
            </a:r>
            <a:r>
              <a:rPr lang="ru-RU" dirty="0" smtClean="0"/>
              <a:t>, например </a:t>
            </a:r>
            <a:r>
              <a:rPr lang="en-US" dirty="0" smtClean="0"/>
              <a:t>Apple </a:t>
            </a:r>
            <a:r>
              <a:rPr lang="en-US" dirty="0" err="1" smtClean="0"/>
              <a:t>Acceterate</a:t>
            </a:r>
            <a:r>
              <a:rPr lang="en-US" dirty="0" smtClean="0"/>
              <a:t>. BNNS</a:t>
            </a:r>
          </a:p>
          <a:p>
            <a:pPr marL="0" indent="0">
              <a:buNone/>
            </a:pPr>
            <a:r>
              <a:rPr lang="en-US" b="1" dirty="0" smtClean="0"/>
              <a:t>GPU</a:t>
            </a:r>
          </a:p>
          <a:p>
            <a:pPr marL="0" indent="0">
              <a:buNone/>
            </a:pPr>
            <a:r>
              <a:rPr lang="ru-RU" dirty="0" smtClean="0"/>
              <a:t>Параллелизм, можно снять часть нагрузки с </a:t>
            </a:r>
            <a:r>
              <a:rPr lang="en-US" dirty="0" smtClean="0"/>
              <a:t>CPU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OpenCL</a:t>
            </a:r>
            <a:r>
              <a:rPr lang="ru-RU" dirty="0" smtClean="0"/>
              <a:t>, </a:t>
            </a:r>
            <a:r>
              <a:rPr lang="en-US" dirty="0" smtClean="0"/>
              <a:t>CUDA</a:t>
            </a:r>
            <a:r>
              <a:rPr lang="ru-RU" dirty="0" smtClean="0"/>
              <a:t>, </a:t>
            </a:r>
            <a:r>
              <a:rPr lang="en-US" dirty="0" err="1" smtClean="0"/>
              <a:t>Vulkan</a:t>
            </a:r>
            <a:r>
              <a:rPr lang="en-US" dirty="0" smtClean="0"/>
              <a:t>. Metal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0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On-device inference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i="1" dirty="0" smtClean="0"/>
              <a:t> NPU (</a:t>
            </a:r>
            <a:r>
              <a:rPr lang="en-US" sz="3200" b="1" i="1" dirty="0" err="1" smtClean="0"/>
              <a:t>NeuraI</a:t>
            </a:r>
            <a:r>
              <a:rPr lang="en-US" sz="3200" b="1" i="1" dirty="0" smtClean="0"/>
              <a:t> Processing Unit)</a:t>
            </a:r>
          </a:p>
          <a:p>
            <a:pPr marL="0" indent="0">
              <a:buNone/>
            </a:pPr>
            <a:r>
              <a:rPr lang="ru-RU" dirty="0" smtClean="0"/>
              <a:t>Ускорение </a:t>
            </a:r>
            <a:r>
              <a:rPr lang="ru-RU" dirty="0" err="1" smtClean="0"/>
              <a:t>нейросетевых</a:t>
            </a:r>
            <a:r>
              <a:rPr lang="ru-RU" dirty="0" smtClean="0"/>
              <a:t> операций</a:t>
            </a:r>
          </a:p>
          <a:p>
            <a:pPr marL="0" indent="0">
              <a:buNone/>
            </a:pPr>
            <a:r>
              <a:rPr lang="ru-RU" dirty="0" smtClean="0"/>
              <a:t>Снимает нагрузку с </a:t>
            </a:r>
            <a:r>
              <a:rPr lang="en-US" dirty="0" smtClean="0"/>
              <a:t>CPU</a:t>
            </a:r>
            <a:r>
              <a:rPr lang="ru-RU" dirty="0" smtClean="0"/>
              <a:t> и </a:t>
            </a:r>
            <a:r>
              <a:rPr lang="en-US" dirty="0" smtClean="0"/>
              <a:t>GPU. </a:t>
            </a:r>
            <a:r>
              <a:rPr lang="ru-RU" dirty="0" smtClean="0"/>
              <a:t>экономит батарею</a:t>
            </a:r>
          </a:p>
          <a:p>
            <a:pPr marL="0" indent="0">
              <a:buNone/>
            </a:pPr>
            <a:r>
              <a:rPr lang="en-US" dirty="0" smtClean="0"/>
              <a:t>Apple</a:t>
            </a:r>
            <a:r>
              <a:rPr lang="ru-RU" dirty="0" smtClean="0"/>
              <a:t> </a:t>
            </a:r>
            <a:r>
              <a:rPr lang="en-US" dirty="0" err="1" smtClean="0"/>
              <a:t>NeuraI</a:t>
            </a:r>
            <a:r>
              <a:rPr lang="en-US" dirty="0" smtClean="0"/>
              <a:t> Engine, Huawei </a:t>
            </a:r>
            <a:r>
              <a:rPr lang="ru-RU" dirty="0" smtClean="0"/>
              <a:t>НА, </a:t>
            </a:r>
            <a:r>
              <a:rPr lang="en-US" dirty="0" err="1" smtClean="0"/>
              <a:t>GoogIe</a:t>
            </a:r>
            <a:r>
              <a:rPr lang="en-US" dirty="0" smtClean="0"/>
              <a:t> Pixel </a:t>
            </a:r>
            <a:r>
              <a:rPr lang="en-US" dirty="0" err="1" smtClean="0"/>
              <a:t>NeuraI</a:t>
            </a:r>
            <a:r>
              <a:rPr lang="en-US" dirty="0" smtClean="0"/>
              <a:t> 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  <a:r>
              <a:rPr lang="ru-RU" dirty="0" smtClean="0"/>
              <a:t> </a:t>
            </a:r>
            <a:r>
              <a:rPr lang="en-US" dirty="0" err="1" smtClean="0"/>
              <a:t>NeuraI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Впервые появился на </a:t>
            </a:r>
            <a:r>
              <a:rPr lang="ru-RU" dirty="0" err="1" smtClean="0"/>
              <a:t>iPhone</a:t>
            </a:r>
            <a:r>
              <a:rPr lang="ru-RU" dirty="0" smtClean="0"/>
              <a:t> Х в 2017 году</a:t>
            </a:r>
          </a:p>
          <a:p>
            <a:pPr marL="0" indent="0">
              <a:buNone/>
            </a:pPr>
            <a:r>
              <a:rPr lang="ru-RU" dirty="0" smtClean="0"/>
              <a:t>2017: А11 </a:t>
            </a:r>
            <a:r>
              <a:rPr lang="en-US" dirty="0" smtClean="0"/>
              <a:t>Bionic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 </a:t>
            </a:r>
            <a:r>
              <a:rPr lang="ru-RU" dirty="0" err="1" smtClean="0"/>
              <a:t>cores</a:t>
            </a:r>
            <a:r>
              <a:rPr lang="ru-RU" dirty="0" smtClean="0"/>
              <a:t>, 0,6 TF</a:t>
            </a:r>
            <a:r>
              <a:rPr lang="en-US" dirty="0" smtClean="0"/>
              <a:t>lo</a:t>
            </a:r>
            <a:r>
              <a:rPr lang="ru-RU" dirty="0" err="1" smtClean="0"/>
              <a:t>ps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2022: </a:t>
            </a:r>
            <a:r>
              <a:rPr lang="en-US" dirty="0" smtClean="0"/>
              <a:t>A16 Bionic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16 cores </a:t>
            </a:r>
            <a:r>
              <a:rPr lang="ru-RU" dirty="0" smtClean="0"/>
              <a:t>17 TF</a:t>
            </a:r>
            <a:r>
              <a:rPr lang="en-US" dirty="0" smtClean="0"/>
              <a:t>lo</a:t>
            </a:r>
            <a:r>
              <a:rPr lang="ru-RU" dirty="0" err="1" smtClean="0"/>
              <a:t>ps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'А15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35" y="2478311"/>
            <a:ext cx="3445124" cy="33268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38" y="365125"/>
            <a:ext cx="3949800" cy="55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1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Apple</a:t>
            </a:r>
            <a:r>
              <a:rPr lang="ru-RU" dirty="0" smtClean="0"/>
              <a:t> </a:t>
            </a:r>
            <a:r>
              <a:rPr lang="en-US" dirty="0" err="1" smtClean="0"/>
              <a:t>NeuraI</a:t>
            </a:r>
            <a:r>
              <a:rPr lang="en-US" dirty="0" smtClean="0"/>
              <a:t> Engine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Ускоряет работу с МИ-моделями нейронных сетей</a:t>
            </a:r>
          </a:p>
          <a:p>
            <a:r>
              <a:rPr lang="ru-RU" dirty="0" smtClean="0"/>
              <a:t>Разгружает </a:t>
            </a:r>
            <a:r>
              <a:rPr lang="en-US" dirty="0" smtClean="0"/>
              <a:t>CPU</a:t>
            </a:r>
            <a:r>
              <a:rPr lang="ru-RU" dirty="0" smtClean="0"/>
              <a:t> и GPU</a:t>
            </a:r>
          </a:p>
          <a:p>
            <a:r>
              <a:rPr lang="ru-RU" dirty="0" smtClean="0"/>
              <a:t>Более </a:t>
            </a:r>
            <a:r>
              <a:rPr lang="ru-RU" dirty="0" err="1" smtClean="0"/>
              <a:t>энергоэффективен</a:t>
            </a:r>
            <a:r>
              <a:rPr lang="ru-RU" dirty="0" smtClean="0"/>
              <a:t>, чем </a:t>
            </a:r>
            <a:r>
              <a:rPr lang="en-US" dirty="0" smtClean="0"/>
              <a:t>CPU</a:t>
            </a:r>
            <a:r>
              <a:rPr lang="ru-RU" dirty="0" smtClean="0"/>
              <a:t> и GPU</a:t>
            </a:r>
          </a:p>
          <a:p>
            <a:r>
              <a:rPr lang="ru-RU" dirty="0" smtClean="0"/>
              <a:t>Ограничения: поддерживает не все типы моделей</a:t>
            </a:r>
          </a:p>
          <a:p>
            <a:r>
              <a:rPr lang="ru-RU" dirty="0" smtClean="0"/>
              <a:t>Может не поддерживать определённые типы слоёв, те или иные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798420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Набор для работы с </a:t>
            </a:r>
            <a:r>
              <a:rPr lang="en-US" dirty="0" smtClean="0"/>
              <a:t>ML-</a:t>
            </a:r>
            <a:r>
              <a:rPr lang="ru-RU" dirty="0" smtClean="0"/>
              <a:t>моделями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 err="1" smtClean="0"/>
              <a:t>Create</a:t>
            </a:r>
            <a:r>
              <a:rPr lang="ru-RU" dirty="0" smtClean="0"/>
              <a:t> ML: создание и обучение моделей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 err="1" smtClean="0"/>
              <a:t>Core</a:t>
            </a:r>
            <a:r>
              <a:rPr lang="ru-RU" dirty="0" smtClean="0"/>
              <a:t> ML </a:t>
            </a:r>
            <a:r>
              <a:rPr lang="ru-RU" dirty="0" err="1" smtClean="0"/>
              <a:t>TooIs</a:t>
            </a:r>
            <a:r>
              <a:rPr lang="ru-RU" dirty="0" smtClean="0"/>
              <a:t>: импорт, диагностика и оптимизация</a:t>
            </a:r>
          </a:p>
          <a:p>
            <a:pPr marL="0" indent="0">
              <a:buNone/>
            </a:pPr>
            <a:r>
              <a:rPr lang="ru-RU" dirty="0" smtClean="0"/>
              <a:t>• Запуск вычислений</a:t>
            </a:r>
          </a:p>
          <a:p>
            <a:pPr marL="0" indent="0">
              <a:buNone/>
            </a:pPr>
            <a:r>
              <a:rPr lang="ru-RU" dirty="0" smtClean="0"/>
              <a:t>• Диспетчеризация вычислений между CPU, GPU и 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18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Hight</a:t>
            </a:r>
            <a:r>
              <a:rPr lang="en-US" dirty="0" smtClean="0"/>
              <a:t> level </a:t>
            </a:r>
            <a:r>
              <a:rPr lang="en-US" dirty="0" err="1" smtClean="0"/>
              <a:t>Api</a:t>
            </a:r>
            <a:r>
              <a:rPr lang="en-US" dirty="0" smtClean="0"/>
              <a:t> Apple. Vision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Детекция</a:t>
            </a:r>
            <a:r>
              <a:rPr lang="ru-RU" dirty="0" smtClean="0"/>
              <a:t> лиц и расположения характерных точек на нём</a:t>
            </a:r>
          </a:p>
          <a:p>
            <a:r>
              <a:rPr lang="ru-RU" dirty="0" err="1" smtClean="0"/>
              <a:t>Детекция</a:t>
            </a:r>
            <a:r>
              <a:rPr lang="ru-RU" dirty="0" smtClean="0"/>
              <a:t> текста</a:t>
            </a:r>
          </a:p>
          <a:p>
            <a:r>
              <a:rPr lang="ru-RU" dirty="0" smtClean="0"/>
              <a:t>Распознавание </a:t>
            </a:r>
            <a:r>
              <a:rPr lang="ru-RU" dirty="0" err="1" smtClean="0"/>
              <a:t>штрихкодов</a:t>
            </a:r>
            <a:endParaRPr lang="ru-RU" dirty="0" smtClean="0"/>
          </a:p>
          <a:p>
            <a:r>
              <a:rPr lang="ru-RU" dirty="0" smtClean="0"/>
              <a:t>Классификация изображений</a:t>
            </a:r>
          </a:p>
          <a:p>
            <a:r>
              <a:rPr lang="ru-RU" dirty="0" smtClean="0"/>
              <a:t>Отслеживание признаков</a:t>
            </a:r>
          </a:p>
          <a:p>
            <a:r>
              <a:rPr lang="ru-RU" dirty="0" smtClean="0"/>
              <a:t>(</a:t>
            </a:r>
            <a:r>
              <a:rPr lang="ru-RU" dirty="0" err="1" smtClean="0"/>
              <a:t>feature</a:t>
            </a:r>
            <a:r>
              <a:rPr lang="ru-RU" dirty="0" smtClean="0"/>
              <a:t> </a:t>
            </a:r>
            <a:r>
              <a:rPr lang="ru-RU" dirty="0" err="1" smtClean="0"/>
              <a:t>tracking</a:t>
            </a:r>
            <a:r>
              <a:rPr lang="ru-RU" dirty="0" smtClean="0"/>
              <a:t>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74" y="3076139"/>
            <a:ext cx="4929373" cy="32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04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• NLP (Natural Language Processing)</a:t>
            </a:r>
            <a:r>
              <a:rPr lang="ru-RU" dirty="0" smtClean="0"/>
              <a:t> </a:t>
            </a:r>
          </a:p>
          <a:p>
            <a:pPr marL="0" indent="0">
              <a:buNone/>
            </a:pPr>
            <a:r>
              <a:rPr lang="ru-RU" dirty="0" smtClean="0"/>
              <a:t>• Поддержка разных языков</a:t>
            </a:r>
          </a:p>
          <a:p>
            <a:pPr marL="0" indent="0">
              <a:buNone/>
            </a:pPr>
            <a:r>
              <a:rPr lang="ru-RU" dirty="0" smtClean="0"/>
              <a:t>• Разделение на абзацы, предложения, слова</a:t>
            </a:r>
          </a:p>
          <a:p>
            <a:pPr marL="0" indent="0">
              <a:buNone/>
            </a:pPr>
            <a:r>
              <a:rPr lang="ru-RU" dirty="0" smtClean="0"/>
              <a:t>• Определение частей речи, </a:t>
            </a:r>
            <a:r>
              <a:rPr lang="ru-RU" dirty="0" err="1" smtClean="0"/>
              <a:t>лемматизация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• Определение языка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80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Распознавание речи в аудиозаписях и</a:t>
            </a:r>
          </a:p>
          <a:p>
            <a:pPr marL="0" indent="0">
              <a:buNone/>
            </a:pPr>
            <a:r>
              <a:rPr lang="ru-RU" dirty="0" smtClean="0"/>
              <a:t>• Поддержка большого числа языков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 err="1" smtClean="0"/>
              <a:t>Оффлайн</a:t>
            </a:r>
            <a:r>
              <a:rPr lang="ru-RU" dirty="0" smtClean="0"/>
              <a:t>-распознавание*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* Поддерживаются не все языки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010" y="3220622"/>
            <a:ext cx="5372850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3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</a:t>
            </a:r>
            <a:r>
              <a:rPr lang="ru-RU" dirty="0" smtClean="0"/>
              <a:t>в мобильных приложениях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Apple Face Id</a:t>
            </a:r>
          </a:p>
          <a:p>
            <a:r>
              <a:rPr lang="ru-RU" dirty="0" smtClean="0"/>
              <a:t>Вычислительная фотография</a:t>
            </a:r>
          </a:p>
          <a:p>
            <a:pPr lvl="1"/>
            <a:r>
              <a:rPr lang="ru-RU" dirty="0" smtClean="0"/>
              <a:t>Подавления шума</a:t>
            </a:r>
          </a:p>
          <a:p>
            <a:pPr lvl="1"/>
            <a:r>
              <a:rPr lang="en-US" dirty="0" smtClean="0"/>
              <a:t>HDR</a:t>
            </a:r>
          </a:p>
          <a:p>
            <a:pPr lvl="1"/>
            <a:r>
              <a:rPr lang="ru-RU" dirty="0" smtClean="0"/>
              <a:t>Портретная съёмка</a:t>
            </a:r>
          </a:p>
          <a:p>
            <a:pPr lvl="1"/>
            <a:r>
              <a:rPr lang="ru-RU" dirty="0" smtClean="0"/>
              <a:t>Ночной режим</a:t>
            </a:r>
          </a:p>
          <a:p>
            <a:pPr lvl="1"/>
            <a:r>
              <a:rPr lang="ru-RU" dirty="0" smtClean="0"/>
              <a:t>Киноэффекты</a:t>
            </a:r>
          </a:p>
          <a:p>
            <a:pPr lvl="1"/>
            <a:r>
              <a:rPr lang="ru-RU" dirty="0" smtClean="0"/>
              <a:t>Фильтры</a:t>
            </a:r>
            <a:endParaRPr lang="ru-RU" dirty="0"/>
          </a:p>
          <a:p>
            <a:r>
              <a:rPr lang="ru-RU" dirty="0" smtClean="0"/>
              <a:t>Другие </a:t>
            </a:r>
            <a:r>
              <a:rPr lang="ru-RU" dirty="0" err="1" smtClean="0"/>
              <a:t>фичи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01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Sound Analysis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Классификация звуков</a:t>
            </a:r>
          </a:p>
          <a:p>
            <a:pPr marL="0" indent="0">
              <a:buNone/>
            </a:pPr>
            <a:r>
              <a:rPr lang="ru-RU" dirty="0" smtClean="0"/>
              <a:t>• Идентификация 300+ звуков</a:t>
            </a:r>
          </a:p>
          <a:p>
            <a:pPr marL="0" indent="0">
              <a:buNone/>
            </a:pPr>
            <a:r>
              <a:rPr lang="ru-RU" dirty="0" smtClean="0"/>
              <a:t>• Возможно использование</a:t>
            </a:r>
            <a:r>
              <a:rPr lang="en-US" dirty="0" smtClean="0"/>
              <a:t> </a:t>
            </a:r>
            <a:r>
              <a:rPr lang="ru-RU" dirty="0" smtClean="0"/>
              <a:t>своей </a:t>
            </a:r>
            <a:r>
              <a:rPr lang="en-US" dirty="0" smtClean="0"/>
              <a:t>Core Ml</a:t>
            </a:r>
            <a:r>
              <a:rPr lang="ru-RU" dirty="0" smtClean="0"/>
              <a:t> модели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2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kit  and Firebase ML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Набор инструментов для работы с МИ-моделями</a:t>
            </a:r>
          </a:p>
          <a:p>
            <a:r>
              <a:rPr lang="ru-RU" dirty="0" smtClean="0"/>
              <a:t>Поддерживает </a:t>
            </a:r>
            <a:r>
              <a:rPr lang="ru-RU" dirty="0" err="1" smtClean="0"/>
              <a:t>Android</a:t>
            </a:r>
            <a:r>
              <a:rPr lang="ru-RU" dirty="0" smtClean="0"/>
              <a:t> и </a:t>
            </a:r>
            <a:r>
              <a:rPr lang="ru-RU" dirty="0" err="1" smtClean="0"/>
              <a:t>iOS</a:t>
            </a:r>
            <a:endParaRPr lang="ru-RU" dirty="0" smtClean="0"/>
          </a:p>
          <a:p>
            <a:r>
              <a:rPr lang="en-US" dirty="0" smtClean="0"/>
              <a:t>ML</a:t>
            </a:r>
            <a:r>
              <a:rPr lang="ru-RU" dirty="0" smtClean="0"/>
              <a:t> </a:t>
            </a:r>
            <a:r>
              <a:rPr lang="ru-RU" dirty="0" err="1" smtClean="0"/>
              <a:t>kit</a:t>
            </a:r>
            <a:r>
              <a:rPr lang="ru-RU" dirty="0" smtClean="0"/>
              <a:t>: </a:t>
            </a:r>
            <a:r>
              <a:rPr lang="ru-RU" dirty="0" err="1" smtClean="0"/>
              <a:t>on</a:t>
            </a:r>
            <a:r>
              <a:rPr lang="en-US" dirty="0" smtClean="0"/>
              <a:t> </a:t>
            </a:r>
            <a:r>
              <a:rPr lang="ru-RU" dirty="0" err="1" smtClean="0"/>
              <a:t>device</a:t>
            </a:r>
            <a:endParaRPr lang="ru-RU" dirty="0" smtClean="0"/>
          </a:p>
          <a:p>
            <a:r>
              <a:rPr lang="ru-RU" dirty="0" err="1" smtClean="0"/>
              <a:t>Firebase</a:t>
            </a:r>
            <a:r>
              <a:rPr lang="ru-RU" dirty="0" smtClean="0"/>
              <a:t> </a:t>
            </a:r>
            <a:r>
              <a:rPr lang="en-US" dirty="0" smtClean="0"/>
              <a:t>ML</a:t>
            </a:r>
            <a:r>
              <a:rPr lang="en-US" dirty="0"/>
              <a:t>/</a:t>
            </a:r>
            <a:r>
              <a:rPr lang="ru-RU" dirty="0" smtClean="0"/>
              <a:t> </a:t>
            </a:r>
            <a:r>
              <a:rPr lang="ru-RU" dirty="0" err="1" smtClean="0"/>
              <a:t>cloud</a:t>
            </a:r>
            <a:r>
              <a:rPr lang="ru-RU" dirty="0" smtClean="0"/>
              <a:t> </a:t>
            </a:r>
            <a:r>
              <a:rPr lang="ru-RU" dirty="0" err="1" smtClean="0"/>
              <a:t>on</a:t>
            </a:r>
            <a:r>
              <a:rPr lang="en-US" dirty="0" smtClean="0"/>
              <a:t>-</a:t>
            </a:r>
            <a:r>
              <a:rPr lang="ru-RU" dirty="0" err="1" smtClean="0"/>
              <a:t>device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22" y="2387683"/>
            <a:ext cx="6054476" cy="416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0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 </a:t>
            </a:r>
            <a:r>
              <a:rPr lang="ru-RU" dirty="0" smtClean="0"/>
              <a:t>в мобильных приложения</a:t>
            </a:r>
            <a:r>
              <a:rPr lang="en-US" dirty="0" smtClean="0"/>
              <a:t>x</a:t>
            </a:r>
            <a:r>
              <a:rPr lang="ru-RU" dirty="0" smtClean="0"/>
              <a:t>. Что дальше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Diffusion models</a:t>
            </a:r>
          </a:p>
          <a:p>
            <a:r>
              <a:rPr lang="en-US" dirty="0" smtClean="0"/>
              <a:t>GPT (Generative pre-trained transformer)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2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Текущие направления.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Медицина</a:t>
            </a:r>
          </a:p>
          <a:p>
            <a:r>
              <a:rPr lang="ru-RU" dirty="0" smtClean="0"/>
              <a:t>Персональные ассистенты</a:t>
            </a:r>
          </a:p>
          <a:p>
            <a:r>
              <a:rPr lang="ru-RU" dirty="0" smtClean="0"/>
              <a:t>Контекстная память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9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Machine</a:t>
            </a:r>
            <a:r>
              <a:rPr lang="ru-RU" dirty="0" smtClean="0"/>
              <a:t> </a:t>
            </a:r>
            <a:r>
              <a:rPr lang="ru-RU" dirty="0" err="1" smtClean="0"/>
              <a:t>Learn</a:t>
            </a:r>
            <a:r>
              <a:rPr lang="en-US" dirty="0" err="1" smtClean="0"/>
              <a:t>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Машинное обучение (англ. </a:t>
            </a:r>
            <a:r>
              <a:rPr lang="ru-RU" dirty="0" err="1" smtClean="0"/>
              <a:t>machine</a:t>
            </a:r>
            <a:r>
              <a:rPr lang="ru-RU" dirty="0" smtClean="0"/>
              <a:t> </a:t>
            </a:r>
            <a:r>
              <a:rPr lang="ru-RU" dirty="0" err="1" smtClean="0"/>
              <a:t>learning</a:t>
            </a:r>
            <a:r>
              <a:rPr lang="ru-RU" dirty="0" smtClean="0"/>
              <a:t>, ML)</a:t>
            </a:r>
            <a:r>
              <a:rPr lang="en-US" dirty="0" smtClean="0"/>
              <a:t> </a:t>
            </a:r>
            <a:r>
              <a:rPr lang="ru-RU" dirty="0" smtClean="0"/>
              <a:t>класс</a:t>
            </a:r>
          </a:p>
          <a:p>
            <a:pPr marL="0" indent="0">
              <a:buNone/>
            </a:pPr>
            <a:r>
              <a:rPr lang="ru-RU" dirty="0" smtClean="0"/>
              <a:t>методов искусственного интеллекта (А</a:t>
            </a:r>
            <a:r>
              <a:rPr lang="en-US" dirty="0" smtClean="0"/>
              <a:t>I</a:t>
            </a:r>
            <a:r>
              <a:rPr lang="ru-RU" dirty="0" smtClean="0"/>
              <a:t>), характерной чертой</a:t>
            </a:r>
          </a:p>
          <a:p>
            <a:pPr marL="0" indent="0">
              <a:buNone/>
            </a:pPr>
            <a:r>
              <a:rPr lang="ru-RU" dirty="0" smtClean="0"/>
              <a:t>которых является не прямое решение задачи, а обучение за счёт</a:t>
            </a:r>
          </a:p>
          <a:p>
            <a:pPr marL="0" indent="0">
              <a:buNone/>
            </a:pPr>
            <a:r>
              <a:rPr lang="ru-RU" dirty="0" smtClean="0"/>
              <a:t>применения решений множества сходных задач.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ru-RU" b="1" dirty="0" err="1" smtClean="0"/>
              <a:t>Нейросети</a:t>
            </a:r>
            <a:r>
              <a:rPr lang="ru-RU" b="1" dirty="0" smtClean="0"/>
              <a:t> и глубинное обучение. обучение (</a:t>
            </a:r>
            <a:r>
              <a:rPr lang="en-US" b="1" dirty="0" smtClean="0"/>
              <a:t>training). </a:t>
            </a:r>
            <a:r>
              <a:rPr lang="ru-RU" b="1" dirty="0" smtClean="0"/>
              <a:t>применение (</a:t>
            </a:r>
            <a:r>
              <a:rPr lang="en-US" b="1" dirty="0" smtClean="0"/>
              <a:t>inference) </a:t>
            </a:r>
            <a:r>
              <a:rPr lang="ru-RU" dirty="0" smtClean="0"/>
              <a:t>Нашумевшие примеры: </a:t>
            </a:r>
            <a:r>
              <a:rPr lang="en-US" dirty="0" smtClean="0"/>
              <a:t>Diffusion models. GPT transformers</a:t>
            </a:r>
          </a:p>
          <a:p>
            <a:r>
              <a:rPr lang="ru-RU" dirty="0" smtClean="0"/>
              <a:t>Важно понимать. что можно совмещать с классическими </a:t>
            </a:r>
            <a:r>
              <a:rPr lang="ru-RU" dirty="0" err="1" smtClean="0"/>
              <a:t>алгоритмами.например</a:t>
            </a:r>
            <a:r>
              <a:rPr lang="ru-RU" dirty="0" smtClean="0"/>
              <a:t> </a:t>
            </a:r>
            <a:r>
              <a:rPr lang="en-US" dirty="0" err="1" smtClean="0"/>
              <a:t>computet</a:t>
            </a:r>
            <a:r>
              <a:rPr lang="en-US" dirty="0" smtClean="0"/>
              <a:t> vision (0penCV)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8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Learning. </a:t>
            </a:r>
            <a:r>
              <a:rPr lang="ru-RU" dirty="0" smtClean="0"/>
              <a:t>Обучение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Выбор </a:t>
            </a:r>
            <a:r>
              <a:rPr lang="ru-RU" dirty="0" err="1" smtClean="0"/>
              <a:t>архитектурыы</a:t>
            </a:r>
            <a:endParaRPr lang="ru-RU" dirty="0" smtClean="0"/>
          </a:p>
          <a:p>
            <a:r>
              <a:rPr lang="ru-RU" dirty="0" smtClean="0"/>
              <a:t>Подготовка данных</a:t>
            </a:r>
          </a:p>
          <a:p>
            <a:r>
              <a:rPr lang="ru-RU" dirty="0" smtClean="0"/>
              <a:t>Обучение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API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Обученные модели и АР</a:t>
            </a:r>
            <a:r>
              <a:rPr lang="en-US" dirty="0" smtClean="0"/>
              <a:t>I</a:t>
            </a:r>
            <a:r>
              <a:rPr lang="ru-RU" dirty="0" smtClean="0"/>
              <a:t> для работы с доменной моделью</a:t>
            </a:r>
            <a:r>
              <a:rPr lang="en-US" dirty="0" smtClean="0"/>
              <a:t>  </a:t>
            </a:r>
            <a:r>
              <a:rPr lang="ru-RU" dirty="0" smtClean="0"/>
              <a:t>Обычно нет возможности детальной настройки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 err="1" smtClean="0"/>
              <a:t>Apple</a:t>
            </a:r>
            <a:r>
              <a:rPr lang="ru-RU" dirty="0" smtClean="0"/>
              <a:t>: </a:t>
            </a:r>
            <a:r>
              <a:rPr lang="ru-RU" dirty="0" err="1" smtClean="0"/>
              <a:t>Vision</a:t>
            </a:r>
            <a:r>
              <a:rPr lang="ru-RU" dirty="0" smtClean="0"/>
              <a:t>, </a:t>
            </a:r>
            <a:r>
              <a:rPr lang="ru-RU" dirty="0" err="1" smtClean="0"/>
              <a:t>NaturaI</a:t>
            </a:r>
            <a:r>
              <a:rPr lang="ru-RU" dirty="0" smtClean="0"/>
              <a:t> </a:t>
            </a:r>
            <a:r>
              <a:rPr lang="en-US" dirty="0" smtClean="0"/>
              <a:t>Language</a:t>
            </a:r>
            <a:r>
              <a:rPr lang="ru-RU" dirty="0" smtClean="0"/>
              <a:t>, </a:t>
            </a:r>
            <a:r>
              <a:rPr lang="ru-RU" dirty="0" err="1" smtClean="0"/>
              <a:t>Speech</a:t>
            </a:r>
            <a:r>
              <a:rPr lang="ru-RU" dirty="0" smtClean="0"/>
              <a:t>, </a:t>
            </a:r>
            <a:r>
              <a:rPr lang="ru-RU" dirty="0" err="1" smtClean="0"/>
              <a:t>Sound</a:t>
            </a:r>
            <a:r>
              <a:rPr lang="ru-RU" dirty="0" smtClean="0"/>
              <a:t> </a:t>
            </a:r>
            <a:r>
              <a:rPr lang="ru-RU" dirty="0" err="1" smtClean="0"/>
              <a:t>Analysis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•</a:t>
            </a:r>
            <a:r>
              <a:rPr lang="ru-RU" dirty="0" err="1" smtClean="0"/>
              <a:t>GoogIe</a:t>
            </a:r>
            <a:r>
              <a:rPr lang="ru-RU" dirty="0" smtClean="0"/>
              <a:t>: МИ </a:t>
            </a:r>
            <a:r>
              <a:rPr lang="ru-RU" dirty="0" err="1" smtClean="0"/>
              <a:t>kit</a:t>
            </a:r>
            <a:r>
              <a:rPr lang="ru-RU" dirty="0" smtClean="0"/>
              <a:t>, </a:t>
            </a:r>
            <a:r>
              <a:rPr lang="ru-RU" dirty="0" err="1" smtClean="0"/>
              <a:t>Firebase</a:t>
            </a:r>
            <a:r>
              <a:rPr lang="ru-RU" dirty="0" smtClean="0"/>
              <a:t> 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5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Инструменты для гибкой работы с моделями Больше возможностей, существенно выше порог входа</a:t>
            </a:r>
          </a:p>
          <a:p>
            <a:r>
              <a:rPr lang="ru-RU" dirty="0" err="1" smtClean="0"/>
              <a:t>Apple</a:t>
            </a:r>
            <a:r>
              <a:rPr lang="ru-RU" dirty="0" smtClean="0"/>
              <a:t>: </a:t>
            </a:r>
            <a:r>
              <a:rPr lang="en-US" dirty="0" smtClean="0"/>
              <a:t>Core</a:t>
            </a:r>
            <a:r>
              <a:rPr lang="ru-RU" dirty="0" smtClean="0"/>
              <a:t> </a:t>
            </a:r>
            <a:r>
              <a:rPr lang="en-US" dirty="0" smtClean="0"/>
              <a:t>ML Core</a:t>
            </a:r>
            <a:r>
              <a:rPr lang="ru-RU" dirty="0" smtClean="0"/>
              <a:t> </a:t>
            </a:r>
            <a:r>
              <a:rPr lang="en-US" dirty="0" smtClean="0"/>
              <a:t>ML </a:t>
            </a:r>
            <a:r>
              <a:rPr lang="ru-RU" dirty="0" err="1" smtClean="0"/>
              <a:t>TooIs</a:t>
            </a:r>
            <a:r>
              <a:rPr lang="ru-RU" dirty="0" smtClean="0"/>
              <a:t>, </a:t>
            </a:r>
            <a:r>
              <a:rPr lang="ru-RU" dirty="0" err="1" smtClean="0"/>
              <a:t>Create</a:t>
            </a:r>
            <a:r>
              <a:rPr lang="ru-RU" dirty="0" smtClean="0"/>
              <a:t> </a:t>
            </a:r>
            <a:r>
              <a:rPr lang="en-US" dirty="0" smtClean="0"/>
              <a:t>ML</a:t>
            </a:r>
            <a:r>
              <a:rPr lang="ru-RU" dirty="0" smtClean="0"/>
              <a:t> </a:t>
            </a:r>
            <a:r>
              <a:rPr lang="ru-RU" dirty="0" err="1" smtClean="0"/>
              <a:t>Components</a:t>
            </a:r>
            <a:r>
              <a:rPr lang="ru-RU" dirty="0" smtClean="0"/>
              <a:t>, </a:t>
            </a:r>
            <a:r>
              <a:rPr lang="ru-RU" dirty="0" err="1" smtClean="0"/>
              <a:t>Meta</a:t>
            </a:r>
            <a:r>
              <a:rPr lang="en-US" dirty="0"/>
              <a:t>l</a:t>
            </a:r>
            <a:endParaRPr lang="ru-RU" dirty="0" smtClean="0"/>
          </a:p>
          <a:p>
            <a:r>
              <a:rPr lang="ru-RU" dirty="0" err="1" smtClean="0"/>
              <a:t>Allbaba</a:t>
            </a:r>
            <a:r>
              <a:rPr lang="ru-RU" dirty="0" smtClean="0"/>
              <a:t>: MNN</a:t>
            </a:r>
          </a:p>
          <a:p>
            <a:r>
              <a:rPr lang="ru-RU" dirty="0" smtClean="0"/>
              <a:t>Написанный вручную </a:t>
            </a:r>
            <a:r>
              <a:rPr lang="ru-RU" dirty="0" err="1" smtClean="0"/>
              <a:t>тулчейн</a:t>
            </a:r>
            <a:endParaRPr lang="ru-RU" dirty="0" smtClean="0"/>
          </a:p>
          <a:p>
            <a:r>
              <a:rPr lang="ru-RU" dirty="0" smtClean="0"/>
              <a:t>Конвертация моделей </a:t>
            </a:r>
            <a:r>
              <a:rPr lang="ru-RU" dirty="0" err="1" smtClean="0"/>
              <a:t>PyTorch</a:t>
            </a:r>
            <a:r>
              <a:rPr lang="ru-RU" dirty="0" smtClean="0"/>
              <a:t>, </a:t>
            </a:r>
            <a:r>
              <a:rPr lang="ru-RU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39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5202</Words>
  <Application>Microsoft Office PowerPoint</Application>
  <PresentationFormat>Широкоэкранный</PresentationFormat>
  <Paragraphs>494</Paragraphs>
  <Slides>21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Machine Learning в мобильной разработке</vt:lpstr>
      <vt:lpstr>Ml в мобильных приложениях</vt:lpstr>
      <vt:lpstr>Ml в мобильных приложенияx. Что дальше</vt:lpstr>
      <vt:lpstr>Текущие направления.</vt:lpstr>
      <vt:lpstr>Machine Learning</vt:lpstr>
      <vt:lpstr>Machine Learning </vt:lpstr>
      <vt:lpstr>Machine Learning. Обучение</vt:lpstr>
      <vt:lpstr>High level API</vt:lpstr>
      <vt:lpstr>Low level api</vt:lpstr>
      <vt:lpstr>Когда нужен on-device inference?</vt:lpstr>
      <vt:lpstr>Когда нужен облачный inference?</vt:lpstr>
      <vt:lpstr>On-device inference </vt:lpstr>
      <vt:lpstr>On-device inference </vt:lpstr>
      <vt:lpstr>Apple NeuraI Engine</vt:lpstr>
      <vt:lpstr>Apple NeuraI Engine</vt:lpstr>
      <vt:lpstr>Core ML</vt:lpstr>
      <vt:lpstr>Hight level Api Apple. Vision</vt:lpstr>
      <vt:lpstr>Natural Language</vt:lpstr>
      <vt:lpstr>Speech </vt:lpstr>
      <vt:lpstr>Sound Analysis</vt:lpstr>
      <vt:lpstr>ML kit  and Firebase 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в мобильной разработке</dc:title>
  <dc:creator>nam polehyk</dc:creator>
  <cp:lastModifiedBy>nam polehyk</cp:lastModifiedBy>
  <cp:revision>9</cp:revision>
  <dcterms:created xsi:type="dcterms:W3CDTF">2024-12-21T07:01:28Z</dcterms:created>
  <dcterms:modified xsi:type="dcterms:W3CDTF">2025-01-16T21:04:40Z</dcterms:modified>
</cp:coreProperties>
</file>