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270" autoAdjust="0"/>
  </p:normalViewPr>
  <p:slideViewPr>
    <p:cSldViewPr snapToGrid="0">
      <p:cViewPr varScale="1">
        <p:scale>
          <a:sx n="72" d="100"/>
          <a:sy n="72" d="100"/>
        </p:scale>
        <p:origin x="23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9E5C9-F087-45F2-91C9-892CCA672F1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24332-986D-4AB0-9742-97284663C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5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современный цифровой век мобильные устройства стали неотъемлемой частью нашей повседневной </a:t>
            </a:r>
            <a:r>
              <a:rPr lang="ru-RU" dirty="0" err="1" smtClean="0"/>
              <a:t>жизни.С</a:t>
            </a:r>
            <a:r>
              <a:rPr lang="ru-RU" dirty="0" smtClean="0"/>
              <a:t> ростом спроса на мобильные приложения разработчикам стало </a:t>
            </a:r>
            <a:r>
              <a:rPr lang="ru-RU" dirty="0" err="1" smtClean="0"/>
              <a:t>необходимонеобходимо</a:t>
            </a:r>
            <a:r>
              <a:rPr lang="ru-RU" dirty="0" smtClean="0"/>
              <a:t> хорошо разбираться в интернет-сетях, чтобы создавать надежные и прочные</a:t>
            </a:r>
            <a:r>
              <a:rPr lang="en-US" dirty="0" smtClean="0"/>
              <a:t> </a:t>
            </a:r>
            <a:r>
              <a:rPr lang="ru-RU" dirty="0" smtClean="0"/>
              <a:t>мобильных приложений. Интернет-сети являются основой современных мобильных приложений, поскольку </a:t>
            </a:r>
            <a:r>
              <a:rPr lang="ru-RU" dirty="0" smtClean="0"/>
              <a:t>они</a:t>
            </a:r>
            <a:r>
              <a:rPr lang="en-US" smtClean="0"/>
              <a:t> </a:t>
            </a:r>
            <a:r>
              <a:rPr lang="ru-RU" smtClean="0"/>
              <a:t>позволяет </a:t>
            </a:r>
            <a:r>
              <a:rPr lang="ru-RU" dirty="0" smtClean="0"/>
              <a:t>им соединяться с различными сервисами и обмениваться данными с </a:t>
            </a:r>
            <a:r>
              <a:rPr lang="ru-RU" dirty="0" err="1" smtClean="0"/>
              <a:t>серверами.Без</a:t>
            </a:r>
            <a:r>
              <a:rPr lang="ru-RU" dirty="0" smtClean="0"/>
              <a:t> правильного понимания работы интернет-сети разработчики могут столкнуться </a:t>
            </a:r>
            <a:r>
              <a:rPr lang="ru-RU" dirty="0" err="1" smtClean="0"/>
              <a:t>сс</a:t>
            </a:r>
            <a:r>
              <a:rPr lang="ru-RU" dirty="0" smtClean="0"/>
              <a:t> проблемами при создании масштабируемых и эффективных мобильных приложений, способных обеспечить </a:t>
            </a:r>
            <a:r>
              <a:rPr lang="ru-RU" dirty="0" err="1" smtClean="0"/>
              <a:t>бесперебойныйпользовательский</a:t>
            </a:r>
            <a:r>
              <a:rPr lang="ru-RU" dirty="0" smtClean="0"/>
              <a:t> опыт. Поэтому изучение интернет-сети крайне важно для </a:t>
            </a:r>
            <a:r>
              <a:rPr lang="ru-RU" dirty="0" err="1" smtClean="0"/>
              <a:t>разработчиковкоторые</a:t>
            </a:r>
            <a:r>
              <a:rPr lang="ru-RU" dirty="0" smtClean="0"/>
              <a:t> стремятся создавать успешные мобильные приложения на современном конкурентном </a:t>
            </a:r>
            <a:r>
              <a:rPr lang="ru-RU" dirty="0" err="1" smtClean="0"/>
              <a:t>рынке.Переведено</a:t>
            </a:r>
            <a:r>
              <a:rPr lang="ru-RU" dirty="0" smtClean="0"/>
              <a:t> с помощью www.DeepL.com/Translator (бесплатная версия)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4332-986D-4AB0-9742-97284663C7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09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код определяет модель данных для ответа на запрос трендовых фильмов или сериалов.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начале кода импортируется библиотека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dart:convert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которая предоставляет функции для кодирования и декодирования JSON.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Затем определены две функции: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trendingResponseModelFromJson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trendingResponseModelToJson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Функция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trendingResponseModelFromJson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принимает строку в формате JSON и возвращает экземпляр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TrendingResponseModel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созданный из этой строки. Функция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trendingResponseModelToJson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принимает экземпляр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TrendingResponseModel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возвращает строку в формате JSON, созданную из этого экземпляра.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TrendingResponseModel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определяет структуру ответа на запрос трендовых фильмов или сериалов. Он содержит четыре свойства: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totalPages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totalResults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Свойство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целым числом, которое указывает на текущую страницу результатов. Свойство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списком экземпляров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содержит информацию о каждом трендовом фильме или сериале. Свойства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totalPages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totalResults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являются целыми числами, которые указывают на общее количество страниц и результатов.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код определяет модель данных для ответа на запрос трендовых фильмов или сериалов и предоставляет функции для кодирования и декодирования JSON.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4332-986D-4AB0-9742-97284663C7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54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код определяет модель данных для результата запроса трендовых фильмов или сериалов.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определяет структуру результата запроса. Он содержит несколько свойств, таких как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adult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backdropPath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genreIds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originalLanguage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originalTitle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overview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posterPath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releaseDate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video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voteAverage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voteCount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popularity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firstAirDate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originCountry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originalName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Конструктор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принимает значения для всех свойств и инициализирует их. Конструктор также может принимать значения по умолчанию для некоторых свойств, если они не указаны.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содержит две фабричные метода: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fromJson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toJson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Фабричный метод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fromJson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принимает объект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и возвращает экземпляр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созданный из этого объекта. Фабричный метод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toJson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принимает экземпляр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возвращает объект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&gt;, созданный из этого экземпляра.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OriginalLanguage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определяет перечисление возможных значений для свойства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originalLanguage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данном случае, определены два значения: EN и ZH.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EnumValues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определяет утилитарный класс для работы с перечислениями. Он принимает объект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T&gt; в качестве аргумента и предоставляет метод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reverse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возвращает обратный объект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&lt;T,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данном случае, объект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originalLanguageValues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экземпляром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EnumValues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содержит соответствие между строковыми значениями и значениями перечисления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OriginalLanguage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код определяет модель данных для результата запроса трендовых фильмов или сериалов и предоставляет методы для создания экземпляров класса из JSON и создания JSON из экземпляров класса. Он также определяет перечисление возможных значений для свойства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originalLanguage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предоставляет утилитарный класс для работы с перечислениями.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4332-986D-4AB0-9742-97284663C7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99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Теперь, когда у нас есть модель данных, давайте возьмем нашу функцию </a:t>
            </a:r>
            <a:r>
              <a:rPr lang="ru-RU" dirty="0" err="1" smtClean="0"/>
              <a:t>fetch</a:t>
            </a:r>
            <a:r>
              <a:rPr lang="ru-RU" dirty="0" smtClean="0"/>
              <a:t> для API и преобразуем ее для использования модели данных: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Здесь мы использовали функцию </a:t>
            </a:r>
            <a:r>
              <a:rPr lang="ru-RU" dirty="0" err="1" smtClean="0"/>
              <a:t>fromJson</a:t>
            </a:r>
            <a:r>
              <a:rPr lang="ru-RU" dirty="0" smtClean="0"/>
              <a:t>() для преобразования HTTP-ответа в модель данных.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код определяет асинхронную функцию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getTrendingMovies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которая используется для получения списка трендовых фильмов или сериалов из внешнего источника данных.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 функции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getTrendingMovies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сначала формируется URL для запроса, который состоит из базового URL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baseUrl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конечной точки для трендовых фильмов или сериалов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trendingEndpoint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API ключа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apiKey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Затем с помощью функции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http.get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отправляется GET-запрос на указанный URL. Функция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http.get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возвращает объект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содержит информацию о результате запроса.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Затем из тела ответа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response.body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создается экземпляр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TrendingResponseModel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 помощью функции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trendingResponseModelFromJson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Эта функция принимает строку в формате JSON и возвращает экземпляр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TrendingResponseModel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созданный из этой строки.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Наконец, функция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getTrendingMovies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возвращает созданный экземпляр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TrendingResponseModel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код определяет функцию для получения списка трендовых фильмов или сериалов из внешнего источника данных и возвращает экземпляр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TrendingResponseModel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созданный из ответа на запрос.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Здесь мы должны обернуть нашу модель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TrendingResponseModel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в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Future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&lt;&gt;, поскольку возврат не является немедленным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4332-986D-4AB0-9742-97284663C7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18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QuickType</a:t>
            </a:r>
            <a:r>
              <a:rPr lang="ru-RU" dirty="0" smtClean="0"/>
              <a:t> - это простой способ генерировать модели данных, просто предоставляя пример ответа в формате JSON. Не заблокирован в </a:t>
            </a:r>
            <a:r>
              <a:rPr lang="ru-RU" dirty="0" err="1" smtClean="0"/>
              <a:t>беларсси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4332-986D-4AB0-9742-97284663C7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14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качестве выходных данных генерируется вся модель. Имейте в виду, что некоторые вещи, например перечисления, угадываются генератором и могут быть несовместимы с реальными значениями полей. Вот частичный вывод ответа: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4332-986D-4AB0-9742-97284663C7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79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Хотя </a:t>
            </a:r>
            <a:r>
              <a:rPr lang="ru-RU" dirty="0" err="1" smtClean="0"/>
              <a:t>QuickType</a:t>
            </a:r>
            <a:r>
              <a:rPr lang="ru-RU" dirty="0" smtClean="0"/>
              <a:t> - это удобный и простой способ создания моделей данных, он является сторонним сервисом и становится нецелесообразным в больших приложениях. Сейчас нам нужен надежный способ создания моделей данных, способный справиться со сложностью крупных приложений и при этом сделать написание моделей данных относительно простым. Именно здесь на помощь приходит генерация кода. Генерация кода позволяет нам создавать модели данных с помощью библиотек генерации, которые требуют от нас написать базовый класс с аннотациями для полей, а остальную работу берут на себя библиотеки. Одной из основных библиотек генерации кода является </a:t>
            </a:r>
            <a:r>
              <a:rPr lang="ru-RU" dirty="0" err="1" smtClean="0"/>
              <a:t>json</a:t>
            </a:r>
            <a:r>
              <a:rPr lang="ru-RU" dirty="0" smtClean="0"/>
              <a:t>_ </a:t>
            </a:r>
            <a:r>
              <a:rPr lang="ru-RU" dirty="0" err="1" smtClean="0"/>
              <a:t>serializable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Предоставляет конструкторы </a:t>
            </a:r>
            <a:r>
              <a:rPr lang="ru-RU" dirty="0" err="1" smtClean="0"/>
              <a:t>Dart</a:t>
            </a:r>
            <a:r>
              <a:rPr lang="ru-RU" dirty="0" smtClean="0"/>
              <a:t> </a:t>
            </a:r>
            <a:r>
              <a:rPr lang="ru-RU" dirty="0" err="1" smtClean="0"/>
              <a:t>Build</a:t>
            </a:r>
            <a:r>
              <a:rPr lang="ru-RU" dirty="0" smtClean="0"/>
              <a:t> </a:t>
            </a:r>
            <a:r>
              <a:rPr lang="ru-RU" dirty="0" err="1" smtClean="0"/>
              <a:t>System</a:t>
            </a:r>
            <a:r>
              <a:rPr lang="ru-RU" dirty="0" smtClean="0"/>
              <a:t> для работы с JSON. Сборщики генерируют код, когда находят члены, аннотированные классами, определенными в </a:t>
            </a:r>
            <a:r>
              <a:rPr lang="ru-RU" dirty="0" err="1" smtClean="0"/>
              <a:t>package:json_annotation</a:t>
            </a:r>
            <a:r>
              <a:rPr lang="ru-RU" dirty="0" smtClean="0"/>
              <a:t>. Чтобы сгенерировать код перехода к JSON для класса, аннотируйте его с помощью </a:t>
            </a:r>
            <a:r>
              <a:rPr lang="ru-RU" dirty="0" err="1" smtClean="0"/>
              <a:t>JsonSerializable</a:t>
            </a:r>
            <a:r>
              <a:rPr lang="ru-RU" dirty="0" smtClean="0"/>
              <a:t>. Вы можете предоставить аргументы </a:t>
            </a:r>
            <a:r>
              <a:rPr lang="ru-RU" dirty="0" err="1" smtClean="0"/>
              <a:t>JsonSerializable</a:t>
            </a:r>
            <a:r>
              <a:rPr lang="ru-RU" dirty="0" smtClean="0"/>
              <a:t> для настройки генерируемого кода. Вы также можете настроить отдельные поля, аннотировав их </a:t>
            </a:r>
            <a:r>
              <a:rPr lang="ru-RU" dirty="0" err="1" smtClean="0"/>
              <a:t>JsonKey</a:t>
            </a:r>
            <a:r>
              <a:rPr lang="ru-RU" dirty="0" smtClean="0"/>
              <a:t> и предоставив пользовательские аргументы. Подробнее о значениях аннотаций см. в таблице ниже. Чтобы сгенерировать поле </a:t>
            </a:r>
            <a:r>
              <a:rPr lang="ru-RU" dirty="0" err="1" smtClean="0"/>
              <a:t>Dart</a:t>
            </a:r>
            <a:r>
              <a:rPr lang="ru-RU" dirty="0" smtClean="0"/>
              <a:t> с содержимым файла, содержащего JSON, используйте аннотацию </a:t>
            </a:r>
            <a:r>
              <a:rPr lang="ru-RU" dirty="0" err="1" smtClean="0"/>
              <a:t>JsonLiteral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4332-986D-4AB0-9742-97284663C7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83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Этот код определяет модель данных для объекта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предоставляет функции для кодирования и декодирования JSON.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начале кода импортируется библиотека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json_annotation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которая предоставляет декораторы и функции для работы с JSON. Затем импортируется файл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example.g.dart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содержит автоматически сгенерированный код для кодирования и декодирования JSON.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определяет структуру объекта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Он содержит три свойства: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dateOfBirth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Конструктор класса принимает значения для всех свойств и инициализирует их.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также содержит два фабричных метода: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fromJson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toJson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Фабричный метод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fromJson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принимает объект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и возвращает экземпляр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созданный из этого объекта. Фабричный метод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toJson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принимает экземпляр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возвращает объект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&gt;, созданный из этого экземпляра.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Декоратор @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JsonSerializable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nullable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указывает, что все свойства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должны быть не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nullable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 означает, что при декодировании JSON, если какое-либо свойство отсутствует, будет выброшено исключение.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Фабричные методы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fromJson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toJson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используют автоматически сгенерированные функции _$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PersonFromJson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_$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PersonToJson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которые создаются на основе структуры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декораторов, указанных в коде.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целом, код определяет модель данных для объекта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предоставляет функции для кодирования и декодирования JSON с помощью библиотеки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json_annotation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4332-986D-4AB0-9742-97284663C7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68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Хотя модели данных здесь рассматриваются в контексте JSON, они также используются, когда данные необходимо хранить в автономном режиме. Те же модели можно использовать с базами данных, например </a:t>
            </a:r>
            <a:r>
              <a:rPr lang="ru-RU" dirty="0" err="1" smtClean="0"/>
              <a:t>SQLite</a:t>
            </a:r>
            <a:r>
              <a:rPr lang="ru-RU" dirty="0" smtClean="0"/>
              <a:t>, для хранения данных в автономном режиме, чтобы обеспечить постоянство и непрерывность перед получением данных из сети.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4332-986D-4AB0-9742-97284663C7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5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111 </a:t>
            </a:r>
            <a:r>
              <a:rPr lang="ru-RU" dirty="0" smtClean="0"/>
              <a:t>Получение данных из интернета - важная часть большинства мобильных приложений. </a:t>
            </a:r>
            <a:r>
              <a:rPr lang="ru-RU" dirty="0" err="1" smtClean="0"/>
              <a:t>Посколькусетевые</a:t>
            </a:r>
            <a:r>
              <a:rPr lang="ru-RU" dirty="0" smtClean="0"/>
              <a:t> операции выполняются часто и несколькими способами, полезно </a:t>
            </a:r>
            <a:r>
              <a:rPr lang="ru-RU" dirty="0" err="1" smtClean="0"/>
              <a:t>знатьзнать</a:t>
            </a:r>
            <a:r>
              <a:rPr lang="ru-RU" dirty="0" smtClean="0"/>
              <a:t>, как не только подключиться к интернету, но и отобразить полученные </a:t>
            </a:r>
            <a:r>
              <a:rPr lang="ru-RU" dirty="0" err="1" smtClean="0"/>
              <a:t>данные.при</a:t>
            </a:r>
            <a:r>
              <a:rPr lang="ru-RU" dirty="0" smtClean="0"/>
              <a:t> этом.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В этой главе мы будем использовать пример API </a:t>
            </a:r>
            <a:r>
              <a:rPr lang="ru-RU" dirty="0" err="1" smtClean="0"/>
              <a:t>The</a:t>
            </a:r>
            <a:r>
              <a:rPr lang="ru-RU" dirty="0" smtClean="0"/>
              <a:t> </a:t>
            </a:r>
            <a:r>
              <a:rPr lang="ru-RU" dirty="0" err="1" smtClean="0"/>
              <a:t>Movies</a:t>
            </a:r>
            <a:r>
              <a:rPr lang="ru-RU" dirty="0" smtClean="0"/>
              <a:t> </a:t>
            </a:r>
            <a:r>
              <a:rPr lang="ru-RU" dirty="0" err="1" smtClean="0"/>
              <a:t>DataBase</a:t>
            </a:r>
            <a:r>
              <a:rPr lang="ru-RU" dirty="0" smtClean="0"/>
              <a:t> (TMDB) (https://www.themoviedb.org) для получения списка фильмов и отображения карточек с афишей этих фильмов. Это включает в себя выполнение сетевых вызовов для получения данных, написание моделей данных, а затем эффективное построение пользовательского интерфейса на их основе.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4332-986D-4AB0-9742-97284663C7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36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Работа с сетью во </a:t>
            </a:r>
            <a:r>
              <a:rPr lang="ru-RU" dirty="0" err="1" smtClean="0"/>
              <a:t>Flutter</a:t>
            </a:r>
            <a:r>
              <a:rPr lang="ru-RU" dirty="0" smtClean="0"/>
              <a:t> часто предполагает подключение к REST API для получения определенных типов данных. REST API - это простой способ получения данных из Интернета. Обычно они содержат несколько конечных точек, через которые мы можем получать определенные категории данных. В примере для этой главы мы будем использовать TMDB API для создания приложения, которое получает данные о реальном мире для отображения. TMDB API позволяет нам получать всевозможные данные о фильмах, такие как тренды, новинки и трейлеры к фильмам. Это отличная отправная точка для использования REST API в приложениях </a:t>
            </a:r>
            <a:r>
              <a:rPr lang="ru-RU" dirty="0" err="1" smtClean="0"/>
              <a:t>Flutter</a:t>
            </a:r>
            <a:r>
              <a:rPr lang="ru-RU" dirty="0" smtClean="0"/>
              <a:t>, поскольку API позволяет внести разнообразие, не добавляя ненужных сложностей, как показано на следующем рисунке: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На предыдущем рисунке показаны некоторые возможности TMDB API. Мы будем использовать конечную точку </a:t>
            </a:r>
            <a:r>
              <a:rPr lang="ru-RU" dirty="0" err="1" smtClean="0"/>
              <a:t>trending</a:t>
            </a:r>
            <a:r>
              <a:rPr lang="ru-RU" dirty="0" smtClean="0"/>
              <a:t> </a:t>
            </a:r>
            <a:r>
              <a:rPr lang="ru-RU" dirty="0" err="1" smtClean="0"/>
              <a:t>movies</a:t>
            </a:r>
            <a:r>
              <a:rPr lang="ru-RU" dirty="0" smtClean="0"/>
              <a:t> для отображения карточек фильмов пользователям. Прежде чем использовать TMDB API, убедитесь, что вы получили API-ключ на сайте разработчиков TMDB, который приписывает использование API к вашей учетной записи. Мы будем использовать этот API-ключ и запрашивать данные у конечной точки </a:t>
            </a:r>
            <a:r>
              <a:rPr lang="ru-RU" dirty="0" err="1" smtClean="0"/>
              <a:t>trending</a:t>
            </a:r>
            <a:r>
              <a:rPr lang="ru-RU" dirty="0" smtClean="0"/>
              <a:t> </a:t>
            </a:r>
            <a:r>
              <a:rPr lang="ru-RU" dirty="0" err="1" smtClean="0"/>
              <a:t>movies</a:t>
            </a:r>
            <a:r>
              <a:rPr lang="ru-RU" dirty="0" smtClean="0"/>
              <a:t>.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4332-986D-4AB0-9742-97284663C7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93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Каждая конечная точка API предоставляет ответ с различными свойствами. Давайте рассмотрим ответ </a:t>
            </a:r>
            <a:r>
              <a:rPr lang="ru-RU" dirty="0" err="1" smtClean="0"/>
              <a:t>Trending</a:t>
            </a:r>
            <a:r>
              <a:rPr lang="ru-RU" dirty="0" smtClean="0"/>
              <a:t> </a:t>
            </a:r>
            <a:r>
              <a:rPr lang="ru-RU" dirty="0" err="1" smtClean="0"/>
              <a:t>Movies</a:t>
            </a:r>
            <a:r>
              <a:rPr lang="ru-RU" dirty="0" smtClean="0"/>
              <a:t>: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Ответ содержит список фильмов и другие свойства, например </a:t>
            </a:r>
            <a:r>
              <a:rPr lang="ru-RU" dirty="0" err="1" smtClean="0"/>
              <a:t>total_results</a:t>
            </a:r>
            <a:r>
              <a:rPr lang="ru-RU" dirty="0" smtClean="0"/>
              <a:t>. Отдельный фильм содержит такие данные, как постер фильма, название, язык, популярность и т. д., которые мы можем отобразить при построении модели данных (подробнее об этом в разделе "Понимание моделей данных") и соответствующих элементов пользовательского интерфейса.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4332-986D-4AB0-9742-97284663C7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2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Составная, основанная на </a:t>
            </a:r>
            <a:r>
              <a:rPr lang="ru-RU" dirty="0" err="1" smtClean="0"/>
              <a:t>Future</a:t>
            </a:r>
            <a:r>
              <a:rPr lang="ru-RU" dirty="0" smtClean="0"/>
              <a:t> библиотека для выполнения HTTP-</a:t>
            </a:r>
            <a:r>
              <a:rPr lang="ru-RU" dirty="0" err="1" smtClean="0"/>
              <a:t>запросов.Этот</a:t>
            </a:r>
            <a:r>
              <a:rPr lang="ru-RU" dirty="0" smtClean="0"/>
              <a:t> пакет содержит набор высокоуровневых функций и классов, которые упрощают потребление HTTP-ресурсов. Он </a:t>
            </a:r>
            <a:r>
              <a:rPr lang="ru-RU" dirty="0" err="1" smtClean="0"/>
              <a:t>мультиплатформенный</a:t>
            </a:r>
            <a:r>
              <a:rPr lang="ru-RU" dirty="0" smtClean="0"/>
              <a:t> (мобильный, настольный и </a:t>
            </a:r>
            <a:r>
              <a:rPr lang="ru-RU" dirty="0" err="1" smtClean="0"/>
              <a:t>браузерный</a:t>
            </a:r>
            <a:r>
              <a:rPr lang="ru-RU" dirty="0" smtClean="0"/>
              <a:t>) и поддерживает множество реализаций.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4332-986D-4AB0-9742-97284663C7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69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уществует</a:t>
            </a:r>
            <a:r>
              <a:rPr lang="ru-RU" dirty="0" smtClean="0"/>
              <a:t> несколько реализаций клиентского интерфейса </a:t>
            </a:r>
            <a:r>
              <a:rPr lang="ru-RU" dirty="0" err="1" smtClean="0"/>
              <a:t>package:http</a:t>
            </a:r>
            <a:r>
              <a:rPr lang="ru-RU" dirty="0" smtClean="0"/>
              <a:t>. По умолчанию </a:t>
            </a:r>
            <a:r>
              <a:rPr lang="ru-RU" dirty="0" err="1" smtClean="0"/>
              <a:t>package:http</a:t>
            </a:r>
            <a:r>
              <a:rPr lang="ru-RU" dirty="0" smtClean="0"/>
              <a:t> использует </a:t>
            </a:r>
            <a:r>
              <a:rPr lang="ru-RU" dirty="0" err="1" smtClean="0"/>
              <a:t>BrowserClient</a:t>
            </a:r>
            <a:r>
              <a:rPr lang="ru-RU" dirty="0" smtClean="0"/>
              <a:t> на веб-платформе и </a:t>
            </a:r>
            <a:r>
              <a:rPr lang="ru-RU" dirty="0" err="1" smtClean="0"/>
              <a:t>IOClient</a:t>
            </a:r>
            <a:r>
              <a:rPr lang="ru-RU" dirty="0" smtClean="0"/>
              <a:t> на всех остальных платформах. Вы можете выбрать другую реализацию клиента в зависимости от потребностей вашего приложения. Вы можете менять реализации без изменения кода приложения, за исключением нескольких строк конфигурации. К числу хорошо поддерживаемых реализаций относятся: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Если вы пишете пакет </a:t>
            </a:r>
            <a:r>
              <a:rPr lang="ru-RU" dirty="0" err="1" smtClean="0"/>
              <a:t>Dart</a:t>
            </a:r>
            <a:r>
              <a:rPr lang="ru-RU" dirty="0" smtClean="0"/>
              <a:t> или плагин </a:t>
            </a:r>
            <a:r>
              <a:rPr lang="ru-RU" dirty="0" err="1" smtClean="0"/>
              <a:t>Flutter</a:t>
            </a:r>
            <a:r>
              <a:rPr lang="ru-RU" dirty="0" smtClean="0"/>
              <a:t>, использующий </a:t>
            </a:r>
            <a:r>
              <a:rPr lang="ru-RU" dirty="0" err="1" smtClean="0"/>
              <a:t>package:http</a:t>
            </a:r>
            <a:r>
              <a:rPr lang="ru-RU" dirty="0" smtClean="0"/>
              <a:t>, вам не следует зависеть от конкретной реализации </a:t>
            </a:r>
            <a:r>
              <a:rPr lang="ru-RU" dirty="0" err="1" smtClean="0"/>
              <a:t>Client</a:t>
            </a:r>
            <a:r>
              <a:rPr lang="ru-RU" dirty="0" smtClean="0"/>
              <a:t>. Пусть автор приложения сам решит, какая реализация лучше всего подходит для его проекта. Вы можете облегчить эту задачу, приняв явный аргумент </a:t>
            </a:r>
            <a:r>
              <a:rPr lang="ru-RU" dirty="0" err="1" smtClean="0"/>
              <a:t>Client</a:t>
            </a:r>
            <a:r>
              <a:rPr lang="ru-RU" dirty="0" smtClean="0"/>
              <a:t>. Например: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4332-986D-4AB0-9742-97284663C7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16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Это пример получения данных API с помощью функции </a:t>
            </a:r>
            <a:r>
              <a:rPr lang="ru-RU" dirty="0" err="1" smtClean="0"/>
              <a:t>Dart</a:t>
            </a:r>
            <a:r>
              <a:rPr lang="ru-RU" dirty="0" smtClean="0"/>
              <a:t>. Обратите внимание, что мы не возвращаем никаких данных и вернемся к этому примеру через некоторое время. Пакет HTTP здесь импортируется как '</a:t>
            </a:r>
            <a:r>
              <a:rPr lang="ru-RU" dirty="0" err="1" smtClean="0"/>
              <a:t>http</a:t>
            </a:r>
            <a:r>
              <a:rPr lang="ru-RU" dirty="0" smtClean="0"/>
              <a:t>', что необязательно. Если импорт не имеет названия, мы можем просто использовать функцию </a:t>
            </a:r>
            <a:r>
              <a:rPr lang="ru-RU" dirty="0" err="1" smtClean="0"/>
              <a:t>get</a:t>
            </a:r>
            <a:r>
              <a:rPr lang="ru-RU" dirty="0" smtClean="0"/>
              <a:t>() напрямую. Следует отметить, что функция помечена как </a:t>
            </a:r>
            <a:r>
              <a:rPr lang="ru-RU" dirty="0" err="1" smtClean="0"/>
              <a:t>async</a:t>
            </a:r>
            <a:r>
              <a:rPr lang="ru-RU" dirty="0" smtClean="0"/>
              <a:t>, то есть ей может потребоваться асинхронная работа. Это необходимо для любой функции, которой может понадобиться получить данные из сети, поскольку получение данных занимает неопределенное количество времени. Ключевое слово </a:t>
            </a:r>
            <a:r>
              <a:rPr lang="ru-RU" dirty="0" err="1" smtClean="0"/>
              <a:t>await</a:t>
            </a:r>
            <a:r>
              <a:rPr lang="ru-RU" dirty="0" smtClean="0"/>
              <a:t> указывает функции, что она должна дождаться завершения операции, прежде чем переходить к следующей строке. Это используется для сетевого вызова, поскольку мы не знаем, сколько времени ему потребуется.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4332-986D-4AB0-9742-97284663C7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681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Прежде чем мы перейдем к следующим этапам построения, важно знать, что существуют и альтернативы пакету HTTP. Одна из них - </a:t>
            </a:r>
            <a:r>
              <a:rPr lang="ru-RU" dirty="0" err="1" smtClean="0"/>
              <a:t>Dio</a:t>
            </a:r>
            <a:r>
              <a:rPr lang="ru-RU" dirty="0" smtClean="0"/>
              <a:t>, популярный пакет для сетевого взаимодействия: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err="1" smtClean="0"/>
              <a:t>Dio</a:t>
            </a:r>
            <a:r>
              <a:rPr lang="ru-RU" dirty="0" smtClean="0"/>
              <a:t> - это HTTP-клиент для </a:t>
            </a:r>
            <a:r>
              <a:rPr lang="ru-RU" dirty="0" err="1" smtClean="0"/>
              <a:t>Flutter</a:t>
            </a:r>
            <a:r>
              <a:rPr lang="ru-RU" dirty="0" smtClean="0"/>
              <a:t> с поддержкой глобальной конфигурации, </a:t>
            </a:r>
            <a:r>
              <a:rPr lang="ru-RU" dirty="0" err="1" smtClean="0"/>
              <a:t>посредников,отмену</a:t>
            </a:r>
            <a:r>
              <a:rPr lang="ru-RU" dirty="0" smtClean="0"/>
              <a:t> запросов, загрузку/выгрузку файлов, таймаут, пользовательские адаптеры </a:t>
            </a:r>
            <a:r>
              <a:rPr lang="ru-RU" dirty="0" err="1" smtClean="0"/>
              <a:t>имногое</a:t>
            </a:r>
            <a:r>
              <a:rPr lang="ru-RU" dirty="0" smtClean="0"/>
              <a:t> </a:t>
            </a:r>
            <a:r>
              <a:rPr lang="ru-RU" dirty="0" err="1" smtClean="0"/>
              <a:t>другое.Это</a:t>
            </a:r>
            <a:r>
              <a:rPr lang="ru-RU" dirty="0" smtClean="0"/>
              <a:t> позволяет нам расширять функциональность HTTP и легко добавлять новые возможности в наше приложение.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4332-986D-4AB0-9742-97284663C7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58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Прежде чем мы рассмотрим модели данных, давайте посмотрим на то, что мы получаем от сетевого вызова в настоящее время: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Этот ответ содержит множество данных, например, данные в объектной нотации </a:t>
            </a:r>
            <a:r>
              <a:rPr lang="ru-RU" dirty="0" err="1" smtClean="0"/>
              <a:t>JavaScript</a:t>
            </a:r>
            <a:r>
              <a:rPr lang="ru-RU" dirty="0" smtClean="0"/>
              <a:t>(JSON) и код состояния ответа, который позволяет нам узнать, был ли ответ </a:t>
            </a:r>
            <a:r>
              <a:rPr lang="ru-RU" dirty="0" err="1" smtClean="0"/>
              <a:t>успешнымуспешным</a:t>
            </a:r>
            <a:r>
              <a:rPr lang="ru-RU" dirty="0" smtClean="0"/>
              <a:t> (2xx) или произошла какая-либо ошибка, связанная с аутентификацией, доступом к </a:t>
            </a:r>
            <a:r>
              <a:rPr lang="ru-RU" dirty="0" err="1" smtClean="0"/>
              <a:t>данным,и</a:t>
            </a:r>
            <a:r>
              <a:rPr lang="ru-RU" dirty="0" smtClean="0"/>
              <a:t> так далее (такие коды, как 3xx, 4xx, 5xx).JSON - это легкий формат, часто используемый для передачи данных от веб-сервера к </a:t>
            </a:r>
            <a:r>
              <a:rPr lang="ru-RU" dirty="0" err="1" smtClean="0"/>
              <a:t>клиенту.Полученные</a:t>
            </a:r>
            <a:r>
              <a:rPr lang="ru-RU" dirty="0" smtClean="0"/>
              <a:t> данные представляют собой строку, которую мы можем декодировать в карту JSON. Несмотря на то что этот формат можно </a:t>
            </a:r>
            <a:r>
              <a:rPr lang="ru-RU" dirty="0" err="1" smtClean="0"/>
              <a:t>использоватьсам</a:t>
            </a:r>
            <a:r>
              <a:rPr lang="ru-RU" dirty="0" smtClean="0"/>
              <a:t> по себе, его может потребоваться часто использовать во всем приложении. Не </a:t>
            </a:r>
            <a:r>
              <a:rPr lang="ru-RU" dirty="0" err="1" smtClean="0"/>
              <a:t>рекомендуетсяиспользовать</a:t>
            </a:r>
            <a:r>
              <a:rPr lang="ru-RU" dirty="0" smtClean="0"/>
              <a:t> карты данных, поскольку имена переменных увеличивают когнитивные накладные расходы. Чтобы решить </a:t>
            </a:r>
            <a:r>
              <a:rPr lang="ru-RU" dirty="0" err="1" smtClean="0"/>
              <a:t>этуи</a:t>
            </a:r>
            <a:r>
              <a:rPr lang="ru-RU" dirty="0" smtClean="0"/>
              <a:t> более удобного использования данных, мы используем модели </a:t>
            </a:r>
            <a:r>
              <a:rPr lang="ru-RU" dirty="0" err="1" smtClean="0"/>
              <a:t>данных.Модели</a:t>
            </a:r>
            <a:r>
              <a:rPr lang="ru-RU" dirty="0" smtClean="0"/>
              <a:t> данных - это классовые представления предоставленных данных, по сути </a:t>
            </a:r>
            <a:r>
              <a:rPr lang="ru-RU" dirty="0" err="1" smtClean="0"/>
              <a:t>преобразующиекарту</a:t>
            </a:r>
            <a:r>
              <a:rPr lang="ru-RU" dirty="0" smtClean="0"/>
              <a:t> данных в реальные переменные класса. Это уменьшает количество ошибок пользователя при </a:t>
            </a:r>
            <a:r>
              <a:rPr lang="ru-RU" dirty="0" err="1" smtClean="0"/>
              <a:t>использованииполей</a:t>
            </a:r>
            <a:r>
              <a:rPr lang="ru-RU" dirty="0" smtClean="0"/>
              <a:t> в классе и делает код более понятным. Модели данных </a:t>
            </a:r>
            <a:r>
              <a:rPr lang="ru-RU" dirty="0" err="1" smtClean="0"/>
              <a:t>обычнотакже</a:t>
            </a:r>
            <a:r>
              <a:rPr lang="ru-RU" dirty="0" smtClean="0"/>
              <a:t> содержат функции для преобразования данных JSON в класс и </a:t>
            </a:r>
            <a:r>
              <a:rPr lang="ru-RU" dirty="0" err="1" smtClean="0"/>
              <a:t>наоборот.В</a:t>
            </a:r>
            <a:r>
              <a:rPr lang="ru-RU" dirty="0" smtClean="0"/>
              <a:t> качестве примера модели данных возьмем ответ о трендах фильмов, который мы </a:t>
            </a:r>
            <a:r>
              <a:rPr lang="ru-RU" dirty="0" err="1" smtClean="0"/>
              <a:t>получаемчерез</a:t>
            </a:r>
            <a:r>
              <a:rPr lang="ru-RU" dirty="0" smtClean="0"/>
              <a:t> TMDB API. Обратите внимание, что, хотя модели данных могут быть большими, их обычно не </a:t>
            </a:r>
            <a:r>
              <a:rPr lang="ru-RU" dirty="0" err="1" smtClean="0"/>
              <a:t>нужноих</a:t>
            </a:r>
            <a:r>
              <a:rPr lang="ru-RU" dirty="0" smtClean="0"/>
              <a:t> обычно не нужно создавать вручную, а можно </a:t>
            </a:r>
            <a:r>
              <a:rPr lang="ru-RU" dirty="0" err="1" smtClean="0"/>
              <a:t>автоматизировать.Вот</a:t>
            </a:r>
            <a:r>
              <a:rPr lang="ru-RU" dirty="0" smtClean="0"/>
              <a:t> пример модели, которая представляет ответ, полученный от конечной точки API </a:t>
            </a:r>
            <a:r>
              <a:rPr lang="ru-RU" dirty="0" err="1" smtClean="0"/>
              <a:t>TMDBmovies</a:t>
            </a:r>
            <a:r>
              <a:rPr lang="ru-RU" dirty="0" smtClean="0"/>
              <a:t> API конечной точкой TMDB: Переведено с помощью www.DeepL.com/Translator (бесплатная версия)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24332-986D-4AB0-9742-97284663C7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44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930C-D74F-40EE-B4D2-25508B9B6D5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948A-E07D-47FE-BDD9-BBC1C517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4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930C-D74F-40EE-B4D2-25508B9B6D5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948A-E07D-47FE-BDD9-BBC1C517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1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930C-D74F-40EE-B4D2-25508B9B6D5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948A-E07D-47FE-BDD9-BBC1C517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8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930C-D74F-40EE-B4D2-25508B9B6D5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948A-E07D-47FE-BDD9-BBC1C517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0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930C-D74F-40EE-B4D2-25508B9B6D5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948A-E07D-47FE-BDD9-BBC1C517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5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930C-D74F-40EE-B4D2-25508B9B6D5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948A-E07D-47FE-BDD9-BBC1C517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930C-D74F-40EE-B4D2-25508B9B6D5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948A-E07D-47FE-BDD9-BBC1C517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20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930C-D74F-40EE-B4D2-25508B9B6D5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948A-E07D-47FE-BDD9-BBC1C517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36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930C-D74F-40EE-B4D2-25508B9B6D5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948A-E07D-47FE-BDD9-BBC1C517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1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930C-D74F-40EE-B4D2-25508B9B6D5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948A-E07D-47FE-BDD9-BBC1C517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6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0930C-D74F-40EE-B4D2-25508B9B6D5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5948A-E07D-47FE-BDD9-BBC1C517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1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0930C-D74F-40EE-B4D2-25508B9B6D5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5948A-E07D-47FE-BDD9-BBC1C517C8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76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Networking in Flutter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33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data models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getTrendingMovies</a:t>
            </a:r>
            <a:r>
              <a:rPr lang="en-US" dirty="0" smtClean="0"/>
              <a:t>() </a:t>
            </a:r>
            <a:r>
              <a:rPr lang="en-US" dirty="0" err="1" smtClean="0"/>
              <a:t>async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String </a:t>
            </a:r>
            <a:r>
              <a:rPr lang="en-US" dirty="0" err="1" smtClean="0"/>
              <a:t>url</a:t>
            </a:r>
            <a:r>
              <a:rPr lang="en-US" dirty="0" smtClean="0"/>
              <a:t> = </a:t>
            </a:r>
            <a:r>
              <a:rPr lang="en-US" dirty="0" err="1" smtClean="0"/>
              <a:t>baseUrl</a:t>
            </a:r>
            <a:r>
              <a:rPr lang="en-US" dirty="0" smtClean="0"/>
              <a:t> + </a:t>
            </a:r>
            <a:r>
              <a:rPr lang="en-US" dirty="0" err="1" smtClean="0"/>
              <a:t>trendingEndpoint</a:t>
            </a:r>
            <a:r>
              <a:rPr lang="en-US" dirty="0" smtClean="0"/>
              <a:t> + "?</a:t>
            </a:r>
            <a:r>
              <a:rPr lang="en-US" dirty="0" err="1" smtClean="0"/>
              <a:t>api_key</a:t>
            </a:r>
            <a:r>
              <a:rPr lang="en-US" dirty="0" smtClean="0"/>
              <a:t>=$</a:t>
            </a:r>
            <a:r>
              <a:rPr lang="en-US" dirty="0" err="1" smtClean="0"/>
              <a:t>apiKey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response = await </a:t>
            </a:r>
            <a:r>
              <a:rPr lang="en-US" dirty="0" err="1" smtClean="0"/>
              <a:t>http.get</a:t>
            </a:r>
            <a:r>
              <a:rPr lang="en-US" dirty="0" smtClean="0"/>
              <a:t>(</a:t>
            </a:r>
            <a:r>
              <a:rPr lang="en-US" dirty="0" err="1" smtClean="0"/>
              <a:t>Uri.parse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 print(</a:t>
            </a:r>
            <a:r>
              <a:rPr lang="en-US" dirty="0" err="1" smtClean="0"/>
              <a:t>response.body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02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import '</a:t>
            </a:r>
            <a:r>
              <a:rPr lang="en-US" dirty="0" err="1" smtClean="0"/>
              <a:t>dart:convert</a:t>
            </a:r>
            <a:r>
              <a:rPr lang="en-US" dirty="0" smtClean="0"/>
              <a:t>';</a:t>
            </a:r>
          </a:p>
          <a:p>
            <a:pPr marL="0" indent="0">
              <a:buNone/>
            </a:pPr>
            <a:r>
              <a:rPr lang="en-US" dirty="0" err="1" smtClean="0"/>
              <a:t>TrendingResponseModel</a:t>
            </a:r>
            <a:r>
              <a:rPr lang="en-US" dirty="0" smtClean="0"/>
              <a:t> </a:t>
            </a:r>
            <a:r>
              <a:rPr lang="en-US" dirty="0" err="1" smtClean="0"/>
              <a:t>trendingResponseModelFromJson</a:t>
            </a:r>
            <a:r>
              <a:rPr lang="en-US" dirty="0" smtClean="0"/>
              <a:t>(String </a:t>
            </a:r>
            <a:r>
              <a:rPr lang="en-US" dirty="0" err="1" smtClean="0"/>
              <a:t>str</a:t>
            </a:r>
            <a:r>
              <a:rPr lang="en-US" dirty="0" smtClean="0"/>
              <a:t>) =&gt;</a:t>
            </a:r>
          </a:p>
          <a:p>
            <a:pPr marL="0" indent="0">
              <a:buNone/>
            </a:pPr>
            <a:r>
              <a:rPr lang="en-US" dirty="0" err="1" smtClean="0"/>
              <a:t>TrendingResponseModel.fromJson</a:t>
            </a:r>
            <a:r>
              <a:rPr lang="en-US" dirty="0" smtClean="0"/>
              <a:t>(</a:t>
            </a:r>
            <a:r>
              <a:rPr lang="en-US" dirty="0" err="1" smtClean="0"/>
              <a:t>json.decode</a:t>
            </a:r>
            <a:r>
              <a:rPr lang="en-US" dirty="0" smtClean="0"/>
              <a:t>(</a:t>
            </a:r>
            <a:r>
              <a:rPr lang="en-US" dirty="0" err="1" smtClean="0"/>
              <a:t>str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trendingResponseModelToJson</a:t>
            </a:r>
            <a:r>
              <a:rPr lang="en-US" dirty="0" smtClean="0"/>
              <a:t>(</a:t>
            </a:r>
            <a:r>
              <a:rPr lang="en-US" dirty="0" err="1" smtClean="0"/>
              <a:t>TrendingResponseModel</a:t>
            </a:r>
            <a:r>
              <a:rPr lang="en-US" dirty="0" smtClean="0"/>
              <a:t> data) =&gt; </a:t>
            </a:r>
            <a:r>
              <a:rPr lang="en-US" dirty="0" err="1" smtClean="0"/>
              <a:t>json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encode(</a:t>
            </a:r>
            <a:r>
              <a:rPr lang="en-US" dirty="0" err="1" smtClean="0"/>
              <a:t>data.toJson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TrendingResponseModel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TrendingResponseModel</a:t>
            </a:r>
            <a:r>
              <a:rPr lang="en-US" dirty="0" smtClean="0"/>
              <a:t>({</a:t>
            </a:r>
          </a:p>
          <a:p>
            <a:pPr marL="0" indent="0">
              <a:buNone/>
            </a:pPr>
            <a:r>
              <a:rPr lang="en-US" dirty="0" smtClean="0"/>
              <a:t> required </a:t>
            </a:r>
            <a:r>
              <a:rPr lang="en-US" dirty="0" err="1" smtClean="0"/>
              <a:t>this.page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required </a:t>
            </a:r>
            <a:r>
              <a:rPr lang="en-US" dirty="0" err="1" smtClean="0"/>
              <a:t>this.results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required </a:t>
            </a:r>
            <a:r>
              <a:rPr lang="en-US" dirty="0" err="1" smtClean="0"/>
              <a:t>this.totalPages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required </a:t>
            </a:r>
            <a:r>
              <a:rPr lang="en-US" dirty="0" err="1" smtClean="0"/>
              <a:t>this.totalResults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});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page;</a:t>
            </a:r>
          </a:p>
          <a:p>
            <a:pPr marL="0" indent="0">
              <a:buNone/>
            </a:pPr>
            <a:r>
              <a:rPr lang="en-US" dirty="0" smtClean="0"/>
              <a:t> List&lt;Result&gt; results;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totalPages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totalResults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84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760476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class Result {</a:t>
            </a:r>
          </a:p>
          <a:p>
            <a:r>
              <a:rPr lang="en-US" sz="2400" dirty="0" smtClean="0"/>
              <a:t> Result({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this.adult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required </a:t>
            </a:r>
            <a:r>
              <a:rPr lang="en-US" sz="2400" dirty="0" err="1" smtClean="0"/>
              <a:t>this.backdropPath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required </a:t>
            </a:r>
            <a:r>
              <a:rPr lang="en-US" sz="2400" dirty="0" err="1" smtClean="0"/>
              <a:t>this.genreIds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required this.id,</a:t>
            </a:r>
          </a:p>
          <a:p>
            <a:r>
              <a:rPr lang="en-US" sz="2400" dirty="0" smtClean="0"/>
              <a:t> required </a:t>
            </a:r>
            <a:r>
              <a:rPr lang="en-US" sz="2400" dirty="0" err="1" smtClean="0"/>
              <a:t>this.originalLanguage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this.originalTitle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required </a:t>
            </a:r>
            <a:r>
              <a:rPr lang="en-US" sz="2400" dirty="0" err="1" smtClean="0"/>
              <a:t>this.overview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required </a:t>
            </a:r>
            <a:r>
              <a:rPr lang="en-US" sz="2400" dirty="0" err="1" smtClean="0"/>
              <a:t>this.posterPath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this.releaseDate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this.title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this.video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required </a:t>
            </a:r>
            <a:r>
              <a:rPr lang="en-US" sz="2400" dirty="0" err="1" smtClean="0"/>
              <a:t>this.voteAverage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required </a:t>
            </a:r>
            <a:r>
              <a:rPr lang="en-US" sz="2400" dirty="0" err="1" smtClean="0"/>
              <a:t>this.voteCount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required </a:t>
            </a:r>
            <a:r>
              <a:rPr lang="en-US" sz="2400" dirty="0" err="1" smtClean="0"/>
              <a:t>this.popularity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this.firstAirDate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this.name,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this.originCountry</a:t>
            </a:r>
            <a:r>
              <a:rPr lang="en-US" sz="2400" dirty="0" smtClean="0"/>
              <a:t>,</a:t>
            </a:r>
          </a:p>
          <a:p>
            <a:r>
              <a:rPr lang="en-US" sz="2400" dirty="0" smtClean="0"/>
              <a:t> </a:t>
            </a:r>
            <a:r>
              <a:rPr lang="en-US" sz="2400" dirty="0" err="1" smtClean="0"/>
              <a:t>this.originalName</a:t>
            </a:r>
            <a:r>
              <a:rPr lang="en-US" sz="2400" dirty="0" smtClean="0"/>
              <a:t>,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8737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Modifying the fetch function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Future&lt;</a:t>
            </a:r>
            <a:r>
              <a:rPr lang="en-US" dirty="0" err="1" smtClean="0"/>
              <a:t>TrendingResponseModel</a:t>
            </a:r>
            <a:r>
              <a:rPr lang="en-US" dirty="0" smtClean="0"/>
              <a:t>&gt; </a:t>
            </a:r>
            <a:r>
              <a:rPr lang="en-US" dirty="0" err="1" smtClean="0"/>
              <a:t>getTrendingMovies</a:t>
            </a:r>
            <a:r>
              <a:rPr lang="en-US" dirty="0" smtClean="0"/>
              <a:t>() </a:t>
            </a:r>
            <a:r>
              <a:rPr lang="en-US" dirty="0" err="1" smtClean="0"/>
              <a:t>async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String </a:t>
            </a:r>
            <a:r>
              <a:rPr lang="en-US" dirty="0" err="1" smtClean="0"/>
              <a:t>url</a:t>
            </a:r>
            <a:r>
              <a:rPr lang="en-US" dirty="0" smtClean="0"/>
              <a:t> = </a:t>
            </a:r>
            <a:r>
              <a:rPr lang="en-US" dirty="0" err="1" smtClean="0"/>
              <a:t>baseUrl</a:t>
            </a:r>
            <a:r>
              <a:rPr lang="en-US" dirty="0" smtClean="0"/>
              <a:t> + </a:t>
            </a:r>
            <a:r>
              <a:rPr lang="en-US" dirty="0" err="1" smtClean="0"/>
              <a:t>trendingEndpoint</a:t>
            </a:r>
            <a:r>
              <a:rPr lang="en-US" dirty="0" smtClean="0"/>
              <a:t> + "?</a:t>
            </a:r>
            <a:r>
              <a:rPr lang="en-US" dirty="0" err="1" smtClean="0"/>
              <a:t>api_key</a:t>
            </a:r>
            <a:r>
              <a:rPr lang="en-US" dirty="0" smtClean="0"/>
              <a:t>=$</a:t>
            </a:r>
            <a:r>
              <a:rPr lang="en-US" dirty="0" err="1" smtClean="0"/>
              <a:t>apiKey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response = await </a:t>
            </a:r>
            <a:r>
              <a:rPr lang="en-US" dirty="0" err="1" smtClean="0"/>
              <a:t>http.get</a:t>
            </a:r>
            <a:r>
              <a:rPr lang="en-US" dirty="0" smtClean="0"/>
              <a:t>(</a:t>
            </a:r>
            <a:r>
              <a:rPr lang="en-US" dirty="0" err="1" smtClean="0"/>
              <a:t>Uri.parse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trendingMovieModel</a:t>
            </a:r>
            <a:r>
              <a:rPr lang="en-US" dirty="0" smtClean="0"/>
              <a:t> = </a:t>
            </a:r>
            <a:r>
              <a:rPr lang="en-US" dirty="0" err="1" smtClean="0"/>
              <a:t>trendingResponseModelFromJson</a:t>
            </a:r>
            <a:r>
              <a:rPr lang="en-US" dirty="0" smtClean="0"/>
              <a:t>(</a:t>
            </a:r>
            <a:r>
              <a:rPr lang="en-US" dirty="0" err="1" smtClean="0"/>
              <a:t>response.body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 err="1" smtClean="0"/>
              <a:t>trendingMovieModel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38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to create data models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sz="3200" dirty="0" smtClean="0"/>
              <a:t>Как видно из размеров, написание моделей данных вручную - утомительный процесс, который нецелесообразен при наличии десятков или сотен моделей, которые потенциально могут понадобиться приложению. Следовательно, нам нужен простой способ генерировать модели или даже автоматизировать создание большого их набора.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1062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QuickType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42786"/>
            <a:ext cx="10104120" cy="511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57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" y="1027906"/>
            <a:ext cx="4069080" cy="54685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744" y="-20010"/>
            <a:ext cx="3419952" cy="687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520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22" y="177818"/>
            <a:ext cx="9176817" cy="633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55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52" y="1976235"/>
            <a:ext cx="10317015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87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import '</a:t>
            </a:r>
            <a:r>
              <a:rPr lang="en-US" dirty="0" err="1" smtClean="0"/>
              <a:t>package:json_annotation</a:t>
            </a:r>
            <a:r>
              <a:rPr lang="en-US" dirty="0" smtClean="0"/>
              <a:t>/</a:t>
            </a:r>
            <a:r>
              <a:rPr lang="en-US" dirty="0" err="1" smtClean="0"/>
              <a:t>json_annotation.dart</a:t>
            </a:r>
            <a:r>
              <a:rPr lang="en-US" dirty="0" smtClean="0"/>
              <a:t>';</a:t>
            </a:r>
          </a:p>
          <a:p>
            <a:pPr marL="0" indent="0">
              <a:buNone/>
            </a:pPr>
            <a:r>
              <a:rPr lang="en-US" dirty="0" smtClean="0"/>
              <a:t>part '</a:t>
            </a:r>
            <a:r>
              <a:rPr lang="en-US" dirty="0" err="1" smtClean="0"/>
              <a:t>example.g.dart</a:t>
            </a:r>
            <a:r>
              <a:rPr lang="en-US" dirty="0" smtClean="0"/>
              <a:t>';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JsonSerializable</a:t>
            </a:r>
            <a:r>
              <a:rPr lang="en-US" dirty="0" smtClean="0"/>
              <a:t>(</a:t>
            </a:r>
            <a:r>
              <a:rPr lang="en-US" dirty="0" err="1" smtClean="0"/>
              <a:t>nullable</a:t>
            </a:r>
            <a:r>
              <a:rPr lang="en-US" dirty="0" smtClean="0"/>
              <a:t>: false)</a:t>
            </a:r>
          </a:p>
          <a:p>
            <a:pPr marL="0" indent="0">
              <a:buNone/>
            </a:pPr>
            <a:r>
              <a:rPr lang="en-US" dirty="0" smtClean="0"/>
              <a:t>class Person {</a:t>
            </a:r>
          </a:p>
          <a:p>
            <a:pPr marL="0" indent="0">
              <a:buNone/>
            </a:pPr>
            <a:r>
              <a:rPr lang="en-US" dirty="0" smtClean="0"/>
              <a:t> final String </a:t>
            </a:r>
            <a:r>
              <a:rPr lang="en-US" dirty="0" err="1" smtClean="0"/>
              <a:t>firstName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final String </a:t>
            </a:r>
            <a:r>
              <a:rPr lang="en-US" dirty="0" err="1" smtClean="0"/>
              <a:t>lastName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final </a:t>
            </a:r>
            <a:r>
              <a:rPr lang="en-US" dirty="0" err="1" smtClean="0"/>
              <a:t>DateTime</a:t>
            </a:r>
            <a:r>
              <a:rPr lang="en-US" dirty="0" smtClean="0"/>
              <a:t> </a:t>
            </a:r>
            <a:r>
              <a:rPr lang="en-US" dirty="0" err="1" smtClean="0"/>
              <a:t>dateOfBirth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Person({required </a:t>
            </a:r>
            <a:r>
              <a:rPr lang="en-US" dirty="0" err="1" smtClean="0"/>
              <a:t>this.firstName</a:t>
            </a:r>
            <a:r>
              <a:rPr lang="en-US" dirty="0" smtClean="0"/>
              <a:t>, required </a:t>
            </a:r>
            <a:r>
              <a:rPr lang="en-US" dirty="0" err="1" smtClean="0"/>
              <a:t>this.lastName</a:t>
            </a:r>
            <a:r>
              <a:rPr lang="en-US" dirty="0" smtClean="0"/>
              <a:t>, required this.</a:t>
            </a:r>
          </a:p>
          <a:p>
            <a:pPr marL="0" indent="0">
              <a:buNone/>
            </a:pPr>
            <a:r>
              <a:rPr lang="en-US" dirty="0" err="1" smtClean="0"/>
              <a:t>dateOfBirth</a:t>
            </a:r>
            <a:r>
              <a:rPr lang="en-US" dirty="0" smtClean="0"/>
              <a:t>});</a:t>
            </a:r>
          </a:p>
          <a:p>
            <a:pPr marL="0" indent="0">
              <a:buNone/>
            </a:pPr>
            <a:r>
              <a:rPr lang="en-US" dirty="0" smtClean="0"/>
              <a:t> factory </a:t>
            </a:r>
            <a:r>
              <a:rPr lang="en-US" dirty="0" err="1" smtClean="0"/>
              <a:t>Person.fromJson</a:t>
            </a:r>
            <a:r>
              <a:rPr lang="en-US" dirty="0" smtClean="0"/>
              <a:t>(Map&lt;String, dynamic&gt; </a:t>
            </a:r>
            <a:r>
              <a:rPr lang="en-US" dirty="0" err="1" smtClean="0"/>
              <a:t>json</a:t>
            </a:r>
            <a:r>
              <a:rPr lang="en-US" dirty="0" smtClean="0"/>
              <a:t>) =&gt;</a:t>
            </a:r>
          </a:p>
          <a:p>
            <a:pPr marL="0" indent="0">
              <a:buNone/>
            </a:pPr>
            <a:r>
              <a:rPr lang="en-US" dirty="0" smtClean="0"/>
              <a:t>_$</a:t>
            </a:r>
            <a:r>
              <a:rPr lang="en-US" dirty="0" err="1" smtClean="0"/>
              <a:t>PersonFromJson</a:t>
            </a:r>
            <a:r>
              <a:rPr lang="en-US" dirty="0" smtClean="0"/>
              <a:t>(</a:t>
            </a:r>
            <a:r>
              <a:rPr lang="en-US" dirty="0" err="1" smtClean="0"/>
              <a:t>json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Map&lt;String, dynamic&gt; </a:t>
            </a:r>
            <a:r>
              <a:rPr lang="en-US" dirty="0" err="1" smtClean="0"/>
              <a:t>toJson</a:t>
            </a:r>
            <a:r>
              <a:rPr lang="en-US" dirty="0" smtClean="0"/>
              <a:t>() =&gt; _$</a:t>
            </a:r>
            <a:r>
              <a:rPr lang="en-US" dirty="0" err="1" smtClean="0"/>
              <a:t>PersonToJson</a:t>
            </a:r>
            <a:r>
              <a:rPr lang="en-US" dirty="0" smtClean="0"/>
              <a:t>(this);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77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the internet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 smtClean="0">
                <a:latin typeface="+mj-lt"/>
              </a:rPr>
              <a:t>Когда приложение использует данные из интернета, необходимо выполнить несколько действий:</a:t>
            </a:r>
            <a:endParaRPr lang="en-US" sz="3200" dirty="0" smtClean="0">
              <a:latin typeface="+mj-lt"/>
            </a:endParaRPr>
          </a:p>
          <a:p>
            <a:pPr marL="0" indent="0">
              <a:buNone/>
            </a:pPr>
            <a:r>
              <a:rPr lang="ru-RU" sz="3200" dirty="0" smtClean="0">
                <a:latin typeface="+mj-lt"/>
              </a:rPr>
              <a:t>- Приложение должно подключиться к соответствующей конечной точке API / серверу, чтобы </a:t>
            </a:r>
            <a:r>
              <a:rPr lang="ru-RU" sz="3200" dirty="0" err="1" smtClean="0">
                <a:latin typeface="+mj-lt"/>
              </a:rPr>
              <a:t>получитьданные</a:t>
            </a:r>
            <a:r>
              <a:rPr lang="ru-RU" sz="3200" dirty="0" smtClean="0">
                <a:latin typeface="+mj-lt"/>
              </a:rPr>
              <a:t> с него.</a:t>
            </a:r>
            <a:endParaRPr lang="en-US" sz="3200" dirty="0" smtClean="0">
              <a:latin typeface="+mj-lt"/>
            </a:endParaRPr>
          </a:p>
          <a:p>
            <a:pPr>
              <a:buFontTx/>
              <a:buChar char="-"/>
            </a:pPr>
            <a:r>
              <a:rPr lang="ru-RU" sz="3200" dirty="0" smtClean="0">
                <a:latin typeface="+mj-lt"/>
              </a:rPr>
              <a:t>Эти данные должны быть преобразованы в коде в пригодные для использования объекты</a:t>
            </a:r>
            <a:endParaRPr lang="en-US" sz="3200" dirty="0">
              <a:latin typeface="+mj-lt"/>
            </a:endParaRPr>
          </a:p>
          <a:p>
            <a:pPr>
              <a:buFontTx/>
              <a:buChar char="-"/>
            </a:pPr>
            <a:r>
              <a:rPr lang="ru-RU" sz="3200" dirty="0" smtClean="0">
                <a:latin typeface="+mj-lt"/>
              </a:rPr>
              <a:t> Решение о том, когда получать сетевые данные для отображения в приложении.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4943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модели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	Чтобы создать модель с помощью генерации кода, нам нужно пометить класс аннотацией @ </a:t>
            </a:r>
            <a:r>
              <a:rPr lang="ru-RU" dirty="0" err="1" smtClean="0"/>
              <a:t>JsonSerializable</a:t>
            </a:r>
            <a:r>
              <a:rPr lang="ru-RU" dirty="0" smtClean="0"/>
              <a:t>, которая говорит, что класс используется для генерации модели. Также необходимо включить две функции, то есть преобразование модели в JSON и из JSON. Наконец, чтобы сгенерировать модели, выполните в терминале следующую команду: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 smtClean="0"/>
              <a:t>flutter</a:t>
            </a:r>
            <a:r>
              <a:rPr lang="ru-RU" dirty="0" smtClean="0"/>
              <a:t> </a:t>
            </a:r>
            <a:r>
              <a:rPr lang="ru-RU" dirty="0" err="1" smtClean="0"/>
              <a:t>pub</a:t>
            </a:r>
            <a:r>
              <a:rPr lang="ru-RU" dirty="0" smtClean="0"/>
              <a:t> </a:t>
            </a:r>
            <a:r>
              <a:rPr lang="ru-RU" dirty="0" err="1" smtClean="0"/>
              <a:t>run</a:t>
            </a:r>
            <a:r>
              <a:rPr lang="ru-RU" dirty="0" smtClean="0"/>
              <a:t> </a:t>
            </a:r>
            <a:r>
              <a:rPr lang="ru-RU" dirty="0" err="1" smtClean="0"/>
              <a:t>build_runner</a:t>
            </a:r>
            <a:r>
              <a:rPr lang="ru-RU" dirty="0" smtClean="0"/>
              <a:t> </a:t>
            </a:r>
            <a:r>
              <a:rPr lang="ru-RU" dirty="0" err="1" smtClean="0"/>
              <a:t>build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7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TMDB API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585" y="1758156"/>
            <a:ext cx="8196727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26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9146"/>
            <a:ext cx="9023722" cy="690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1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HTTP packages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7" y="2023745"/>
            <a:ext cx="12172623" cy="323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8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244"/>
            <a:ext cx="12092934" cy="652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6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String </a:t>
            </a:r>
            <a:r>
              <a:rPr lang="en-US" dirty="0" err="1" smtClean="0"/>
              <a:t>apiKey</a:t>
            </a:r>
            <a:r>
              <a:rPr lang="en-US" dirty="0" smtClean="0"/>
              <a:t> = "YOUR_API_KEY";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getTrendingMovies</a:t>
            </a:r>
            <a:r>
              <a:rPr lang="en-US" dirty="0" smtClean="0"/>
              <a:t>() </a:t>
            </a:r>
            <a:r>
              <a:rPr lang="en-US" dirty="0" err="1" smtClean="0"/>
              <a:t>async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String </a:t>
            </a:r>
            <a:r>
              <a:rPr lang="en-US" dirty="0" err="1" smtClean="0"/>
              <a:t>url</a:t>
            </a:r>
            <a:r>
              <a:rPr lang="en-US" dirty="0" smtClean="0"/>
              <a:t> = </a:t>
            </a:r>
            <a:r>
              <a:rPr lang="en-US" dirty="0" err="1" smtClean="0"/>
              <a:t>baseUrl</a:t>
            </a:r>
            <a:r>
              <a:rPr lang="en-US" dirty="0" smtClean="0"/>
              <a:t> + </a:t>
            </a:r>
            <a:r>
              <a:rPr lang="en-US" dirty="0" err="1" smtClean="0"/>
              <a:t>trendingEndpoint</a:t>
            </a:r>
            <a:r>
              <a:rPr lang="en-US" dirty="0" smtClean="0"/>
              <a:t> + "?</a:t>
            </a:r>
            <a:r>
              <a:rPr lang="en-US" dirty="0" err="1" smtClean="0"/>
              <a:t>api_key</a:t>
            </a:r>
            <a:r>
              <a:rPr lang="en-US" dirty="0" smtClean="0"/>
              <a:t>=$</a:t>
            </a:r>
            <a:r>
              <a:rPr lang="en-US" dirty="0" err="1" smtClean="0"/>
              <a:t>apiKey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response = await </a:t>
            </a:r>
            <a:r>
              <a:rPr lang="en-US" dirty="0" err="1" smtClean="0"/>
              <a:t>http.get</a:t>
            </a:r>
            <a:r>
              <a:rPr lang="en-US" dirty="0" smtClean="0"/>
              <a:t>(</a:t>
            </a:r>
            <a:r>
              <a:rPr lang="en-US" dirty="0" err="1" smtClean="0"/>
              <a:t>Uri.parse</a:t>
            </a:r>
            <a:r>
              <a:rPr lang="en-US" dirty="0" smtClean="0"/>
              <a:t>(</a:t>
            </a:r>
            <a:r>
              <a:rPr lang="en-US" dirty="0" err="1" smtClean="0"/>
              <a:t>url</a:t>
            </a:r>
            <a:r>
              <a:rPr lang="en-US" dirty="0" smtClean="0"/>
              <a:t>));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6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Заметки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Пометка функции </a:t>
            </a:r>
            <a:r>
              <a:rPr lang="ru-RU" dirty="0" err="1" smtClean="0"/>
              <a:t>async</a:t>
            </a:r>
            <a:r>
              <a:rPr lang="ru-RU" dirty="0" smtClean="0"/>
              <a:t> не делает ее асинхронной по умолчанию. Функция становится асинхронной только при достижении первого </a:t>
            </a:r>
            <a:r>
              <a:rPr lang="ru-RU" dirty="0" err="1" smtClean="0"/>
              <a:t>await</a:t>
            </a:r>
            <a:r>
              <a:rPr lang="ru-RU" dirty="0" smtClean="0"/>
              <a:t>. До этого момента функция остается синхронной.</a:t>
            </a:r>
          </a:p>
          <a:p>
            <a:r>
              <a:rPr lang="ru-RU" dirty="0" smtClean="0"/>
              <a:t>Асинхронные функции не выполняются в отдельном потоке; скорее, они используют хитрый способ запускаться в том же потоке, что и синхронные функции.</a:t>
            </a:r>
          </a:p>
          <a:p>
            <a:r>
              <a:rPr lang="ru-RU" dirty="0" smtClean="0"/>
              <a:t>Функции, помеченные как </a:t>
            </a:r>
            <a:r>
              <a:rPr lang="ru-RU" dirty="0" err="1" smtClean="0"/>
              <a:t>async</a:t>
            </a:r>
            <a:r>
              <a:rPr lang="ru-RU" dirty="0" smtClean="0"/>
              <a:t>, либо имеют тип возвращаемого значения </a:t>
            </a:r>
            <a:r>
              <a:rPr lang="ru-RU" dirty="0" err="1" smtClean="0"/>
              <a:t>void</a:t>
            </a:r>
            <a:r>
              <a:rPr lang="ru-RU" dirty="0" smtClean="0"/>
              <a:t>, либо возвращают </a:t>
            </a:r>
            <a:r>
              <a:rPr lang="ru-RU" dirty="0" err="1" smtClean="0"/>
              <a:t>Future</a:t>
            </a:r>
            <a:r>
              <a:rPr lang="ru-RU" dirty="0" smtClean="0"/>
              <a:t>, в котором они возвращают тип, но не сразу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4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Dio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007572"/>
            <a:ext cx="11795760" cy="332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536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2671</Words>
  <Application>Microsoft Office PowerPoint</Application>
  <PresentationFormat>Широкоэкранный</PresentationFormat>
  <Paragraphs>173</Paragraphs>
  <Slides>20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Networking in Flutter</vt:lpstr>
      <vt:lpstr>Connecting to the internet</vt:lpstr>
      <vt:lpstr>The TMDB API</vt:lpstr>
      <vt:lpstr>Презентация PowerPoint</vt:lpstr>
      <vt:lpstr>The HTTP packages</vt:lpstr>
      <vt:lpstr>Презентация PowerPoint</vt:lpstr>
      <vt:lpstr>Презентация PowerPoint</vt:lpstr>
      <vt:lpstr>Заметки</vt:lpstr>
      <vt:lpstr>Dio</vt:lpstr>
      <vt:lpstr>Understanding data models</vt:lpstr>
      <vt:lpstr>Презентация PowerPoint</vt:lpstr>
      <vt:lpstr>Презентация PowerPoint</vt:lpstr>
      <vt:lpstr>Modifying the fetch function</vt:lpstr>
      <vt:lpstr>Ways to create data models</vt:lpstr>
      <vt:lpstr>QuickType</vt:lpstr>
      <vt:lpstr>Презентация PowerPoint</vt:lpstr>
      <vt:lpstr>Презентация PowerPoint</vt:lpstr>
      <vt:lpstr>Code generation</vt:lpstr>
      <vt:lpstr>Презентация PowerPoint</vt:lpstr>
      <vt:lpstr>Создание модели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Networking in Flutter</dc:title>
  <dc:creator>nam polehyk</dc:creator>
  <cp:lastModifiedBy>nam polehyk</cp:lastModifiedBy>
  <cp:revision>22</cp:revision>
  <dcterms:created xsi:type="dcterms:W3CDTF">2024-10-25T22:10:01Z</dcterms:created>
  <dcterms:modified xsi:type="dcterms:W3CDTF">2025-01-16T21:03:48Z</dcterms:modified>
</cp:coreProperties>
</file>