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4"/>
  </p:notesMasterIdLst>
  <p:sldIdLst>
    <p:sldId id="280" r:id="rId2"/>
    <p:sldId id="270" r:id="rId3"/>
    <p:sldId id="337" r:id="rId4"/>
    <p:sldId id="400" r:id="rId5"/>
    <p:sldId id="475" r:id="rId6"/>
    <p:sldId id="402" r:id="rId7"/>
    <p:sldId id="403" r:id="rId8"/>
    <p:sldId id="404" r:id="rId9"/>
    <p:sldId id="405" r:id="rId10"/>
    <p:sldId id="408" r:id="rId11"/>
    <p:sldId id="409" r:id="rId12"/>
    <p:sldId id="468" r:id="rId13"/>
    <p:sldId id="476" r:id="rId14"/>
    <p:sldId id="477" r:id="rId15"/>
    <p:sldId id="478" r:id="rId16"/>
    <p:sldId id="479" r:id="rId17"/>
    <p:sldId id="417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80" r:id="rId33"/>
    <p:sldId id="436" r:id="rId34"/>
    <p:sldId id="437" r:id="rId35"/>
    <p:sldId id="438" r:id="rId36"/>
    <p:sldId id="440" r:id="rId37"/>
    <p:sldId id="441" r:id="rId38"/>
    <p:sldId id="481" r:id="rId39"/>
    <p:sldId id="442" r:id="rId40"/>
    <p:sldId id="443" r:id="rId41"/>
    <p:sldId id="444" r:id="rId42"/>
    <p:sldId id="445" r:id="rId43"/>
    <p:sldId id="488" r:id="rId44"/>
    <p:sldId id="447" r:id="rId45"/>
    <p:sldId id="448" r:id="rId46"/>
    <p:sldId id="449" r:id="rId47"/>
    <p:sldId id="450" r:id="rId48"/>
    <p:sldId id="451" r:id="rId49"/>
    <p:sldId id="489" r:id="rId50"/>
    <p:sldId id="490" r:id="rId51"/>
    <p:sldId id="491" r:id="rId52"/>
    <p:sldId id="452" r:id="rId53"/>
    <p:sldId id="459" r:id="rId54"/>
    <p:sldId id="460" r:id="rId55"/>
    <p:sldId id="461" r:id="rId56"/>
    <p:sldId id="462" r:id="rId57"/>
    <p:sldId id="463" r:id="rId58"/>
    <p:sldId id="471" r:id="rId59"/>
    <p:sldId id="472" r:id="rId60"/>
    <p:sldId id="473" r:id="rId61"/>
    <p:sldId id="474" r:id="rId62"/>
    <p:sldId id="46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7" autoAdjust="0"/>
  </p:normalViewPr>
  <p:slideViewPr>
    <p:cSldViewPr snapToGrid="0">
      <p:cViewPr varScale="1">
        <p:scale>
          <a:sx n="104" d="100"/>
          <a:sy n="104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ru/Mosai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http://www.2ality.com/</a:t>
            </a:r>
            <a:r>
              <a:rPr lang="ru-RU" dirty="0"/>
              <a:t> - блог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 Axel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Rauschmayer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Почитайте:</a:t>
            </a:r>
          </a:p>
          <a:p>
            <a:r>
              <a:rPr lang="en-US" baseline="0" dirty="0"/>
              <a:t>https://learn.javascript.ru/external-script#</a:t>
            </a:r>
            <a:r>
              <a:rPr lang="ru-RU" baseline="0" dirty="0"/>
              <a:t>асинхронные-скрипты-</a:t>
            </a:r>
            <a:r>
              <a:rPr lang="en-US" baseline="0" dirty="0"/>
              <a:t>defer-</a:t>
            </a:r>
            <a:r>
              <a:rPr lang="en-US" baseline="0" dirty="0" err="1"/>
              <a:t>async</a:t>
            </a:r>
            <a:endParaRPr lang="en-US" baseline="0" dirty="0"/>
          </a:p>
          <a:p>
            <a:r>
              <a:rPr lang="en-US" dirty="0"/>
              <a:t>http://www.growingwiththeweb.com/2014/02/async-vs-defer-attributes.html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Иными</a:t>
            </a:r>
            <a:r>
              <a:rPr lang="ru-RU" b="0" baseline="0" dirty="0"/>
              <a:t> словами, тут описаны правила, когда </a:t>
            </a:r>
            <a:r>
              <a:rPr lang="en-US" b="0" baseline="0" dirty="0"/>
              <a:t>JS </a:t>
            </a:r>
            <a:r>
              <a:rPr lang="ru-RU" b="0" baseline="0" dirty="0"/>
              <a:t>автоматом вставляет </a:t>
            </a:r>
            <a:r>
              <a:rPr lang="en-US" b="0" baseline="0" dirty="0"/>
              <a:t>;</a:t>
            </a:r>
            <a:r>
              <a:rPr lang="ru-RU" b="0" baseline="0" dirty="0"/>
              <a:t> (вместо перехода на новую строку)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02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</a:t>
            </a:r>
            <a:r>
              <a:rPr lang="ru-RU" baseline="0" dirty="0"/>
              <a:t> поводу «первой строки». Перед «</a:t>
            </a:r>
            <a:r>
              <a:rPr lang="en-US" baseline="0" dirty="0"/>
              <a:t>use strict</a:t>
            </a:r>
            <a:r>
              <a:rPr lang="ru-RU" baseline="0" dirty="0"/>
              <a:t>»</a:t>
            </a:r>
            <a:r>
              <a:rPr lang="en-US" baseline="0" dirty="0"/>
              <a:t>; </a:t>
            </a:r>
            <a:r>
              <a:rPr lang="ru-RU" baseline="0" dirty="0"/>
              <a:t>могут находится пустые строки и пробельные символы. Т.е. формально – это должна быть первая _содержательная_ строка функции или скрипта.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Примечание: рекомендуется включать </a:t>
            </a:r>
            <a:r>
              <a:rPr lang="en-US" baseline="0" dirty="0"/>
              <a:t>“use strict”</a:t>
            </a:r>
            <a:r>
              <a:rPr lang="ru-RU" baseline="0" dirty="0"/>
              <a:t> на уровне отдельных функций. Причина такая. Если у нас есть несколько файлов со скриптами и мы их </a:t>
            </a:r>
            <a:r>
              <a:rPr lang="ru-RU" baseline="0" dirty="0" err="1"/>
              <a:t>минифицируем</a:t>
            </a:r>
            <a:r>
              <a:rPr lang="ru-RU" baseline="0" dirty="0"/>
              <a:t> и сливаем в один, </a:t>
            </a:r>
            <a:r>
              <a:rPr lang="ru-RU" baseline="0" dirty="0" err="1"/>
              <a:t>минификатор</a:t>
            </a:r>
            <a:r>
              <a:rPr lang="ru-RU" baseline="0" dirty="0"/>
              <a:t> поднимет любой найденный </a:t>
            </a:r>
            <a:r>
              <a:rPr lang="en-US" baseline="0" dirty="0"/>
              <a:t>“use strict” </a:t>
            </a:r>
            <a:r>
              <a:rPr lang="ru-RU" baseline="0" dirty="0"/>
              <a:t>в самое начало результирующего скрипта. И это будет плохо, если у нас были </a:t>
            </a:r>
            <a:r>
              <a:rPr lang="ru-RU" baseline="0" dirty="0" err="1"/>
              <a:t>скриптики</a:t>
            </a:r>
            <a:r>
              <a:rPr lang="ru-RU" baseline="0" dirty="0"/>
              <a:t>, которые заточены под работу в нестрогом режиме.</a:t>
            </a:r>
            <a:endParaRPr lang="en-US" baseline="0" dirty="0"/>
          </a:p>
          <a:p>
            <a:endParaRPr lang="en-US" baseline="0" dirty="0"/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Строгий режим включается простой строкой, которая игнорируется прежними реализациями языка. Это означает, что попытка включить строгий режим не будет порождать ошибку в браузерах, не поддерживающих такую возможность.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JavaScript </a:t>
            </a:r>
            <a:r>
              <a:rPr lang="ru-RU" sz="1200"/>
              <a:t>определяет глобальную переменную</a:t>
            </a:r>
            <a:r>
              <a:rPr lang="en-US" sz="1200"/>
              <a:t> </a:t>
            </a:r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1200"/>
              <a:t> для представления значения типа </a:t>
            </a:r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1200"/>
              <a:t>.</a:t>
            </a:r>
          </a:p>
          <a:p>
            <a:endParaRPr lang="ru-RU"/>
          </a:p>
          <a:p>
            <a:r>
              <a:rPr lang="en-US"/>
              <a:t>http://wingolog.org/archives/2011/05/18/value-representation-in-javascript-implementations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https://www.keithcirkel.co.uk/metaprogramming-in-es6-symbols/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Babel </a:t>
            </a:r>
            <a:r>
              <a:rPr lang="ru-RU" dirty="0"/>
              <a:t>транслирует</a:t>
            </a:r>
            <a:r>
              <a:rPr lang="ru-RU" baseline="0" dirty="0"/>
              <a:t> такие литералы в обычные целые числа.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Регистр важен!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9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  <a:r>
              <a:rPr lang="ru-RU" baseline="0" dirty="0"/>
              <a:t> вычисляется в момент записи литерала. </a:t>
            </a:r>
          </a:p>
          <a:p>
            <a:r>
              <a:rPr lang="ru-RU" baseline="0" dirty="0"/>
              <a:t>Следующий пример выведет две одинаковые строки:</a:t>
            </a:r>
          </a:p>
          <a:p>
            <a:endParaRPr lang="ru-RU" dirty="0"/>
          </a:p>
          <a:p>
            <a:r>
              <a:rPr lang="en-US" dirty="0"/>
              <a:t>let x = 2;</a:t>
            </a:r>
          </a:p>
          <a:p>
            <a:r>
              <a:rPr lang="en-US" dirty="0"/>
              <a:t>let y = 3;</a:t>
            </a:r>
          </a:p>
          <a:p>
            <a:endParaRPr lang="en-US" dirty="0"/>
          </a:p>
          <a:p>
            <a:r>
              <a:rPr lang="en-US" dirty="0"/>
              <a:t>let s = `${x} + ${y} = ${x + y}`;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ru-RU" dirty="0"/>
          </a:p>
          <a:p>
            <a:r>
              <a:rPr lang="en-US" dirty="0"/>
              <a:t>y = 5;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6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  <a:r>
              <a:rPr lang="ru-RU" baseline="0" dirty="0"/>
              <a:t> вычисляется в момент записи литерала. </a:t>
            </a:r>
          </a:p>
          <a:p>
            <a:r>
              <a:rPr lang="ru-RU" baseline="0" dirty="0"/>
              <a:t>Следующий пример выведет две одинаковые строки:</a:t>
            </a:r>
          </a:p>
          <a:p>
            <a:endParaRPr lang="ru-RU" dirty="0"/>
          </a:p>
          <a:p>
            <a:r>
              <a:rPr lang="en-US" dirty="0"/>
              <a:t>let x = 2;</a:t>
            </a:r>
          </a:p>
          <a:p>
            <a:r>
              <a:rPr lang="en-US" dirty="0"/>
              <a:t>let y = 3;</a:t>
            </a:r>
          </a:p>
          <a:p>
            <a:endParaRPr lang="en-US" dirty="0"/>
          </a:p>
          <a:p>
            <a:r>
              <a:rPr lang="en-US" dirty="0"/>
              <a:t>let s = `${x} + ${y} = ${x + y}`;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ru-RU" dirty="0"/>
          </a:p>
          <a:p>
            <a:r>
              <a:rPr lang="en-US" dirty="0"/>
              <a:t>y = 5;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Кроме </a:t>
            </a:r>
            <a:r>
              <a:rPr lang="en-US" dirty="0"/>
              <a:t>JSLint,</a:t>
            </a:r>
            <a:r>
              <a:rPr lang="en-US" baseline="0" dirty="0"/>
              <a:t> </a:t>
            </a:r>
            <a:r>
              <a:rPr lang="ru-RU" baseline="0" dirty="0"/>
              <a:t>есть </a:t>
            </a:r>
            <a:r>
              <a:rPr lang="en-US" baseline="0" dirty="0"/>
              <a:t>JSHint (</a:t>
            </a:r>
            <a:r>
              <a:rPr lang="ru-RU" baseline="0" dirty="0"/>
              <a:t>и другие аналогичные утилиты)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0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Замечание: почему в приведённой</a:t>
            </a:r>
            <a:r>
              <a:rPr lang="ru-RU" baseline="0" dirty="0"/>
              <a:t> здесь таблице нет колонки «В </a:t>
            </a:r>
            <a:r>
              <a:rPr lang="en-US" baseline="0" dirty="0"/>
              <a:t>null</a:t>
            </a:r>
            <a:r>
              <a:rPr lang="ru-RU" baseline="0" dirty="0"/>
              <a:t>»</a:t>
            </a:r>
            <a:r>
              <a:rPr lang="en-US" baseline="0" dirty="0"/>
              <a:t> </a:t>
            </a:r>
            <a:r>
              <a:rPr lang="ru-RU" baseline="0" dirty="0"/>
              <a:t>и колонки «В </a:t>
            </a:r>
            <a:r>
              <a:rPr lang="en-US" baseline="0" dirty="0"/>
              <a:t>undefined</a:t>
            </a:r>
            <a:r>
              <a:rPr lang="ru-RU" baseline="0" dirty="0"/>
              <a:t>»</a:t>
            </a:r>
            <a:r>
              <a:rPr lang="en-US" baseline="0" dirty="0"/>
              <a:t>?</a:t>
            </a:r>
          </a:p>
          <a:p>
            <a:r>
              <a:rPr lang="ru-RU" baseline="0" dirty="0"/>
              <a:t>Дело в том, что </a:t>
            </a:r>
            <a:r>
              <a:rPr lang="en-US" baseline="0" dirty="0"/>
              <a:t>JavaScript </a:t>
            </a:r>
            <a:r>
              <a:rPr lang="ru-RU" b="1" baseline="0" dirty="0"/>
              <a:t>не содержит операторов</a:t>
            </a:r>
            <a:r>
              <a:rPr lang="ru-RU" baseline="0" dirty="0"/>
              <a:t>, которые требовали бы </a:t>
            </a:r>
            <a:r>
              <a:rPr lang="en-US" baseline="0" dirty="0"/>
              <a:t>null</a:t>
            </a:r>
            <a:r>
              <a:rPr lang="ru-RU" baseline="0" dirty="0"/>
              <a:t>-</a:t>
            </a:r>
            <a:r>
              <a:rPr lang="en-US" baseline="0" dirty="0"/>
              <a:t> </a:t>
            </a:r>
            <a:r>
              <a:rPr lang="ru-RU" baseline="0" dirty="0"/>
              <a:t>или </a:t>
            </a:r>
            <a:r>
              <a:rPr lang="en-US" baseline="0" dirty="0"/>
              <a:t>undefined-</a:t>
            </a:r>
            <a:r>
              <a:rPr lang="ru-RU" baseline="0" dirty="0"/>
              <a:t> операндов.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8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</a:t>
            </a:r>
            <a:r>
              <a:rPr lang="ru-RU" baseline="0"/>
              <a:t> поводу перевода строки в число. Подходят любые правильные числовые литералы. Но восьмеричный литерал не воспринимается (рассматривается как десятичный)</a:t>
            </a:r>
          </a:p>
          <a:p>
            <a:r>
              <a:rPr lang="ru-RU" baseline="0"/>
              <a:t>«1.2</a:t>
            </a:r>
            <a:r>
              <a:rPr lang="en-US" baseline="0"/>
              <a:t>e2</a:t>
            </a:r>
            <a:r>
              <a:rPr lang="ru-RU" baseline="0"/>
              <a:t>»</a:t>
            </a:r>
            <a:r>
              <a:rPr lang="en-US" baseline="0"/>
              <a:t> </a:t>
            </a:r>
            <a:r>
              <a:rPr lang="ru-RU" baseline="0"/>
              <a:t>будет 120</a:t>
            </a:r>
          </a:p>
          <a:p>
            <a:r>
              <a:rPr lang="ru-RU" baseline="0"/>
              <a:t>«0</a:t>
            </a:r>
            <a:r>
              <a:rPr lang="en-US" baseline="0"/>
              <a:t>x12</a:t>
            </a:r>
            <a:r>
              <a:rPr lang="ru-RU" baseline="0"/>
              <a:t>»</a:t>
            </a:r>
            <a:r>
              <a:rPr lang="en-US" baseline="0"/>
              <a:t> </a:t>
            </a:r>
            <a:r>
              <a:rPr lang="ru-RU" baseline="0"/>
              <a:t>будет 18</a:t>
            </a:r>
          </a:p>
          <a:p>
            <a:r>
              <a:rPr lang="ru-RU" baseline="0"/>
              <a:t>«012» будет 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/>
              <a:t>«1.2</a:t>
            </a:r>
            <a:r>
              <a:rPr lang="en-US" b="1" baseline="0"/>
              <a:t>e2w</a:t>
            </a:r>
            <a:r>
              <a:rPr lang="ru-RU" b="1" baseline="0"/>
              <a:t>»</a:t>
            </a:r>
            <a:r>
              <a:rPr lang="en-US" b="1" baseline="0"/>
              <a:t> </a:t>
            </a:r>
            <a:r>
              <a:rPr lang="ru-RU" b="1" baseline="0"/>
              <a:t>будет </a:t>
            </a:r>
            <a:r>
              <a:rPr lang="en-US" b="1" baseline="0" err="1"/>
              <a:t>NaN</a:t>
            </a:r>
            <a:endParaRPr lang="ru-RU" b="1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есть тонкость одна. Преобразование массива в число выполняется так: массив преобразуется в строку. Затем то, что получилось преобразуется в число.</a:t>
            </a:r>
          </a:p>
          <a:p>
            <a:r>
              <a:rPr lang="ru-RU" baseline="0" dirty="0"/>
              <a:t>Если у массива больше чем один элемент, то </a:t>
            </a:r>
            <a:r>
              <a:rPr lang="en-US" baseline="0" dirty="0"/>
              <a:t>join() </a:t>
            </a:r>
            <a:r>
              <a:rPr lang="ru-RU" baseline="0" dirty="0"/>
              <a:t>будет вставлять запятые и правильного числа в любом случае не получится.</a:t>
            </a:r>
          </a:p>
          <a:p>
            <a:r>
              <a:rPr lang="ru-RU" baseline="0" dirty="0"/>
              <a:t>Но если у массива один элемент, который можно преобразовать в строку, преобразуемую в число – всё будет ОК</a:t>
            </a:r>
          </a:p>
          <a:p>
            <a:endParaRPr lang="ru-RU" baseline="0" dirty="0"/>
          </a:p>
          <a:p>
            <a:r>
              <a:rPr lang="en-US" baseline="0" dirty="0" err="1"/>
              <a:t>var</a:t>
            </a:r>
            <a:r>
              <a:rPr lang="en-US" baseline="0" dirty="0"/>
              <a:t> x = +[8];</a:t>
            </a:r>
            <a:r>
              <a:rPr lang="ru-RU" baseline="0" dirty="0"/>
              <a:t>		// х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var</a:t>
            </a:r>
            <a:r>
              <a:rPr lang="en-US" baseline="0" dirty="0"/>
              <a:t> y = +[</a:t>
            </a:r>
            <a:r>
              <a:rPr lang="ru-RU" baseline="0" dirty="0"/>
              <a:t>"</a:t>
            </a:r>
            <a:r>
              <a:rPr lang="en-US" baseline="0" dirty="0"/>
              <a:t>8</a:t>
            </a:r>
            <a:r>
              <a:rPr lang="ru-RU" baseline="0" dirty="0"/>
              <a:t>"</a:t>
            </a:r>
            <a:r>
              <a:rPr lang="en-US" baseline="0" dirty="0"/>
              <a:t>];</a:t>
            </a:r>
            <a:r>
              <a:rPr lang="ru-RU" baseline="0" dirty="0"/>
              <a:t>		// </a:t>
            </a:r>
            <a:r>
              <a:rPr lang="en-US" baseline="0" dirty="0"/>
              <a:t>y</a:t>
            </a:r>
            <a:r>
              <a:rPr lang="ru-RU" baseline="0" dirty="0"/>
              <a:t> = 8</a:t>
            </a:r>
          </a:p>
          <a:p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Кстати,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ервая версия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Explorer (Internet Explorer 1)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вышла 16 августа 1995 года и представляла собой переработанную версию браузера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Spyglass Mosaic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лицензия на который была выкуплена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Transpiler</a:t>
            </a:r>
            <a:r>
              <a:rPr lang="en-US" sz="1200" dirty="0"/>
              <a:t> – </a:t>
            </a:r>
            <a:r>
              <a:rPr lang="ru-RU" sz="1200" dirty="0"/>
              <a:t>это</a:t>
            </a:r>
            <a:r>
              <a:rPr lang="ru-RU" sz="1200" baseline="0" dirty="0"/>
              <a:t> </a:t>
            </a:r>
            <a:r>
              <a:rPr lang="en-US" sz="1200" dirty="0"/>
              <a:t>source-to-source compiler</a:t>
            </a:r>
            <a:r>
              <a:rPr lang="ru-RU" sz="1200" dirty="0"/>
              <a:t>.</a:t>
            </a:r>
            <a:r>
              <a:rPr lang="ru-RU" sz="1200" baseline="0" dirty="0"/>
              <a:t> </a:t>
            </a:r>
          </a:p>
          <a:p>
            <a:r>
              <a:rPr lang="en-US" sz="1200" baseline="0" dirty="0"/>
              <a:t>https://www.wikiwand.com/en/Source-to-source_compiler</a:t>
            </a:r>
            <a:endParaRPr lang="ru-RU" sz="1200" baseline="0" dirty="0"/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Полифилл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polyfill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библиотека, которая добавляет в старые браузеры поддержку возможностей, которые в современных браузерах являются встроенными.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Кроме </a:t>
            </a:r>
            <a:r>
              <a:rPr lang="en-US" dirty="0"/>
              <a:t>Babel:</a:t>
            </a:r>
          </a:p>
          <a:p>
            <a:pPr marL="228600" indent="-228600">
              <a:buAutoNum type="arabicPeriod"/>
            </a:pPr>
            <a:r>
              <a:rPr lang="en-US" dirty="0"/>
              <a:t>https://github.com/google/traceur-compiler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Read-eval-print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простая интерактивная среда программирования.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Внимание:</a:t>
            </a:r>
            <a:r>
              <a:rPr lang="ru-RU" baseline="0" dirty="0"/>
              <a:t> обычно элемент </a:t>
            </a:r>
            <a:r>
              <a:rPr lang="en-US" baseline="0" dirty="0"/>
              <a:t>script </a:t>
            </a:r>
            <a:r>
              <a:rPr lang="ru-RU" baseline="0" dirty="0"/>
              <a:t>размещается в </a:t>
            </a:r>
            <a:r>
              <a:rPr lang="en-US" baseline="0" dirty="0"/>
              <a:t>body, </a:t>
            </a:r>
            <a:r>
              <a:rPr lang="ru-RU" baseline="0" dirty="0"/>
              <a:t>ближе к концу (исключение – библиотека </a:t>
            </a:r>
            <a:r>
              <a:rPr lang="en-US" baseline="0" dirty="0" err="1"/>
              <a:t>Modernizr</a:t>
            </a:r>
            <a:r>
              <a:rPr lang="en-US" baseline="0" dirty="0"/>
              <a:t>).</a:t>
            </a:r>
            <a:endParaRPr lang="ru-RU" baseline="0" dirty="0"/>
          </a:p>
          <a:p>
            <a:r>
              <a:rPr lang="ru-RU" baseline="0" dirty="0"/>
              <a:t>Почему?</a:t>
            </a:r>
          </a:p>
          <a:p>
            <a:pPr marL="228600" indent="-228600">
              <a:buAutoNum type="arabicParenR"/>
            </a:pPr>
            <a:r>
              <a:rPr lang="ru-RU" baseline="0" dirty="0"/>
              <a:t>выполнение </a:t>
            </a:r>
            <a:r>
              <a:rPr lang="en-US" baseline="0" dirty="0"/>
              <a:t>JS </a:t>
            </a:r>
            <a:r>
              <a:rPr lang="ru-RU" baseline="0" dirty="0"/>
              <a:t>блокирует загрузку других файлов, в частности файлов со стилями</a:t>
            </a:r>
          </a:p>
          <a:p>
            <a:pPr marL="228600" indent="-228600">
              <a:buAutoNum type="arabicParenR"/>
            </a:pPr>
            <a:r>
              <a:rPr lang="en-US" baseline="0" dirty="0"/>
              <a:t>JS </a:t>
            </a:r>
            <a:r>
              <a:rPr lang="ru-RU" baseline="0" dirty="0"/>
              <a:t>обычно использует созданные </a:t>
            </a:r>
            <a:r>
              <a:rPr lang="en-US" baseline="0" dirty="0"/>
              <a:t>DOM-</a:t>
            </a:r>
            <a:r>
              <a:rPr lang="ru-RU" baseline="0" dirty="0"/>
              <a:t>элементы (а в начале страницы они ещё не созданы)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2016plu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webstor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7.xml"/><Relationship Id="rId7" Type="http://schemas.openxmlformats.org/officeDocument/2006/relationships/slide" Target="slide3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1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beljs.io/" TargetMode="External"/><Relationship Id="rId3" Type="http://schemas.openxmlformats.org/officeDocument/2006/relationships/hyperlink" Target="https://learn.javascript.ru/" TargetMode="External"/><Relationship Id="rId7" Type="http://schemas.openxmlformats.org/officeDocument/2006/relationships/hyperlink" Target="http://kangax.github.io/compat-table/es2016pl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lint.com/" TargetMode="External"/><Relationship Id="rId5" Type="http://schemas.openxmlformats.org/officeDocument/2006/relationships/hyperlink" Target="http://www.ecma-international.org/ecma-262/8.0/" TargetMode="External"/><Relationship Id="rId4" Type="http://schemas.openxmlformats.org/officeDocument/2006/relationships/hyperlink" Target="https://developer.mozilla.org/ru/docs/Web/JavaScript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Редакции </a:t>
            </a:r>
            <a:r>
              <a:rPr lang="en-US" dirty="0"/>
              <a:t>ECMA-262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2504"/>
              </p:ext>
            </p:extLst>
          </p:nvPr>
        </p:nvGraphicFramePr>
        <p:xfrm>
          <a:off x="1221640" y="1873157"/>
          <a:ext cx="621792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6752">
                <a:tc>
                  <a:txBody>
                    <a:bodyPr/>
                    <a:lstStyle/>
                    <a:p>
                      <a:r>
                        <a:rPr lang="ru-RU" sz="2600" dirty="0"/>
                        <a:t>Версия (номер редакции)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Дата выпуска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06.1997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08.1998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12.1999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вышла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12.2009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 (6)</a:t>
                      </a:r>
                      <a:endParaRPr lang="ru-RU" sz="2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06.2015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en-US" sz="2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</a:t>
                      </a:r>
                      <a:r>
                        <a:rPr lang="ru-RU" sz="2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06.2016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en-US" sz="2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</a:t>
                      </a:r>
                      <a:r>
                        <a:rPr lang="ru-RU" sz="2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 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 июня 2017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1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Движок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Движок </a:t>
            </a:r>
            <a:r>
              <a:rPr lang="en-US" sz="3200" i="1" dirty="0"/>
              <a:t>JavaScript</a:t>
            </a:r>
            <a:r>
              <a:rPr lang="en-US" sz="3200" dirty="0"/>
              <a:t> (JavaScript engine) – </a:t>
            </a:r>
            <a:r>
              <a:rPr lang="ru-RU" sz="3200" dirty="0"/>
              <a:t>программа или библиотека, транслирующая и выполняющая </a:t>
            </a:r>
            <a:r>
              <a:rPr lang="en-US" sz="3200" dirty="0"/>
              <a:t>JavaScript-</a:t>
            </a:r>
            <a:r>
              <a:rPr lang="ru-RU" sz="3200" dirty="0"/>
              <a:t>код</a:t>
            </a:r>
            <a:r>
              <a:rPr lang="en-US" sz="3200" dirty="0"/>
              <a:t> (</a:t>
            </a:r>
            <a:r>
              <a:rPr lang="ru-RU" sz="3200" dirty="0"/>
              <a:t>как правило, в браузере).</a:t>
            </a:r>
          </a:p>
          <a:p>
            <a:endParaRPr lang="en-US" sz="3200" dirty="0"/>
          </a:p>
          <a:p>
            <a:r>
              <a:rPr lang="ru-RU" sz="3200" dirty="0"/>
              <a:t>Популярные движки: </a:t>
            </a:r>
            <a:r>
              <a:rPr lang="en-US" sz="3200" dirty="0"/>
              <a:t>V8</a:t>
            </a:r>
            <a:r>
              <a:rPr lang="ru-RU" sz="3200" dirty="0"/>
              <a:t>, </a:t>
            </a:r>
            <a:r>
              <a:rPr lang="en-US" sz="3200" dirty="0"/>
              <a:t>SpiderMonkey</a:t>
            </a:r>
            <a:r>
              <a:rPr lang="ru-RU" sz="3200" dirty="0"/>
              <a:t>, </a:t>
            </a:r>
            <a:r>
              <a:rPr lang="en-US" sz="3200" dirty="0"/>
              <a:t>Chakra</a:t>
            </a:r>
            <a:r>
              <a:rPr lang="ru-RU" sz="3200" dirty="0"/>
              <a:t>, </a:t>
            </a:r>
            <a:r>
              <a:rPr lang="en-US" sz="3200" dirty="0"/>
              <a:t>Nitro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64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Сводка по движкам </a:t>
            </a:r>
            <a:r>
              <a:rPr lang="en-US" dirty="0"/>
              <a:t>JavaScript</a:t>
            </a:r>
            <a:endParaRPr lang="ru-RU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73105"/>
              </p:ext>
            </p:extLst>
          </p:nvPr>
        </p:nvGraphicFramePr>
        <p:xfrm>
          <a:off x="1096963" y="1846263"/>
          <a:ext cx="1036109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xmlns="" val="3178238239"/>
                    </a:ext>
                  </a:extLst>
                </a:gridCol>
                <a:gridCol w="7892210">
                  <a:extLst>
                    <a:ext uri="{9D8B030D-6E8A-4147-A177-3AD203B41FA5}">
                      <a16:colId xmlns:a16="http://schemas.microsoft.com/office/drawing/2014/main" xmlns="" val="95736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Движок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675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Движок с открытым исходным кодом. Быстрый, с эффективной сборкой мусора. Используется в браузерах на основе</a:t>
                      </a:r>
                      <a:r>
                        <a:rPr lang="ru-RU" sz="2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Chromium 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Chrome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Яндекс.Браузер), в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(с 15 версии),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Node.js.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5233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SpiderMonkey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Исторически первый движок. Открытый код. Содержит интерпретатор в байт-код,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JIT-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компилятор байт-кода (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IonMonkey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), сборщик мусора. Используется в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Firefox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Adobe Acrobat.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449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Chakra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Выполняет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JIT-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компиляцию в параллельном потоке. Используется в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 9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и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Edge</a:t>
                      </a:r>
                      <a:r>
                        <a:rPr lang="en-US" sz="2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ru-RU" sz="2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отдельная ветка)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2971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Nitro (JavaScriptCore)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Особенности: прямая компиляция в машинный код (ранее – интерпретатор и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JIT-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компилятор). Используется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Apple Safari.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056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Движки и возможности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8025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hlinkClick r:id="rId3"/>
              </a:rPr>
              <a:t>http://kangax.github.io/compat-table/es2016plus/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7143"/>
            <a:ext cx="7944083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/>
              <a:t>ES201</a:t>
            </a:r>
            <a:r>
              <a:rPr lang="ru-RU" dirty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Как использовать везде:</a:t>
            </a:r>
          </a:p>
          <a:p>
            <a:pPr marL="806958" lvl="1" indent="-514350">
              <a:buClr>
                <a:srgbClr val="1CADE4"/>
              </a:buClr>
              <a:buFont typeface="+mj-lt"/>
              <a:buAutoNum type="alphaLcPeriod"/>
            </a:pPr>
            <a:r>
              <a:rPr lang="ru-RU" sz="3000" dirty="0"/>
              <a:t>При помощи </a:t>
            </a:r>
            <a:r>
              <a:rPr lang="ru-RU" sz="3000" i="1" dirty="0" err="1"/>
              <a:t>транспайлеров</a:t>
            </a:r>
            <a:r>
              <a:rPr lang="ru-RU" sz="3000" dirty="0"/>
              <a:t> (синтаксис).</a:t>
            </a:r>
          </a:p>
          <a:p>
            <a:pPr marL="806958" lvl="1" indent="-514350">
              <a:buClr>
                <a:srgbClr val="1CADE4"/>
              </a:buClr>
              <a:buFont typeface="+mj-lt"/>
              <a:buAutoNum type="alphaLcPeriod"/>
            </a:pPr>
            <a:r>
              <a:rPr lang="ru-RU" sz="3000" dirty="0"/>
              <a:t>При помощи </a:t>
            </a:r>
            <a:r>
              <a:rPr lang="ru-RU" sz="3000" i="1" dirty="0" err="1"/>
              <a:t>полифиллов</a:t>
            </a:r>
            <a:r>
              <a:rPr lang="ru-RU" sz="3000" dirty="0"/>
              <a:t> (новые объекты и функции).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en-US" sz="3200" b="1" dirty="0"/>
              <a:t>Babel</a:t>
            </a:r>
            <a:r>
              <a:rPr lang="en-US" sz="3200" dirty="0"/>
              <a:t> (</a:t>
            </a:r>
            <a:r>
              <a:rPr lang="ru-RU" sz="3200" dirty="0"/>
              <a:t>или </a:t>
            </a:r>
            <a:r>
              <a:rPr lang="en-US" sz="3200" dirty="0"/>
              <a:t>Babel.js</a:t>
            </a:r>
            <a:r>
              <a:rPr lang="ru-RU" sz="3200" dirty="0"/>
              <a:t>) – популярный </a:t>
            </a:r>
            <a:r>
              <a:rPr lang="ru-RU" sz="3200" dirty="0" err="1"/>
              <a:t>транспайлер</a:t>
            </a:r>
            <a:r>
              <a:rPr lang="ru-RU" sz="3200" dirty="0"/>
              <a:t> для </a:t>
            </a:r>
            <a:r>
              <a:rPr lang="en-US" sz="3200" dirty="0"/>
              <a:t>ES2015</a:t>
            </a:r>
            <a:r>
              <a:rPr lang="ru-RU" sz="3200" dirty="0"/>
              <a:t>-</a:t>
            </a:r>
            <a:r>
              <a:rPr lang="en-US" sz="3200" dirty="0"/>
              <a:t>ES201</a:t>
            </a:r>
            <a:r>
              <a:rPr lang="ru-RU" sz="3200" dirty="0"/>
              <a:t>7</a:t>
            </a:r>
            <a:r>
              <a:rPr lang="en-US" sz="3200" dirty="0"/>
              <a:t> (</a:t>
            </a:r>
            <a:r>
              <a:rPr lang="ru-RU" sz="3200" dirty="0"/>
              <a:t>предлагает для использования и </a:t>
            </a:r>
            <a:r>
              <a:rPr lang="ru-RU" sz="3200" dirty="0" err="1"/>
              <a:t>полифилл</a:t>
            </a:r>
            <a:r>
              <a:rPr lang="ru-RU" sz="3200" dirty="0"/>
              <a:t>).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Сайт: </a:t>
            </a:r>
            <a:r>
              <a:rPr lang="en-US" sz="3200" dirty="0">
                <a:hlinkClick r:id="rId3"/>
              </a:rPr>
              <a:t>https://babeljs.io/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09645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r>
              <a:rPr lang="ru-RU" dirty="0"/>
              <a:t> – вариант использования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/>
              <a:t>REPL-</a:t>
            </a:r>
            <a:r>
              <a:rPr lang="ru-RU" sz="3200" dirty="0"/>
              <a:t>трансляция кода: </a:t>
            </a:r>
            <a:r>
              <a:rPr lang="en-US" sz="3200" dirty="0">
                <a:hlinkClick r:id="rId3"/>
              </a:rPr>
              <a:t>https://babeljs.io/repl/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35841"/>
            <a:ext cx="7962744" cy="38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r>
              <a:rPr lang="ru-RU" dirty="0"/>
              <a:t> – вариант использования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/>
              <a:t>При автоматической сборке проекта задействуется </a:t>
            </a:r>
            <a:r>
              <a:rPr lang="ru-RU" sz="3200" dirty="0" err="1"/>
              <a:t>транспайлер</a:t>
            </a:r>
            <a:r>
              <a:rPr lang="ru-RU" sz="3200" dirty="0"/>
              <a:t> (сборка при помощи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node.js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gulp</a:t>
            </a:r>
            <a:r>
              <a:rPr lang="en-US" sz="3200" dirty="0"/>
              <a:t>).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/>
              <a:t>В браузере подключаем результат работы </a:t>
            </a:r>
            <a:r>
              <a:rPr lang="ru-RU" sz="3200" dirty="0" err="1"/>
              <a:t>транспайлера</a:t>
            </a:r>
            <a:r>
              <a:rPr lang="ru-RU" sz="3200" dirty="0"/>
              <a:t> и добавляем </a:t>
            </a:r>
            <a:r>
              <a:rPr lang="ru-RU" sz="3200" dirty="0" err="1"/>
              <a:t>полифилл</a:t>
            </a:r>
            <a:r>
              <a:rPr lang="ru-RU" sz="3200" dirty="0"/>
              <a:t>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088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</a:t>
            </a:r>
            <a:r>
              <a:rPr lang="ru-RU" dirty="0"/>
              <a:t> для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Notepad++ (</a:t>
            </a:r>
            <a:r>
              <a:rPr lang="en-US" sz="3200" dirty="0">
                <a:hlinkClick r:id="rId2"/>
              </a:rPr>
              <a:t>https://notepad-plus-plus.org/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Sublime Text (</a:t>
            </a:r>
            <a:r>
              <a:rPr lang="en-US" sz="3200" dirty="0">
                <a:hlinkClick r:id="rId3"/>
              </a:rPr>
              <a:t>http://www.sublimetext.com/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Visual Studio</a:t>
            </a:r>
            <a:r>
              <a:rPr lang="ru-RU" sz="3200" dirty="0"/>
              <a:t> 2017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WebStorm (</a:t>
            </a:r>
            <a:r>
              <a:rPr lang="en-US" sz="3200" dirty="0">
                <a:hlinkClick r:id="rId4"/>
              </a:rPr>
              <a:t>https://www.jetbrains.com/webstorm/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Online IDE</a:t>
            </a:r>
            <a:r>
              <a:rPr lang="ru-RU" sz="3200" dirty="0"/>
              <a:t> (</a:t>
            </a:r>
            <a:r>
              <a:rPr lang="en-US" sz="3200" dirty="0"/>
              <a:t>Cloud9, jsbin.com</a:t>
            </a:r>
            <a:r>
              <a:rPr lang="ru-RU" sz="3200" dirty="0"/>
              <a:t>, </a:t>
            </a:r>
            <a:r>
              <a:rPr lang="en-US" sz="3200" dirty="0"/>
              <a:t>jsfiddle.net)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1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JavaScript –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9092"/>
            <a:ext cx="10058400" cy="34600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index.html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285999"/>
            <a:ext cx="495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462016" y="23418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Внимание: обычно элемент </a:t>
            </a:r>
            <a:r>
              <a:rPr lang="en-US" dirty="0"/>
              <a:t>script </a:t>
            </a:r>
            <a:r>
              <a:rPr lang="ru-RU" dirty="0"/>
              <a:t>размещается в </a:t>
            </a:r>
            <a:r>
              <a:rPr lang="en-US" dirty="0"/>
              <a:t>body, </a:t>
            </a:r>
            <a:r>
              <a:rPr lang="ru-RU" dirty="0"/>
              <a:t>ближе к концу (исключение – библиотека </a:t>
            </a:r>
            <a:r>
              <a:rPr lang="en-US" dirty="0" err="1"/>
              <a:t>Modernizr</a:t>
            </a:r>
            <a:r>
              <a:rPr lang="en-US" dirty="0"/>
              <a:t>).</a:t>
            </a:r>
            <a:endParaRPr lang="ru-RU" dirty="0"/>
          </a:p>
          <a:p>
            <a:pPr marL="228600" indent="-228600">
              <a:buAutoNum type="arabicParenR"/>
            </a:pPr>
            <a:r>
              <a:rPr lang="ru-RU" dirty="0" smtClean="0"/>
              <a:t>выполнение </a:t>
            </a:r>
            <a:r>
              <a:rPr lang="en-US" dirty="0"/>
              <a:t>JS </a:t>
            </a:r>
            <a:r>
              <a:rPr lang="ru-RU" dirty="0"/>
              <a:t>блокирует загрузку других файлов, в частности файлов со стилями</a:t>
            </a:r>
          </a:p>
          <a:p>
            <a:pPr marL="228600" indent="-228600">
              <a:buAutoNum type="arabicParenR"/>
            </a:pPr>
            <a:r>
              <a:rPr lang="en-US" dirty="0"/>
              <a:t>JS </a:t>
            </a:r>
            <a:r>
              <a:rPr lang="ru-RU" dirty="0"/>
              <a:t>обычно использует созданные </a:t>
            </a:r>
            <a:r>
              <a:rPr lang="en-US" dirty="0"/>
              <a:t>DOM-</a:t>
            </a:r>
            <a:r>
              <a:rPr lang="ru-RU" dirty="0"/>
              <a:t>элементы (а в начале страницы они ещё не созданы)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7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JavaScript –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index.html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9" y="2582335"/>
            <a:ext cx="6650504" cy="32867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="scripts/example.js"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0110" y="1846052"/>
            <a:ext cx="3235570" cy="736282"/>
          </a:xfrm>
        </p:spPr>
        <p:txBody>
          <a:bodyPr>
            <a:normAutofit/>
          </a:bodyPr>
          <a:lstStyle/>
          <a:p>
            <a:r>
              <a:rPr lang="en-US" sz="2400" cap="none" dirty="0"/>
              <a:t>scripts\example.js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0110" y="2582334"/>
            <a:ext cx="3235570" cy="328676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33946" y="1846052"/>
            <a:ext cx="0" cy="428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7279" y="2435469"/>
            <a:ext cx="495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0110" y="2435469"/>
            <a:ext cx="329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9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Организационные вопросы</a:t>
            </a:r>
            <a:endParaRPr lang="ru-RU" sz="3200" dirty="0"/>
          </a:p>
          <a:p>
            <a:r>
              <a:rPr lang="en-US" sz="3200" dirty="0">
                <a:hlinkClick r:id="rId3" action="ppaction://hlinksldjump"/>
              </a:rPr>
              <a:t>JavaScript</a:t>
            </a:r>
            <a:r>
              <a:rPr lang="en-US" sz="3200" dirty="0">
                <a:hlinkClick r:id="rId4" action="ppaction://hlinksldjump"/>
              </a:rPr>
              <a:t>/ES 2017</a:t>
            </a:r>
            <a:r>
              <a:rPr lang="en-US" sz="3200" dirty="0">
                <a:hlinkClick r:id="rId3" action="ppaction://hlinksldjump"/>
              </a:rPr>
              <a:t>: </a:t>
            </a:r>
            <a:r>
              <a:rPr lang="ru-RU" sz="3200" dirty="0">
                <a:hlinkClick r:id="rId3" action="ppaction://hlinksldjump"/>
              </a:rPr>
              <a:t>общая характеристика</a:t>
            </a:r>
            <a:endParaRPr lang="ru-RU" sz="3200" dirty="0"/>
          </a:p>
          <a:p>
            <a:r>
              <a:rPr lang="ru-RU" sz="3200" dirty="0">
                <a:hlinkClick r:id="rId5" action="ppaction://hlinksldjump"/>
              </a:rPr>
              <a:t>Лексическая структура</a:t>
            </a:r>
            <a:r>
              <a:rPr lang="en-US" sz="3200" dirty="0">
                <a:hlinkClick r:id="rId5" action="ppaction://hlinksldjump"/>
              </a:rPr>
              <a:t> </a:t>
            </a:r>
            <a:r>
              <a:rPr lang="ru-RU" sz="3200" dirty="0">
                <a:hlinkClick r:id="rId5" action="ppaction://hlinksldjump"/>
              </a:rPr>
              <a:t>скрипта</a:t>
            </a:r>
            <a:endParaRPr lang="ru-RU" sz="3200" dirty="0"/>
          </a:p>
          <a:p>
            <a:r>
              <a:rPr lang="ru-RU" sz="3200" dirty="0">
                <a:hlinkClick r:id="rId6" action="ppaction://hlinksldjump"/>
              </a:rPr>
              <a:t>Идентификаторы и зарезервированные слова</a:t>
            </a:r>
            <a:endParaRPr lang="en-US" sz="3200" dirty="0"/>
          </a:p>
          <a:p>
            <a:r>
              <a:rPr lang="ru-RU" sz="3200" dirty="0">
                <a:hlinkClick r:id="rId4" action="ppaction://hlinksldjump"/>
              </a:rPr>
              <a:t>Типы данных в </a:t>
            </a:r>
            <a:r>
              <a:rPr lang="en-US" sz="3200" dirty="0">
                <a:hlinkClick r:id="rId4" action="ppaction://hlinksldjump"/>
              </a:rPr>
              <a:t>JavaScript/ES </a:t>
            </a:r>
            <a:r>
              <a:rPr lang="en-US" sz="3200" dirty="0">
                <a:hlinkClick r:id="rId4" action="ppaction://hlinksldjump"/>
              </a:rPr>
              <a:t>20</a:t>
            </a:r>
            <a:r>
              <a:rPr lang="en-US" sz="3200" dirty="0"/>
              <a:t>22</a:t>
            </a:r>
            <a:endParaRPr lang="ru-RU" sz="3200" dirty="0"/>
          </a:p>
          <a:p>
            <a:r>
              <a:rPr lang="ru-RU" sz="3200" dirty="0">
                <a:hlinkClick r:id="rId7" action="ppaction://hlinksldjump"/>
              </a:rPr>
              <a:t>Литералы</a:t>
            </a:r>
            <a:endParaRPr lang="ru-RU" sz="3200" dirty="0"/>
          </a:p>
          <a:p>
            <a:r>
              <a:rPr lang="ru-RU" sz="3200" dirty="0">
                <a:hlinkClick r:id="rId8" action="ppaction://hlinksldjump"/>
              </a:rPr>
              <a:t>Преобразование типов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99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Отладка – </a:t>
            </a:r>
            <a:r>
              <a:rPr lang="en-US" dirty="0"/>
              <a:t>Chrome DevTools (F12)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5733"/>
            <a:ext cx="7904055" cy="4393702"/>
          </a:xfrm>
        </p:spPr>
      </p:pic>
    </p:spTree>
    <p:extLst>
      <p:ext uri="{BB962C8B-B14F-4D97-AF65-F5344CB8AC3E}">
        <p14:creationId xmlns:p14="http://schemas.microsoft.com/office/powerpoint/2010/main" val="103080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Лексическая структура</a:t>
            </a:r>
            <a:r>
              <a:rPr lang="ru-RU" sz="3200" dirty="0"/>
              <a:t> языка программирования – набор </a:t>
            </a:r>
            <a:r>
              <a:rPr lang="ru-RU" sz="3200" b="1" dirty="0"/>
              <a:t>элементарных правил</a:t>
            </a:r>
            <a:r>
              <a:rPr lang="ru-RU" sz="3200" dirty="0"/>
              <a:t>, определяющих как пишутся программы на этом языке.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программы на </a:t>
            </a:r>
            <a:r>
              <a:rPr lang="en-US" sz="3200" dirty="0"/>
              <a:t>JavaScript </a:t>
            </a:r>
            <a:r>
              <a:rPr lang="ru-RU" sz="3200" dirty="0"/>
              <a:t>будем по традиции называть </a:t>
            </a:r>
            <a:r>
              <a:rPr lang="ru-RU" sz="3200" i="1" dirty="0"/>
              <a:t>скриптами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76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Для записи скриптов используется </a:t>
            </a:r>
            <a:r>
              <a:rPr lang="en-US" sz="3200" dirty="0"/>
              <a:t>Unicode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Исходный код – набор </a:t>
            </a:r>
            <a:r>
              <a:rPr lang="ru-RU" sz="3200" i="1" dirty="0"/>
              <a:t>инструкций</a:t>
            </a:r>
            <a:r>
              <a:rPr lang="ru-RU" sz="3200" dirty="0"/>
              <a:t> и </a:t>
            </a:r>
            <a:r>
              <a:rPr lang="ru-RU" sz="3200" i="1" dirty="0"/>
              <a:t>комментариев</a:t>
            </a:r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Комментарии бывают </a:t>
            </a:r>
            <a:r>
              <a:rPr lang="ru-RU" sz="3200" i="1" dirty="0"/>
              <a:t>строчные</a:t>
            </a:r>
            <a:r>
              <a:rPr lang="ru-RU" sz="3200" dirty="0"/>
              <a:t> и </a:t>
            </a:r>
            <a:r>
              <a:rPr lang="ru-RU" sz="3200" i="1" dirty="0"/>
              <a:t>блочные</a:t>
            </a:r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Пробелы и пробельные символы игнорируются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Комментарии игнорируются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Чувствительность к регистру</a:t>
            </a:r>
            <a:r>
              <a:rPr lang="en-US" sz="3200" dirty="0"/>
              <a:t> </a:t>
            </a:r>
            <a:r>
              <a:rPr lang="ru-RU" sz="3200" dirty="0"/>
              <a:t>при записи инструкций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242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значит "переменная" (на китайском языке)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变量 </a:t>
            </a:r>
            <a:r>
              <a:rPr lang="en-US" altLang="ja-JP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пробелы, табуляция - игнорируются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ja-JP" alt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变量</a:t>
            </a:r>
            <a:r>
              <a:rPr lang="en-US" altLang="ja-JP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5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Для отделения инструкций используется точка с запятой.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dirty="0"/>
              <a:t>JS </a:t>
            </a:r>
            <a:r>
              <a:rPr lang="ru-RU" sz="3200" dirty="0"/>
              <a:t>трактует переход на новую строку как точку с запятой в следующих случаях: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000" dirty="0"/>
              <a:t> сразу после ключевых слов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0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30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000" dirty="0"/>
              <a:t> перед операторами</a:t>
            </a:r>
            <a:r>
              <a:rPr lang="en-US" sz="30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000" dirty="0"/>
              <a:t> если следующий </a:t>
            </a:r>
            <a:r>
              <a:rPr lang="ru-RU" sz="3000" dirty="0" err="1"/>
              <a:t>непробельный</a:t>
            </a:r>
            <a:r>
              <a:rPr lang="ru-RU" sz="3000" dirty="0"/>
              <a:t> символ не может быть интерпретирован как продолжение текущей инструкции</a:t>
            </a:r>
            <a:endParaRPr lang="en-US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1688" y="5977468"/>
            <a:ext cx="11509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Иными словами, тут описаны правила, когда </a:t>
            </a:r>
            <a:r>
              <a:rPr lang="en-US" dirty="0"/>
              <a:t>JS </a:t>
            </a:r>
            <a:r>
              <a:rPr lang="ru-RU" dirty="0"/>
              <a:t>автоматом вставляет </a:t>
            </a:r>
            <a:r>
              <a:rPr lang="en-US" dirty="0"/>
              <a:t>;</a:t>
            </a:r>
            <a:r>
              <a:rPr lang="ru-RU" dirty="0"/>
              <a:t> (вместо перехода на новую строку)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61185" y="1845734"/>
            <a:ext cx="0" cy="419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3574057" y="3426590"/>
            <a:ext cx="2258761" cy="861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/>
              <a:t>Трактуется</a:t>
            </a:r>
            <a:r>
              <a:rPr lang="ru-RU" sz="2400" b="1"/>
              <a:t> </a:t>
            </a:r>
            <a:r>
              <a:rPr lang="ru-RU" sz="2400"/>
              <a:t>как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180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Лексическая структура </a:t>
            </a:r>
            <a:r>
              <a:rPr lang="en-US"/>
              <a:t>JavaScript</a:t>
            </a:r>
            <a:r>
              <a:rPr lang="ru-RU"/>
              <a:t> (</a:t>
            </a:r>
            <a:r>
              <a:rPr lang="en-US"/>
              <a:t>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/>
              <a:t>Вывод: рекомендуется </a:t>
            </a:r>
            <a:r>
              <a:rPr lang="ru-RU" sz="3200" b="1"/>
              <a:t>всегда</a:t>
            </a:r>
            <a:r>
              <a:rPr lang="ru-RU" sz="3200"/>
              <a:t> использовать точку с запятой для разделения инструкций.</a:t>
            </a:r>
          </a:p>
          <a:p>
            <a:endParaRPr lang="ru-RU" sz="3200"/>
          </a:p>
          <a:p>
            <a:endParaRPr lang="ru-RU" sz="3200"/>
          </a:p>
          <a:p>
            <a:endParaRPr lang="ru-RU" sz="3200"/>
          </a:p>
          <a:p>
            <a:r>
              <a:rPr lang="ru-RU" sz="3200"/>
              <a:t>*) точка запятой ставиться после инструкции, но не после </a:t>
            </a:r>
            <a:r>
              <a:rPr lang="ru-RU" sz="3200" i="1"/>
              <a:t>блока инструкций</a:t>
            </a:r>
            <a:r>
              <a:rPr lang="ru-RU" sz="3200"/>
              <a:t> в фигурных скобках.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8295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Строгий режим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ru-RU" sz="3200" dirty="0" err="1"/>
              <a:t>ECMAScript</a:t>
            </a:r>
            <a:r>
              <a:rPr lang="ru-RU" sz="3200" dirty="0"/>
              <a:t> 5 появился </a:t>
            </a:r>
            <a:r>
              <a:rPr lang="ru-RU" sz="3200" i="1" dirty="0"/>
              <a:t>строгий режим</a:t>
            </a:r>
            <a:r>
              <a:rPr lang="ru-RU" sz="3200" dirty="0"/>
              <a:t> (</a:t>
            </a:r>
            <a:r>
              <a:rPr lang="en-US" sz="3200" dirty="0"/>
              <a:t>strict mode</a:t>
            </a:r>
            <a:r>
              <a:rPr lang="ru-RU" sz="3200" dirty="0"/>
              <a:t>).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Программирование в строгом режиме накладывает ряд ограничений, чтобы уберечь программиста от опасных частей языка (те части, которые есть исторически, но лучше, чтобы их не было) и снизить вероятность ошибки.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583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Включение строгого режима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3200" dirty="0"/>
              <a:t>			</a:t>
            </a:r>
            <a:r>
              <a:rPr lang="en-US" sz="3200" dirty="0"/>
              <a:t>(</a:t>
            </a:r>
            <a:r>
              <a:rPr lang="ru-RU" sz="3200" dirty="0"/>
              <a:t>или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'use strict'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3200" dirty="0"/>
              <a:t>)</a:t>
            </a:r>
          </a:p>
          <a:p>
            <a:endParaRPr lang="ru-RU" sz="3200" dirty="0"/>
          </a:p>
          <a:p>
            <a:r>
              <a:rPr lang="ru-RU" sz="3200" dirty="0"/>
              <a:t>В первой строке скрипта – действует на весь скрипт.</a:t>
            </a:r>
          </a:p>
          <a:p>
            <a:r>
              <a:rPr lang="ru-RU" sz="3200" dirty="0"/>
              <a:t>В первой строке функции – действует внутри функции.</a:t>
            </a:r>
          </a:p>
          <a:p>
            <a:r>
              <a:rPr lang="ru-RU" sz="3200" dirty="0"/>
              <a:t>Не в первой строке – ни на что не влияет.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8224" y="5242388"/>
            <a:ext cx="115458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По поводу «первой строки». Перед «</a:t>
            </a:r>
            <a:r>
              <a:rPr lang="en-US" sz="900" dirty="0"/>
              <a:t>use strict</a:t>
            </a:r>
            <a:r>
              <a:rPr lang="ru-RU" sz="900" dirty="0"/>
              <a:t>»</a:t>
            </a:r>
            <a:r>
              <a:rPr lang="en-US" sz="900" dirty="0"/>
              <a:t>; </a:t>
            </a:r>
            <a:r>
              <a:rPr lang="ru-RU" sz="900" dirty="0"/>
              <a:t>могут находится пустые строки и пробельные символы. Т.е. формально – это должна быть первая _содержательная_ строка функции или скрипта.</a:t>
            </a:r>
            <a:endParaRPr lang="en-US" sz="900" dirty="0"/>
          </a:p>
          <a:p>
            <a:endParaRPr lang="en-US" sz="900" dirty="0"/>
          </a:p>
          <a:p>
            <a:r>
              <a:rPr lang="ru-RU" sz="900" dirty="0"/>
              <a:t>Примечание: рекомендуется включать </a:t>
            </a:r>
            <a:r>
              <a:rPr lang="en-US" sz="900" dirty="0"/>
              <a:t>“use strict”</a:t>
            </a:r>
            <a:r>
              <a:rPr lang="ru-RU" sz="900" dirty="0"/>
              <a:t> на уровне отдельных функций. Причина такая. Если у нас есть несколько файлов со скриптами и мы их </a:t>
            </a:r>
            <a:r>
              <a:rPr lang="ru-RU" sz="900" dirty="0" err="1"/>
              <a:t>минифицируем</a:t>
            </a:r>
            <a:r>
              <a:rPr lang="ru-RU" sz="900" dirty="0"/>
              <a:t> и сливаем в один, </a:t>
            </a:r>
            <a:r>
              <a:rPr lang="ru-RU" sz="900" dirty="0" err="1"/>
              <a:t>минификатор</a:t>
            </a:r>
            <a:r>
              <a:rPr lang="ru-RU" sz="900" dirty="0"/>
              <a:t> поднимет любой найденный </a:t>
            </a:r>
            <a:r>
              <a:rPr lang="en-US" sz="900" dirty="0"/>
              <a:t>“use strict” </a:t>
            </a:r>
            <a:r>
              <a:rPr lang="ru-RU" sz="900" dirty="0"/>
              <a:t>в самое начало результирующего скрипта. И это будет плохо, если у нас были </a:t>
            </a:r>
            <a:r>
              <a:rPr lang="ru-RU" sz="900" dirty="0" err="1"/>
              <a:t>скриптики</a:t>
            </a:r>
            <a:r>
              <a:rPr lang="ru-RU" sz="900" dirty="0"/>
              <a:t>, которые заточены под работу в нестрогом режиме.</a:t>
            </a:r>
            <a:endParaRPr lang="en-US" sz="900" dirty="0"/>
          </a:p>
          <a:p>
            <a:endParaRPr lang="en-US" sz="900" dirty="0"/>
          </a:p>
          <a:p>
            <a:r>
              <a:rPr lang="ru-RU" sz="900" dirty="0"/>
              <a:t>Строгий режим включается простой строкой, которая игнорируется прежними реализациями языка. Это означает, что попытка включить строгий режим не будет порождать ошибку в браузерах, не поддерживающих такую возможность.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634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Идентификаторы в </a:t>
            </a:r>
            <a:r>
              <a:rPr lang="en-US"/>
              <a:t>JavaScript</a:t>
            </a:r>
            <a:r>
              <a:rPr lang="ru-RU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Идентификаторы состоят из </a:t>
            </a:r>
            <a:r>
              <a:rPr lang="ru-RU" sz="3200" b="1" dirty="0"/>
              <a:t>букв</a:t>
            </a:r>
            <a:r>
              <a:rPr lang="ru-RU" sz="3200" dirty="0"/>
              <a:t>, </a:t>
            </a:r>
            <a:r>
              <a:rPr lang="ru-RU" sz="3200" b="1" dirty="0"/>
              <a:t>цифр</a:t>
            </a:r>
            <a:r>
              <a:rPr lang="ru-RU" sz="3200" dirty="0"/>
              <a:t>, символов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3200" dirty="0"/>
              <a:t> (подчеркивание) 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dirty="0"/>
              <a:t> (</a:t>
            </a:r>
            <a:r>
              <a:rPr lang="ru-RU" sz="3200" dirty="0"/>
              <a:t>доллар).</a:t>
            </a:r>
            <a:r>
              <a:rPr lang="en-US" sz="3200" dirty="0"/>
              <a:t> </a:t>
            </a:r>
            <a:r>
              <a:rPr lang="ru-RU" sz="3200" dirty="0"/>
              <a:t>При этом первый символ не должен быть цифрой.</a:t>
            </a:r>
          </a:p>
          <a:p>
            <a:r>
              <a:rPr lang="ru-RU" sz="3200" dirty="0"/>
              <a:t>Длина идентификатора стандартом не оговаривается.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*) </a:t>
            </a:r>
            <a:r>
              <a:rPr lang="ru-RU" sz="3200" dirty="0"/>
              <a:t>в идентификатор можно включить символ </a:t>
            </a:r>
            <a:r>
              <a:rPr lang="ru-RU" sz="3200" dirty="0" err="1"/>
              <a:t>Unicode</a:t>
            </a:r>
            <a:r>
              <a:rPr lang="ru-RU" sz="3200" dirty="0"/>
              <a:t> с любым шестнадцатеричным кодом </a:t>
            </a:r>
            <a:r>
              <a:rPr lang="ru-RU" sz="3200" i="1" dirty="0"/>
              <a:t>XXXX</a:t>
            </a:r>
            <a:r>
              <a:rPr lang="ru-RU" sz="3200" dirty="0"/>
              <a:t>, используя последовательность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uXXXX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18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Организационные вопросы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Целевая аудитория – те, кто изучает </a:t>
            </a:r>
            <a:r>
              <a:rPr lang="en-US" sz="3200" dirty="0"/>
              <a:t>JavaScript </a:t>
            </a:r>
            <a:r>
              <a:rPr lang="ru-RU" sz="3200" dirty="0"/>
              <a:t>«с нуля» или хочет упорядочить (обновить) свои знания.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RU" sz="3200" dirty="0"/>
              <a:t>На тренинге изучается </a:t>
            </a:r>
            <a:r>
              <a:rPr lang="ru-RU" sz="3200" b="1" dirty="0"/>
              <a:t>синтаксис</a:t>
            </a:r>
            <a:r>
              <a:rPr lang="ru-RU" sz="3200" dirty="0"/>
              <a:t> языка </a:t>
            </a:r>
            <a:r>
              <a:rPr lang="en-US" sz="3200" dirty="0"/>
              <a:t>JavaScript, </a:t>
            </a:r>
            <a:r>
              <a:rPr lang="ru-RU" sz="3200" dirty="0"/>
              <a:t>включая нововведения последних версий. Библиотеки</a:t>
            </a:r>
            <a:r>
              <a:rPr lang="en-US" sz="3200" dirty="0"/>
              <a:t> </a:t>
            </a:r>
            <a:r>
              <a:rPr lang="ru-RU" sz="3200" dirty="0"/>
              <a:t>и фреймворки не рассматриваются!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Запланировано </a:t>
            </a:r>
            <a:r>
              <a:rPr lang="en-US" sz="3200" b="1" dirty="0"/>
              <a:t>11-12</a:t>
            </a:r>
            <a:r>
              <a:rPr lang="ru-RU" sz="3200" dirty="0"/>
              <a:t> занятий в формате лекций.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Практика</a:t>
            </a:r>
            <a:r>
              <a:rPr lang="en-US" sz="3200" dirty="0"/>
              <a:t>:</a:t>
            </a:r>
            <a:r>
              <a:rPr lang="ru-RU" sz="3200" dirty="0"/>
              <a:t> будут высылаться задания для 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137352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Идентификаторы в </a:t>
            </a:r>
            <a:r>
              <a:rPr lang="en-US"/>
              <a:t>JavaScript</a:t>
            </a:r>
            <a:r>
              <a:rPr lang="ru-RU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800" dirty="0"/>
              <a:t> </a:t>
            </a:r>
            <a:r>
              <a:rPr lang="ru-RU" sz="2800" dirty="0"/>
              <a:t> 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AK47</a:t>
            </a:r>
            <a:r>
              <a:rPr lang="en-US" sz="2800" dirty="0"/>
              <a:t>          </a:t>
            </a:r>
            <a:r>
              <a:rPr lang="ru-RU" sz="2800" dirty="0"/>
              <a:t>    </a:t>
            </a:r>
            <a:r>
              <a:rPr lang="en-US" sz="2800" dirty="0"/>
              <a:t>       </a:t>
            </a:r>
            <a:r>
              <a:rPr lang="ru-RU" sz="2800" dirty="0"/>
              <a:t>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$hello</a:t>
            </a:r>
            <a:r>
              <a:rPr lang="en-US" sz="2800" dirty="0"/>
              <a:t> </a:t>
            </a:r>
            <a:r>
              <a:rPr lang="ru-RU" sz="2800" dirty="0"/>
              <a:t>  </a:t>
            </a:r>
            <a:r>
              <a:rPr lang="en-US" sz="2800" dirty="0"/>
              <a:t>        </a:t>
            </a:r>
            <a:r>
              <a:rPr lang="ru-RU" sz="2800" dirty="0"/>
              <a:t>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ja-JP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变量    </a:t>
            </a:r>
            <a:r>
              <a:rPr lang="ru-RU" altLang="ja-JP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A\u004B47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  <a:r>
              <a:rPr lang="en-US" sz="2800" dirty="0">
                <a:solidFill>
                  <a:srgbClr val="0070C0"/>
                </a:solidFill>
              </a:rPr>
              <a:t> (</a:t>
            </a:r>
            <a:r>
              <a:rPr lang="ru-RU" sz="2800" dirty="0">
                <a:solidFill>
                  <a:srgbClr val="0070C0"/>
                </a:solidFill>
              </a:rPr>
              <a:t>совпадает с </a:t>
            </a:r>
            <a:r>
              <a:rPr lang="en-US" sz="2800" dirty="0">
                <a:solidFill>
                  <a:srgbClr val="0070C0"/>
                </a:solidFill>
              </a:rPr>
              <a:t>AK47)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/>
              <a:t> </a:t>
            </a:r>
            <a:r>
              <a:rPr lang="ru-RU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BAD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Ab*cd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/>
              <a:t> </a:t>
            </a:r>
            <a:r>
              <a:rPr lang="ru-RU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24662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Зарезервированные слова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Они </a:t>
            </a:r>
            <a:r>
              <a:rPr lang="ru-RU" sz="3200" spc="-70" dirty="0"/>
              <a:t>строятся по правилам</a:t>
            </a:r>
            <a:r>
              <a:rPr lang="ru-RU" sz="3200" dirty="0"/>
              <a:t> записи </a:t>
            </a:r>
            <a:r>
              <a:rPr lang="ru-RU" sz="3200" spc="-80" dirty="0"/>
              <a:t>идентификаторов</a:t>
            </a:r>
            <a:r>
              <a:rPr lang="ru-RU" sz="3200" dirty="0"/>
              <a:t>, но не могут применяться в качестве пользовательских имён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Категории зарезервированных слов: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ru-RU" sz="3200" i="1" dirty="0"/>
              <a:t>ключевые слова</a:t>
            </a:r>
            <a:r>
              <a:rPr lang="ru-RU" sz="3200" dirty="0"/>
              <a:t>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зарезервированы для использования в будущем,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литералы для типов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/>
              <a:t> </a:t>
            </a:r>
            <a:r>
              <a:rPr lang="ru-RU" sz="3200" dirty="0"/>
              <a:t>и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5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слова </a:t>
            </a:r>
            <a:r>
              <a:rPr lang="en-US" dirty="0"/>
              <a:t>ES201</a:t>
            </a:r>
            <a:r>
              <a:rPr lang="ru-RU" dirty="0"/>
              <a:t>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8389" y="1848196"/>
          <a:ext cx="10130319" cy="39574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631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await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case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catch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Ключевые слова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debugger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extends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Зарезервированы для использования в будущем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finally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implements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55257" marR="55257" marT="55257" marB="552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interface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package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protected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Зарезервированы для использования в будущем в строгом режиме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super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55257" marR="55257" marT="55257" marB="5525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try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yield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8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данных в </a:t>
            </a:r>
            <a:r>
              <a:rPr lang="en-US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3200" dirty="0"/>
              <a:t> 		число</a:t>
            </a:r>
          </a:p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		строка</a:t>
            </a:r>
          </a:p>
          <a:p>
            <a:pPr>
              <a:spcBef>
                <a:spcPts val="1000"/>
              </a:spcBef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ru-RU" sz="3200" dirty="0"/>
              <a:t>		хранение булевых значений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bject</a:t>
            </a:r>
            <a:r>
              <a:rPr lang="ru-RU" sz="3200" dirty="0"/>
              <a:t>		любые объекты</a:t>
            </a:r>
          </a:p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 </a:t>
            </a:r>
            <a:r>
              <a:rPr lang="en-US" sz="3200" dirty="0"/>
              <a:t>		</a:t>
            </a:r>
            <a:r>
              <a:rPr lang="ru-RU" sz="3200" dirty="0"/>
              <a:t>хранит единственное значение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200" dirty="0"/>
              <a:t> </a:t>
            </a:r>
            <a:r>
              <a:rPr lang="en-US" sz="3200" dirty="0"/>
              <a:t>	</a:t>
            </a:r>
            <a:r>
              <a:rPr lang="ru-RU" sz="3200" dirty="0"/>
              <a:t>хранит единственное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symbol		</a:t>
            </a:r>
            <a:r>
              <a:rPr lang="ru-RU" sz="3200" dirty="0"/>
              <a:t>для уникальных идентификаторов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76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 </a:t>
            </a:r>
            <a:r>
              <a:rPr lang="en-US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Это тип для хранения чисел с плавающей запятой в формате IEEE 754</a:t>
            </a:r>
            <a:r>
              <a:rPr lang="en-US" sz="3200" dirty="0"/>
              <a:t> (</a:t>
            </a:r>
            <a:r>
              <a:rPr lang="ru-RU" sz="3200" dirty="0"/>
              <a:t>64-битовые значения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</a:t>
            </a:r>
            <a:r>
              <a:rPr lang="en-US" sz="3200" dirty="0"/>
              <a:t>JS </a:t>
            </a:r>
            <a:r>
              <a:rPr lang="ru-RU" sz="3200" dirty="0"/>
              <a:t>определяет две глобальные переменные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Infinity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r>
              <a:rPr lang="en-US" sz="3200" dirty="0"/>
              <a:t> </a:t>
            </a:r>
            <a:r>
              <a:rPr lang="ru-RU" sz="3200" dirty="0"/>
              <a:t>для хранения бесконечности и «не-числа»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68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 </a:t>
            </a:r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3200" dirty="0"/>
              <a:t>Значения типа – строки из нуля или более </a:t>
            </a:r>
            <a:r>
              <a:rPr lang="en-US" sz="3200" dirty="0"/>
              <a:t>Unicode-</a:t>
            </a:r>
            <a:r>
              <a:rPr lang="ru-RU" sz="3200" dirty="0"/>
              <a:t>символов (кодировка </a:t>
            </a:r>
            <a:r>
              <a:rPr lang="en-US" sz="3200" dirty="0"/>
              <a:t>UTF16).</a:t>
            </a:r>
            <a:r>
              <a:rPr lang="ru-RU" sz="3200" dirty="0"/>
              <a:t> Значения неизменяемы</a:t>
            </a:r>
            <a:r>
              <a:rPr lang="en-US" sz="3200" dirty="0"/>
              <a:t>.</a:t>
            </a:r>
            <a:endParaRPr lang="ru-RU" sz="3200" dirty="0"/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Тип использует семантику копирования значений (</a:t>
            </a:r>
            <a:r>
              <a:rPr lang="ru-RU" sz="3200" b="1" dirty="0"/>
              <a:t>а не ссылок</a:t>
            </a:r>
            <a:r>
              <a:rPr lang="ru-RU" sz="3200" dirty="0"/>
              <a:t>) при присваивании.</a:t>
            </a:r>
          </a:p>
        </p:txBody>
      </p:sp>
    </p:spTree>
    <p:extLst>
      <p:ext uri="{BB962C8B-B14F-4D97-AF65-F5344CB8AC3E}">
        <p14:creationId xmlns:p14="http://schemas.microsoft.com/office/powerpoint/2010/main" val="3694543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 </a:t>
            </a:r>
            <a:r>
              <a:rPr 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3200" dirty="0"/>
              <a:t>Значениями этого типа являются любые объекты.</a:t>
            </a:r>
            <a:r>
              <a:rPr lang="en-US" sz="3200" dirty="0"/>
              <a:t> </a:t>
            </a:r>
            <a:r>
              <a:rPr lang="ru-RU" sz="3200" i="1" dirty="0"/>
              <a:t>Объект</a:t>
            </a:r>
            <a:r>
              <a:rPr lang="ru-RU" sz="3200" dirty="0"/>
              <a:t> в </a:t>
            </a:r>
            <a:r>
              <a:rPr lang="en-US" sz="3200" dirty="0"/>
              <a:t>JS </a:t>
            </a:r>
            <a:r>
              <a:rPr lang="ru-RU" sz="3200" dirty="0"/>
              <a:t>– это набор пар «имя свойства: значение».</a:t>
            </a:r>
            <a:endParaRPr lang="en-US" sz="3200" dirty="0"/>
          </a:p>
          <a:p>
            <a:pPr lvl="0"/>
            <a:endParaRPr lang="en-US" sz="3200" dirty="0"/>
          </a:p>
          <a:p>
            <a:pPr lvl="0"/>
            <a:r>
              <a:rPr lang="ru-RU" sz="3200" dirty="0"/>
              <a:t>Тип использует ссылочную семантику при присваивании.</a:t>
            </a:r>
            <a:endParaRPr lang="en-US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в </a:t>
            </a:r>
            <a:r>
              <a:rPr lang="en-US" sz="3200" dirty="0"/>
              <a:t>JavaScript </a:t>
            </a:r>
            <a:r>
              <a:rPr lang="ru-RU" sz="3200" dirty="0"/>
              <a:t>массивы и функции – это особые разновидности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06171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</a:t>
            </a:r>
            <a:r>
              <a:rPr lang="en-US"/>
              <a:t>null </a:t>
            </a:r>
            <a:r>
              <a:rPr lang="ru-RU"/>
              <a:t>и </a:t>
            </a:r>
            <a:r>
              <a:rPr lang="en-US"/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Эти два </a:t>
            </a:r>
            <a:r>
              <a:rPr lang="ru-RU" sz="3200" i="1" dirty="0"/>
              <a:t>тривиальных типа</a:t>
            </a:r>
            <a:r>
              <a:rPr lang="ru-RU" sz="3200" dirty="0"/>
              <a:t> содержат по одному значению: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тип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ru-RU" sz="3200" dirty="0"/>
              <a:t>представляет значение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,</a:t>
            </a:r>
            <a:r>
              <a:rPr lang="ru-RU" sz="3200" dirty="0"/>
              <a:t> которое семантически означает «отсутствие объекта»;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тип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 </a:t>
            </a:r>
            <a:r>
              <a:rPr lang="ru-RU" sz="3200" dirty="0"/>
              <a:t>представляет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200" dirty="0"/>
              <a:t> (хранится в одноимённой глобальной переменной) – «значение отсутствует, не определено».</a:t>
            </a:r>
          </a:p>
        </p:txBody>
      </p:sp>
    </p:spTree>
    <p:extLst>
      <p:ext uri="{BB962C8B-B14F-4D97-AF65-F5344CB8AC3E}">
        <p14:creationId xmlns:p14="http://schemas.microsoft.com/office/powerpoint/2010/main" val="1403903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en-US" dirty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Это новый примитивный тип данных – появился в </a:t>
            </a:r>
            <a:r>
              <a:rPr lang="en-US" sz="3200" dirty="0"/>
              <a:t>ES2015</a:t>
            </a:r>
            <a:r>
              <a:rPr lang="ru-RU" sz="3200" dirty="0"/>
              <a:t>. Представляет уникальные строки(?), которые могут использоваться как имена свойств объекта.</a:t>
            </a:r>
            <a:endParaRPr lang="en-US" sz="3200" dirty="0"/>
          </a:p>
          <a:p>
            <a:pPr lvl="0">
              <a:buClr>
                <a:srgbClr val="1CADE4"/>
              </a:buClr>
            </a:pPr>
            <a:endParaRPr lang="en-US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Зачем? Чтобы избежать конфликта имён.</a:t>
            </a:r>
          </a:p>
        </p:txBody>
      </p:sp>
    </p:spTree>
    <p:extLst>
      <p:ext uri="{BB962C8B-B14F-4D97-AF65-F5344CB8AC3E}">
        <p14:creationId xmlns:p14="http://schemas.microsoft.com/office/powerpoint/2010/main" val="3479326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Литерал</a:t>
            </a:r>
            <a:r>
              <a:rPr lang="ru-RU" sz="3200" dirty="0"/>
              <a:t> – последовательность символов в исходном коде, которая представляет фиксированное значение некоторого типа данных.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Литерал – это константа, непосредственно включённая в текст скрипта.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24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Книги – 1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12" y="1845734"/>
            <a:ext cx="3249168" cy="4267200"/>
          </a:xfr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3011424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52" y="1845734"/>
            <a:ext cx="3029712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9234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 в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Вот так в </a:t>
            </a:r>
            <a:r>
              <a:rPr lang="en-US" sz="3200" dirty="0"/>
              <a:t>JavaScript </a:t>
            </a:r>
            <a:r>
              <a:rPr lang="ru-RU" sz="3200" dirty="0"/>
              <a:t>выглядит обычное объявление и инициализация переменной: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string variable"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/>
          </a:p>
          <a:p>
            <a:endParaRPr lang="ru-RU" sz="3200" dirty="0"/>
          </a:p>
          <a:p>
            <a:r>
              <a:rPr lang="ru-RU" sz="3200" dirty="0"/>
              <a:t>Единственный способ определить тип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 – по литералу справа (в данном примере тип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– </a:t>
            </a:r>
            <a:r>
              <a:rPr lang="ru-RU" sz="3200" dirty="0"/>
              <a:t>это </a:t>
            </a:r>
            <a:r>
              <a:rPr lang="ru-RU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3020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Целые десятичные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Для записи целых </a:t>
            </a:r>
            <a:r>
              <a:rPr lang="ru-RU" sz="3200" b="1" dirty="0"/>
              <a:t>десятичных</a:t>
            </a:r>
            <a:r>
              <a:rPr lang="ru-RU" sz="3200" dirty="0"/>
              <a:t> чисел используются цифры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3200" dirty="0"/>
              <a:t>…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ru-RU" sz="3200" dirty="0"/>
              <a:t>. Перед числом допустимы знаки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/>
              <a:t> 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/>
              <a:t>: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5619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Целые шестнадцатеричные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/>
              <a:t>Шестнадцатеричное</a:t>
            </a:r>
            <a:r>
              <a:rPr lang="ru-RU" sz="3200" dirty="0"/>
              <a:t> число начинается с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. Используются шестнадцатеричные цифры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0…9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a…f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A…F</a:t>
            </a:r>
            <a:r>
              <a:rPr lang="en-US" sz="3200" dirty="0"/>
              <a:t>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Перед числом допустимы знаки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0x123abc;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-0XFFF;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4407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литералы чисел в </a:t>
            </a:r>
            <a:r>
              <a:rPr lang="en-US" dirty="0"/>
              <a:t>ES201</a:t>
            </a:r>
            <a:r>
              <a:rPr lang="ru-RU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Целые </a:t>
            </a:r>
            <a:r>
              <a:rPr lang="ru-RU" sz="3200" b="1" dirty="0"/>
              <a:t>двоичные литералы</a:t>
            </a:r>
            <a:r>
              <a:rPr lang="ru-RU" sz="3200" dirty="0"/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начинаем с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используем цифры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Впереди допускается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Ц</a:t>
            </a:r>
            <a:r>
              <a:rPr lang="ru-RU" sz="3200" dirty="0"/>
              <a:t>елые </a:t>
            </a:r>
            <a:r>
              <a:rPr lang="ru-RU" sz="3200" b="1" dirty="0"/>
              <a:t>восьмеричные литералы</a:t>
            </a:r>
            <a:r>
              <a:rPr lang="ru-RU" sz="3200" dirty="0"/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начинаем с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используем цифры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от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Впереди можно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7424" y="5210294"/>
            <a:ext cx="603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Babel </a:t>
            </a:r>
            <a:r>
              <a:rPr lang="ru-RU" dirty="0"/>
              <a:t>транслирует такие литералы в обычные целые числа.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6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Замечание о целых числах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Максимальное целое число, хранимое </a:t>
            </a:r>
            <a:r>
              <a:rPr lang="ru-RU" sz="3200" b="1" dirty="0"/>
              <a:t>точно</a:t>
            </a:r>
            <a:r>
              <a:rPr lang="ru-RU" sz="3200" dirty="0"/>
              <a:t> = 2</a:t>
            </a:r>
            <a:r>
              <a:rPr lang="ru-RU" sz="3200" baseline="30000" dirty="0"/>
              <a:t>53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9007199254740992;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проверьте, чему равно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biggestIntAndOne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biggestIntAndOne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9007199254740993;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biggestIntAndOne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8976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Литералы вещественных чисел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Синтаксическая форма литерала </a:t>
            </a:r>
            <a:r>
              <a:rPr lang="ru-RU" sz="3200" b="1" dirty="0"/>
              <a:t>вещественных чисел</a:t>
            </a:r>
            <a:r>
              <a:rPr lang="ru-RU" sz="3200" dirty="0"/>
              <a:t> (используются только десятичные </a:t>
            </a:r>
            <a:r>
              <a:rPr lang="ru-RU" sz="3200" i="1" dirty="0"/>
              <a:t>цифры</a:t>
            </a:r>
            <a:r>
              <a:rPr lang="ru-RU" sz="3200" dirty="0"/>
              <a:t>):</a:t>
            </a:r>
          </a:p>
          <a:p>
            <a:pPr algn="ctr"/>
            <a:r>
              <a:rPr lang="ru-RU" sz="3200" dirty="0"/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][.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E|e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)[(+|-)]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ru-RU" sz="3200" dirty="0"/>
          </a:p>
          <a:p>
            <a:r>
              <a:rPr lang="ru-RU" sz="3200" dirty="0"/>
              <a:t>Перед числом можно указать знак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/>
              <a:t> 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3.1415926;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4.08e75;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3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Строковый литерал – это последовательность </a:t>
            </a:r>
            <a:r>
              <a:rPr lang="en-US" sz="3200" dirty="0"/>
              <a:t>Unicode-</a:t>
            </a:r>
            <a:r>
              <a:rPr lang="ru-RU" sz="3200" dirty="0"/>
              <a:t>символов в парных одинарных или двойных кавычках: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st1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"Normal"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st2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'Also normal'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oneChar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empty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4652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внутри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\0</a:t>
            </a:r>
            <a:r>
              <a:rPr lang="ru-RU" sz="2300" dirty="0"/>
              <a:t>	 	Символ </a:t>
            </a:r>
            <a:r>
              <a:rPr lang="en-US" sz="2300" dirty="0"/>
              <a:t>NUL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\b</a:t>
            </a:r>
            <a:r>
              <a:rPr lang="ru-RU" sz="2300" dirty="0"/>
              <a:t>	 	</a:t>
            </a:r>
            <a:r>
              <a:rPr lang="en-US" sz="2300" dirty="0"/>
              <a:t>«</a:t>
            </a:r>
            <a:r>
              <a:rPr lang="ru-RU" sz="2300" dirty="0"/>
              <a:t>Забой»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</a:t>
            </a:r>
            <a:r>
              <a:rPr lang="en-US" sz="2300" dirty="0"/>
              <a:t> </a:t>
            </a:r>
            <a:r>
              <a:rPr lang="ru-RU" sz="2300" dirty="0"/>
              <a:t>	 	Горизонтальная табуляция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300" dirty="0"/>
              <a:t> </a:t>
            </a:r>
            <a:r>
              <a:rPr lang="ru-RU" sz="2300" dirty="0"/>
              <a:t>	 	Перевод строки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\v</a:t>
            </a:r>
            <a:r>
              <a:rPr lang="en-US" sz="2300" dirty="0"/>
              <a:t> </a:t>
            </a:r>
            <a:r>
              <a:rPr lang="ru-RU" sz="2300" dirty="0"/>
              <a:t>	 	Вертикальная табуляция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\f</a:t>
            </a:r>
            <a:r>
              <a:rPr lang="en-US" sz="2300" dirty="0"/>
              <a:t> </a:t>
            </a:r>
            <a:r>
              <a:rPr lang="ru-RU" sz="2300" dirty="0"/>
              <a:t>	 	Перевод страницы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sz="2300" dirty="0" smtClean="0"/>
              <a:t> </a:t>
            </a:r>
            <a:r>
              <a:rPr lang="ru-RU" sz="2300" dirty="0" smtClean="0"/>
              <a:t>	 	Возврат каретки</a:t>
            </a:r>
            <a:endParaRPr lang="en-US" sz="23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sz="2300" dirty="0" smtClean="0"/>
              <a:t> </a:t>
            </a:r>
            <a:r>
              <a:rPr lang="ru-RU" sz="2300" dirty="0" smtClean="0"/>
              <a:t>  </a:t>
            </a:r>
            <a:r>
              <a:rPr lang="ru-RU" sz="2300" dirty="0"/>
              <a:t>	 	Двойная кавычка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\'</a:t>
            </a:r>
            <a:r>
              <a:rPr lang="en-US" sz="2300" dirty="0"/>
              <a:t> </a:t>
            </a:r>
            <a:r>
              <a:rPr lang="ru-RU" sz="2300" dirty="0"/>
              <a:t> 	 	Одинарная кавычка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\\</a:t>
            </a:r>
            <a:r>
              <a:rPr lang="en-US" sz="2300" dirty="0"/>
              <a:t> </a:t>
            </a:r>
            <a:r>
              <a:rPr lang="ru-RU" sz="2300" dirty="0"/>
              <a:t> 	 	Обратный </a:t>
            </a:r>
            <a:r>
              <a:rPr lang="ru-RU" sz="2300" dirty="0" err="1"/>
              <a:t>слэш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sz="2300" dirty="0"/>
              <a:t> </a:t>
            </a:r>
            <a:r>
              <a:rPr lang="ru-RU" sz="2300" dirty="0"/>
              <a:t>	 	Символ </a:t>
            </a:r>
            <a:r>
              <a:rPr lang="en-US" sz="2300" dirty="0"/>
              <a:t>Latin-1, </a:t>
            </a:r>
            <a:r>
              <a:rPr lang="ru-RU" sz="2300" spc="-60" dirty="0"/>
              <a:t>заданный двумя шестнадцатеричными цифрами</a:t>
            </a:r>
            <a:r>
              <a:rPr lang="ru-RU" sz="2300" dirty="0"/>
              <a:t> </a:t>
            </a:r>
            <a:r>
              <a:rPr lang="en-US" sz="2300" dirty="0"/>
              <a:t>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uXXXX</a:t>
            </a:r>
            <a:r>
              <a:rPr lang="en-US" sz="2300" dirty="0"/>
              <a:t> </a:t>
            </a:r>
            <a:r>
              <a:rPr lang="ru-RU" sz="2300" dirty="0"/>
              <a:t> 	Символ </a:t>
            </a:r>
            <a:r>
              <a:rPr lang="en-US" sz="2300" dirty="0"/>
              <a:t>Unicode, </a:t>
            </a:r>
            <a:r>
              <a:rPr lang="ru-RU" sz="2300" dirty="0"/>
              <a:t>четыре шестнадцатеричных цифры </a:t>
            </a:r>
            <a:r>
              <a:rPr lang="en-US" sz="2300" dirty="0"/>
              <a:t>XXXX</a:t>
            </a:r>
            <a:endParaRPr lang="ru-RU" sz="23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02984" y="3015734"/>
            <a:ext cx="2213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Регистр важен!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50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</a:t>
            </a:r>
            <a:r>
              <a:rPr lang="ru-RU" dirty="0" err="1"/>
              <a:t>слэш</a:t>
            </a:r>
            <a:r>
              <a:rPr lang="ru-RU" dirty="0"/>
              <a:t> – нюанс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Внимание</a:t>
            </a:r>
            <a:r>
              <a:rPr lang="ru-RU" sz="3200" dirty="0"/>
              <a:t>: если после обратного </a:t>
            </a:r>
            <a:r>
              <a:rPr lang="ru-RU" sz="3200" dirty="0" err="1"/>
              <a:t>слэша</a:t>
            </a:r>
            <a:r>
              <a:rPr lang="ru-RU" sz="3200" dirty="0"/>
              <a:t> записан «неожиданный» символ, то </a:t>
            </a:r>
            <a:r>
              <a:rPr lang="ru-RU" sz="3200" dirty="0" err="1"/>
              <a:t>слэш</a:t>
            </a:r>
            <a:r>
              <a:rPr lang="ru-RU" sz="3200" dirty="0"/>
              <a:t> игнорируется: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"\A\L\E\X"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67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4462" cy="4023360"/>
          </a:xfrm>
        </p:spPr>
        <p:txBody>
          <a:bodyPr>
            <a:noAutofit/>
          </a:bodyPr>
          <a:lstStyle/>
          <a:p>
            <a:r>
              <a:rPr lang="ru-RU" sz="3200" i="1" dirty="0"/>
              <a:t>Шаблонные литералы</a:t>
            </a:r>
            <a:r>
              <a:rPr lang="en-US" sz="3200" dirty="0"/>
              <a:t> </a:t>
            </a:r>
            <a:r>
              <a:rPr lang="ru-RU" sz="3200" dirty="0"/>
              <a:t>– новый вид строковых литералов в </a:t>
            </a:r>
            <a:r>
              <a:rPr lang="en-US" sz="3200" dirty="0"/>
              <a:t>ES2015</a:t>
            </a:r>
            <a:r>
              <a:rPr lang="ru-RU" sz="3200" dirty="0"/>
              <a:t>. Записываются в </a:t>
            </a:r>
            <a:r>
              <a:rPr lang="ru-RU" sz="3200" i="1" dirty="0"/>
              <a:t>обратных кавычках</a:t>
            </a:r>
            <a:r>
              <a:rPr lang="ru-RU" sz="3200" dirty="0"/>
              <a:t>:</a:t>
            </a:r>
          </a:p>
          <a:p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`template string`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dirty="0"/>
          </a:p>
          <a:p>
            <a:endParaRPr lang="ru-RU" sz="2400" dirty="0"/>
          </a:p>
          <a:p>
            <a:r>
              <a:rPr lang="ru-RU" sz="3200" dirty="0"/>
              <a:t>Шаблонный литерал может содержать перевод строки (строка так и отображается – с переводом):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`template</a:t>
            </a:r>
            <a:endParaRPr lang="ru-RU" sz="26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554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Книги –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1048"/>
            <a:ext cx="2838895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80" y="1911048"/>
            <a:ext cx="2741200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36" y="1911048"/>
            <a:ext cx="3048924" cy="40227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2093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При помощи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${…}</a:t>
            </a:r>
            <a:r>
              <a:rPr lang="en-US" sz="3200" dirty="0"/>
              <a:t> </a:t>
            </a:r>
            <a:r>
              <a:rPr lang="ru-RU" sz="3200" dirty="0"/>
              <a:t>в шаблонный литерал можно вставить произвольное выражение: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${y}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 + y}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+ 3 = 5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82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704" y="2206812"/>
            <a:ext cx="9936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Выражение вычисляется в момент записи литерала. </a:t>
            </a:r>
            <a:r>
              <a:rPr lang="ru-RU" sz="3200" dirty="0" smtClean="0"/>
              <a:t>Следующий </a:t>
            </a:r>
            <a:r>
              <a:rPr lang="ru-RU" sz="3200" dirty="0"/>
              <a:t>пример выведет две одинаковые строки:</a:t>
            </a:r>
          </a:p>
          <a:p>
            <a:r>
              <a:rPr lang="en-US" sz="3200" dirty="0" smtClean="0"/>
              <a:t>let </a:t>
            </a:r>
            <a:r>
              <a:rPr lang="en-US" sz="3200" dirty="0"/>
              <a:t>x = 2;</a:t>
            </a:r>
          </a:p>
          <a:p>
            <a:r>
              <a:rPr lang="en-US" sz="3200" dirty="0"/>
              <a:t>let y = 3;</a:t>
            </a:r>
          </a:p>
          <a:p>
            <a:r>
              <a:rPr lang="en-US" sz="3200" dirty="0" smtClean="0"/>
              <a:t>let </a:t>
            </a:r>
            <a:r>
              <a:rPr lang="en-US" sz="3200" dirty="0"/>
              <a:t>s = `${x} + ${y} = ${x + y}`;</a:t>
            </a:r>
          </a:p>
          <a:p>
            <a:r>
              <a:rPr lang="en-US" sz="3200" dirty="0"/>
              <a:t>alert(s);</a:t>
            </a:r>
            <a:r>
              <a:rPr lang="ru-RU" sz="3200" dirty="0"/>
              <a:t> // 2 + 3 = 5</a:t>
            </a:r>
            <a:endParaRPr lang="en-US" sz="3200" dirty="0"/>
          </a:p>
          <a:p>
            <a:r>
              <a:rPr lang="en-US" sz="3200" dirty="0" smtClean="0"/>
              <a:t>y </a:t>
            </a:r>
            <a:r>
              <a:rPr lang="en-US" sz="3200" dirty="0"/>
              <a:t>= 5;</a:t>
            </a:r>
          </a:p>
          <a:p>
            <a:r>
              <a:rPr lang="en-US" sz="3200" dirty="0"/>
              <a:t>alert(s);</a:t>
            </a:r>
            <a:r>
              <a:rPr lang="ru-RU" sz="3200" dirty="0"/>
              <a:t> // 2 + 3 =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582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 для типов </a:t>
            </a:r>
            <a:r>
              <a:rPr lang="en-US" dirty="0"/>
              <a:t>boolean </a:t>
            </a:r>
            <a:r>
              <a:rPr lang="ru-RU" dirty="0"/>
              <a:t>и</a:t>
            </a:r>
            <a:r>
              <a:rPr lang="en-US" dirty="0"/>
              <a:t>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 false</a:t>
            </a:r>
            <a:r>
              <a:rPr lang="en-US" sz="3200"/>
              <a:t>	</a:t>
            </a:r>
            <a:r>
              <a:rPr lang="ru-RU" sz="3200"/>
              <a:t>два литерала для типа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endParaRPr lang="ru-RU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8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3200"/>
              <a:t>		</a:t>
            </a:r>
            <a:r>
              <a:rPr lang="ru-RU" sz="3200"/>
              <a:t>один возможный литерал для типа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522540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Большинство операторов </a:t>
            </a:r>
            <a:r>
              <a:rPr lang="en-US" sz="3200" dirty="0"/>
              <a:t>JavaScript </a:t>
            </a:r>
            <a:r>
              <a:rPr lang="ru-RU" sz="3200" dirty="0"/>
              <a:t>требуют операндов определённых типов.</a:t>
            </a:r>
          </a:p>
          <a:p>
            <a:r>
              <a:rPr lang="ru-RU" sz="3200" dirty="0"/>
              <a:t>Например, оператор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3200" dirty="0"/>
              <a:t> («точка», доступ к свойству объекта) требует в качестве операнда объект.</a:t>
            </a:r>
          </a:p>
          <a:p>
            <a:endParaRPr lang="ru-RU" sz="3200" dirty="0"/>
          </a:p>
          <a:p>
            <a:r>
              <a:rPr lang="ru-RU" sz="3200" dirty="0"/>
              <a:t>В случае несоответствия типов </a:t>
            </a:r>
            <a:r>
              <a:rPr lang="en-US" sz="3200" dirty="0"/>
              <a:t>JavaScript </a:t>
            </a:r>
            <a:r>
              <a:rPr lang="ru-RU" sz="3200" dirty="0"/>
              <a:t>выполняет </a:t>
            </a:r>
            <a:r>
              <a:rPr lang="ru-RU" sz="3200" b="1" dirty="0"/>
              <a:t>неявное преобразование</a:t>
            </a:r>
            <a:r>
              <a:rPr lang="ru-RU" sz="3200" dirty="0"/>
              <a:t> типов операндов.</a:t>
            </a:r>
          </a:p>
        </p:txBody>
      </p:sp>
    </p:spTree>
    <p:extLst>
      <p:ext uri="{BB962C8B-B14F-4D97-AF65-F5344CB8AC3E}">
        <p14:creationId xmlns:p14="http://schemas.microsoft.com/office/powerpoint/2010/main" val="62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0" dirty="0"/>
              <a:t>Преобразование </a:t>
            </a:r>
            <a:r>
              <a:rPr lang="en-US" spc="0" dirty="0"/>
              <a:t>null, undefined, boolean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17030"/>
              </p:ext>
            </p:extLst>
          </p:nvPr>
        </p:nvGraphicFramePr>
        <p:xfrm>
          <a:off x="1096963" y="1846261"/>
          <a:ext cx="10034445" cy="29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9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строку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число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lang="en-US" sz="24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объект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"undefined"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ошибка 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TypeError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ошибка 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TypeError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"true"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Boolean(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"false"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Boolean(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88848" y="4968532"/>
            <a:ext cx="10933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Замечание: почему в приведённой здесь таблице нет колонки «В </a:t>
            </a:r>
            <a:r>
              <a:rPr lang="en-US" dirty="0"/>
              <a:t>null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колонки «В </a:t>
            </a:r>
            <a:r>
              <a:rPr lang="en-US" dirty="0"/>
              <a:t>undefined</a:t>
            </a:r>
            <a:r>
              <a:rPr lang="ru-RU" dirty="0"/>
              <a:t>»</a:t>
            </a:r>
            <a:r>
              <a:rPr lang="en-US" dirty="0"/>
              <a:t>?</a:t>
            </a:r>
          </a:p>
          <a:p>
            <a:r>
              <a:rPr lang="ru-RU" dirty="0"/>
              <a:t>Дело в том, что </a:t>
            </a:r>
            <a:r>
              <a:rPr lang="en-US" dirty="0"/>
              <a:t>JavaScript </a:t>
            </a:r>
            <a:r>
              <a:rPr lang="ru-RU" b="1" dirty="0"/>
              <a:t>не содержит операторов</a:t>
            </a:r>
            <a:r>
              <a:rPr lang="ru-RU" dirty="0"/>
              <a:t>, которые требовали бы </a:t>
            </a:r>
            <a:r>
              <a:rPr lang="en-US" dirty="0"/>
              <a:t>null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undefined-</a:t>
            </a:r>
            <a:r>
              <a:rPr lang="ru-RU" dirty="0"/>
              <a:t> операндов.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956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строк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843020"/>
              </p:ext>
            </p:extLst>
          </p:nvPr>
        </p:nvGraphicFramePr>
        <p:xfrm>
          <a:off x="1096962" y="1846261"/>
          <a:ext cx="1005871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8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50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число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kumimoji="0" lang="en-US" sz="2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объект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(пустая строка)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String(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"1.2"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(непустая строка, число)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1.2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String(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"1.2"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(непустая строка, не число)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String(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915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чисел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85130"/>
              </p:ext>
            </p:extLst>
          </p:nvPr>
        </p:nvGraphicFramePr>
        <p:xfrm>
          <a:off x="1096962" y="1846261"/>
          <a:ext cx="10058717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0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строку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kumimoji="0" lang="en-US" sz="2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объект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-0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Number(-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kern="120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</a:t>
                      </a:r>
                    </a:p>
                    <a:p>
                      <a:pPr marL="0" algn="l" defTabSz="914400" rtl="0" eaLnBrk="1" latinLnBrk="0" hangingPunct="1"/>
                      <a:endParaRPr lang="en-US" sz="24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"Infinity"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Number(Infinity)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-Infinity</a:t>
                      </a:r>
                      <a:endParaRPr lang="en-US" sz="24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"-Infinity"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Number(-Infinity)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(конечное, ненулевое)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86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массивов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11014"/>
              </p:ext>
            </p:extLst>
          </p:nvPr>
        </p:nvGraphicFramePr>
        <p:xfrm>
          <a:off x="1096962" y="1846261"/>
          <a:ext cx="1005805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строку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число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kumimoji="0" lang="en-US" sz="2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(пустой массив)</a:t>
                      </a:r>
                      <a:endParaRPr 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2400" kern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(один элемент, у которого строковое представление преобразуется в число)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en-US" sz="2400" kern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(любой другой массив)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метод</a:t>
                      </a:r>
                      <a:r>
                        <a:rPr lang="ru-RU" sz="2400" baseline="0"/>
                        <a:t>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95072" y="4372600"/>
            <a:ext cx="11576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Тут есть тонкость одна. Преобразование массива в число выполняется так: массив преобразуется в строку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Затем то, что получилось преобразуется в число.</a:t>
            </a:r>
          </a:p>
          <a:p>
            <a:r>
              <a:rPr lang="ru-RU" dirty="0"/>
              <a:t>Если у массива больше чем один элемент, то </a:t>
            </a:r>
            <a:r>
              <a:rPr lang="en-US" dirty="0"/>
              <a:t>join() </a:t>
            </a:r>
            <a:r>
              <a:rPr lang="ru-RU" dirty="0"/>
              <a:t>будет вставлять запятые и правильного числа в любом случае не получится.</a:t>
            </a:r>
          </a:p>
          <a:p>
            <a:r>
              <a:rPr lang="ru-RU" dirty="0"/>
              <a:t>Но если у массива один элемент, который можно преобразовать в строку, преобразуемую в число – всё будет ОК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x = +[8];</a:t>
            </a:r>
            <a:r>
              <a:rPr lang="ru-RU" dirty="0"/>
              <a:t>		// х = 8</a:t>
            </a:r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y = +[</a:t>
            </a:r>
            <a:r>
              <a:rPr lang="ru-RU" dirty="0"/>
              <a:t>"</a:t>
            </a:r>
            <a:r>
              <a:rPr lang="en-US" dirty="0"/>
              <a:t>8</a:t>
            </a:r>
            <a:r>
              <a:rPr lang="ru-RU" dirty="0"/>
              <a:t>"</a:t>
            </a:r>
            <a:r>
              <a:rPr lang="en-US" dirty="0"/>
              <a:t>];</a:t>
            </a:r>
            <a:r>
              <a:rPr lang="ru-RU" dirty="0"/>
              <a:t>		// </a:t>
            </a:r>
            <a:r>
              <a:rPr lang="en-US" dirty="0"/>
              <a:t>y</a:t>
            </a:r>
            <a:r>
              <a:rPr lang="ru-RU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91973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объектов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Примитивное значение</a:t>
            </a:r>
            <a:r>
              <a:rPr lang="ru-RU" sz="3200" dirty="0"/>
              <a:t> – значение одного из типов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200" dirty="0"/>
              <a:t>.</a:t>
            </a:r>
          </a:p>
          <a:p>
            <a:endParaRPr lang="ru-RU" sz="2400" dirty="0"/>
          </a:p>
          <a:p>
            <a:r>
              <a:rPr lang="ru-RU" sz="3200" dirty="0"/>
              <a:t>В стандарте описана </a:t>
            </a:r>
            <a:r>
              <a:rPr lang="ru-RU" sz="3200" u="sng" dirty="0"/>
              <a:t>внутренняя функция</a:t>
            </a: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ToPrimitive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(input,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?)</a:t>
            </a:r>
            <a:r>
              <a:rPr lang="ru-RU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 </a:t>
            </a:r>
            <a:r>
              <a:rPr lang="ru-RU" sz="3200" dirty="0"/>
              <a:t>что преобразуем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–</a:t>
            </a:r>
            <a:r>
              <a:rPr lang="ru-RU" sz="3200" dirty="0"/>
              <a:t> целевой тип </a:t>
            </a:r>
            <a:r>
              <a:rPr lang="en-US" sz="3200" dirty="0"/>
              <a:t>(</a:t>
            </a:r>
            <a:r>
              <a:rPr lang="ru-RU" sz="3200" dirty="0"/>
              <a:t>необязательный параметр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96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Алгоритм работы функции </a:t>
            </a:r>
            <a:r>
              <a:rPr lang="en-US" err="1"/>
              <a:t>ToPrimitive</a:t>
            </a:r>
            <a:r>
              <a:rPr lang="en-US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</a:t>
            </a:r>
            <a:r>
              <a:rPr lang="ru-RU" sz="3200" dirty="0"/>
              <a:t> объект, 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–</a:t>
            </a:r>
            <a:r>
              <a:rPr lang="ru-RU" sz="3200" dirty="0"/>
              <a:t> это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: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rabicParenR"/>
            </a:pPr>
            <a:r>
              <a:rPr lang="ru-RU" sz="3000" dirty="0"/>
              <a:t>Если у объекта есть метод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, и этот метод возвращает примитивное значение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3000" dirty="0"/>
              <a:t> </a:t>
            </a:r>
            <a:r>
              <a:rPr lang="ru-RU" sz="3000" dirty="0"/>
              <a:t>вернуть это значение.</a:t>
            </a:r>
          </a:p>
          <a:p>
            <a:pPr marL="715518" lvl="1" indent="-514350">
              <a:buFont typeface="+mj-lt"/>
              <a:buAutoNum type="arabicParenR"/>
            </a:pPr>
            <a:r>
              <a:rPr lang="en-US" sz="3000" dirty="0"/>
              <a:t>(</a:t>
            </a:r>
            <a:r>
              <a:rPr lang="ru-RU" sz="3000" dirty="0"/>
              <a:t>иначе</a:t>
            </a:r>
            <a:r>
              <a:rPr lang="en-US" sz="3000" dirty="0"/>
              <a:t>)</a:t>
            </a:r>
            <a:r>
              <a:rPr lang="ru-RU" sz="3000" dirty="0"/>
              <a:t> Если у объекта есть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, который возвращает примитивное значение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/>
              <a:t>вернуть это значение.</a:t>
            </a:r>
          </a:p>
          <a:p>
            <a:pPr marL="715518" lvl="1" indent="-514350">
              <a:buFont typeface="+mj-lt"/>
              <a:buAutoNum type="arabicParenR"/>
            </a:pPr>
            <a:r>
              <a:rPr lang="ru-RU" sz="3000" dirty="0"/>
              <a:t>(иначе) сгенерировать ошибку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30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163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hlinkClick r:id="rId3"/>
              </a:rPr>
              <a:t>https://learn.javascript.ru/</a:t>
            </a:r>
            <a:r>
              <a:rPr lang="ru-RU" sz="3200" dirty="0"/>
              <a:t>  – учебник Ильи Кантора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4"/>
              </a:rPr>
              <a:t>https://developer.mozilla.org/ru/docs/Web/JavaScript</a:t>
            </a:r>
            <a:endParaRPr lang="ru-RU" sz="3200" dirty="0"/>
          </a:p>
          <a:p>
            <a:pPr marL="514350" indent="-514350">
              <a:buAutoNum type="arabicPeriod"/>
            </a:pPr>
            <a:r>
              <a:rPr lang="en-US" sz="3200" dirty="0">
                <a:hlinkClick r:id="rId5"/>
              </a:rPr>
              <a:t>http://www.ecma-international.org/ecma-262/8.0/</a:t>
            </a:r>
            <a:r>
              <a:rPr lang="ru-RU" sz="3200" dirty="0"/>
              <a:t> – стандарт </a:t>
            </a:r>
            <a:r>
              <a:rPr lang="en-US" sz="3200" dirty="0"/>
              <a:t>ECMAScript</a:t>
            </a:r>
            <a:r>
              <a:rPr lang="ru-RU" sz="3200" dirty="0"/>
              <a:t> 2017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6"/>
              </a:rPr>
              <a:t>http://jslint.com/</a:t>
            </a:r>
            <a:r>
              <a:rPr lang="ru-RU" sz="3200" dirty="0"/>
              <a:t> – проверка корректности кода</a:t>
            </a:r>
            <a:endParaRPr lang="en-US" sz="3200" dirty="0"/>
          </a:p>
          <a:p>
            <a:pPr marL="548640" lvl="0" indent="-4572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7"/>
              </a:rPr>
              <a:t>http://kangax.github.io/compat-table/es2016plus/</a:t>
            </a:r>
            <a:endParaRPr lang="ru-RU" sz="3200" dirty="0"/>
          </a:p>
          <a:p>
            <a:pPr marL="548640" indent="-4572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8"/>
              </a:rPr>
              <a:t>https://babeljs.io/</a:t>
            </a:r>
            <a:endParaRPr lang="ru-RU" sz="3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66958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Алгоритм работы функции </a:t>
            </a:r>
            <a:r>
              <a:rPr lang="en-US" err="1"/>
              <a:t>ToPrimitive</a:t>
            </a:r>
            <a:r>
              <a:rPr lang="en-US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</a:t>
            </a:r>
            <a:r>
              <a:rPr lang="ru-RU" sz="3200" dirty="0"/>
              <a:t> объект, 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–</a:t>
            </a:r>
            <a:r>
              <a:rPr lang="ru-RU" sz="3200" dirty="0"/>
              <a:t> это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3200" dirty="0"/>
              <a:t>, в предыдущем алгоритме шаги 1-2 меняются местами.</a:t>
            </a:r>
          </a:p>
          <a:p>
            <a:endParaRPr lang="ru-RU" sz="2400" dirty="0"/>
          </a:p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</a:t>
            </a:r>
            <a:r>
              <a:rPr lang="ru-RU" sz="3200" dirty="0"/>
              <a:t> объект, 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</a:t>
            </a:r>
            <a:r>
              <a:rPr lang="ru-RU" sz="3200" dirty="0"/>
              <a:t>не задано: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для объектов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US" sz="3000" dirty="0"/>
              <a:t> </a:t>
            </a:r>
            <a:r>
              <a:rPr lang="ru-RU" sz="3000" dirty="0"/>
              <a:t>полагаем, что </a:t>
            </a: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PreferredType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lang="ru-RU" sz="3000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для любых других объектов </a:t>
            </a: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PreferredType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это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number</a:t>
            </a:r>
            <a:r>
              <a:rPr lang="ru-RU" sz="3000" dirty="0"/>
              <a:t>.</a:t>
            </a:r>
          </a:p>
          <a:p>
            <a:pPr lvl="0">
              <a:buClr>
                <a:srgbClr val="1CADE4"/>
              </a:buClr>
            </a:pP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Если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примитивное значение, возвращаем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input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ru-RU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4245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объектов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Преобразование объекта в строку (число):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/>
              <a:t>вызвать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ToPrimitive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000" dirty="0"/>
              <a:t>, где второй аргумент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(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3000" dirty="0"/>
              <a:t>)</a:t>
            </a:r>
            <a:r>
              <a:rPr lang="ru-RU" sz="3000" dirty="0"/>
              <a:t>;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/>
              <a:t>результат функции преобразовать в строку (число).</a:t>
            </a:r>
          </a:p>
          <a:p>
            <a:endParaRPr lang="ru-RU" sz="3200" dirty="0"/>
          </a:p>
          <a:p>
            <a:r>
              <a:rPr lang="ru-RU" sz="3200" dirty="0"/>
              <a:t>Преобразование объектов 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ru-RU" sz="3200" dirty="0"/>
              <a:t> – </a:t>
            </a:r>
            <a:r>
              <a:rPr lang="ru-RU" sz="3200" b="1" dirty="0"/>
              <a:t>всегда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61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Неявные и явные преобразования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/>
              <a:t>Сейчас были описаны </a:t>
            </a:r>
            <a:r>
              <a:rPr lang="ru-RU" sz="3200" i="1"/>
              <a:t>неявные преобразования</a:t>
            </a:r>
            <a:r>
              <a:rPr lang="ru-RU" sz="3200"/>
              <a:t> типов.</a:t>
            </a:r>
          </a:p>
          <a:p>
            <a:endParaRPr lang="ru-RU" sz="3200"/>
          </a:p>
          <a:p>
            <a:r>
              <a:rPr lang="ru-RU" sz="3200" i="1"/>
              <a:t>Явное преобразование</a:t>
            </a:r>
            <a:r>
              <a:rPr lang="ru-RU" sz="3200"/>
              <a:t> инициируется программистом и выполняется при помощи специальных методов конвертации или вызовов функций-конструкторов объектов-обёрток.</a:t>
            </a:r>
          </a:p>
        </p:txBody>
      </p:sp>
    </p:spTree>
    <p:extLst>
      <p:ext uri="{BB962C8B-B14F-4D97-AF65-F5344CB8AC3E}">
        <p14:creationId xmlns:p14="http://schemas.microsoft.com/office/powerpoint/2010/main" val="36775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JavaScript: </a:t>
            </a:r>
            <a:r>
              <a:rPr lang="ru-RU" dirty="0"/>
              <a:t>общая характеристика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JavaScript</a:t>
            </a:r>
            <a:r>
              <a:rPr lang="ru-RU" sz="3200" dirty="0"/>
              <a:t> (</a:t>
            </a:r>
            <a:r>
              <a:rPr lang="en-US" sz="3200" dirty="0"/>
              <a:t>JS</a:t>
            </a:r>
            <a:r>
              <a:rPr lang="ru-RU" sz="3200" dirty="0"/>
              <a:t>) – прототипно-ориентированный сценарный язык программирования.</a:t>
            </a:r>
          </a:p>
          <a:p>
            <a:endParaRPr lang="en-US" sz="3200" dirty="0"/>
          </a:p>
          <a:p>
            <a:r>
              <a:rPr lang="ru-RU" sz="3200" dirty="0"/>
              <a:t>Обычно используется как </a:t>
            </a:r>
            <a:r>
              <a:rPr lang="ru-RU" sz="3200" i="1" dirty="0"/>
              <a:t>встраиваемый</a:t>
            </a:r>
            <a:r>
              <a:rPr lang="ru-RU" sz="3200" dirty="0"/>
              <a:t> язык для программного доступа к объектам приложений. </a:t>
            </a:r>
          </a:p>
          <a:p>
            <a:r>
              <a:rPr lang="ru-RU" sz="3200" dirty="0"/>
              <a:t>Широкое применение находит в браузерах для придания интерактивности веб-страницам.</a:t>
            </a:r>
          </a:p>
        </p:txBody>
      </p:sp>
    </p:spTree>
    <p:extLst>
      <p:ext uri="{BB962C8B-B14F-4D97-AF65-F5344CB8AC3E}">
        <p14:creationId xmlns:p14="http://schemas.microsoft.com/office/powerpoint/2010/main" val="304231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1" y="1845734"/>
            <a:ext cx="7646670" cy="2358713"/>
          </a:xfrm>
        </p:spPr>
        <p:txBody>
          <a:bodyPr>
            <a:noAutofit/>
          </a:bodyPr>
          <a:lstStyle/>
          <a:p>
            <a:r>
              <a:rPr lang="en-US" sz="3200" b="1" dirty="0"/>
              <a:t>199</a:t>
            </a:r>
            <a:r>
              <a:rPr lang="ru-RU" sz="3200" b="1" dirty="0"/>
              <a:t>5</a:t>
            </a:r>
            <a:r>
              <a:rPr lang="ru-RU" sz="3200" dirty="0"/>
              <a:t> – Брендан Айк (Brendan Eich) создаёт встроенный скриптовый языка для браузера </a:t>
            </a:r>
            <a:r>
              <a:rPr lang="en-US" sz="3200" dirty="0"/>
              <a:t>Netscape Navigator</a:t>
            </a:r>
            <a:r>
              <a:rPr lang="ru-RU" sz="3200" dirty="0"/>
              <a:t>. Вдохновение: ООП, функциональные языки, синтаксис </a:t>
            </a:r>
            <a:r>
              <a:rPr lang="en-US" sz="3200" dirty="0"/>
              <a:t>C,</a:t>
            </a:r>
            <a:r>
              <a:rPr lang="ru-RU" sz="3200" dirty="0"/>
              <a:t> автоматическое управление памятью.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1845732"/>
            <a:ext cx="2303781" cy="2905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97280" y="4252444"/>
            <a:ext cx="10058400" cy="193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09.1995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LiveScript (NN 2.0 beta)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12.1995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JavaScript (NN 2.0B3).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24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*)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«модное» слово (язык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май 1995)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3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b="1" dirty="0"/>
              <a:t>07.</a:t>
            </a:r>
            <a:r>
              <a:rPr lang="en-US" sz="3200" b="1" dirty="0"/>
              <a:t>199</a:t>
            </a:r>
            <a:r>
              <a:rPr lang="ru-RU" sz="3200" b="1" dirty="0"/>
              <a:t>6</a:t>
            </a:r>
            <a:r>
              <a:rPr lang="ru-RU" sz="3200" dirty="0"/>
              <a:t> – </a:t>
            </a:r>
            <a:r>
              <a:rPr lang="en-US" sz="3200" dirty="0"/>
              <a:t>Microsoft </a:t>
            </a:r>
            <a:r>
              <a:rPr lang="ru-RU" sz="3200" dirty="0"/>
              <a:t>создаёт </a:t>
            </a:r>
            <a:r>
              <a:rPr lang="en-US" sz="3200" b="1" dirty="0"/>
              <a:t>JScript</a:t>
            </a:r>
            <a:r>
              <a:rPr lang="en-US" sz="3200" dirty="0"/>
              <a:t> (Internet Explorer 3.0)</a:t>
            </a:r>
            <a:r>
              <a:rPr lang="ru-RU" sz="3200" dirty="0"/>
              <a:t>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конце 1996 года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Netscape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обращается 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 International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 просьбой утвердить стандарт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b="1" dirty="0"/>
              <a:t>06.1997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спецификация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ECMA-262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(первая редакция).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Язык, описанный 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ECMA-262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называют 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ECMAScript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0903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3271</Words>
  <Application>Microsoft Office PowerPoint</Application>
  <PresentationFormat>Широкоэкранный</PresentationFormat>
  <Paragraphs>590</Paragraphs>
  <Slides>62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9" baseType="lpstr">
      <vt:lpstr>ＭＳ Ｐゴシック</vt:lpstr>
      <vt:lpstr>Arial</vt:lpstr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Организационные вопросы</vt:lpstr>
      <vt:lpstr>Книги – 1</vt:lpstr>
      <vt:lpstr>Книги – 2</vt:lpstr>
      <vt:lpstr>Ссылки</vt:lpstr>
      <vt:lpstr>JavaScript: общая характеристика</vt:lpstr>
      <vt:lpstr>История JavaScript</vt:lpstr>
      <vt:lpstr>История JavaScript</vt:lpstr>
      <vt:lpstr>Редакции ECMA-262</vt:lpstr>
      <vt:lpstr>Движок JavaScript</vt:lpstr>
      <vt:lpstr>Сводка по движкам JavaScript</vt:lpstr>
      <vt:lpstr>Движки и возможности языка</vt:lpstr>
      <vt:lpstr>Как использовать ES2017</vt:lpstr>
      <vt:lpstr>Babel – вариант использования 1</vt:lpstr>
      <vt:lpstr>Babel – вариант использования 2</vt:lpstr>
      <vt:lpstr>IDE для JavaScript</vt:lpstr>
      <vt:lpstr>Подключение JavaScript – 1</vt:lpstr>
      <vt:lpstr>Подключение JavaScript – 2</vt:lpstr>
      <vt:lpstr>Отладка – Chrome DevTools (F12)</vt:lpstr>
      <vt:lpstr>Лексическая структура JavaScript</vt:lpstr>
      <vt:lpstr>Лексическая структура JavaScript (I)</vt:lpstr>
      <vt:lpstr>Лексическая структура JavaScript (I)</vt:lpstr>
      <vt:lpstr>Лексическая структура JavaScript (II)</vt:lpstr>
      <vt:lpstr>Лексическая структура JavaScript (II)</vt:lpstr>
      <vt:lpstr>Лексическая структура JavaScript (II)</vt:lpstr>
      <vt:lpstr>Строгий режим</vt:lpstr>
      <vt:lpstr>Включение строгого режима</vt:lpstr>
      <vt:lpstr>Идентификаторы в JavaScript </vt:lpstr>
      <vt:lpstr>Идентификаторы в JavaScript </vt:lpstr>
      <vt:lpstr>Зарезервированные слова</vt:lpstr>
      <vt:lpstr>Зарезервированные слова ES2017</vt:lpstr>
      <vt:lpstr>Типы данных в JavaScript</vt:lpstr>
      <vt:lpstr>Тип number</vt:lpstr>
      <vt:lpstr>Тип string</vt:lpstr>
      <vt:lpstr>Тип object</vt:lpstr>
      <vt:lpstr>Типы null и undefined</vt:lpstr>
      <vt:lpstr>Тип данных symbol</vt:lpstr>
      <vt:lpstr>Литералы</vt:lpstr>
      <vt:lpstr>Литералы в JavaScript</vt:lpstr>
      <vt:lpstr>Целые десятичные числа</vt:lpstr>
      <vt:lpstr>Целые шестнадцатеричные числа</vt:lpstr>
      <vt:lpstr>Новые литералы чисел в ES2015</vt:lpstr>
      <vt:lpstr>Замечание о целых числах</vt:lpstr>
      <vt:lpstr>Литералы вещественных чисел </vt:lpstr>
      <vt:lpstr>Строковые литералы</vt:lpstr>
      <vt:lpstr>Управляющие символы внутри строки</vt:lpstr>
      <vt:lpstr>Обратный слэш – нюанс</vt:lpstr>
      <vt:lpstr>Шаблонные литералы</vt:lpstr>
      <vt:lpstr>Шаблонные литералы</vt:lpstr>
      <vt:lpstr>Шаблонные литералы</vt:lpstr>
      <vt:lpstr>Литералы для типов boolean и null</vt:lpstr>
      <vt:lpstr>Преобразование типов</vt:lpstr>
      <vt:lpstr>Преобразование null, undefined, boolean</vt:lpstr>
      <vt:lpstr>Преобразование строк</vt:lpstr>
      <vt:lpstr>Преобразование чисел</vt:lpstr>
      <vt:lpstr>Преобразование массивов</vt:lpstr>
      <vt:lpstr>Преобразование объектов</vt:lpstr>
      <vt:lpstr>Алгоритм работы функции ToPrimitive()</vt:lpstr>
      <vt:lpstr>Алгоритм работы функции ToPrimitive()</vt:lpstr>
      <vt:lpstr>Преобразование объектов</vt:lpstr>
      <vt:lpstr>Неявные и явные преобразования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alexv</dc:creator>
  <cp:lastModifiedBy>Teta</cp:lastModifiedBy>
  <cp:revision>54</cp:revision>
  <dcterms:created xsi:type="dcterms:W3CDTF">2016-09-20T20:26:47Z</dcterms:created>
  <dcterms:modified xsi:type="dcterms:W3CDTF">2022-09-15T14:16:52Z</dcterms:modified>
</cp:coreProperties>
</file>