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bookmarkIdSeed="2">
  <p:sldMasterIdLst>
    <p:sldMasterId id="2147483672" r:id="rId1"/>
  </p:sldMasterIdLst>
  <p:notesMasterIdLst>
    <p:notesMasterId r:id="rId53"/>
  </p:notesMasterIdLst>
  <p:sldIdLst>
    <p:sldId id="280" r:id="rId2"/>
    <p:sldId id="377" r:id="rId3"/>
    <p:sldId id="381" r:id="rId4"/>
    <p:sldId id="382" r:id="rId5"/>
    <p:sldId id="383" r:id="rId6"/>
    <p:sldId id="384" r:id="rId7"/>
    <p:sldId id="385" r:id="rId8"/>
    <p:sldId id="386" r:id="rId9"/>
    <p:sldId id="387" r:id="rId10"/>
    <p:sldId id="388" r:id="rId11"/>
    <p:sldId id="430" r:id="rId12"/>
    <p:sldId id="389" r:id="rId13"/>
    <p:sldId id="390" r:id="rId14"/>
    <p:sldId id="391" r:id="rId15"/>
    <p:sldId id="392" r:id="rId16"/>
    <p:sldId id="393" r:id="rId17"/>
    <p:sldId id="394" r:id="rId18"/>
    <p:sldId id="395" r:id="rId19"/>
    <p:sldId id="397" r:id="rId20"/>
    <p:sldId id="426" r:id="rId21"/>
    <p:sldId id="398" r:id="rId22"/>
    <p:sldId id="399" r:id="rId23"/>
    <p:sldId id="400" r:id="rId24"/>
    <p:sldId id="401" r:id="rId25"/>
    <p:sldId id="402" r:id="rId26"/>
    <p:sldId id="403" r:id="rId27"/>
    <p:sldId id="404" r:id="rId28"/>
    <p:sldId id="405" r:id="rId29"/>
    <p:sldId id="406" r:id="rId30"/>
    <p:sldId id="407" r:id="rId31"/>
    <p:sldId id="408" r:id="rId32"/>
    <p:sldId id="409" r:id="rId33"/>
    <p:sldId id="410" r:id="rId34"/>
    <p:sldId id="411" r:id="rId35"/>
    <p:sldId id="412" r:id="rId36"/>
    <p:sldId id="413" r:id="rId37"/>
    <p:sldId id="414" r:id="rId38"/>
    <p:sldId id="415" r:id="rId39"/>
    <p:sldId id="416" r:id="rId40"/>
    <p:sldId id="417" r:id="rId41"/>
    <p:sldId id="418" r:id="rId42"/>
    <p:sldId id="419" r:id="rId43"/>
    <p:sldId id="420" r:id="rId44"/>
    <p:sldId id="421" r:id="rId45"/>
    <p:sldId id="422" r:id="rId46"/>
    <p:sldId id="431" r:id="rId47"/>
    <p:sldId id="432" r:id="rId48"/>
    <p:sldId id="433" r:id="rId49"/>
    <p:sldId id="423" r:id="rId50"/>
    <p:sldId id="427" r:id="rId51"/>
    <p:sldId id="429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66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914" autoAdjust="0"/>
  </p:normalViewPr>
  <p:slideViewPr>
    <p:cSldViewPr snapToGrid="0">
      <p:cViewPr varScale="1">
        <p:scale>
          <a:sx n="106" d="100"/>
          <a:sy n="106" d="100"/>
        </p:scale>
        <p:origin x="60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56B409-7F35-4B75-975D-83CC9322541B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3E2D1D-25A5-45DC-B24F-AC401B916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681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 </a:t>
            </a:r>
            <a:r>
              <a:rPr lang="ru-RU" sz="1200" dirty="0"/>
              <a:t>и литералы регулярных выражений.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3968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ToPrimitive</a:t>
            </a:r>
            <a:r>
              <a:rPr lang="en-US" dirty="0"/>
              <a:t>()</a:t>
            </a:r>
            <a:r>
              <a:rPr lang="en-US" baseline="0" dirty="0"/>
              <a:t> </a:t>
            </a:r>
            <a:r>
              <a:rPr lang="ru-RU" baseline="0" dirty="0"/>
              <a:t>с одним аргументом вызывается только для операции +. Для остальных арифметических операций вызывается </a:t>
            </a:r>
            <a:r>
              <a:rPr lang="en-US" baseline="0" dirty="0" err="1"/>
              <a:t>ToPrimitive</a:t>
            </a:r>
            <a:r>
              <a:rPr lang="en-US" baseline="0" dirty="0"/>
              <a:t>(</a:t>
            </a:r>
            <a:r>
              <a:rPr lang="en-US" baseline="0" dirty="0" err="1"/>
              <a:t>obj</a:t>
            </a:r>
            <a:r>
              <a:rPr lang="en-US" baseline="0" dirty="0"/>
              <a:t>, number).</a:t>
            </a:r>
          </a:p>
          <a:p>
            <a:r>
              <a:rPr lang="ru-RU" baseline="0" dirty="0"/>
              <a:t>Напоминаем, что </a:t>
            </a:r>
            <a:r>
              <a:rPr lang="en-US" baseline="0" dirty="0" err="1"/>
              <a:t>ToPrimitive</a:t>
            </a:r>
            <a:r>
              <a:rPr lang="en-US" baseline="0" dirty="0"/>
              <a:t>() </a:t>
            </a:r>
            <a:r>
              <a:rPr lang="ru-RU" baseline="0" dirty="0"/>
              <a:t>с одним аргументом эквивалентно вызову </a:t>
            </a:r>
            <a:r>
              <a:rPr lang="en-US" baseline="0" dirty="0" err="1"/>
              <a:t>ToPrimitive</a:t>
            </a:r>
            <a:r>
              <a:rPr lang="en-US" baseline="0" dirty="0"/>
              <a:t>(</a:t>
            </a:r>
            <a:r>
              <a:rPr lang="en-US" baseline="0" dirty="0" err="1"/>
              <a:t>obj</a:t>
            </a:r>
            <a:r>
              <a:rPr lang="en-US" baseline="0" dirty="0"/>
              <a:t>, number)</a:t>
            </a:r>
            <a:r>
              <a:rPr lang="ru-RU" baseline="0" dirty="0"/>
              <a:t> для всех объектов, кроме объектов </a:t>
            </a:r>
            <a:r>
              <a:rPr lang="en-US" baseline="0" dirty="0"/>
              <a:t>Date.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2861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3363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4705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9213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201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https://en.wikipedia.org/wiki/Asm.js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4433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1119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9949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0560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http://blog.mgechev.com/2013/02/22/javascript-the-weird-parts/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411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0111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889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6216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0935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2720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Более</a:t>
            </a:r>
            <a:r>
              <a:rPr lang="ru-RU" baseline="0" dirty="0"/>
              <a:t> точный алгоритм: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ru-RU" baseline="0" dirty="0"/>
              <a:t>Если в сравнении присутствуют объекты, они конвертируются в примитивное значение вызовом </a:t>
            </a:r>
            <a:r>
              <a:rPr lang="en-US" baseline="0" dirty="0" err="1"/>
              <a:t>ToPrimitive</a:t>
            </a:r>
            <a:r>
              <a:rPr lang="en-US" baseline="0" dirty="0"/>
              <a:t>(</a:t>
            </a:r>
            <a:r>
              <a:rPr lang="en-US" baseline="0" dirty="0" err="1"/>
              <a:t>obj</a:t>
            </a:r>
            <a:r>
              <a:rPr lang="en-US" baseline="0" dirty="0"/>
              <a:t>, number)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ru-RU" baseline="0" dirty="0"/>
              <a:t>Если примитивные значения – это строки, выполняется лексикографическое сравнение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ru-RU" baseline="0" dirty="0"/>
              <a:t>Иначе примитивные значения конвертируются в </a:t>
            </a:r>
            <a:r>
              <a:rPr lang="en-US" baseline="0" dirty="0"/>
              <a:t>number, </a:t>
            </a:r>
            <a:r>
              <a:rPr lang="ru-RU" baseline="0" dirty="0"/>
              <a:t>и выполняется </a:t>
            </a:r>
            <a:r>
              <a:rPr lang="ru-RU" baseline="0"/>
              <a:t>сравнение чисел</a:t>
            </a:r>
            <a:endParaRPr lang="ru-RU" baseline="0" dirty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0045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18401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Следующие два выражения присваивания </a:t>
            </a:r>
            <a:r>
              <a:rPr lang="ru-RU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неэквивалентны</a:t>
            </a:r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data[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++] *= 2;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data[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++] = data[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++] * 2;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7741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89342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66357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0886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01255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91549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10391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delete </a:t>
            </a:r>
            <a:r>
              <a:rPr lang="en-US" dirty="0" err="1"/>
              <a:t>obj.x</a:t>
            </a:r>
            <a:r>
              <a:rPr lang="en-US" dirty="0"/>
              <a:t>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delete</a:t>
            </a:r>
            <a:r>
              <a:rPr lang="en-US" baseline="0" dirty="0"/>
              <a:t> </a:t>
            </a:r>
            <a:r>
              <a:rPr lang="en-US" baseline="0" dirty="0" err="1"/>
              <a:t>obj</a:t>
            </a:r>
            <a:r>
              <a:rPr lang="en-US" baseline="0" dirty="0"/>
              <a:t>[index];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delete </a:t>
            </a:r>
            <a:r>
              <a:rPr lang="en-US" baseline="0" dirty="0" err="1"/>
              <a:t>obj</a:t>
            </a:r>
            <a:r>
              <a:rPr lang="en-US" baseline="0"/>
              <a:t>	 </a:t>
            </a:r>
            <a:r>
              <a:rPr lang="en-US" baseline="0" dirty="0"/>
              <a:t>// </a:t>
            </a:r>
            <a:r>
              <a:rPr lang="ru-RU" baseline="0" dirty="0"/>
              <a:t>это для удаления глобальных переменных  (любых типов), объявленных без </a:t>
            </a:r>
            <a:r>
              <a:rPr lang="en-US" baseline="0" dirty="0" err="1"/>
              <a:t>var</a:t>
            </a: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41542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45615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35681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11632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17162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49889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14992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1933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/>
              <a:t>«Выражения, возвращающего функцию» – обычно это имя функции или переменная, в которой</a:t>
            </a:r>
            <a:r>
              <a:rPr lang="ru-RU" sz="1200" baseline="0" dirty="0"/>
              <a:t> сидит функция. Но мы можем написать функцию, которая сама возвращает функцию.</a:t>
            </a:r>
            <a:endParaRPr lang="ru-RU" sz="1200" dirty="0"/>
          </a:p>
          <a:p>
            <a:endParaRPr lang="ru-RU" dirty="0"/>
          </a:p>
          <a:p>
            <a:r>
              <a:rPr lang="en-US" dirty="0"/>
              <a:t>f() – </a:t>
            </a:r>
            <a:r>
              <a:rPr lang="ru-RU" dirty="0"/>
              <a:t>тривиально</a:t>
            </a:r>
          </a:p>
          <a:p>
            <a:r>
              <a:rPr lang="en-US" dirty="0"/>
              <a:t>F</a:t>
            </a:r>
            <a:r>
              <a:rPr lang="ru-RU" dirty="0"/>
              <a:t>()() – уже</a:t>
            </a:r>
            <a:r>
              <a:rPr lang="ru-RU" baseline="0" dirty="0"/>
              <a:t> интересней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84049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40775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521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5049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1200" dirty="0"/>
              <a:t>Ассоциативность слева направо (</a:t>
            </a:r>
            <a:r>
              <a:rPr lang="en-US" sz="1200" dirty="0"/>
              <a:t>L)</a:t>
            </a:r>
            <a:r>
              <a:rPr lang="ru-RU" sz="1200" dirty="0"/>
              <a:t>:</a:t>
            </a:r>
          </a:p>
          <a:p>
            <a:pPr marL="0" indent="0">
              <a:buNone/>
            </a:pPr>
            <a:r>
              <a:rPr lang="en-US" sz="1200" i="1" dirty="0">
                <a:solidFill>
                  <a:srgbClr val="0070C0"/>
                </a:solidFill>
              </a:rPr>
              <a:t>w = x – y – z</a:t>
            </a:r>
            <a:r>
              <a:rPr lang="en-US" sz="1200" i="1" dirty="0"/>
              <a:t> 		 </a:t>
            </a:r>
            <a:r>
              <a:rPr lang="en-US" sz="1200" i="1" dirty="0">
                <a:solidFill>
                  <a:srgbClr val="00B050"/>
                </a:solidFill>
              </a:rPr>
              <a:t>w = (x – y) – z</a:t>
            </a:r>
          </a:p>
          <a:p>
            <a:pPr marL="0" indent="0">
              <a:buNone/>
            </a:pPr>
            <a:r>
              <a:rPr lang="ru-RU" sz="1200" dirty="0"/>
              <a:t>Ассоциативность справа налево (</a:t>
            </a:r>
            <a:r>
              <a:rPr lang="en-US" sz="1200" dirty="0"/>
              <a:t>R)</a:t>
            </a:r>
            <a:r>
              <a:rPr lang="ru-RU" sz="1200" dirty="0"/>
              <a:t>:</a:t>
            </a:r>
            <a:endParaRPr lang="en-US" sz="1200" dirty="0"/>
          </a:p>
          <a:p>
            <a:pPr marL="0" indent="0">
              <a:buNone/>
            </a:pPr>
            <a:r>
              <a:rPr lang="en-US" sz="1200" i="1" dirty="0">
                <a:solidFill>
                  <a:srgbClr val="0070C0"/>
                </a:solidFill>
              </a:rPr>
              <a:t>w = x = y = z </a:t>
            </a:r>
            <a:r>
              <a:rPr lang="en-US" sz="1200" i="1" dirty="0"/>
              <a:t>		 </a:t>
            </a:r>
            <a:r>
              <a:rPr lang="en-US" sz="1200" i="1" dirty="0">
                <a:solidFill>
                  <a:srgbClr val="00B050"/>
                </a:solidFill>
              </a:rPr>
              <a:t>w = (x = (y = z))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1096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5121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операции %   --- в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озвращаемое значение получает тот же знак, что был у первого операнда.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еще про операцию 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% -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операнды не обязательно целые числа!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6053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244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AE0A-37F8-43B6-8A56-4BDD2B51FA78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1755-7084-4254-A2EF-6950312A7CC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8766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AE0A-37F8-43B6-8A56-4BDD2B51FA78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1755-7084-4254-A2EF-6950312A7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933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AE0A-37F8-43B6-8A56-4BDD2B51FA78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1755-7084-4254-A2EF-6950312A7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857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AE0A-37F8-43B6-8A56-4BDD2B51FA78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1755-7084-4254-A2EF-6950312A7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195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AE0A-37F8-43B6-8A56-4BDD2B51FA78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1755-7084-4254-A2EF-6950312A7CC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2813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AE0A-37F8-43B6-8A56-4BDD2B51FA78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1755-7084-4254-A2EF-6950312A7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802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AE0A-37F8-43B6-8A56-4BDD2B51FA78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1755-7084-4254-A2EF-6950312A7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522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AE0A-37F8-43B6-8A56-4BDD2B51FA78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1755-7084-4254-A2EF-6950312A7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294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AE0A-37F8-43B6-8A56-4BDD2B51FA78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1755-7084-4254-A2EF-6950312A7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958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642AE0A-37F8-43B6-8A56-4BDD2B51FA78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B6A1755-7084-4254-A2EF-6950312A7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951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AE0A-37F8-43B6-8A56-4BDD2B51FA78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1755-7084-4254-A2EF-6950312A7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344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642AE0A-37F8-43B6-8A56-4BDD2B51FA78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B6A1755-7084-4254-A2EF-6950312A7CC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5273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Modern JavaScript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/>
              <a:t>ЗАНЯТИЕ</a:t>
            </a:r>
            <a:r>
              <a:rPr lang="en-US"/>
              <a:t> </a:t>
            </a:r>
            <a:r>
              <a:rPr lang="ru-RU" dirty="0"/>
              <a:t>2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6430" y="4455621"/>
            <a:ext cx="1619250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827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Выражения обращения к свойствам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3200" dirty="0"/>
              <a:t>Такие выражения имеют две формы:</a:t>
            </a:r>
          </a:p>
          <a:p>
            <a:r>
              <a:rPr lang="ru-RU" sz="3200" dirty="0"/>
              <a:t>1. </a:t>
            </a:r>
            <a:r>
              <a:rPr lang="ru-RU" sz="2800" i="1" dirty="0">
                <a:latin typeface="Consolas" panose="020B0609020204030204" pitchFamily="49" charset="0"/>
              </a:rPr>
              <a:t>выражение1</a:t>
            </a:r>
            <a:r>
              <a:rPr lang="ru-RU" sz="2800" dirty="0">
                <a:latin typeface="Consolas" panose="020B0609020204030204" pitchFamily="49" charset="0"/>
              </a:rPr>
              <a:t>.</a:t>
            </a:r>
            <a:r>
              <a:rPr lang="ru-RU" sz="2800" i="1" dirty="0">
                <a:latin typeface="Consolas" panose="020B0609020204030204" pitchFamily="49" charset="0"/>
              </a:rPr>
              <a:t>идентификатор</a:t>
            </a:r>
            <a:endParaRPr lang="ru-RU" sz="3200" i="1" dirty="0"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r>
              <a:rPr lang="ru-RU" sz="3200" dirty="0"/>
              <a:t>2. </a:t>
            </a:r>
            <a:r>
              <a:rPr lang="ru-RU" sz="2800" i="1" dirty="0">
                <a:latin typeface="Consolas" panose="020B0609020204030204" pitchFamily="49" charset="0"/>
              </a:rPr>
              <a:t>выражение1</a:t>
            </a:r>
            <a:r>
              <a:rPr lang="en-US" sz="2800" dirty="0">
                <a:latin typeface="Consolas" panose="020B0609020204030204" pitchFamily="49" charset="0"/>
              </a:rPr>
              <a:t>[</a:t>
            </a:r>
            <a:r>
              <a:rPr lang="ru-RU" sz="2800" i="1" dirty="0">
                <a:latin typeface="Consolas" panose="020B0609020204030204" pitchFamily="49" charset="0"/>
              </a:rPr>
              <a:t>выражение2</a:t>
            </a:r>
            <a:r>
              <a:rPr lang="en-US" sz="2800" dirty="0">
                <a:latin typeface="Consolas" panose="020B0609020204030204" pitchFamily="49" charset="0"/>
              </a:rPr>
              <a:t>]</a:t>
            </a:r>
            <a:endParaRPr lang="ru-RU" sz="2800" dirty="0">
              <a:latin typeface="Consolas" panose="020B0609020204030204" pitchFamily="49" charset="0"/>
            </a:endParaRPr>
          </a:p>
          <a:p>
            <a:endParaRPr lang="ru-RU" sz="3200" dirty="0"/>
          </a:p>
          <a:p>
            <a:r>
              <a:rPr lang="ru-RU" sz="3200" dirty="0"/>
              <a:t>Здесь </a:t>
            </a:r>
            <a:r>
              <a:rPr lang="ru-RU" sz="2800" i="1" dirty="0">
                <a:latin typeface="Consolas" panose="020B0609020204030204" pitchFamily="49" charset="0"/>
              </a:rPr>
              <a:t>выражение1</a:t>
            </a:r>
            <a:r>
              <a:rPr lang="ru-RU" sz="3200" dirty="0"/>
              <a:t> вычисляется и преобразуется в объект, </a:t>
            </a:r>
            <a:r>
              <a:rPr lang="ru-RU" sz="2800" i="1" dirty="0">
                <a:latin typeface="Consolas" panose="020B0609020204030204" pitchFamily="49" charset="0"/>
              </a:rPr>
              <a:t>выражение2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вычисляется </a:t>
            </a:r>
            <a:r>
              <a:rPr lang="ru-RU" sz="3200" dirty="0"/>
              <a:t>и преобразуется в строку. Значением выражения является </a:t>
            </a:r>
            <a:r>
              <a:rPr lang="ru-RU" sz="3200" i="1" dirty="0"/>
              <a:t>значение свойства</a:t>
            </a:r>
            <a:r>
              <a:rPr lang="ru-RU" sz="3200" dirty="0"/>
              <a:t> или </a:t>
            </a:r>
            <a:r>
              <a:rPr lang="ru-RU" sz="3200" i="1" dirty="0"/>
              <a:t>элемент массива</a:t>
            </a:r>
            <a:r>
              <a:rPr lang="ru-RU" sz="3200" dirty="0"/>
              <a:t>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2135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Выражения обращения к свойствам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2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переменные </a:t>
            </a:r>
            <a:r>
              <a:rPr lang="en-US" sz="2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 </a:t>
            </a:r>
            <a:r>
              <a:rPr lang="ru-RU" sz="2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 </a:t>
            </a:r>
            <a:r>
              <a:rPr lang="en-US" sz="28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</a:t>
            </a:r>
            <a:r>
              <a:rPr lang="en-US" sz="2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определили ранее</a:t>
            </a:r>
            <a:endParaRPr lang="ru-RU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person.name     </a:t>
            </a:r>
            <a:r>
              <a:rPr lang="en-US" sz="2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2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значение = "</a:t>
            </a:r>
            <a:r>
              <a:rPr lang="en-US" sz="2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Alex"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person[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"name"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 </a:t>
            </a:r>
            <a:r>
              <a:rPr lang="en-US" sz="2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2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значение = "</a:t>
            </a:r>
            <a:r>
              <a:rPr lang="en-US" sz="2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Alex"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[1]          </a:t>
            </a:r>
            <a:r>
              <a:rPr lang="en-US" sz="2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2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значение = 5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081494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Выражения вызова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3200" i="1" dirty="0"/>
              <a:t>Выражение вызова</a:t>
            </a:r>
            <a:r>
              <a:rPr lang="ru-RU" sz="3200" dirty="0"/>
              <a:t> состоит из: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sz="3200" dirty="0"/>
              <a:t> выражения, возвращающего функцию;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sz="3200" dirty="0"/>
              <a:t> круглых скобок;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sz="3200" dirty="0"/>
              <a:t> в скобках через запятую – выражения для аргументов.</a:t>
            </a:r>
          </a:p>
          <a:p>
            <a:endParaRPr lang="ru-RU" sz="3200" i="1" dirty="0"/>
          </a:p>
          <a:p>
            <a:r>
              <a:rPr lang="ru-RU" sz="3200" i="1" dirty="0"/>
              <a:t>Значением</a:t>
            </a:r>
            <a:r>
              <a:rPr lang="ru-RU" sz="3200" dirty="0"/>
              <a:t> выражения является то, что вернула функция.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793636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Выражения создания объекта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17674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Point(2, 3)</a:t>
            </a:r>
            <a:endParaRPr lang="en-US" sz="2800" b="1" dirty="0">
              <a:latin typeface="Consolas" panose="020B0609020204030204" pitchFamily="49" charset="0"/>
            </a:endParaRPr>
          </a:p>
          <a:p>
            <a:r>
              <a:rPr lang="ru-RU" sz="3200" dirty="0"/>
              <a:t>Выражение создаёт новый объект, затем передаёт этот объект указанной функции (</a:t>
            </a:r>
            <a:r>
              <a:rPr lang="ru-RU" sz="3200" i="1" dirty="0"/>
              <a:t>конструктору</a:t>
            </a:r>
            <a:r>
              <a:rPr lang="ru-RU" sz="3200" dirty="0"/>
              <a:t>) в качестве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3200" dirty="0"/>
              <a:t>. </a:t>
            </a:r>
            <a:r>
              <a:rPr lang="ru-RU" sz="3200" i="1" dirty="0"/>
              <a:t>Значением</a:t>
            </a:r>
            <a:r>
              <a:rPr lang="ru-RU" sz="3200" dirty="0"/>
              <a:t> выражения является:</a:t>
            </a:r>
          </a:p>
          <a:p>
            <a:r>
              <a:rPr lang="ru-RU" sz="3200" dirty="0"/>
              <a:t> – созданный объект (если конструктор ничего не возвращает или возвращает примитивное значение)</a:t>
            </a:r>
          </a:p>
          <a:p>
            <a:r>
              <a:rPr lang="ru-RU" sz="3200" dirty="0">
                <a:solidFill>
                  <a:srgbClr val="7030A0"/>
                </a:solidFill>
              </a:rPr>
              <a:t>или</a:t>
            </a:r>
          </a:p>
          <a:p>
            <a:r>
              <a:rPr lang="ru-RU" sz="3200" dirty="0"/>
              <a:t> – объект, возвращённый конструктором.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097280" y="2340059"/>
            <a:ext cx="10058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8684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3200" dirty="0"/>
              <a:t>Использование операторов – основной способ конструирования выражений. </a:t>
            </a:r>
          </a:p>
          <a:p>
            <a:r>
              <a:rPr lang="ru-RU" sz="3200" dirty="0"/>
              <a:t>Характеристики любого оператора: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3200" dirty="0"/>
              <a:t> приоритет;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3200" dirty="0"/>
              <a:t> «арность» (т.е. количество операндов);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3200" dirty="0"/>
              <a:t> ассоциативность (слева направо или справа налево);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3200" dirty="0"/>
              <a:t> типы операндов.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762451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«Левостороннее выражение»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3200" dirty="0"/>
              <a:t>Этот термин встречается в спецификации и на слайдах. Он означает одно из трёх:</a:t>
            </a:r>
          </a:p>
          <a:p>
            <a:pPr marL="806958" lvl="1" indent="-514350">
              <a:buFont typeface="+mj-lt"/>
              <a:buAutoNum type="arabicPeriod"/>
            </a:pPr>
            <a:r>
              <a:rPr lang="ru-RU" sz="3200" dirty="0"/>
              <a:t>переменная;</a:t>
            </a:r>
          </a:p>
          <a:p>
            <a:pPr marL="806958" lvl="1" indent="-514350">
              <a:buFont typeface="+mj-lt"/>
              <a:buAutoNum type="arabicPeriod"/>
            </a:pPr>
            <a:r>
              <a:rPr lang="ru-RU" sz="3200" dirty="0"/>
              <a:t>свойство объекта;</a:t>
            </a:r>
          </a:p>
          <a:p>
            <a:pPr marL="806958" lvl="1" indent="-514350">
              <a:buFont typeface="+mj-lt"/>
              <a:buAutoNum type="arabicPeriod"/>
            </a:pPr>
            <a:r>
              <a:rPr lang="ru-RU" sz="3200" dirty="0"/>
              <a:t>элемент массива.</a:t>
            </a:r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endParaRPr lang="ru-RU" sz="3200" dirty="0"/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ru-RU" sz="3200" dirty="0"/>
              <a:t>*) т.е. это что-то, что может содержать значение.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690530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Арифметические операторы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224770" cy="402336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ru-RU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ru-RU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ru-RU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– </a:t>
            </a:r>
            <a:r>
              <a:rPr lang="en-US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ru-RU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ru-RU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</a:t>
            </a:r>
            <a:r>
              <a:rPr lang="en-US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	x</a:t>
            </a:r>
            <a:r>
              <a:rPr lang="ru-RU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</a:t>
            </a:r>
            <a:r>
              <a:rPr lang="ru-RU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 	x</a:t>
            </a:r>
            <a:r>
              <a:rPr lang="ru-RU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%</a:t>
            </a:r>
            <a:r>
              <a:rPr lang="ru-RU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ru-RU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 ** y</a:t>
            </a:r>
            <a:endParaRPr lang="ru-RU" sz="2800" dirty="0">
              <a:solidFill>
                <a:schemeClr val="tx1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number</a:t>
            </a:r>
            <a:r>
              <a:rPr lang="ru-RU" sz="28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number</a:t>
            </a:r>
            <a:r>
              <a:rPr lang="ru-RU" sz="2800" i="1" dirty="0">
                <a:solidFill>
                  <a:schemeClr val="tx1"/>
                </a:solidFill>
                <a:latin typeface="Consolas" panose="020B0609020204030204" pitchFamily="49" charset="0"/>
              </a:rPr>
              <a:t> → 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number</a:t>
            </a:r>
            <a:endParaRPr lang="en-US" sz="2800" i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ru-RU" sz="3200" dirty="0"/>
          </a:p>
          <a:p>
            <a:r>
              <a:rPr lang="ru-RU" sz="3200" dirty="0"/>
              <a:t>У этих операторов традиционная семантика. Их о</a:t>
            </a:r>
            <a:r>
              <a:rPr lang="ru-RU" sz="3200" dirty="0">
                <a:sym typeface="Wingdings" panose="05000000000000000000" pitchFamily="2" charset="2"/>
              </a:rPr>
              <a:t>перанды преобразуются к числам, результатом является число.</a:t>
            </a:r>
            <a:r>
              <a:rPr lang="en-US" sz="3200" dirty="0">
                <a:sym typeface="Wingdings" panose="05000000000000000000" pitchFamily="2" charset="2"/>
              </a:rPr>
              <a:t> </a:t>
            </a:r>
            <a:r>
              <a:rPr lang="ru-RU" sz="3200" dirty="0">
                <a:sym typeface="Wingdings" panose="05000000000000000000" pitchFamily="2" charset="2"/>
              </a:rPr>
              <a:t>Возведение в степень – </a:t>
            </a:r>
            <a:r>
              <a:rPr lang="ru-RU" sz="3200" dirty="0" err="1">
                <a:sym typeface="Wingdings" panose="05000000000000000000" pitchFamily="2" charset="2"/>
              </a:rPr>
              <a:t>правоассоциативно</a:t>
            </a:r>
            <a:r>
              <a:rPr lang="ru-RU" sz="3200" dirty="0">
                <a:sym typeface="Wingdings" panose="05000000000000000000" pitchFamily="2" charset="2"/>
              </a:rPr>
              <a:t>.</a:t>
            </a:r>
          </a:p>
          <a:p>
            <a:endParaRPr lang="ru-RU" sz="3200" dirty="0">
              <a:sym typeface="Wingdings" panose="05000000000000000000" pitchFamily="2" charset="2"/>
            </a:endParaRPr>
          </a:p>
          <a:p>
            <a:r>
              <a:rPr lang="ru-RU" sz="3200" dirty="0">
                <a:sym typeface="Wingdings" panose="05000000000000000000" pitchFamily="2" charset="2"/>
              </a:rPr>
              <a:t>*) любая арифметическая операция с </a:t>
            </a:r>
            <a:r>
              <a:rPr lang="en-US" sz="2800" dirty="0" err="1">
                <a:solidFill>
                  <a:schemeClr val="tx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NaN</a:t>
            </a:r>
            <a:r>
              <a:rPr lang="en-US" sz="3200" dirty="0">
                <a:sym typeface="Wingdings" panose="05000000000000000000" pitchFamily="2" charset="2"/>
              </a:rPr>
              <a:t> </a:t>
            </a:r>
            <a:r>
              <a:rPr lang="ru-RU" sz="3200" dirty="0">
                <a:sym typeface="Wingdings" panose="05000000000000000000" pitchFamily="2" charset="2"/>
              </a:rPr>
              <a:t>даёт </a:t>
            </a:r>
            <a:r>
              <a:rPr lang="en-US" sz="2800" dirty="0" err="1">
                <a:solidFill>
                  <a:schemeClr val="tx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NaN</a:t>
            </a:r>
            <a:r>
              <a:rPr lang="en-US" sz="3200" dirty="0">
                <a:sym typeface="Wingdings" panose="05000000000000000000" pitchFamily="2" charset="2"/>
              </a:rPr>
              <a:t>.</a:t>
            </a:r>
            <a:endParaRPr lang="ru-RU" sz="32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7167945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Конкатенация строк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121706" cy="402336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ru-RU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endParaRPr lang="ru-RU" sz="2800" dirty="0">
              <a:solidFill>
                <a:schemeClr val="tx1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string</a:t>
            </a:r>
            <a:r>
              <a:rPr lang="en-US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string</a:t>
            </a:r>
            <a:r>
              <a:rPr lang="ru-RU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800" i="1" dirty="0">
                <a:solidFill>
                  <a:schemeClr val="tx1"/>
                </a:solidFill>
                <a:latin typeface="Consolas" panose="020B0609020204030204" pitchFamily="49" charset="0"/>
              </a:rPr>
              <a:t>→ 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string</a:t>
            </a:r>
            <a:endParaRPr lang="en-US" sz="2800" dirty="0">
              <a:solidFill>
                <a:schemeClr val="tx1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3200" dirty="0"/>
          </a:p>
          <a:p>
            <a:r>
              <a:rPr lang="ru-RU" sz="3200" dirty="0"/>
              <a:t>Этот оператор выполняет сцепление строк. При необходимости операнды преобразуются к строке</a:t>
            </a:r>
            <a:r>
              <a:rPr lang="ru-RU" sz="3200" dirty="0">
                <a:sym typeface="Wingdings" panose="05000000000000000000" pitchFamily="2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556982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Конкатенация </a:t>
            </a:r>
            <a:r>
              <a:rPr lang="en-US" dirty="0"/>
              <a:t>vs. </a:t>
            </a:r>
            <a:r>
              <a:rPr lang="ru-RU" dirty="0"/>
              <a:t>сложение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121706" cy="4023360"/>
          </a:xfrm>
        </p:spPr>
        <p:txBody>
          <a:bodyPr>
            <a:noAutofit/>
          </a:bodyPr>
          <a:lstStyle/>
          <a:p>
            <a:r>
              <a:rPr lang="ru-RU" sz="3200" dirty="0"/>
              <a:t>Если хотя бы один из операндов оператора 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</a:rPr>
              <a:t>+</a:t>
            </a:r>
            <a:r>
              <a:rPr lang="en-US" sz="3200" dirty="0"/>
              <a:t> </a:t>
            </a:r>
            <a:r>
              <a:rPr lang="ru-RU" sz="3200" dirty="0"/>
              <a:t>является строкой, выполняется конкатенация строк.</a:t>
            </a:r>
            <a:endParaRPr lang="en-US" sz="3200" dirty="0"/>
          </a:p>
          <a:p>
            <a:endParaRPr lang="ru-RU" sz="3200" dirty="0"/>
          </a:p>
          <a:p>
            <a:r>
              <a:rPr lang="ru-RU" sz="3200" dirty="0"/>
              <a:t>Если операндом является объект, для него вызывается </a:t>
            </a:r>
            <a:r>
              <a:rPr lang="en-US" sz="2800" dirty="0" err="1">
                <a:solidFill>
                  <a:schemeClr val="tx1"/>
                </a:solidFill>
                <a:latin typeface="Consolas" panose="020B0609020204030204" pitchFamily="49" charset="0"/>
              </a:rPr>
              <a:t>ToPrimitive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ru-RU" sz="28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r>
              <a:rPr lang="en-US" sz="3200" dirty="0"/>
              <a:t> </a:t>
            </a:r>
            <a:r>
              <a:rPr lang="ru-RU" sz="3200" b="1" dirty="0"/>
              <a:t>с одним аргументом</a:t>
            </a:r>
            <a:r>
              <a:rPr lang="ru-RU" sz="3200" dirty="0"/>
              <a:t>. И </a:t>
            </a:r>
            <a:r>
              <a:rPr lang="ru-RU" sz="3200" dirty="0">
                <a:sym typeface="Wingdings" panose="05000000000000000000" pitchFamily="2" charset="2"/>
              </a:rPr>
              <a:t>поведение операции </a:t>
            </a:r>
            <a:r>
              <a:rPr lang="ru-RU" sz="2800" dirty="0">
                <a:solidFill>
                  <a:prstClr val="black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+</a:t>
            </a:r>
            <a:r>
              <a:rPr lang="ru-RU" sz="3200" dirty="0">
                <a:sym typeface="Wingdings" panose="05000000000000000000" pitchFamily="2" charset="2"/>
              </a:rPr>
              <a:t> зависит от возвращённого значения.</a:t>
            </a:r>
          </a:p>
        </p:txBody>
      </p:sp>
    </p:spTree>
    <p:extLst>
      <p:ext uri="{BB962C8B-B14F-4D97-AF65-F5344CB8AC3E}">
        <p14:creationId xmlns:p14="http://schemas.microsoft.com/office/powerpoint/2010/main" val="3552992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Конкатенация </a:t>
            </a:r>
            <a:r>
              <a:rPr lang="en-US" dirty="0"/>
              <a:t>vs. </a:t>
            </a:r>
            <a:r>
              <a:rPr lang="ru-RU" dirty="0"/>
              <a:t>сложение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 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toString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"[object 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MyObject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]"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},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valueOf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17;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ru-RU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+ 3);</a:t>
            </a:r>
            <a:r>
              <a:rPr lang="ru-RU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число 20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ru-RU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ru-RU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ru-RU" sz="1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8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18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строка 173</a:t>
            </a:r>
          </a:p>
          <a:p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6112042" y="1845734"/>
            <a:ext cx="0" cy="43433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060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Темы занятия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3200" dirty="0">
                <a:hlinkClick r:id="rId2" action="ppaction://hlinksldjump"/>
              </a:rPr>
              <a:t>Глобальный объект</a:t>
            </a:r>
            <a:endParaRPr lang="ru-RU" sz="3200" dirty="0"/>
          </a:p>
          <a:p>
            <a:r>
              <a:rPr lang="ru-RU" sz="3200" dirty="0">
                <a:hlinkClick r:id="rId3" action="ppaction://hlinksldjump"/>
              </a:rPr>
              <a:t>Выражения, их разновидности</a:t>
            </a:r>
            <a:endParaRPr lang="ru-RU" sz="3200" dirty="0"/>
          </a:p>
          <a:p>
            <a:r>
              <a:rPr lang="ru-RU" sz="3200" dirty="0">
                <a:hlinkClick r:id="rId4" action="ppaction://hlinksldjump"/>
              </a:rPr>
              <a:t>Операторы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2207116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Конкатенация </a:t>
            </a:r>
            <a:r>
              <a:rPr lang="en-US" dirty="0"/>
              <a:t>vs. </a:t>
            </a:r>
            <a:r>
              <a:rPr lang="ru-RU" dirty="0"/>
              <a:t>сложение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 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toString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"[object 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MyObject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]"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},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valueOf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17;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ru-RU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+ 3);</a:t>
            </a:r>
            <a:r>
              <a:rPr lang="ru-RU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число 20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ru-RU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ru-RU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ru-RU" sz="1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8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18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строка 173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</a:pP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{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</a:pP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toString</a:t>
            </a: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</a:pP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"[object 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MyObject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]"</a:t>
            </a: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</a:pP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},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</a:pP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valueOf</a:t>
            </a: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</a:pP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800" b="1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8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8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17</a:t>
            </a:r>
            <a:r>
              <a:rPr lang="ru-RU" sz="18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800" b="1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</a:pP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</a:pP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ru-RU" sz="1800" dirty="0">
              <a:solidFill>
                <a:prstClr val="black">
                  <a:lumMod val="75000"/>
                  <a:lumOff val="25000"/>
                </a:prst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</a:pPr>
            <a:endParaRPr lang="en-US" sz="1800" dirty="0">
              <a:solidFill>
                <a:prstClr val="black">
                  <a:lumMod val="75000"/>
                  <a:lumOff val="25000"/>
                </a:prst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</a:pP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lang="en-US" sz="18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+ 3);</a:t>
            </a:r>
            <a:r>
              <a:rPr lang="ru-RU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18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строка 173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</a:pP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lang="en-US" sz="18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ru-RU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ru-RU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ru-RU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8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18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строка 173</a:t>
            </a:r>
          </a:p>
          <a:p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6112042" y="1845734"/>
            <a:ext cx="0" cy="43433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0956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Унарный плюс и унарный минус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121706" cy="4023360"/>
          </a:xfrm>
        </p:spPr>
        <p:txBody>
          <a:bodyPr>
            <a:noAutofit/>
          </a:bodyPr>
          <a:lstStyle/>
          <a:p>
            <a:r>
              <a:rPr lang="ru-RU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ru-RU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-</a:t>
            </a:r>
            <a:r>
              <a:rPr lang="en-US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endParaRPr lang="ru-RU" sz="2800" dirty="0">
              <a:solidFill>
                <a:schemeClr val="tx1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number</a:t>
            </a:r>
            <a:r>
              <a:rPr lang="en-US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800" i="1" dirty="0">
                <a:solidFill>
                  <a:schemeClr val="tx1"/>
                </a:solidFill>
                <a:latin typeface="Consolas" panose="020B0609020204030204" pitchFamily="49" charset="0"/>
              </a:rPr>
              <a:t>→</a:t>
            </a:r>
            <a:r>
              <a:rPr lang="en-US" sz="2800" i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number</a:t>
            </a:r>
            <a:endParaRPr lang="en-US" sz="2800" dirty="0">
              <a:solidFill>
                <a:schemeClr val="tx1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3200" dirty="0"/>
          </a:p>
          <a:p>
            <a:r>
              <a:rPr lang="ru-RU" sz="3200" dirty="0"/>
              <a:t>Польза операции «унарный плюс» в том, что она выполняет преобразование операнда в число</a:t>
            </a:r>
            <a:r>
              <a:rPr lang="en-US" sz="3200" dirty="0"/>
              <a:t>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40120990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Инкремент и декремент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121706" cy="4023360"/>
          </a:xfrm>
        </p:spPr>
        <p:txBody>
          <a:bodyPr>
            <a:noAutofit/>
          </a:bodyPr>
          <a:lstStyle/>
          <a:p>
            <a:r>
              <a:rPr lang="ru-RU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</a:t>
            </a:r>
            <a:r>
              <a:rPr lang="en-US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ru-RU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US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ru-RU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		</a:t>
            </a:r>
            <a:r>
              <a:rPr lang="en-US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--y</a:t>
            </a:r>
            <a:r>
              <a:rPr lang="ru-RU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US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y--</a:t>
            </a:r>
            <a:endParaRPr lang="ru-RU" sz="2800" dirty="0">
              <a:solidFill>
                <a:schemeClr val="tx1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2800" i="1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левостороннее выражение</a:t>
            </a:r>
            <a:r>
              <a:rPr lang="ru-RU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→ </a:t>
            </a:r>
            <a:r>
              <a:rPr lang="en-US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</a:t>
            </a:r>
          </a:p>
          <a:p>
            <a:endParaRPr lang="en-US" sz="3200" dirty="0"/>
          </a:p>
          <a:p>
            <a:r>
              <a:rPr lang="ru-RU" sz="3200" dirty="0"/>
              <a:t>Оператор </a:t>
            </a:r>
            <a:r>
              <a:rPr lang="ru-RU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</a:t>
            </a:r>
            <a:r>
              <a:rPr lang="ru-RU" sz="3200" dirty="0"/>
              <a:t> преобразует свой операнд в число, прибавляет единицу, помещает новое значение обратно в операнд</a:t>
            </a:r>
            <a:r>
              <a:rPr lang="en-US" sz="3200" dirty="0"/>
              <a:t>.</a:t>
            </a:r>
          </a:p>
          <a:p>
            <a:r>
              <a:rPr lang="ru-RU" sz="3200" dirty="0"/>
              <a:t>Оператор </a:t>
            </a:r>
            <a:r>
              <a:rPr lang="ru-RU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--</a:t>
            </a:r>
            <a:r>
              <a:rPr lang="ru-RU" sz="3200" dirty="0"/>
              <a:t> работает по аналогичной схеме</a:t>
            </a:r>
            <a:r>
              <a:rPr lang="en-US" sz="3200" dirty="0"/>
              <a:t>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5950777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Инкремент и декремент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121706" cy="4023360"/>
          </a:xfrm>
        </p:spPr>
        <p:txBody>
          <a:bodyPr>
            <a:noAutofit/>
          </a:bodyPr>
          <a:lstStyle/>
          <a:p>
            <a:r>
              <a:rPr lang="ru-RU" sz="3200" dirty="0"/>
              <a:t>Возвращаемое значение операторов зависит от позиции:</a:t>
            </a:r>
          </a:p>
          <a:p>
            <a:r>
              <a:rPr lang="en-US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x++</a:t>
            </a:r>
            <a:r>
              <a:rPr lang="en-US" sz="3200" dirty="0"/>
              <a:t>	</a:t>
            </a:r>
            <a:r>
              <a:rPr lang="ru-RU" sz="3200" dirty="0"/>
              <a:t>	значение операнда </a:t>
            </a:r>
            <a:r>
              <a:rPr lang="ru-RU" sz="3200" b="1" dirty="0"/>
              <a:t>после преобразования в 			число</a:t>
            </a:r>
            <a:r>
              <a:rPr lang="ru-RU" sz="3200" dirty="0"/>
              <a:t>, но </a:t>
            </a:r>
            <a:r>
              <a:rPr lang="ru-RU" sz="3200" b="1" dirty="0"/>
              <a:t>до увеличения</a:t>
            </a:r>
            <a:r>
              <a:rPr lang="ru-RU" sz="3200" dirty="0"/>
              <a:t>.</a:t>
            </a:r>
          </a:p>
          <a:p>
            <a:r>
              <a:rPr lang="ru-RU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</a:t>
            </a:r>
            <a:r>
              <a:rPr lang="en-US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3200" dirty="0"/>
              <a:t>	</a:t>
            </a:r>
            <a:r>
              <a:rPr lang="ru-RU" sz="3200" dirty="0"/>
              <a:t>	значение операнда </a:t>
            </a:r>
            <a:r>
              <a:rPr lang="ru-RU" sz="3200" b="1" dirty="0"/>
              <a:t>после увеличения</a:t>
            </a:r>
            <a:r>
              <a:rPr lang="ru-RU" sz="3200" dirty="0"/>
              <a:t>.</a:t>
            </a:r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*) </a:t>
            </a:r>
            <a:r>
              <a:rPr lang="ru-RU" sz="3200" dirty="0"/>
              <a:t>аналогично для декремента.</a:t>
            </a:r>
          </a:p>
        </p:txBody>
      </p:sp>
    </p:spTree>
    <p:extLst>
      <p:ext uri="{BB962C8B-B14F-4D97-AF65-F5344CB8AC3E}">
        <p14:creationId xmlns:p14="http://schemas.microsoft.com/office/powerpoint/2010/main" val="33745845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Поразрядные битовые операторы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1294369"/>
              </p:ext>
            </p:extLst>
          </p:nvPr>
        </p:nvGraphicFramePr>
        <p:xfrm>
          <a:off x="1096963" y="1846263"/>
          <a:ext cx="10058400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2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ru-RU" sz="2800" dirty="0"/>
                        <a:t>Оператор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ru-RU" sz="2800" dirty="0"/>
                        <a:t>Описание</a:t>
                      </a:r>
                      <a:endParaRPr lang="en-US" sz="2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~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ru-RU" sz="2800" b="0" i="0" u="none" strike="noStrike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Поразрядная инверсия (унарный)</a:t>
                      </a:r>
                      <a:endParaRPr lang="en-US" sz="2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26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&lt;&lt;</a:t>
                      </a:r>
                      <a:endParaRPr lang="en-US" sz="26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ru-RU" sz="2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Сдвиг влево</a:t>
                      </a:r>
                      <a:endParaRPr lang="en-US" sz="2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26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&gt;&gt;</a:t>
                      </a:r>
                      <a:endParaRPr lang="en-US" sz="26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ru-RU" sz="2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Сдвиг вправо с сохранением знака (старший бит)</a:t>
                      </a:r>
                      <a:endParaRPr lang="en-US" sz="2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ru-RU" sz="26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&gt;&gt;&gt; </a:t>
                      </a:r>
                      <a:endParaRPr lang="en-US" sz="26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ru-RU" sz="2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Сдвиг вправо с заполнением нулями</a:t>
                      </a:r>
                      <a:endParaRPr lang="en-US" sz="2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2600" b="0" i="0" u="none" strike="noStrike" kern="120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&amp;</a:t>
                      </a:r>
                      <a:endParaRPr lang="en-US" sz="26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ru-RU" sz="2800" b="0" i="0" u="none" strike="noStrike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Поразрядное</a:t>
                      </a:r>
                      <a:r>
                        <a:rPr lang="en-US" sz="2800" b="0" i="0" u="none" strike="noStrike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2800" b="0" i="0" u="none" strike="noStrike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И</a:t>
                      </a:r>
                      <a:endParaRPr lang="en-US" sz="2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2600" b="0" i="0" u="none" strike="noStrike" kern="120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^</a:t>
                      </a:r>
                      <a:endParaRPr lang="en-US" sz="26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ru-RU" sz="2800" b="0" i="0" u="none" strike="noStrike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Поразрядное</a:t>
                      </a:r>
                      <a:r>
                        <a:rPr lang="en-US" sz="2800" b="0" i="0" u="none" strike="noStrike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2800" b="0" i="0" u="none" strike="noStrike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ИСКЛЮЧАЮЩЕЕ</a:t>
                      </a:r>
                      <a:r>
                        <a:rPr lang="en-US" sz="2800" b="0" i="0" u="none" strike="noStrike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2800" b="0" i="0" u="none" strike="noStrike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endParaRPr lang="en-US" sz="2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2600" b="0" i="0" u="none" strike="noStrike" kern="120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|</a:t>
                      </a:r>
                      <a:endParaRPr lang="en-US" sz="26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800" b="0" i="0" u="none" strike="noStrike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Поразрядное</a:t>
                      </a:r>
                      <a:r>
                        <a:rPr lang="en-US" sz="2800" b="0" i="0" u="none" strike="noStrike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2800" b="0" i="0" u="none" strike="noStrike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endParaRPr lang="en-US" sz="2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96401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Поразрядные битовые операторы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121706" cy="4023360"/>
          </a:xfrm>
        </p:spPr>
        <p:txBody>
          <a:bodyPr>
            <a:noAutofit/>
          </a:bodyPr>
          <a:lstStyle/>
          <a:p>
            <a:r>
              <a:rPr lang="ru-RU" sz="3200" dirty="0"/>
              <a:t>Битовые операторы работают с </a:t>
            </a:r>
            <a:r>
              <a:rPr lang="ru-RU" sz="3200" b="1" spc="-100" dirty="0"/>
              <a:t>тридцатидвухразрядными</a:t>
            </a:r>
            <a:r>
              <a:rPr lang="ru-RU" sz="3200" b="1" dirty="0"/>
              <a:t> целыми числами</a:t>
            </a:r>
            <a:r>
              <a:rPr lang="ru-RU" sz="3200" dirty="0"/>
              <a:t>. Если нужно, выполняется преобразование операндов к числу, отбрасывание дробной части и «лишних» старших битов. Значения </a:t>
            </a:r>
            <a:r>
              <a:rPr lang="en-US" sz="2800" dirty="0" err="1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NaN</a:t>
            </a:r>
            <a:r>
              <a:rPr lang="ru-RU" sz="3200" dirty="0"/>
              <a:t> и </a:t>
            </a:r>
            <a:r>
              <a:rPr lang="en-US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Infinity</a:t>
            </a:r>
            <a:r>
              <a:rPr lang="en-US" sz="3200" dirty="0"/>
              <a:t> </a:t>
            </a:r>
            <a:r>
              <a:rPr lang="ru-RU" sz="3200" dirty="0"/>
              <a:t>преобразуются в </a:t>
            </a:r>
            <a:r>
              <a:rPr lang="ru-RU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ru-RU" sz="3200" dirty="0"/>
              <a:t>.</a:t>
            </a:r>
          </a:p>
          <a:p>
            <a:endParaRPr lang="ru-RU" sz="3200" dirty="0"/>
          </a:p>
          <a:p>
            <a:r>
              <a:rPr lang="ru-RU" sz="3200" dirty="0"/>
              <a:t>Дополнительно: у операторов сдвига второй операнд должен быть пятиразрядным (0..31).</a:t>
            </a:r>
          </a:p>
        </p:txBody>
      </p:sp>
    </p:spTree>
    <p:extLst>
      <p:ext uri="{BB962C8B-B14F-4D97-AF65-F5344CB8AC3E}">
        <p14:creationId xmlns:p14="http://schemas.microsoft.com/office/powerpoint/2010/main" val="35916092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Логическое 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121706" cy="402336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 &amp;&amp; y</a:t>
            </a:r>
            <a:endParaRPr lang="ru-RU" sz="2800" dirty="0">
              <a:solidFill>
                <a:schemeClr val="tx1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2800" i="1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любой тип</a:t>
            </a:r>
            <a:r>
              <a:rPr lang="ru-RU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ru-RU" sz="2800" i="1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любой тип</a:t>
            </a:r>
            <a:r>
              <a:rPr lang="ru-RU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→ </a:t>
            </a:r>
            <a:r>
              <a:rPr lang="ru-RU" sz="2800" i="1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любой тип</a:t>
            </a:r>
            <a:endParaRPr lang="en-US" sz="2800" i="1" dirty="0">
              <a:solidFill>
                <a:schemeClr val="tx1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ru-RU" sz="32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ru-RU" sz="3200" dirty="0"/>
              <a:t> Вычисляем значение выражения </a:t>
            </a:r>
            <a:r>
              <a:rPr lang="en-US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3200" dirty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3200" dirty="0"/>
              <a:t> Если это значение, преобразованное в </a:t>
            </a:r>
            <a:r>
              <a:rPr lang="en-US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boolean</a:t>
            </a:r>
            <a:r>
              <a:rPr lang="en-US" sz="3200" dirty="0"/>
              <a:t>, </a:t>
            </a:r>
            <a:r>
              <a:rPr lang="ru-RU" sz="3200" dirty="0"/>
              <a:t>равно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ru-RU" sz="3200" dirty="0"/>
              <a:t>, возвращаем его (не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ru-RU" sz="3200" dirty="0"/>
              <a:t>, а именно непреобразованное значение выражения </a:t>
            </a:r>
            <a:r>
              <a:rPr lang="en-US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3200" dirty="0"/>
              <a:t>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3200" dirty="0"/>
              <a:t> Иначе вычисляем и возвращаем </a:t>
            </a:r>
            <a:r>
              <a:rPr lang="en-US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ru-RU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291955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Логическое И – примеры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121706" cy="402336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 = { x: 1 };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 =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8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 = </a:t>
            </a:r>
            <a:r>
              <a:rPr lang="pt-BR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 &amp;&amp; o.x;    </a:t>
            </a:r>
            <a:r>
              <a:rPr lang="pt-BR" sz="2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a = o</a:t>
            </a:r>
            <a:r>
              <a:rPr lang="ru-RU" sz="2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ru-RU" sz="2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 – "</a:t>
            </a:r>
            <a:r>
              <a:rPr lang="ru-RU" sz="2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истинное")</a:t>
            </a:r>
            <a:endParaRPr lang="en-US" sz="28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 = p &amp;&amp;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p.x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  </a:t>
            </a:r>
            <a:r>
              <a:rPr lang="en-US" sz="2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b = null (p – </a:t>
            </a:r>
            <a:r>
              <a:rPr lang="ru-RU" sz="2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"ложное")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5789017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Логическое ИЛИ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121706" cy="4023360"/>
          </a:xfrm>
        </p:spPr>
        <p:txBody>
          <a:bodyPr>
            <a:noAutofit/>
          </a:bodyPr>
          <a:lstStyle/>
          <a:p>
            <a:pPr lvl="0">
              <a:buClr>
                <a:srgbClr val="1CADE4"/>
              </a:buClr>
            </a:pPr>
            <a:r>
              <a:rPr lang="en-US" sz="2800" dirty="0">
                <a:solidFill>
                  <a:prstClr val="black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 || y</a:t>
            </a:r>
            <a:endParaRPr lang="ru-RU" sz="2800" dirty="0">
              <a:solidFill>
                <a:prstClr val="black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0">
              <a:buClr>
                <a:srgbClr val="1CADE4"/>
              </a:buClr>
            </a:pPr>
            <a:r>
              <a:rPr lang="ru-RU" sz="2800" i="1" dirty="0">
                <a:solidFill>
                  <a:prstClr val="black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любой тип</a:t>
            </a:r>
            <a:r>
              <a:rPr lang="ru-RU" sz="2800" dirty="0">
                <a:solidFill>
                  <a:prstClr val="black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ru-RU" sz="2800" i="1" dirty="0">
                <a:solidFill>
                  <a:prstClr val="black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любой тип</a:t>
            </a:r>
            <a:r>
              <a:rPr lang="ru-RU" sz="2800" dirty="0">
                <a:solidFill>
                  <a:prstClr val="black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→ </a:t>
            </a:r>
            <a:r>
              <a:rPr lang="ru-RU" sz="2800" i="1" dirty="0">
                <a:solidFill>
                  <a:prstClr val="black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любой тип</a:t>
            </a:r>
            <a:endParaRPr lang="en-US" sz="2800" i="1" dirty="0">
              <a:solidFill>
                <a:prstClr val="black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0">
              <a:buClr>
                <a:srgbClr val="1CADE4"/>
              </a:buClr>
            </a:pPr>
            <a:endParaRPr lang="ru-RU" sz="3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1">
              <a:buClr>
                <a:srgbClr val="1CADE4"/>
              </a:buClr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Вычисляем значение выражения </a:t>
            </a:r>
            <a:r>
              <a:rPr lang="en-US" sz="2800" dirty="0">
                <a:solidFill>
                  <a:prstClr val="black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lvl="1">
              <a:buClr>
                <a:srgbClr val="1CADE4"/>
              </a:buClr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Если это значение, преобразованное в </a:t>
            </a:r>
            <a:r>
              <a:rPr lang="en-US" sz="2800" dirty="0">
                <a:solidFill>
                  <a:prstClr val="black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boolean</a:t>
            </a: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равно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возвращаем его (не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а именно непреобразованное значение выражения </a:t>
            </a:r>
            <a:r>
              <a:rPr lang="en-US" sz="2800" dirty="0">
                <a:solidFill>
                  <a:prstClr val="black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).</a:t>
            </a:r>
          </a:p>
          <a:p>
            <a:pPr lvl="1">
              <a:buClr>
                <a:srgbClr val="1CADE4"/>
              </a:buClr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Иначе вычисляем и возвращаем </a:t>
            </a:r>
            <a:r>
              <a:rPr lang="en-US" sz="2800" dirty="0">
                <a:solidFill>
                  <a:prstClr val="black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591636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Логическое НЕ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121706" cy="4023360"/>
          </a:xfrm>
        </p:spPr>
        <p:txBody>
          <a:bodyPr>
            <a:noAutofit/>
          </a:bodyPr>
          <a:lstStyle/>
          <a:p>
            <a:pPr>
              <a:buClr>
                <a:srgbClr val="1CADE4"/>
              </a:buClr>
            </a:pPr>
            <a:r>
              <a:rPr lang="ru-RU" sz="2800" dirty="0">
                <a:solidFill>
                  <a:prstClr val="black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!</a:t>
            </a:r>
            <a:r>
              <a:rPr lang="en-US" sz="2800" dirty="0">
                <a:solidFill>
                  <a:prstClr val="black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endParaRPr lang="ru-RU" sz="2800" dirty="0">
              <a:solidFill>
                <a:prstClr val="black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buClr>
                <a:srgbClr val="1CADE4"/>
              </a:buClr>
            </a:pPr>
            <a:r>
              <a:rPr lang="ru-RU" sz="2800" i="1" dirty="0">
                <a:solidFill>
                  <a:prstClr val="black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любой тип</a:t>
            </a:r>
            <a:r>
              <a:rPr lang="en-US" sz="2800" dirty="0">
                <a:solidFill>
                  <a:prstClr val="black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800" dirty="0">
                <a:solidFill>
                  <a:prstClr val="black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→ </a:t>
            </a:r>
            <a:r>
              <a:rPr lang="en-US" sz="2800" dirty="0">
                <a:solidFill>
                  <a:prstClr val="black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boolean</a:t>
            </a:r>
          </a:p>
          <a:p>
            <a:endParaRPr lang="en-US" sz="3200" dirty="0"/>
          </a:p>
          <a:p>
            <a:r>
              <a:rPr lang="ru-RU" sz="3200" dirty="0"/>
              <a:t>Операнд преобразуется в логическое значение, которое затем инвертируется и возвращается.</a:t>
            </a:r>
          </a:p>
          <a:p>
            <a:r>
              <a:rPr lang="ru-RU" sz="3200" dirty="0"/>
              <a:t>Дважды применив этот оператор, можно преобразовать любое значение </a:t>
            </a:r>
            <a:r>
              <a:rPr lang="en-US" sz="2800" dirty="0">
                <a:solidFill>
                  <a:prstClr val="black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ru-RU" sz="3200" dirty="0"/>
              <a:t> в его логический эквивалент.</a:t>
            </a:r>
          </a:p>
        </p:txBody>
      </p:sp>
    </p:spTree>
    <p:extLst>
      <p:ext uri="{BB962C8B-B14F-4D97-AF65-F5344CB8AC3E}">
        <p14:creationId xmlns:p14="http://schemas.microsoft.com/office/powerpoint/2010/main" val="198984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Глобальный объект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3200" i="1" dirty="0"/>
              <a:t>Глобальный объект</a:t>
            </a:r>
            <a:r>
              <a:rPr lang="ru-RU" sz="3200" dirty="0"/>
              <a:t> – объект </a:t>
            </a:r>
            <a:r>
              <a:rPr lang="en-US" sz="3200" dirty="0"/>
              <a:t>JavaScript, </a:t>
            </a:r>
            <a:r>
              <a:rPr lang="ru-RU" sz="3200" dirty="0"/>
              <a:t>автоматически создаваемый при запуске транслятора (т.е. перед началом выполнения скрипта)</a:t>
            </a:r>
            <a:r>
              <a:rPr lang="en-US" sz="3200" dirty="0"/>
              <a:t>.</a:t>
            </a:r>
            <a:endParaRPr lang="ru-RU" sz="3200" dirty="0"/>
          </a:p>
          <a:p>
            <a:endParaRPr lang="ru-RU" sz="3200" dirty="0"/>
          </a:p>
          <a:p>
            <a:r>
              <a:rPr lang="ru-RU" sz="3200" dirty="0"/>
              <a:t>Этот объект играет роль глобального контекста.</a:t>
            </a:r>
          </a:p>
          <a:p>
            <a:r>
              <a:rPr lang="ru-RU" sz="3200" dirty="0"/>
              <a:t>Его свойства и методы видны и доступны в скрипте «везде» (глобально).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499659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Проверка идентичности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121706" cy="4023360"/>
          </a:xfrm>
        </p:spPr>
        <p:txBody>
          <a:bodyPr>
            <a:noAutofit/>
          </a:bodyPr>
          <a:lstStyle/>
          <a:p>
            <a:pPr>
              <a:buClr>
                <a:srgbClr val="1CADE4"/>
              </a:buClr>
            </a:pPr>
            <a:r>
              <a:rPr lang="en-US" sz="2800" dirty="0">
                <a:solidFill>
                  <a:prstClr val="black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ru-RU" sz="2800" dirty="0">
                <a:solidFill>
                  <a:prstClr val="black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=== </a:t>
            </a:r>
            <a:r>
              <a:rPr lang="en-US" sz="2800" dirty="0">
                <a:solidFill>
                  <a:prstClr val="black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ru-RU" sz="2800" dirty="0">
                <a:solidFill>
                  <a:prstClr val="black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US" sz="2800" dirty="0">
                <a:solidFill>
                  <a:prstClr val="black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ru-RU" sz="2800" dirty="0">
                <a:solidFill>
                  <a:prstClr val="black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prstClr val="black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!</a:t>
            </a:r>
            <a:r>
              <a:rPr lang="ru-RU" sz="2800" dirty="0">
                <a:solidFill>
                  <a:prstClr val="black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== </a:t>
            </a:r>
            <a:r>
              <a:rPr lang="en-US" sz="2800" dirty="0">
                <a:solidFill>
                  <a:prstClr val="black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endParaRPr lang="ru-RU" sz="2800" dirty="0">
              <a:solidFill>
                <a:prstClr val="black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buClr>
                <a:srgbClr val="1CADE4"/>
              </a:buClr>
            </a:pPr>
            <a:r>
              <a:rPr lang="ru-RU" sz="2800" i="1" dirty="0">
                <a:solidFill>
                  <a:prstClr val="black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любой тип</a:t>
            </a:r>
            <a:r>
              <a:rPr lang="en-US" sz="2800" dirty="0">
                <a:solidFill>
                  <a:prstClr val="black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ru-RU" sz="2800" i="1" dirty="0">
                <a:solidFill>
                  <a:prstClr val="black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любой тип</a:t>
            </a:r>
            <a:r>
              <a:rPr lang="en-US" sz="2800" dirty="0">
                <a:solidFill>
                  <a:prstClr val="black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800" dirty="0">
                <a:solidFill>
                  <a:prstClr val="black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→</a:t>
            </a:r>
            <a:r>
              <a:rPr lang="en-US" sz="2800" dirty="0">
                <a:solidFill>
                  <a:prstClr val="black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boolean</a:t>
            </a:r>
          </a:p>
          <a:p>
            <a:endParaRPr lang="en-US" sz="3200" dirty="0"/>
          </a:p>
          <a:p>
            <a:r>
              <a:rPr lang="ru-RU" sz="3200" dirty="0"/>
              <a:t>Это проверка идентичности значений, выполняемая </a:t>
            </a:r>
            <a:r>
              <a:rPr lang="ru-RU" sz="3200" b="1" dirty="0"/>
              <a:t>без преобразования типов</a:t>
            </a:r>
            <a:r>
              <a:rPr lang="ru-RU" sz="3200" dirty="0"/>
              <a:t> операндов. Является более строгой в сравнении с операторами </a:t>
            </a:r>
            <a:r>
              <a:rPr lang="ru-RU" sz="2800" dirty="0">
                <a:solidFill>
                  <a:prstClr val="black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==</a:t>
            </a:r>
            <a:r>
              <a:rPr lang="ru-RU" sz="3200" dirty="0"/>
              <a:t> и </a:t>
            </a:r>
            <a:r>
              <a:rPr lang="ru-RU" sz="2800" dirty="0">
                <a:solidFill>
                  <a:prstClr val="black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!=</a:t>
            </a:r>
            <a:r>
              <a:rPr lang="ru-RU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249217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Проверка идентичности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201445" cy="4023360"/>
          </a:xfrm>
        </p:spPr>
        <p:txBody>
          <a:bodyPr>
            <a:noAutofit/>
          </a:bodyPr>
          <a:lstStyle/>
          <a:p>
            <a:r>
              <a:rPr lang="ru-RU" sz="3200" b="1" dirty="0">
                <a:solidFill>
                  <a:srgbClr val="FF0000"/>
                </a:solidFill>
              </a:rPr>
              <a:t>Не идентичны</a:t>
            </a:r>
            <a:r>
              <a:rPr lang="ru-RU" sz="3200" dirty="0"/>
              <a:t>:</a:t>
            </a:r>
          </a:p>
          <a:p>
            <a:pPr lvl="1"/>
            <a:r>
              <a:rPr lang="ru-RU" sz="3000" dirty="0"/>
              <a:t>операнды имеют разные типы</a:t>
            </a:r>
          </a:p>
          <a:p>
            <a:pPr lvl="1"/>
            <a:r>
              <a:rPr lang="ru-RU" sz="3000" dirty="0"/>
              <a:t>один или оба операнда равны </a:t>
            </a:r>
            <a:r>
              <a:rPr lang="ru-RU" sz="2600" dirty="0" err="1">
                <a:solidFill>
                  <a:schemeClr val="tx1"/>
                </a:solidFill>
                <a:latin typeface="Consolas" panose="020B0609020204030204" pitchFamily="49" charset="0"/>
              </a:rPr>
              <a:t>NaN</a:t>
            </a:r>
            <a:endParaRPr lang="ru-RU" sz="3000" dirty="0"/>
          </a:p>
          <a:p>
            <a:r>
              <a:rPr lang="ru-RU" sz="3200" b="1" dirty="0"/>
              <a:t>Идентичны</a:t>
            </a:r>
            <a:r>
              <a:rPr lang="ru-RU" sz="3200" dirty="0"/>
              <a:t>:</a:t>
            </a:r>
          </a:p>
          <a:p>
            <a:pPr lvl="1"/>
            <a:r>
              <a:rPr lang="ru-RU" sz="26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ru-RU" sz="3000" dirty="0"/>
              <a:t> и </a:t>
            </a:r>
            <a:r>
              <a:rPr lang="ru-RU" sz="26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ru-RU" sz="3000" dirty="0"/>
              <a:t>; </a:t>
            </a:r>
            <a:r>
              <a:rPr lang="ru-RU" sz="2600" spc="-100" dirty="0" err="1">
                <a:solidFill>
                  <a:schemeClr val="tx1"/>
                </a:solidFill>
                <a:latin typeface="Consolas" panose="020B0609020204030204" pitchFamily="49" charset="0"/>
              </a:rPr>
              <a:t>undefined</a:t>
            </a:r>
            <a:r>
              <a:rPr lang="ru-RU" sz="3000" dirty="0"/>
              <a:t> и </a:t>
            </a:r>
            <a:r>
              <a:rPr lang="ru-RU" sz="2600" spc="-100" dirty="0" err="1">
                <a:solidFill>
                  <a:schemeClr val="tx1"/>
                </a:solidFill>
                <a:latin typeface="Consolas" panose="020B0609020204030204" pitchFamily="49" charset="0"/>
              </a:rPr>
              <a:t>undefined</a:t>
            </a:r>
            <a:r>
              <a:rPr lang="ru-RU" sz="3000" dirty="0"/>
              <a:t>; </a:t>
            </a:r>
            <a:r>
              <a:rPr lang="en-US" sz="26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3000" dirty="0"/>
              <a:t> </a:t>
            </a:r>
            <a:r>
              <a:rPr lang="ru-RU" sz="3000" dirty="0"/>
              <a:t>и </a:t>
            </a:r>
            <a:r>
              <a:rPr lang="en-US" sz="26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3000" dirty="0"/>
              <a:t>; </a:t>
            </a:r>
            <a:r>
              <a:rPr lang="en-US" sz="26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3000" dirty="0"/>
              <a:t> </a:t>
            </a:r>
            <a:r>
              <a:rPr lang="ru-RU" sz="3000" dirty="0"/>
              <a:t>и </a:t>
            </a:r>
            <a:r>
              <a:rPr lang="en-US" sz="26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ru-RU" sz="3000" dirty="0"/>
              <a:t> </a:t>
            </a:r>
          </a:p>
          <a:p>
            <a:pPr lvl="1"/>
            <a:r>
              <a:rPr lang="ru-RU" sz="3000" dirty="0"/>
              <a:t>Оба операнда являются равными числами</a:t>
            </a:r>
            <a:r>
              <a:rPr lang="en-US" sz="3000" dirty="0"/>
              <a:t> </a:t>
            </a:r>
            <a:r>
              <a:rPr lang="ru-RU" sz="3000" dirty="0"/>
              <a:t>или строками</a:t>
            </a:r>
          </a:p>
          <a:p>
            <a:pPr lvl="1"/>
            <a:r>
              <a:rPr lang="ru-RU" sz="26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r>
              <a:rPr lang="ru-RU" sz="3000" dirty="0"/>
              <a:t> и </a:t>
            </a:r>
            <a:r>
              <a:rPr lang="ru-RU" sz="2600" dirty="0">
                <a:solidFill>
                  <a:schemeClr val="tx1"/>
                </a:solidFill>
                <a:latin typeface="Consolas" panose="020B0609020204030204" pitchFamily="49" charset="0"/>
              </a:rPr>
              <a:t>-0</a:t>
            </a:r>
          </a:p>
          <a:p>
            <a:pPr lvl="1"/>
            <a:r>
              <a:rPr lang="ru-RU" sz="3000" dirty="0"/>
              <a:t>Оба операнда ссылаются на один и тот же объект</a:t>
            </a:r>
          </a:p>
        </p:txBody>
      </p:sp>
    </p:spTree>
    <p:extLst>
      <p:ext uri="{BB962C8B-B14F-4D97-AF65-F5344CB8AC3E}">
        <p14:creationId xmlns:p14="http://schemas.microsoft.com/office/powerpoint/2010/main" val="22170898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Проверка равенства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121706" cy="4023360"/>
          </a:xfrm>
        </p:spPr>
        <p:txBody>
          <a:bodyPr>
            <a:noAutofit/>
          </a:bodyPr>
          <a:lstStyle/>
          <a:p>
            <a:pPr lvl="0">
              <a:buClr>
                <a:srgbClr val="1CADE4"/>
              </a:buClr>
            </a:pPr>
            <a:r>
              <a:rPr lang="en-US" sz="2800" dirty="0">
                <a:solidFill>
                  <a:prstClr val="black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ru-RU" sz="2800" dirty="0">
                <a:solidFill>
                  <a:prstClr val="black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</a:t>
            </a:r>
            <a:r>
              <a:rPr lang="en-US" sz="2800" dirty="0">
                <a:solidFill>
                  <a:prstClr val="black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ru-RU" sz="2800" dirty="0">
                <a:solidFill>
                  <a:prstClr val="black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US" sz="2800" dirty="0">
                <a:solidFill>
                  <a:prstClr val="black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ru-RU" sz="2800" dirty="0">
                <a:solidFill>
                  <a:prstClr val="black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>
                <a:solidFill>
                  <a:prstClr val="black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!</a:t>
            </a:r>
            <a:r>
              <a:rPr lang="ru-RU" sz="2800">
                <a:solidFill>
                  <a:prstClr val="black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2800" dirty="0">
                <a:solidFill>
                  <a:prstClr val="black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endParaRPr lang="ru-RU" sz="2800" dirty="0">
              <a:solidFill>
                <a:prstClr val="black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0">
              <a:buClr>
                <a:srgbClr val="1CADE4"/>
              </a:buClr>
            </a:pPr>
            <a:r>
              <a:rPr lang="ru-RU" sz="2800" i="1" dirty="0">
                <a:solidFill>
                  <a:prstClr val="black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любой тип</a:t>
            </a:r>
            <a:r>
              <a:rPr lang="en-US" sz="2800" dirty="0">
                <a:solidFill>
                  <a:prstClr val="black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ru-RU" sz="2800" i="1" dirty="0">
                <a:solidFill>
                  <a:prstClr val="black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любой тип</a:t>
            </a:r>
            <a:r>
              <a:rPr lang="en-US" sz="2800" dirty="0">
                <a:solidFill>
                  <a:prstClr val="black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800" dirty="0">
                <a:solidFill>
                  <a:prstClr val="black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→</a:t>
            </a:r>
            <a:r>
              <a:rPr lang="en-US" sz="2800" dirty="0">
                <a:solidFill>
                  <a:prstClr val="black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boolean</a:t>
            </a:r>
          </a:p>
          <a:p>
            <a:pPr lvl="0">
              <a:buClr>
                <a:srgbClr val="1CADE4"/>
              </a:buClr>
            </a:pPr>
            <a:endParaRPr lang="en-US" sz="3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r>
              <a:rPr lang="ru-RU" sz="3200" dirty="0"/>
              <a:t>Проверка на равенство с предварительной попыткой приведения типов.</a:t>
            </a:r>
          </a:p>
          <a:p>
            <a:r>
              <a:rPr lang="ru-RU" sz="3200" dirty="0"/>
              <a:t>«Злые близнецы» для операторов </a:t>
            </a:r>
            <a:r>
              <a:rPr lang="ru-RU" sz="2800" dirty="0">
                <a:solidFill>
                  <a:prstClr val="black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===</a:t>
            </a:r>
            <a:r>
              <a:rPr lang="ru-RU" sz="3200" dirty="0"/>
              <a:t> и </a:t>
            </a:r>
            <a:r>
              <a:rPr lang="en-US" sz="2800" dirty="0">
                <a:solidFill>
                  <a:prstClr val="black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!==</a:t>
            </a:r>
            <a:r>
              <a:rPr lang="ru-RU" sz="3200" dirty="0"/>
              <a:t> </a:t>
            </a:r>
            <a:r>
              <a:rPr lang="ru-RU" sz="3200" dirty="0">
                <a:sym typeface="Wingdings" panose="05000000000000000000" pitchFamily="2" charset="2"/>
              </a:rPr>
              <a:t>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3550081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Проверка равенства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121706" cy="4023360"/>
          </a:xfrm>
        </p:spPr>
        <p:txBody>
          <a:bodyPr>
            <a:noAutofit/>
          </a:bodyPr>
          <a:lstStyle/>
          <a:p>
            <a:pPr lvl="1">
              <a:buFont typeface="Wingdings" panose="05000000000000000000" pitchFamily="2" charset="2"/>
              <a:buChar char="§"/>
            </a:pPr>
            <a:r>
              <a:rPr lang="ru-RU" sz="3000" dirty="0"/>
              <a:t> Если операнды имеют одинаковый тип, выполняется проверка на идентичность.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sz="3000" dirty="0"/>
              <a:t> </a:t>
            </a:r>
            <a:r>
              <a:rPr lang="ru-RU" sz="2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ru-RU" sz="3000" dirty="0"/>
              <a:t> равно </a:t>
            </a:r>
            <a:r>
              <a:rPr lang="ru-RU" sz="2600" dirty="0" err="1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undefined</a:t>
            </a:r>
            <a:r>
              <a:rPr lang="ru-RU" sz="3000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sz="3000" dirty="0"/>
              <a:t> Строка и число: строка преобразуется в число, затем выполняется сравнение чисел.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sz="3000" dirty="0"/>
              <a:t> Если операнд имеет тип </a:t>
            </a:r>
            <a:r>
              <a:rPr lang="en-US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boolean</a:t>
            </a:r>
            <a:r>
              <a:rPr lang="en-US" sz="3000" dirty="0"/>
              <a:t>:</a:t>
            </a:r>
            <a:r>
              <a:rPr lang="ru-RU" sz="3000" dirty="0"/>
              <a:t> преобразуем его в число, затем выполняем сравнение.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sz="3000" dirty="0"/>
              <a:t> Если ровно один операнд является объектом, вызвать для него </a:t>
            </a:r>
            <a:r>
              <a:rPr lang="en-US" sz="2600" dirty="0" err="1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ToPrimitive</a:t>
            </a:r>
            <a:r>
              <a:rPr lang="en-US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en-US" sz="3000" dirty="0"/>
              <a:t> </a:t>
            </a:r>
            <a:r>
              <a:rPr lang="ru-RU" sz="3000" dirty="0"/>
              <a:t>с одним аргументом.</a:t>
            </a:r>
          </a:p>
        </p:txBody>
      </p:sp>
    </p:spTree>
    <p:extLst>
      <p:ext uri="{BB962C8B-B14F-4D97-AF65-F5344CB8AC3E}">
        <p14:creationId xmlns:p14="http://schemas.microsoft.com/office/powerpoint/2010/main" val="40091768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 сравнения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121706" cy="4023360"/>
          </a:xfrm>
        </p:spPr>
        <p:txBody>
          <a:bodyPr>
            <a:noAutofit/>
          </a:bodyPr>
          <a:lstStyle/>
          <a:p>
            <a:pPr>
              <a:buClr>
                <a:srgbClr val="1CADE4"/>
              </a:buClr>
            </a:pPr>
            <a:r>
              <a:rPr lang="en-US" sz="2800" dirty="0">
                <a:solidFill>
                  <a:prstClr val="black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ru-RU" sz="2800" dirty="0">
                <a:solidFill>
                  <a:prstClr val="black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prstClr val="black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ru-RU" sz="2800" dirty="0">
                <a:solidFill>
                  <a:prstClr val="black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prstClr val="black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ru-RU" sz="2800" dirty="0">
                <a:solidFill>
                  <a:prstClr val="black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800" dirty="0">
                <a:solidFill>
                  <a:prstClr val="black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ru-RU" sz="2800" dirty="0">
                <a:solidFill>
                  <a:prstClr val="black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prstClr val="black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ru-RU" sz="2800" dirty="0">
                <a:solidFill>
                  <a:prstClr val="black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prstClr val="black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ru-RU" sz="2800" dirty="0">
                <a:solidFill>
                  <a:prstClr val="black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800" dirty="0">
                <a:solidFill>
                  <a:prstClr val="black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ru-RU" sz="2800" dirty="0">
                <a:solidFill>
                  <a:prstClr val="black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prstClr val="black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&lt;=</a:t>
            </a:r>
            <a:r>
              <a:rPr lang="ru-RU" sz="2800" dirty="0">
                <a:solidFill>
                  <a:prstClr val="black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prstClr val="black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ru-RU" sz="2800" dirty="0">
                <a:solidFill>
                  <a:prstClr val="black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800" dirty="0">
                <a:solidFill>
                  <a:prstClr val="black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ru-RU" sz="2800" dirty="0">
                <a:solidFill>
                  <a:prstClr val="black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prstClr val="black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&gt;=</a:t>
            </a:r>
            <a:r>
              <a:rPr lang="ru-RU" sz="2800" dirty="0">
                <a:solidFill>
                  <a:prstClr val="black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prstClr val="black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endParaRPr lang="ru-RU" sz="2800" dirty="0">
              <a:solidFill>
                <a:prstClr val="black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buClr>
                <a:srgbClr val="1CADE4"/>
              </a:buClr>
            </a:pP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number</a:t>
            </a:r>
            <a:r>
              <a:rPr lang="en-US" sz="2800" dirty="0">
                <a:solidFill>
                  <a:prstClr val="black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number</a:t>
            </a:r>
            <a:r>
              <a:rPr lang="en-US" sz="2800" dirty="0">
                <a:solidFill>
                  <a:prstClr val="black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800" dirty="0">
                <a:solidFill>
                  <a:prstClr val="black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→</a:t>
            </a:r>
            <a:r>
              <a:rPr lang="en-US" sz="2800" dirty="0">
                <a:solidFill>
                  <a:prstClr val="black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boolean</a:t>
            </a:r>
            <a:endParaRPr lang="ru-RU" sz="2800" dirty="0">
              <a:solidFill>
                <a:prstClr val="black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buClr>
                <a:srgbClr val="1CADE4"/>
              </a:buClr>
            </a:pP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string</a:t>
            </a:r>
            <a:r>
              <a:rPr lang="en-US" sz="2800" dirty="0">
                <a:solidFill>
                  <a:prstClr val="black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string</a:t>
            </a:r>
            <a:r>
              <a:rPr lang="en-US" sz="2800" dirty="0">
                <a:solidFill>
                  <a:prstClr val="black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800" dirty="0">
                <a:solidFill>
                  <a:prstClr val="black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→</a:t>
            </a:r>
            <a:r>
              <a:rPr lang="en-US" sz="2800" dirty="0">
                <a:solidFill>
                  <a:prstClr val="black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boolean</a:t>
            </a:r>
          </a:p>
          <a:p>
            <a:endParaRPr lang="ru-RU" sz="3200" i="1" dirty="0"/>
          </a:p>
          <a:p>
            <a:r>
              <a:rPr lang="ru-RU" sz="3200" i="1" dirty="0"/>
              <a:t>Лексикографическое</a:t>
            </a:r>
            <a:r>
              <a:rPr lang="ru-RU" sz="3200" dirty="0"/>
              <a:t> сравнение строк выполняется, только если </a:t>
            </a:r>
            <a:r>
              <a:rPr lang="ru-RU" sz="3200" b="1" dirty="0"/>
              <a:t>оба</a:t>
            </a:r>
            <a:r>
              <a:rPr lang="ru-RU" sz="3200" dirty="0"/>
              <a:t> операнда являются строками. В противном случае выполняется сравнение чисел.</a:t>
            </a:r>
          </a:p>
        </p:txBody>
      </p:sp>
    </p:spTree>
    <p:extLst>
      <p:ext uri="{BB962C8B-B14F-4D97-AF65-F5344CB8AC3E}">
        <p14:creationId xmlns:p14="http://schemas.microsoft.com/office/powerpoint/2010/main" val="23339374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Условный оператор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121706" cy="4023360"/>
          </a:xfrm>
        </p:spPr>
        <p:txBody>
          <a:bodyPr>
            <a:noAutofit/>
          </a:bodyPr>
          <a:lstStyle/>
          <a:p>
            <a:pPr>
              <a:buClr>
                <a:srgbClr val="1CADE4"/>
              </a:buClr>
            </a:pPr>
            <a:r>
              <a:rPr lang="en-US" sz="2800" dirty="0">
                <a:solidFill>
                  <a:prstClr val="black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ru-RU" sz="2800" dirty="0">
                <a:solidFill>
                  <a:prstClr val="black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prstClr val="black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?</a:t>
            </a:r>
            <a:r>
              <a:rPr lang="ru-RU" sz="2800" dirty="0">
                <a:solidFill>
                  <a:prstClr val="black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prstClr val="black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 : z</a:t>
            </a:r>
            <a:endParaRPr lang="ru-RU" sz="2800" dirty="0">
              <a:solidFill>
                <a:prstClr val="black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buClr>
                <a:srgbClr val="1CADE4"/>
              </a:buClr>
            </a:pPr>
            <a:r>
              <a:rPr lang="en-US" sz="2800" dirty="0">
                <a:solidFill>
                  <a:prstClr val="black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boolean, </a:t>
            </a:r>
            <a:r>
              <a:rPr lang="ru-RU" sz="2800" i="1" dirty="0">
                <a:solidFill>
                  <a:prstClr val="black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любой тип</a:t>
            </a:r>
            <a:r>
              <a:rPr lang="ru-RU" sz="2800" dirty="0">
                <a:solidFill>
                  <a:prstClr val="black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ru-RU" sz="2800" i="1" dirty="0">
                <a:solidFill>
                  <a:prstClr val="black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любой тип</a:t>
            </a:r>
            <a:r>
              <a:rPr lang="en-US" sz="2800" dirty="0">
                <a:solidFill>
                  <a:prstClr val="black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800" dirty="0">
                <a:solidFill>
                  <a:prstClr val="black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→ </a:t>
            </a:r>
            <a:r>
              <a:rPr lang="ru-RU" sz="2800" i="1" dirty="0">
                <a:solidFill>
                  <a:prstClr val="black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любой тип</a:t>
            </a:r>
            <a:endParaRPr lang="ru-RU" sz="2800" dirty="0">
              <a:solidFill>
                <a:prstClr val="black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3200" dirty="0"/>
          </a:p>
          <a:p>
            <a:r>
              <a:rPr lang="ru-RU" sz="3200" dirty="0"/>
              <a:t>Значение выражения </a:t>
            </a:r>
            <a:r>
              <a:rPr lang="en-US" sz="2800" dirty="0">
                <a:solidFill>
                  <a:prstClr val="black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3200" dirty="0"/>
              <a:t> </a:t>
            </a:r>
            <a:r>
              <a:rPr lang="ru-RU" sz="3200" dirty="0"/>
              <a:t>преобразуется к типу </a:t>
            </a:r>
            <a:r>
              <a:rPr lang="en-US" sz="2800" dirty="0">
                <a:solidFill>
                  <a:prstClr val="black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boolean</a:t>
            </a:r>
            <a:r>
              <a:rPr lang="en-US" sz="3200" dirty="0"/>
              <a:t>. </a:t>
            </a:r>
            <a:r>
              <a:rPr lang="ru-RU" sz="3200" dirty="0"/>
              <a:t>Если получилось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sz="3200" dirty="0"/>
              <a:t> – </a:t>
            </a:r>
            <a:r>
              <a:rPr lang="ru-RU" sz="3200" dirty="0"/>
              <a:t>вычисляем и возвращаем </a:t>
            </a:r>
            <a:r>
              <a:rPr lang="en-US" sz="2800" dirty="0">
                <a:solidFill>
                  <a:prstClr val="black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sz="3200" dirty="0"/>
              <a:t>, </a:t>
            </a:r>
            <a:r>
              <a:rPr lang="ru-RU" sz="3200" dirty="0"/>
              <a:t>иначе вычисляем и возвращаем </a:t>
            </a:r>
            <a:r>
              <a:rPr lang="en-US" sz="2800" dirty="0">
                <a:solidFill>
                  <a:prstClr val="black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z</a:t>
            </a:r>
            <a:r>
              <a:rPr lang="ru-RU" sz="3200" dirty="0"/>
              <a:t>.</a:t>
            </a:r>
          </a:p>
          <a:p>
            <a:endParaRPr lang="en-US" sz="1600" dirty="0"/>
          </a:p>
          <a:p>
            <a:r>
              <a:rPr lang="ru-RU" sz="3200" dirty="0"/>
              <a:t>*) это единственный </a:t>
            </a:r>
            <a:r>
              <a:rPr lang="ru-RU" sz="3200" i="1" dirty="0"/>
              <a:t>тернарный</a:t>
            </a:r>
            <a:r>
              <a:rPr lang="ru-RU" sz="3200" dirty="0"/>
              <a:t> оператор в </a:t>
            </a:r>
            <a:r>
              <a:rPr lang="en-US" sz="3200" dirty="0"/>
              <a:t>JavaScript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1455403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Выражение присваивания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121706" cy="4023360"/>
          </a:xfrm>
        </p:spPr>
        <p:txBody>
          <a:bodyPr>
            <a:noAutofit/>
          </a:bodyPr>
          <a:lstStyle/>
          <a:p>
            <a:pPr>
              <a:buClr>
                <a:srgbClr val="1CADE4"/>
              </a:buClr>
            </a:pPr>
            <a:r>
              <a:rPr lang="en-US" sz="2800" dirty="0">
                <a:solidFill>
                  <a:prstClr val="black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ru-RU" sz="2800" dirty="0">
                <a:solidFill>
                  <a:prstClr val="black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800" dirty="0">
                <a:solidFill>
                  <a:prstClr val="black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endParaRPr lang="ru-RU" sz="2800" dirty="0">
              <a:solidFill>
                <a:prstClr val="black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buClr>
                <a:srgbClr val="1CADE4"/>
              </a:buClr>
            </a:pPr>
            <a:r>
              <a:rPr lang="ru-RU" sz="2800" i="1" dirty="0">
                <a:solidFill>
                  <a:prstClr val="black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левостороннее выражение</a:t>
            </a:r>
            <a:r>
              <a:rPr lang="en-US" sz="2800" dirty="0">
                <a:solidFill>
                  <a:prstClr val="black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ru-RU" sz="2800" i="1" dirty="0">
                <a:solidFill>
                  <a:prstClr val="black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любой тип</a:t>
            </a:r>
            <a:r>
              <a:rPr lang="en-US" sz="2800" dirty="0">
                <a:solidFill>
                  <a:prstClr val="black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800" dirty="0">
                <a:solidFill>
                  <a:prstClr val="black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→</a:t>
            </a:r>
            <a:r>
              <a:rPr lang="en-US" sz="2800" dirty="0">
                <a:solidFill>
                  <a:prstClr val="black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800" i="1" dirty="0">
                <a:solidFill>
                  <a:prstClr val="black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любой тип</a:t>
            </a:r>
            <a:endParaRPr lang="ru-RU" sz="2800" dirty="0">
              <a:solidFill>
                <a:prstClr val="black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buClr>
                <a:srgbClr val="1CADE4"/>
              </a:buClr>
            </a:pPr>
            <a:endParaRPr lang="ru-RU" sz="3200" dirty="0"/>
          </a:p>
          <a:p>
            <a:pPr>
              <a:buClr>
                <a:srgbClr val="1CADE4"/>
              </a:buClr>
            </a:pPr>
            <a:r>
              <a:rPr lang="ru-RU" sz="3200" dirty="0"/>
              <a:t>Оператор выполняет присваивание переменной или свойству </a:t>
            </a:r>
            <a:r>
              <a:rPr lang="en-US" sz="2800" dirty="0">
                <a:solidFill>
                  <a:prstClr val="black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3200" dirty="0"/>
              <a:t> </a:t>
            </a:r>
            <a:r>
              <a:rPr lang="ru-RU" sz="3200" dirty="0"/>
              <a:t>значения </a:t>
            </a:r>
            <a:r>
              <a:rPr lang="ru-RU" sz="2800" dirty="0">
                <a:solidFill>
                  <a:prstClr val="black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у</a:t>
            </a:r>
            <a:r>
              <a:rPr lang="ru-RU" sz="3200" dirty="0"/>
              <a:t>. Само выражение тоже равно </a:t>
            </a:r>
            <a:r>
              <a:rPr lang="en-US" sz="2800" dirty="0">
                <a:solidFill>
                  <a:prstClr val="black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sz="3200" dirty="0"/>
              <a:t>.</a:t>
            </a:r>
            <a:endParaRPr lang="ru-RU" sz="3200" dirty="0"/>
          </a:p>
          <a:p>
            <a:r>
              <a:rPr lang="ru-RU" sz="3200" dirty="0"/>
              <a:t>Существуют «присваивания с операцией»:</a:t>
            </a:r>
            <a:r>
              <a:rPr lang="ru-RU" sz="2800" dirty="0">
                <a:solidFill>
                  <a:prstClr val="black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+= -= *= /=  %=  </a:t>
            </a:r>
            <a:r>
              <a:rPr lang="en-US" sz="2800" dirty="0">
                <a:solidFill>
                  <a:prstClr val="black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&lt;&lt;=  &gt;&gt;=  &gt;&gt;&gt;=  &amp;=  |=  ^=</a:t>
            </a:r>
            <a:r>
              <a:rPr lang="en-US" sz="3200" dirty="0"/>
              <a:t>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2758573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 err="1"/>
              <a:t>typeof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Clr>
                <a:srgbClr val="1CADE4"/>
              </a:buClr>
            </a:pPr>
            <a:r>
              <a:rPr lang="en-US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typeof</a:t>
            </a:r>
            <a:r>
              <a:rPr lang="en-US" sz="2800" dirty="0">
                <a:solidFill>
                  <a:prstClr val="black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		</a:t>
            </a:r>
            <a:r>
              <a:rPr lang="ru-RU" sz="3200" dirty="0"/>
              <a:t>или</a:t>
            </a:r>
            <a:r>
              <a:rPr lang="en-US" sz="3200" dirty="0"/>
              <a:t>		</a:t>
            </a:r>
            <a:r>
              <a:rPr lang="en-US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typeof</a:t>
            </a:r>
            <a:r>
              <a:rPr lang="en-US" sz="2800" dirty="0">
                <a:solidFill>
                  <a:prstClr val="black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(x)</a:t>
            </a:r>
          </a:p>
          <a:p>
            <a:pPr>
              <a:buClr>
                <a:srgbClr val="1CADE4"/>
              </a:buClr>
            </a:pPr>
            <a:r>
              <a:rPr lang="ru-RU" sz="2800" i="1" dirty="0">
                <a:solidFill>
                  <a:prstClr val="black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любой тип</a:t>
            </a:r>
            <a:r>
              <a:rPr lang="en-US" sz="2800" dirty="0">
                <a:solidFill>
                  <a:prstClr val="black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800" dirty="0">
                <a:solidFill>
                  <a:prstClr val="black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→</a:t>
            </a:r>
            <a:r>
              <a:rPr lang="en-US" sz="2800" dirty="0">
                <a:solidFill>
                  <a:prstClr val="black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string</a:t>
            </a:r>
            <a:endParaRPr lang="ru-RU" sz="2800" dirty="0">
              <a:solidFill>
                <a:prstClr val="black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3200" dirty="0"/>
          </a:p>
          <a:p>
            <a:r>
              <a:rPr lang="ru-RU" sz="3200" dirty="0"/>
              <a:t>Оператор возвращает строку с именем «типа» операнда.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9855541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 err="1"/>
              <a:t>typeof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9786149"/>
              </p:ext>
            </p:extLst>
          </p:nvPr>
        </p:nvGraphicFramePr>
        <p:xfrm>
          <a:off x="1222448" y="1863967"/>
          <a:ext cx="9933232" cy="421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730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601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aseline="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typeof</a:t>
                      </a:r>
                      <a:r>
                        <a:rPr lang="en-US" sz="24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x</a:t>
                      </a:r>
                      <a:endParaRPr lang="en-US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r>
                        <a:rPr lang="en-US" sz="2400" b="0" i="0" u="none" strike="noStrike" kern="120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undefined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200" dirty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"undefined"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u="none" strike="noStrike" kern="1200" baseline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"object"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r>
                        <a:rPr lang="en-US" sz="2400" b="0" i="0" u="none" strike="noStrike" kern="1200" baseline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true</a:t>
                      </a:r>
                      <a:r>
                        <a:rPr lang="en-US" sz="2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2400" b="0" i="1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ru-RU" sz="2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0" i="0" u="none" strike="noStrike" kern="1200" baseline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false</a:t>
                      </a:r>
                      <a:r>
                        <a:rPr lang="en-US" sz="2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"boolean"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r>
                        <a:rPr lang="ru-RU" sz="2400" b="0" i="1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любое</a:t>
                      </a:r>
                      <a:r>
                        <a:rPr lang="en-US" sz="2400" b="0" i="1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2400" b="0" i="1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число</a:t>
                      </a:r>
                      <a:endParaRPr lang="en-US" sz="2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"number"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r>
                        <a:rPr lang="ru-RU" sz="2400" b="0" i="1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любая</a:t>
                      </a:r>
                      <a:r>
                        <a:rPr lang="en-US" sz="2400" b="0" i="1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2400" b="0" i="1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строка</a:t>
                      </a:r>
                      <a:endParaRPr lang="en-US" sz="2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"string"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r>
                        <a:rPr lang="ru-RU" sz="2400" b="0" i="1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любая</a:t>
                      </a:r>
                      <a:r>
                        <a:rPr lang="en-US" sz="2400" b="0" i="1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2400" b="0" i="1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функция</a:t>
                      </a:r>
                      <a:endParaRPr lang="en-US" sz="2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"function"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r>
                        <a:rPr lang="ru-RU" sz="2400" b="0" i="1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любой</a:t>
                      </a:r>
                      <a:r>
                        <a:rPr lang="en-US" sz="2400" b="0" i="1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2400" b="0" i="1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объект,</a:t>
                      </a:r>
                      <a:r>
                        <a:rPr lang="en-US" sz="2400" b="0" i="1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2400" b="0" i="1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не являющийся</a:t>
                      </a:r>
                      <a:r>
                        <a:rPr lang="en-US" sz="2400" b="0" i="1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2400" b="0" i="1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функцией</a:t>
                      </a:r>
                      <a:endParaRPr lang="en-US" sz="2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"object"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r>
                        <a:rPr lang="ru-RU" sz="2400" b="0" i="1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значение </a:t>
                      </a:r>
                      <a:r>
                        <a:rPr lang="en-US" sz="2400" b="0" i="1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symbol</a:t>
                      </a:r>
                      <a:endParaRPr lang="en-US" sz="2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"symbol"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96794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5954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 err="1"/>
              <a:t>instanceof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35258"/>
          </a:xfrm>
        </p:spPr>
        <p:txBody>
          <a:bodyPr>
            <a:noAutofit/>
          </a:bodyPr>
          <a:lstStyle/>
          <a:p>
            <a:pPr>
              <a:buClr>
                <a:srgbClr val="1CADE4"/>
              </a:buClr>
            </a:pPr>
            <a:r>
              <a:rPr lang="en-US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 </a:t>
            </a:r>
            <a:r>
              <a:rPr lang="en-US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instanceof</a:t>
            </a:r>
            <a:r>
              <a:rPr lang="en-US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Constr</a:t>
            </a:r>
            <a:endParaRPr lang="ru-RU" sz="2800" dirty="0">
              <a:solidFill>
                <a:schemeClr val="tx1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buClr>
                <a:srgbClr val="1CADE4"/>
              </a:buClr>
            </a:pPr>
            <a:r>
              <a:rPr lang="ru-RU" sz="2800" i="1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объект</a:t>
            </a:r>
            <a:r>
              <a:rPr lang="ru-RU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800" i="1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функция</a:t>
            </a:r>
            <a:r>
              <a:rPr lang="ru-RU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→ </a:t>
            </a:r>
            <a:r>
              <a:rPr lang="en-US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boolean</a:t>
            </a:r>
          </a:p>
          <a:p>
            <a:endParaRPr lang="ru-RU" sz="3200" dirty="0"/>
          </a:p>
          <a:p>
            <a:r>
              <a:rPr lang="ru-RU" sz="3200" dirty="0"/>
              <a:t>Оператор возвращает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sz="3200" dirty="0"/>
              <a:t>, </a:t>
            </a:r>
            <a:r>
              <a:rPr lang="ru-RU" sz="3200" dirty="0"/>
              <a:t>если объект </a:t>
            </a:r>
            <a:r>
              <a:rPr lang="en-US" sz="2800" dirty="0" err="1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</a:t>
            </a:r>
            <a:r>
              <a:rPr lang="en-US" sz="3200" dirty="0"/>
              <a:t> </a:t>
            </a:r>
            <a:r>
              <a:rPr lang="ru-RU" sz="3200" dirty="0"/>
              <a:t>(или его прототип, или прототип прототипа, …) был создан с использованием функции-конструктора </a:t>
            </a:r>
            <a:r>
              <a:rPr lang="en-US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Constr</a:t>
            </a:r>
            <a:r>
              <a:rPr lang="en-US" sz="3200" dirty="0"/>
              <a:t>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 = </a:t>
            </a:r>
            <a:r>
              <a:rPr lang="ru-RU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</a:t>
            </a: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 </a:t>
            </a:r>
            <a:r>
              <a:rPr lang="ru-RU" sz="2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конструктор </a:t>
            </a:r>
            <a:r>
              <a:rPr lang="ru-RU" sz="28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</a:t>
            </a:r>
            <a:r>
              <a:rPr lang="ru-RU" sz="2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endParaRPr lang="ru-RU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 = d </a:t>
            </a:r>
            <a:r>
              <a:rPr lang="en-US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instanceof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Date;   </a:t>
            </a:r>
            <a:r>
              <a:rPr lang="en-US" sz="2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true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 = d </a:t>
            </a:r>
            <a:r>
              <a:rPr lang="en-US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instanceof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Object; </a:t>
            </a:r>
            <a:r>
              <a:rPr lang="en-US" sz="2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true</a:t>
            </a:r>
            <a:endParaRPr lang="ru-RU" sz="28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2927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Глобальный объект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3200" dirty="0"/>
              <a:t>Вот что определяет </a:t>
            </a:r>
            <a:r>
              <a:rPr lang="ru-RU" sz="3200" i="1" dirty="0"/>
              <a:t>нормальный</a:t>
            </a:r>
            <a:r>
              <a:rPr lang="ru-RU" sz="3200" dirty="0"/>
              <a:t> глобальный объект: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3200" dirty="0"/>
              <a:t> глобальные свойства (</a:t>
            </a:r>
            <a:r>
              <a:rPr lang="en-US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undefined</a:t>
            </a:r>
            <a:r>
              <a:rPr lang="en-US" sz="3200" dirty="0"/>
              <a:t>, </a:t>
            </a:r>
            <a:r>
              <a:rPr lang="en-US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Infinity</a:t>
            </a:r>
            <a:r>
              <a:rPr lang="ru-RU" sz="3200" dirty="0"/>
              <a:t>,</a:t>
            </a:r>
            <a:r>
              <a:rPr lang="en-US" sz="3200" dirty="0"/>
              <a:t> </a:t>
            </a:r>
            <a:r>
              <a:rPr lang="en-US" sz="2800" dirty="0" err="1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NaN</a:t>
            </a:r>
            <a:r>
              <a:rPr lang="ru-RU" sz="3200" dirty="0"/>
              <a:t>, …)</a:t>
            </a:r>
            <a:endParaRPr lang="en-US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ru-RU" sz="3200" dirty="0"/>
              <a:t> глобальные функции (</a:t>
            </a:r>
            <a:r>
              <a:rPr lang="en-US" sz="2800" dirty="0" err="1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isNaN</a:t>
            </a:r>
            <a:r>
              <a:rPr lang="en-US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en-US" sz="3200" dirty="0"/>
              <a:t>, </a:t>
            </a:r>
            <a:r>
              <a:rPr lang="en-US" sz="2800" dirty="0" err="1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parseInt</a:t>
            </a:r>
            <a:r>
              <a:rPr lang="en-US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ru-RU" sz="3200" dirty="0"/>
              <a:t>, </a:t>
            </a:r>
            <a:r>
              <a:rPr lang="en-US" sz="2800" dirty="0" err="1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eval</a:t>
            </a:r>
            <a:r>
              <a:rPr lang="en-US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ru-RU" sz="3200" dirty="0"/>
              <a:t>, …)</a:t>
            </a:r>
            <a:r>
              <a:rPr lang="en-US" sz="3200" dirty="0"/>
              <a:t> </a:t>
            </a:r>
            <a:endParaRPr lang="ru-RU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ru-RU" sz="3200" dirty="0"/>
              <a:t> функции-конструкторы (</a:t>
            </a:r>
            <a:r>
              <a:rPr lang="en-US" sz="2800" dirty="0" err="1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RegExp</a:t>
            </a:r>
            <a:r>
              <a:rPr lang="en-US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en-US" sz="3200" dirty="0"/>
              <a:t>, </a:t>
            </a:r>
            <a:r>
              <a:rPr lang="en-US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String()</a:t>
            </a:r>
            <a:r>
              <a:rPr lang="ru-RU" sz="3200" dirty="0"/>
              <a:t>, …</a:t>
            </a:r>
            <a:r>
              <a:rPr lang="en-US" sz="3200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3200" dirty="0"/>
              <a:t> глобальные объекты (</a:t>
            </a:r>
            <a:r>
              <a:rPr lang="en-US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Math</a:t>
            </a:r>
            <a:r>
              <a:rPr lang="ru-RU" sz="3200" dirty="0"/>
              <a:t>,</a:t>
            </a:r>
            <a:r>
              <a:rPr lang="en-US" sz="3200" dirty="0"/>
              <a:t> </a:t>
            </a:r>
            <a:r>
              <a:rPr lang="en-US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JSON</a:t>
            </a:r>
            <a:r>
              <a:rPr lang="ru-RU" sz="3200" dirty="0"/>
              <a:t>, …</a:t>
            </a:r>
            <a:r>
              <a:rPr lang="en-US" sz="3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866007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/>
              <a:t>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Clr>
                <a:srgbClr val="1CADE4"/>
              </a:buClr>
            </a:pPr>
            <a:r>
              <a:rPr lang="en-US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prop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</a:t>
            </a:r>
            <a:endParaRPr lang="ru-RU" sz="2800" dirty="0">
              <a:solidFill>
                <a:schemeClr val="tx1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buClr>
                <a:srgbClr val="1CADE4"/>
              </a:buClr>
            </a:pP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string</a:t>
            </a:r>
            <a:r>
              <a:rPr lang="ru-RU" sz="2800" dirty="0">
                <a:solidFill>
                  <a:schemeClr val="tx1"/>
                </a:solidFill>
                <a:latin typeface="Consolas" panose="020B0609020204030204" pitchFamily="49" charset="0"/>
              </a:rPr>
              <a:t> или 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symbol</a:t>
            </a:r>
            <a:r>
              <a:rPr lang="ru-RU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 </a:t>
            </a:r>
            <a:r>
              <a:rPr lang="ru-RU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→</a:t>
            </a:r>
            <a:r>
              <a:rPr lang="en-US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boolean</a:t>
            </a:r>
          </a:p>
          <a:p>
            <a:pPr>
              <a:buClr>
                <a:srgbClr val="1CADE4"/>
              </a:buClr>
            </a:pPr>
            <a:endParaRPr lang="en-US" sz="3200" dirty="0"/>
          </a:p>
          <a:p>
            <a:pPr>
              <a:buClr>
                <a:srgbClr val="1CADE4"/>
              </a:buClr>
            </a:pPr>
            <a:r>
              <a:rPr lang="ru-RU" sz="3200" dirty="0"/>
              <a:t>Оператор возвращает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sz="3200" dirty="0"/>
              <a:t>, </a:t>
            </a:r>
            <a:r>
              <a:rPr lang="ru-RU" sz="3200" dirty="0"/>
              <a:t>если объект </a:t>
            </a:r>
            <a:r>
              <a:rPr lang="en-US" sz="2800" dirty="0" err="1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</a:t>
            </a:r>
            <a:r>
              <a:rPr lang="en-US" sz="3200" dirty="0"/>
              <a:t> </a:t>
            </a:r>
            <a:r>
              <a:rPr lang="ru-RU" sz="3200" dirty="0"/>
              <a:t>(или его прототип) содержит свойство с именем </a:t>
            </a:r>
            <a:r>
              <a:rPr lang="en-US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prop</a:t>
            </a:r>
            <a:r>
              <a:rPr lang="en-US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2182740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/>
              <a:t>in</a:t>
            </a:r>
            <a:r>
              <a:rPr lang="ru-RU" dirty="0"/>
              <a:t> – примеры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point = {x: 1, y: 1};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"x"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point;        </a:t>
            </a: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=&gt; true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"z"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point;        </a:t>
            </a: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=&gt; false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8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toString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point; </a:t>
            </a: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=&gt; true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data = [7,</a:t>
            </a: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8,</a:t>
            </a: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9];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"0"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data;         </a:t>
            </a: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=&gt; true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data;           </a:t>
            </a: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=&gt; true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data;           </a:t>
            </a: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=&gt; false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2890266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/>
              <a:t>delete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243820" cy="4023360"/>
          </a:xfrm>
        </p:spPr>
        <p:txBody>
          <a:bodyPr>
            <a:noAutofit/>
          </a:bodyPr>
          <a:lstStyle/>
          <a:p>
            <a:pPr>
              <a:buClr>
                <a:srgbClr val="1CADE4"/>
              </a:buClr>
            </a:pP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</a:t>
            </a:r>
            <a:r>
              <a:rPr lang="en-US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obj.x</a:t>
            </a:r>
            <a:endParaRPr lang="en-US" sz="2800" dirty="0">
              <a:solidFill>
                <a:schemeClr val="tx1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buClr>
                <a:srgbClr val="1CADE4"/>
              </a:buClr>
            </a:pPr>
            <a:r>
              <a:rPr lang="ru-RU" sz="2800" i="1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левостороннее выражение</a:t>
            </a:r>
            <a:r>
              <a:rPr lang="en-US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→</a:t>
            </a:r>
            <a:r>
              <a:rPr lang="en-US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boolean</a:t>
            </a:r>
            <a:endParaRPr lang="ru-RU" sz="2800" dirty="0">
              <a:solidFill>
                <a:schemeClr val="tx1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ru-RU" sz="3200" dirty="0"/>
          </a:p>
          <a:p>
            <a:r>
              <a:rPr lang="ru-RU" sz="3200" dirty="0"/>
              <a:t>Пытается удалить свойство из объекта, индекс (и элемент) из массива или переменную. Если свойство существует и не является удаляемым, возвращает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sz="3200" dirty="0"/>
              <a:t>, </a:t>
            </a:r>
            <a:r>
              <a:rPr lang="ru-RU" sz="3200" dirty="0"/>
              <a:t>иначе</a:t>
            </a:r>
            <a:r>
              <a:rPr lang="en-US" sz="3200" dirty="0"/>
              <a:t> –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ru-RU" sz="3200" dirty="0"/>
              <a:t>.</a:t>
            </a:r>
          </a:p>
          <a:p>
            <a:endParaRPr lang="ru-RU" sz="3200" dirty="0"/>
          </a:p>
          <a:p>
            <a:r>
              <a:rPr lang="ru-RU" sz="3200" dirty="0"/>
              <a:t>*) часто возвращаемое значение игнорируется.</a:t>
            </a:r>
          </a:p>
        </p:txBody>
      </p:sp>
    </p:spTree>
    <p:extLst>
      <p:ext uri="{BB962C8B-B14F-4D97-AF65-F5344CB8AC3E}">
        <p14:creationId xmlns:p14="http://schemas.microsoft.com/office/powerpoint/2010/main" val="415296536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/>
              <a:t>delete</a:t>
            </a:r>
            <a:r>
              <a:rPr lang="ru-RU" dirty="0"/>
              <a:t> – примеры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 = {x: 1, y: 2};  </a:t>
            </a:r>
            <a:r>
              <a:rPr lang="ru-RU" sz="2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определить объект</a:t>
            </a:r>
            <a:endParaRPr lang="ru-RU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</a:t>
            </a: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o.x</a:t>
            </a: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          </a:t>
            </a:r>
            <a:r>
              <a:rPr lang="ru-RU" sz="2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удалить его свойство</a:t>
            </a:r>
            <a:endParaRPr lang="ru-RU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 = 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"x"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</a:t>
            </a: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=&gt; false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 = [1, 2, 3];     </a:t>
            </a:r>
            <a:r>
              <a:rPr lang="ru-RU" sz="2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создать массив</a:t>
            </a:r>
            <a:endParaRPr lang="ru-RU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</a:t>
            </a: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a[2];           </a:t>
            </a:r>
            <a:r>
              <a:rPr lang="ru-RU" sz="2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удалить элемент</a:t>
            </a:r>
            <a:r>
              <a:rPr lang="en-US" sz="2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(3)</a:t>
            </a:r>
            <a:endParaRPr lang="ru-RU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 = 2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</a:t>
            </a: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=&gt; false (</a:t>
            </a:r>
            <a:r>
              <a:rPr lang="ru-RU" sz="2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нет индекса 2)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734835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/>
              <a:t>delete</a:t>
            </a:r>
            <a:r>
              <a:rPr lang="ru-RU" dirty="0"/>
              <a:t> в строгом режиме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3200" dirty="0"/>
              <a:t>1. При попытке применить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</a:t>
            </a:r>
            <a:r>
              <a:rPr lang="ru-RU" sz="3200" dirty="0"/>
              <a:t> к переменной генерируется ошибка </a:t>
            </a:r>
            <a:r>
              <a:rPr lang="en-US" sz="2800" dirty="0" err="1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SyntaxError</a:t>
            </a:r>
            <a:r>
              <a:rPr lang="ru-RU" sz="3200" dirty="0"/>
              <a:t>.</a:t>
            </a:r>
          </a:p>
          <a:p>
            <a:endParaRPr lang="ru-RU" sz="3200" dirty="0"/>
          </a:p>
          <a:p>
            <a:r>
              <a:rPr lang="ru-RU" sz="3200" dirty="0"/>
              <a:t>2. При попытке удалить несуществующее свойство генерируется ошибка </a:t>
            </a:r>
            <a:r>
              <a:rPr lang="en-US" sz="2800" dirty="0" err="1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TypeError</a:t>
            </a:r>
            <a:r>
              <a:rPr lang="en-US" sz="3200" dirty="0"/>
              <a:t>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08389031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/>
              <a:t>void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Clr>
                <a:srgbClr val="1CADE4"/>
              </a:buClr>
            </a:pP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</a:t>
            </a:r>
          </a:p>
          <a:p>
            <a:pPr>
              <a:buClr>
                <a:srgbClr val="1CADE4"/>
              </a:buClr>
            </a:pPr>
            <a:r>
              <a:rPr lang="ru-RU" sz="2800" i="1" dirty="0">
                <a:solidFill>
                  <a:prstClr val="black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любой тип</a:t>
            </a:r>
            <a:r>
              <a:rPr lang="en-US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→</a:t>
            </a:r>
            <a:r>
              <a:rPr lang="en-US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undefined</a:t>
            </a:r>
            <a:endParaRPr lang="ru-RU" sz="2800" dirty="0">
              <a:solidFill>
                <a:schemeClr val="tx1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ru-RU" sz="3200" dirty="0"/>
          </a:p>
          <a:p>
            <a:r>
              <a:rPr lang="ru-RU" sz="3200" dirty="0"/>
              <a:t>Оператор вычисляет значение </a:t>
            </a:r>
            <a:r>
              <a:rPr lang="en-US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ru-RU" sz="3200" dirty="0"/>
              <a:t>, отбрасывает его</a:t>
            </a:r>
            <a:r>
              <a:rPr lang="en-US" sz="3200" dirty="0"/>
              <a:t> </a:t>
            </a:r>
            <a:r>
              <a:rPr lang="ru-RU" sz="3200" dirty="0"/>
              <a:t>и возвращает </a:t>
            </a:r>
            <a:r>
              <a:rPr lang="ru-RU" sz="2800" dirty="0" err="1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undefined</a:t>
            </a:r>
            <a:r>
              <a:rPr lang="ru-RU" sz="3200" dirty="0"/>
              <a:t>. Часто применяется в URL-адресах вида </a:t>
            </a:r>
            <a:r>
              <a:rPr lang="en-US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javascript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ru-RU" sz="3200" dirty="0"/>
              <a:t>, где позволяет вычислить выражение ради его побочного эффекта: </a:t>
            </a:r>
          </a:p>
          <a:p>
            <a:r>
              <a:rPr lang="en-US" sz="2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5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2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5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href</a:t>
            </a:r>
            <a:r>
              <a:rPr lang="en-US" sz="2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en-US" sz="25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javascript</a:t>
            </a:r>
            <a:r>
              <a:rPr lang="en-US" sz="2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void </a:t>
            </a:r>
            <a:r>
              <a:rPr lang="en-US" sz="25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window.open</a:t>
            </a:r>
            <a:r>
              <a:rPr lang="en-US" sz="2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();"&gt;</a:t>
            </a:r>
            <a:r>
              <a:rPr lang="ru-RU" sz="2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Новое окно</a:t>
            </a:r>
            <a:r>
              <a:rPr lang="en-US" sz="2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25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2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5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208060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183338" cy="1450757"/>
          </a:xfrm>
        </p:spPr>
        <p:txBody>
          <a:bodyPr/>
          <a:lstStyle/>
          <a:p>
            <a:r>
              <a:rPr lang="ru-RU" dirty="0"/>
              <a:t>Оператор расширения (</a:t>
            </a:r>
            <a:r>
              <a:rPr lang="en-US" dirty="0"/>
              <a:t>spread operator)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373461" cy="4023360"/>
          </a:xfrm>
        </p:spPr>
        <p:txBody>
          <a:bodyPr>
            <a:noAutofit/>
          </a:bodyPr>
          <a:lstStyle/>
          <a:p>
            <a:pPr>
              <a:buClr>
                <a:srgbClr val="1CADE4"/>
              </a:buClr>
            </a:pPr>
            <a:r>
              <a:rPr lang="en-US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...x</a:t>
            </a:r>
          </a:p>
          <a:p>
            <a:pPr>
              <a:buClr>
                <a:srgbClr val="1CADE4"/>
              </a:buClr>
            </a:pPr>
            <a:r>
              <a:rPr lang="ru-RU" sz="2800" i="1" dirty="0">
                <a:solidFill>
                  <a:prstClr val="black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итерируемый объект</a:t>
            </a:r>
            <a:r>
              <a:rPr lang="en-US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→</a:t>
            </a:r>
            <a:r>
              <a:rPr lang="en-US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800" i="1" dirty="0">
                <a:solidFill>
                  <a:prstClr val="black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набор значений</a:t>
            </a:r>
          </a:p>
          <a:p>
            <a:pPr>
              <a:buClr>
                <a:srgbClr val="1CADE4"/>
              </a:buClr>
            </a:pPr>
            <a:r>
              <a:rPr lang="ru-RU" sz="2800" i="1" dirty="0">
                <a:solidFill>
                  <a:prstClr val="black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набор значений</a:t>
            </a:r>
            <a:r>
              <a:rPr lang="ru-RU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→ </a:t>
            </a:r>
            <a:r>
              <a:rPr lang="ru-RU" sz="2800" i="1" dirty="0">
                <a:solidFill>
                  <a:prstClr val="black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массив</a:t>
            </a:r>
            <a:r>
              <a:rPr lang="ru-RU" sz="2800" dirty="0">
                <a:solidFill>
                  <a:prstClr val="black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(в левой части присваивания)</a:t>
            </a:r>
          </a:p>
          <a:p>
            <a:endParaRPr lang="ru-RU" dirty="0"/>
          </a:p>
          <a:p>
            <a:r>
              <a:rPr lang="ru-RU" sz="3200" dirty="0"/>
              <a:t>Оператор возвращает набор значений итерируемого объекта. Применяется при вызовах функций и в «литералах массивов».</a:t>
            </a:r>
            <a:r>
              <a:rPr lang="en-US" sz="3200" dirty="0"/>
              <a:t> </a:t>
            </a:r>
            <a:r>
              <a:rPr lang="ru-RU" sz="3200" dirty="0"/>
              <a:t>Возможно использование при </a:t>
            </a:r>
            <a:r>
              <a:rPr lang="ru-RU" sz="3200" i="1" dirty="0"/>
              <a:t>деструктурирующем присваивании</a:t>
            </a:r>
            <a:r>
              <a:rPr lang="ru-RU" sz="3200" dirty="0"/>
              <a:t>.</a:t>
            </a:r>
            <a:endParaRPr lang="en-US" sz="25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751140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183338" cy="1450757"/>
          </a:xfrm>
        </p:spPr>
        <p:txBody>
          <a:bodyPr/>
          <a:lstStyle/>
          <a:p>
            <a:r>
              <a:rPr lang="ru-RU" dirty="0"/>
              <a:t>Оператор расширения – примеры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 = [1, 2, 3];  </a:t>
            </a:r>
            <a:r>
              <a:rPr lang="ru-RU" sz="2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массив – итерируемый объект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ru-RU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 = [...a, 4, 5];</a:t>
            </a:r>
            <a:r>
              <a:rPr lang="en-US" sz="2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// b = [1, 2, 3, 4, 5]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8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8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fr-FR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fr-FR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f(x, y, z) { }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fr-FR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f(...a); </a:t>
            </a: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2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аналогично </a:t>
            </a:r>
            <a:r>
              <a:rPr lang="en-US" sz="2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f(1, 2, 3)</a:t>
            </a:r>
            <a:endParaRPr lang="ru-RU" sz="28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ru-RU" sz="28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[k, t, ...r] = [1, 2, 3, 4];  </a:t>
            </a:r>
            <a:r>
              <a:rPr lang="en-US" sz="2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r = [3, 4]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315909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183338" cy="1450757"/>
          </a:xfrm>
        </p:spPr>
        <p:txBody>
          <a:bodyPr/>
          <a:lstStyle/>
          <a:p>
            <a:r>
              <a:rPr lang="ru-RU" dirty="0"/>
              <a:t>Конструкция </a:t>
            </a:r>
            <a:r>
              <a:rPr lang="en-US" dirty="0"/>
              <a:t>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3200" b="1" dirty="0"/>
              <a:t>Внимание:</a:t>
            </a:r>
            <a:r>
              <a:rPr lang="ru-RU" sz="3200" dirty="0"/>
              <a:t> есть </a:t>
            </a:r>
            <a:r>
              <a:rPr lang="ru-RU" sz="3200" i="1" dirty="0"/>
              <a:t>синтаксическая конструкция</a:t>
            </a:r>
            <a:r>
              <a:rPr lang="ru-RU" sz="3200" dirty="0"/>
              <a:t> </a:t>
            </a:r>
            <a:r>
              <a:rPr lang="en-US" sz="3200" dirty="0"/>
              <a:t>rest, </a:t>
            </a:r>
            <a:r>
              <a:rPr lang="ru-RU" sz="3200" dirty="0"/>
              <a:t>применяемая при определении функции.</a:t>
            </a:r>
          </a:p>
          <a:p>
            <a:r>
              <a:rPr lang="ru-RU" sz="3200" dirty="0"/>
              <a:t>Выглядит как оператор расширения, но «собирает» отдельные аргументы в массив.</a:t>
            </a: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1CADE4"/>
              </a:buClr>
            </a:pPr>
            <a:r>
              <a:rPr lang="fr-FR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fr-FR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f(</a:t>
            </a: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r>
              <a:rPr lang="fr-FR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x) { }</a:t>
            </a:r>
            <a:endParaRPr lang="ru-RU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</a:pPr>
            <a:endParaRPr lang="ru-RU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f(1, 2, 3); </a:t>
            </a:r>
            <a:r>
              <a:rPr lang="en-US" sz="2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2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в функции </a:t>
            </a:r>
            <a:r>
              <a:rPr lang="en-US" sz="2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 x - </a:t>
            </a:r>
            <a:r>
              <a:rPr lang="ru-RU" sz="2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массив</a:t>
            </a:r>
            <a:r>
              <a:rPr lang="en-US" sz="2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[1, 2, 3]</a:t>
            </a:r>
            <a:endParaRPr lang="ru-RU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393609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, (запятая)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Clr>
                <a:srgbClr val="1CADE4"/>
              </a:buClr>
            </a:pPr>
            <a:r>
              <a:rPr lang="en-US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ru-RU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y</a:t>
            </a:r>
          </a:p>
          <a:p>
            <a:pPr>
              <a:buClr>
                <a:srgbClr val="1CADE4"/>
              </a:buClr>
            </a:pPr>
            <a:r>
              <a:rPr lang="ru-RU" sz="2800" i="1" dirty="0">
                <a:solidFill>
                  <a:prstClr val="black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любой тип</a:t>
            </a:r>
            <a:r>
              <a:rPr lang="en-US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ru-RU" sz="2800" i="1" dirty="0">
                <a:solidFill>
                  <a:prstClr val="black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любой тип</a:t>
            </a:r>
            <a:r>
              <a:rPr lang="ru-RU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→ </a:t>
            </a:r>
            <a:r>
              <a:rPr lang="ru-RU" sz="2800" i="1" dirty="0">
                <a:solidFill>
                  <a:prstClr val="black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любой тип</a:t>
            </a:r>
            <a:endParaRPr lang="ru-RU" sz="2800" dirty="0">
              <a:solidFill>
                <a:schemeClr val="tx1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ru-RU" sz="3200" dirty="0"/>
          </a:p>
          <a:p>
            <a:r>
              <a:rPr lang="ru-RU" sz="3200" dirty="0"/>
              <a:t>Оператор вычисляет левый операнд, затем вычисляет правый операнд и возвращает значение правого операнда. Обычно используется в циклах для работы с несколькими счётчиками:</a:t>
            </a:r>
          </a:p>
          <a:p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ru-RU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0, j = 10; </a:t>
            </a:r>
            <a:r>
              <a:rPr lang="en-US" sz="2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j; </a:t>
            </a:r>
            <a:r>
              <a:rPr lang="en-US" sz="2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++, j--)</a:t>
            </a:r>
            <a:r>
              <a:rPr lang="ru-RU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alert(</a:t>
            </a:r>
            <a:r>
              <a:rPr lang="en-US" sz="2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j);</a:t>
            </a:r>
            <a:endParaRPr lang="ru-RU" sz="2600" dirty="0"/>
          </a:p>
        </p:txBody>
      </p:sp>
    </p:spTree>
    <p:extLst>
      <p:ext uri="{BB962C8B-B14F-4D97-AF65-F5344CB8AC3E}">
        <p14:creationId xmlns:p14="http://schemas.microsoft.com/office/powerpoint/2010/main" val="1548179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Глобальный объект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3200" dirty="0"/>
              <a:t>Если скрипт запускается на </a:t>
            </a:r>
            <a:r>
              <a:rPr lang="ru-RU" sz="3200" i="1" dirty="0"/>
              <a:t>странице браузера</a:t>
            </a:r>
            <a:r>
              <a:rPr lang="ru-RU" sz="3200" dirty="0"/>
              <a:t>, глобальный объект помещает себя в своё собственное свойство с именем </a:t>
            </a:r>
            <a:r>
              <a:rPr lang="ru-RU" sz="2800" dirty="0" err="1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window</a:t>
            </a:r>
            <a:r>
              <a:rPr lang="ru-RU" sz="3200" dirty="0"/>
              <a:t>:</a:t>
            </a:r>
            <a:endParaRPr lang="en-US" sz="3200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ru-RU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ru-RU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 = </a:t>
            </a:r>
            <a:r>
              <a:rPr lang="ru-RU" sz="2800" dirty="0" err="1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parseInt</a:t>
            </a:r>
            <a:r>
              <a:rPr lang="ru-RU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ru-RU" sz="2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"3"</a:t>
            </a:r>
            <a:r>
              <a:rPr lang="ru-RU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  <a:r>
              <a:rPr lang="en-US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ru-RU" sz="2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так короче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ru-RU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y = </a:t>
            </a:r>
            <a:r>
              <a:rPr lang="ru-RU" sz="2800" dirty="0" err="1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window.parseInt</a:t>
            </a:r>
            <a:r>
              <a:rPr lang="ru-RU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ru-RU" sz="2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"3"</a:t>
            </a:r>
            <a:r>
              <a:rPr lang="ru-RU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  <a:r>
              <a:rPr lang="en-US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но можно и так</a:t>
            </a:r>
            <a:endParaRPr lang="en-US" sz="28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660859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Приоритет операторов и выражений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spcBef>
                <a:spcPts val="600"/>
              </a:spcBef>
              <a:buFont typeface="+mj-lt"/>
              <a:buAutoNum type="arabicPeriod"/>
            </a:pPr>
            <a:r>
              <a:rPr lang="ru-RU" sz="2800" dirty="0"/>
              <a:t>Применение скобок 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ru-RU" sz="2800" dirty="0"/>
              <a:t> и 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pPr marL="514350" indent="-514350">
              <a:spcBef>
                <a:spcPts val="600"/>
              </a:spcBef>
              <a:buFont typeface="+mj-lt"/>
              <a:buAutoNum type="arabicPeriod"/>
            </a:pPr>
            <a:r>
              <a:rPr lang="ru-RU" sz="2800" dirty="0"/>
              <a:t>Обращение к свойствам,</a:t>
            </a:r>
            <a:r>
              <a:rPr lang="en-US" sz="2800" dirty="0"/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800" dirty="0"/>
              <a:t> (</a:t>
            </a:r>
            <a:r>
              <a:rPr lang="ru-RU" sz="2800" dirty="0"/>
              <a:t>со списком аргументов)</a:t>
            </a:r>
          </a:p>
          <a:p>
            <a:pPr marL="514350" indent="-514350">
              <a:spcBef>
                <a:spcPts val="600"/>
              </a:spcBef>
              <a:buFont typeface="+mj-lt"/>
              <a:buAutoNum type="arabicPeriod"/>
            </a:pPr>
            <a:r>
              <a:rPr lang="ru-RU" sz="2800" dirty="0"/>
              <a:t>Вызов функций,</a:t>
            </a:r>
            <a:r>
              <a:rPr lang="en-US" sz="2800" dirty="0"/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800" dirty="0"/>
              <a:t> (</a:t>
            </a:r>
            <a:r>
              <a:rPr lang="ru-RU" sz="2800" dirty="0"/>
              <a:t>без списка аргументов и скобок)</a:t>
            </a:r>
          </a:p>
          <a:p>
            <a:pPr marL="514350" indent="-514350">
              <a:spcBef>
                <a:spcPts val="600"/>
              </a:spcBef>
              <a:buFont typeface="+mj-lt"/>
              <a:buAutoNum type="arabicPeriod"/>
            </a:pPr>
            <a:r>
              <a:rPr lang="ru-RU" sz="2800" dirty="0"/>
              <a:t>Постфиксный инкремент и декремент</a:t>
            </a:r>
          </a:p>
          <a:p>
            <a:pPr marL="514350" indent="-514350">
              <a:spcBef>
                <a:spcPts val="600"/>
              </a:spcBef>
              <a:buFont typeface="+mj-lt"/>
              <a:buAutoNum type="arabicPeriod"/>
            </a:pPr>
            <a:r>
              <a:rPr lang="ru-RU" sz="2800" dirty="0"/>
              <a:t>Префиксные 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</a:rPr>
              <a:t>++</a:t>
            </a:r>
            <a:r>
              <a:rPr lang="ru-RU" sz="2800" dirty="0"/>
              <a:t> и 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</a:rPr>
              <a:t>--</a:t>
            </a:r>
            <a:r>
              <a:rPr lang="ru-RU" sz="2800" dirty="0"/>
              <a:t>, унарные 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</a:rPr>
              <a:t>+</a:t>
            </a:r>
            <a:r>
              <a:rPr lang="ru-RU" sz="2800" dirty="0"/>
              <a:t> и 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</a:rPr>
              <a:t>–</a:t>
            </a:r>
            <a:r>
              <a:rPr lang="ru-RU" sz="2800" dirty="0"/>
              <a:t>, 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</a:rPr>
              <a:t>~</a:t>
            </a:r>
            <a:r>
              <a:rPr lang="ru-RU" sz="2800" dirty="0"/>
              <a:t>, 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</a:rPr>
              <a:t>!</a:t>
            </a:r>
            <a:r>
              <a:rPr lang="ru-RU" sz="2800" dirty="0"/>
              <a:t>, </a:t>
            </a:r>
            <a:r>
              <a:rPr lang="ru-RU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ru-RU" sz="2800" dirty="0"/>
              <a:t>, </a:t>
            </a:r>
            <a:r>
              <a:rPr lang="ru-RU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typeof</a:t>
            </a:r>
            <a:r>
              <a:rPr lang="ru-RU" sz="2800" dirty="0"/>
              <a:t>,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</a:t>
            </a:r>
            <a:r>
              <a:rPr lang="ru-RU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oid</a:t>
            </a:r>
            <a:endParaRPr lang="en-US" sz="24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514350" indent="-514350">
              <a:spcBef>
                <a:spcPts val="600"/>
              </a:spcBef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**</a:t>
            </a:r>
            <a:endParaRPr lang="ru-RU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514350" indent="-514350">
              <a:spcBef>
                <a:spcPts val="600"/>
              </a:spcBef>
              <a:buFont typeface="+mj-lt"/>
              <a:buAutoNum type="arabicPeriod"/>
            </a:pP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r>
              <a:rPr lang="ru-RU" sz="2800" dirty="0"/>
              <a:t>, 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</a:rPr>
              <a:t>/</a:t>
            </a:r>
            <a:r>
              <a:rPr lang="ru-RU" sz="2800" dirty="0"/>
              <a:t>, 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</a:rPr>
              <a:t>%</a:t>
            </a:r>
          </a:p>
          <a:p>
            <a:pPr marL="514350" indent="-514350">
              <a:spcBef>
                <a:spcPts val="600"/>
              </a:spcBef>
              <a:buFont typeface="+mj-lt"/>
              <a:buAutoNum type="arabicPeriod"/>
            </a:pPr>
            <a:r>
              <a:rPr lang="ru-RU" sz="2800" dirty="0"/>
              <a:t>Бинарные 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+</a:t>
            </a:r>
            <a:r>
              <a:rPr lang="en-US" sz="2800" dirty="0"/>
              <a:t> </a:t>
            </a:r>
            <a:r>
              <a:rPr lang="ru-RU" sz="2800" dirty="0"/>
              <a:t>и 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</a:rPr>
              <a:t>–</a:t>
            </a:r>
            <a:endParaRPr lang="ru-RU" sz="2800" dirty="0"/>
          </a:p>
          <a:p>
            <a:pPr marL="514350" indent="-514350">
              <a:spcBef>
                <a:spcPts val="600"/>
              </a:spcBef>
              <a:buFont typeface="+mj-lt"/>
              <a:buAutoNum type="arabicPeriod"/>
            </a:pP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</a:rPr>
              <a:t>&lt;&lt;</a:t>
            </a:r>
            <a:r>
              <a:rPr lang="ru-RU" sz="2800" dirty="0"/>
              <a:t>, 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</a:rPr>
              <a:t>&gt;&gt;</a:t>
            </a:r>
            <a:r>
              <a:rPr lang="ru-RU" sz="2800" dirty="0"/>
              <a:t>, 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</a:rPr>
              <a:t>&gt;&gt;&gt;</a:t>
            </a:r>
          </a:p>
          <a:p>
            <a:pPr marL="514350" indent="-514350">
              <a:spcBef>
                <a:spcPts val="600"/>
              </a:spcBef>
              <a:buFont typeface="+mj-lt"/>
              <a:buAutoNum type="arabicPeriod"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24687273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Приоритет операторов и выражений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spcBef>
                <a:spcPts val="400"/>
              </a:spcBef>
              <a:buFont typeface="+mj-lt"/>
              <a:buAutoNum type="arabicPeriod" startAt="10"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/>
              <a:t>, 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&lt;=</a:t>
            </a:r>
            <a:r>
              <a:rPr lang="en-US" sz="2400" dirty="0"/>
              <a:t>, 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/>
              <a:t>, 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&gt;=</a:t>
            </a:r>
            <a:r>
              <a:rPr lang="en-US" sz="2400" dirty="0"/>
              <a:t>,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instanceof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endParaRPr lang="ru-RU" sz="24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514350" indent="-514350">
              <a:spcBef>
                <a:spcPts val="400"/>
              </a:spcBef>
              <a:buFont typeface="+mj-lt"/>
              <a:buAutoNum type="arabicPeriod" startAt="10"/>
            </a:pP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</a:rPr>
              <a:t> ==</a:t>
            </a:r>
            <a:r>
              <a:rPr lang="ru-RU" sz="2400" dirty="0"/>
              <a:t>, 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</a:rPr>
              <a:t>!=</a:t>
            </a:r>
            <a:r>
              <a:rPr lang="ru-RU" sz="2400" dirty="0"/>
              <a:t>, 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</a:rPr>
              <a:t>===</a:t>
            </a:r>
            <a:r>
              <a:rPr lang="ru-RU" sz="2400" dirty="0"/>
              <a:t>, 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</a:rPr>
              <a:t>!==</a:t>
            </a:r>
          </a:p>
          <a:p>
            <a:pPr marL="514350" indent="-514350">
              <a:spcBef>
                <a:spcPts val="400"/>
              </a:spcBef>
              <a:buFont typeface="+mj-lt"/>
              <a:buAutoNum type="arabicPeriod" startAt="10"/>
            </a:pP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&amp;</a:t>
            </a:r>
            <a:endParaRPr lang="ru-RU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514350" indent="-514350">
              <a:spcBef>
                <a:spcPts val="400"/>
              </a:spcBef>
              <a:buFont typeface="+mj-lt"/>
              <a:buAutoNum type="arabicPeriod" startAt="10"/>
            </a:pP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</a:rPr>
              <a:t> ^</a:t>
            </a:r>
          </a:p>
          <a:p>
            <a:pPr marL="514350" indent="-514350">
              <a:spcBef>
                <a:spcPts val="400"/>
              </a:spcBef>
              <a:buFont typeface="+mj-lt"/>
              <a:buAutoNum type="arabicPeriod" startAt="10"/>
            </a:pP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</a:rPr>
              <a:t> |</a:t>
            </a:r>
          </a:p>
          <a:p>
            <a:pPr marL="514350" indent="-514350">
              <a:spcBef>
                <a:spcPts val="400"/>
              </a:spcBef>
              <a:buFont typeface="+mj-lt"/>
              <a:buAutoNum type="arabicPeriod" startAt="10"/>
            </a:pP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</a:rPr>
              <a:t> &amp;&amp;</a:t>
            </a:r>
          </a:p>
          <a:p>
            <a:pPr marL="514350" indent="-514350">
              <a:spcBef>
                <a:spcPts val="400"/>
              </a:spcBef>
              <a:buFont typeface="+mj-lt"/>
              <a:buAutoNum type="arabicPeriod" startAt="10"/>
            </a:pP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||</a:t>
            </a:r>
            <a:endParaRPr lang="ru-RU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514350" indent="-514350">
              <a:spcBef>
                <a:spcPts val="400"/>
              </a:spcBef>
              <a:buFont typeface="+mj-lt"/>
              <a:buAutoNum type="arabicPeriod" startAt="10"/>
            </a:pP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?:</a:t>
            </a:r>
          </a:p>
          <a:p>
            <a:pPr marL="514350" indent="-514350">
              <a:spcBef>
                <a:spcPts val="400"/>
              </a:spcBef>
              <a:buFont typeface="+mj-lt"/>
              <a:buAutoNum type="arabicPeriod" startAt="10"/>
            </a:pP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=</a:t>
            </a:r>
            <a:endParaRPr lang="ru-RU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514350" indent="-514350">
              <a:spcBef>
                <a:spcPts val="400"/>
              </a:spcBef>
              <a:buFont typeface="+mj-lt"/>
              <a:buAutoNum type="arabicPeriod" startAt="10"/>
            </a:pP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</a:rPr>
              <a:t> ...</a:t>
            </a:r>
          </a:p>
          <a:p>
            <a:pPr marL="514350" indent="-514350">
              <a:spcBef>
                <a:spcPts val="400"/>
              </a:spcBef>
              <a:buFont typeface="+mj-lt"/>
              <a:buAutoNum type="arabicPeriod" startAt="10"/>
            </a:pP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</a:rPr>
              <a:t> ,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217835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Выражения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3200" i="1" dirty="0"/>
              <a:t>Выражение</a:t>
            </a:r>
            <a:r>
              <a:rPr lang="ru-RU" sz="3200" dirty="0"/>
              <a:t> – последовательность символов </a:t>
            </a:r>
            <a:r>
              <a:rPr lang="ru-RU" sz="3200" dirty="0" err="1"/>
              <a:t>JavaScript</a:t>
            </a:r>
            <a:r>
              <a:rPr lang="ru-RU" sz="3200" dirty="0"/>
              <a:t>, которая может быть </a:t>
            </a:r>
            <a:r>
              <a:rPr lang="ru-RU" sz="3200" b="1" dirty="0"/>
              <a:t>вычислена</a:t>
            </a:r>
            <a:r>
              <a:rPr lang="ru-RU" sz="3200" dirty="0"/>
              <a:t> транслятором для получения </a:t>
            </a:r>
            <a:r>
              <a:rPr lang="ru-RU" sz="3200" b="1" dirty="0"/>
              <a:t>значения</a:t>
            </a:r>
            <a:r>
              <a:rPr lang="ru-RU" sz="3200" dirty="0"/>
              <a:t>.</a:t>
            </a:r>
          </a:p>
          <a:p>
            <a:endParaRPr lang="en-US" sz="3200" dirty="0"/>
          </a:p>
          <a:p>
            <a:r>
              <a:rPr lang="ru-RU" sz="3200" dirty="0"/>
              <a:t>Иногда сам </a:t>
            </a:r>
            <a:r>
              <a:rPr lang="ru-RU" sz="3200" b="1" dirty="0"/>
              <a:t>процесс вычисления</a:t>
            </a:r>
            <a:r>
              <a:rPr lang="ru-RU" sz="3200" dirty="0"/>
              <a:t> важнее полученного значения, которое может вовсе не использоваться  – в этом случае говорят об использовании </a:t>
            </a:r>
            <a:r>
              <a:rPr lang="ru-RU" sz="3200" b="1" dirty="0"/>
              <a:t>побочного эффекта</a:t>
            </a:r>
            <a:r>
              <a:rPr lang="ru-RU" sz="3200" dirty="0"/>
              <a:t> выражения.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767138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Разновидности выражений </a:t>
            </a:r>
            <a:r>
              <a:rPr lang="en-US" dirty="0"/>
              <a:t>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sz="3200" dirty="0"/>
              <a:t>Первичные выражения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3200" dirty="0"/>
              <a:t>Инициализаторы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3200" dirty="0"/>
              <a:t>Выражения обращения к свойствам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3200" dirty="0"/>
              <a:t>Выражения вызова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3200" dirty="0"/>
              <a:t>Выражения создания объектов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3200" dirty="0"/>
              <a:t>Выражения с операторами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13132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Первичные выражения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3200" i="1" dirty="0"/>
              <a:t>Первичные выражения</a:t>
            </a:r>
            <a:r>
              <a:rPr lang="ru-RU" sz="3200" dirty="0"/>
              <a:t> не включают более простых подвыражений:</a:t>
            </a:r>
          </a:p>
          <a:p>
            <a:r>
              <a:rPr lang="ru-RU" sz="3200" dirty="0"/>
              <a:t>1. Литералы для типов 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number</a:t>
            </a:r>
            <a:r>
              <a:rPr lang="en-US" sz="3200" dirty="0"/>
              <a:t>, 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string</a:t>
            </a:r>
            <a:r>
              <a:rPr lang="ru-RU" sz="3200" dirty="0"/>
              <a:t>, 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boolean</a:t>
            </a:r>
            <a:r>
              <a:rPr lang="en-US" sz="3200" dirty="0"/>
              <a:t>, 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null</a:t>
            </a:r>
            <a:endParaRPr lang="ru-RU" sz="3200" dirty="0"/>
          </a:p>
          <a:p>
            <a:r>
              <a:rPr lang="ru-RU" sz="3200" dirty="0"/>
              <a:t>2. </a:t>
            </a:r>
            <a:r>
              <a:rPr lang="ru-RU" sz="3200" i="1" dirty="0"/>
              <a:t>Литералы регулярных выражений</a:t>
            </a:r>
            <a:r>
              <a:rPr lang="ru-RU" sz="3200" dirty="0"/>
              <a:t>:</a:t>
            </a: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1CADE4"/>
              </a:buClr>
            </a:pPr>
            <a:r>
              <a:rPr lang="en-US" sz="2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 = </a:t>
            </a:r>
            <a:r>
              <a:rPr lang="en-US" sz="2600" b="1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</a:t>
            </a:r>
            <a:r>
              <a:rPr lang="en-US" sz="2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[0-9]*</a:t>
            </a:r>
            <a:r>
              <a:rPr lang="en-US" sz="2600" b="1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ru-RU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sv-SE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 x = new RegExp("/[0-9]*/");</a:t>
            </a:r>
            <a:endParaRPr lang="ru-RU" sz="26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1CADE4"/>
              </a:buClr>
            </a:pPr>
            <a:r>
              <a:rPr lang="ru-RU" sz="3200" dirty="0"/>
              <a:t>3.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ru-RU" sz="3200" dirty="0"/>
              <a:t> – контекст вызова функции («текущий объект»).</a:t>
            </a:r>
          </a:p>
          <a:p>
            <a:r>
              <a:rPr lang="ru-RU" sz="3200" dirty="0"/>
              <a:t>4. Ссылки на переменные.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425195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Инициализаторы, их разновидности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3200" dirty="0"/>
              <a:t>1. Порождающие объект («литералы объектов») –</a:t>
            </a:r>
            <a:r>
              <a:rPr lang="ru-RU" sz="3200" i="1" dirty="0"/>
              <a:t>значением выражения является новый объект</a:t>
            </a:r>
            <a:r>
              <a:rPr lang="ru-RU" sz="3200" dirty="0"/>
              <a:t>:</a:t>
            </a:r>
          </a:p>
          <a:p>
            <a:pPr>
              <a:spcBef>
                <a:spcPts val="600"/>
              </a:spcBef>
            </a:pPr>
            <a:r>
              <a:rPr lang="en-US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person = {name: 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"Alex"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US" sz="2800" dirty="0">
              <a:solidFill>
                <a:srgbClr val="CC6600"/>
              </a:solidFill>
              <a:latin typeface="Consolas" panose="020B0609020204030204" pitchFamily="49" charset="0"/>
            </a:endParaRPr>
          </a:p>
          <a:p>
            <a:pPr>
              <a:spcBef>
                <a:spcPts val="2400"/>
              </a:spcBef>
            </a:pPr>
            <a:r>
              <a:rPr lang="ru-RU" sz="3200" dirty="0"/>
              <a:t>2. Порождающие массив («литералы массивов»):</a:t>
            </a:r>
          </a:p>
          <a:p>
            <a:pPr>
              <a:spcBef>
                <a:spcPts val="600"/>
              </a:spcBef>
            </a:pPr>
            <a:r>
              <a:rPr lang="ru-RU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</a:t>
            </a: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[1, 2+3];</a:t>
            </a:r>
            <a:endParaRPr lang="ru-RU" sz="2800" dirty="0">
              <a:latin typeface="Consolas" panose="020B0609020204030204" pitchFamily="49" charset="0"/>
            </a:endParaRPr>
          </a:p>
          <a:p>
            <a:pPr>
              <a:spcBef>
                <a:spcPts val="2400"/>
              </a:spcBef>
            </a:pPr>
            <a:r>
              <a:rPr lang="ru-RU" sz="3200" dirty="0"/>
              <a:t>3. Определяющие функцию («литералы функций»).</a:t>
            </a:r>
          </a:p>
          <a:p>
            <a:pPr>
              <a:spcBef>
                <a:spcPts val="600"/>
              </a:spcBef>
            </a:pPr>
            <a:r>
              <a:rPr lang="en-US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 =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(x) {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 &gt; 0; }</a:t>
            </a: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2800" b="1" dirty="0"/>
          </a:p>
        </p:txBody>
      </p:sp>
      <p:sp>
        <p:nvSpPr>
          <p:cNvPr id="4" name="Rectangle 3"/>
          <p:cNvSpPr/>
          <p:nvPr/>
        </p:nvSpPr>
        <p:spPr>
          <a:xfrm>
            <a:off x="3737514" y="2773744"/>
            <a:ext cx="2826248" cy="53982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216822" y="4065341"/>
            <a:ext cx="1608675" cy="53982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807464" y="5263430"/>
            <a:ext cx="5947237" cy="53948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95395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2435</Words>
  <Application>Microsoft Office PowerPoint</Application>
  <PresentationFormat>Широкоэкранный</PresentationFormat>
  <Paragraphs>434</Paragraphs>
  <Slides>51</Slides>
  <Notes>41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51</vt:i4>
      </vt:variant>
    </vt:vector>
  </HeadingPairs>
  <TitlesOfParts>
    <vt:vector size="57" baseType="lpstr">
      <vt:lpstr>Arial</vt:lpstr>
      <vt:lpstr>Calibri</vt:lpstr>
      <vt:lpstr>Calibri Light</vt:lpstr>
      <vt:lpstr>Consolas</vt:lpstr>
      <vt:lpstr>Wingdings</vt:lpstr>
      <vt:lpstr>Retrospect</vt:lpstr>
      <vt:lpstr>Modern JavaScript</vt:lpstr>
      <vt:lpstr>Темы занятия</vt:lpstr>
      <vt:lpstr>Глобальный объект</vt:lpstr>
      <vt:lpstr>Глобальный объект</vt:lpstr>
      <vt:lpstr>Глобальный объект</vt:lpstr>
      <vt:lpstr>Выражения</vt:lpstr>
      <vt:lpstr>Разновидности выражений JavaScript</vt:lpstr>
      <vt:lpstr>Первичные выражения</vt:lpstr>
      <vt:lpstr>Инициализаторы, их разновидности</vt:lpstr>
      <vt:lpstr>Выражения обращения к свойствам</vt:lpstr>
      <vt:lpstr>Выражения обращения к свойствам</vt:lpstr>
      <vt:lpstr>Выражения вызова</vt:lpstr>
      <vt:lpstr>Выражения создания объекта</vt:lpstr>
      <vt:lpstr>Операторы</vt:lpstr>
      <vt:lpstr>«Левостороннее выражение»</vt:lpstr>
      <vt:lpstr>Арифметические операторы</vt:lpstr>
      <vt:lpstr>Конкатенация строк</vt:lpstr>
      <vt:lpstr>Конкатенация vs. сложение</vt:lpstr>
      <vt:lpstr>Конкатенация vs. сложение</vt:lpstr>
      <vt:lpstr>Конкатенация vs. сложение</vt:lpstr>
      <vt:lpstr>Унарный плюс и унарный минус</vt:lpstr>
      <vt:lpstr>Инкремент и декремент</vt:lpstr>
      <vt:lpstr>Инкремент и декремент</vt:lpstr>
      <vt:lpstr>Поразрядные битовые операторы</vt:lpstr>
      <vt:lpstr>Поразрядные битовые операторы</vt:lpstr>
      <vt:lpstr>Логическое И</vt:lpstr>
      <vt:lpstr>Логическое И – примеры</vt:lpstr>
      <vt:lpstr>Логическое ИЛИ</vt:lpstr>
      <vt:lpstr>Логическое НЕ</vt:lpstr>
      <vt:lpstr>Проверка идентичности</vt:lpstr>
      <vt:lpstr>Проверка идентичности</vt:lpstr>
      <vt:lpstr>Проверка равенства</vt:lpstr>
      <vt:lpstr>Проверка равенства</vt:lpstr>
      <vt:lpstr>Операторы сравнения</vt:lpstr>
      <vt:lpstr>Условный оператор</vt:lpstr>
      <vt:lpstr>Выражение присваивания</vt:lpstr>
      <vt:lpstr>Оператор typeof</vt:lpstr>
      <vt:lpstr>Оператор typeof</vt:lpstr>
      <vt:lpstr>Оператор instanceof</vt:lpstr>
      <vt:lpstr>Оператор in</vt:lpstr>
      <vt:lpstr>Оператор in – примеры</vt:lpstr>
      <vt:lpstr>Оператор delete</vt:lpstr>
      <vt:lpstr>Оператор delete – примеры</vt:lpstr>
      <vt:lpstr>Оператор delete в строгом режиме</vt:lpstr>
      <vt:lpstr>Оператор void</vt:lpstr>
      <vt:lpstr>Оператор расширения (spread operator)</vt:lpstr>
      <vt:lpstr>Оператор расширения – примеры</vt:lpstr>
      <vt:lpstr>Конструкция rest</vt:lpstr>
      <vt:lpstr>Оператор , (запятая)</vt:lpstr>
      <vt:lpstr>Приоритет операторов и выражений</vt:lpstr>
      <vt:lpstr>Приоритет операторов и выражений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2016-09-20T20:29:29Z</dcterms:created>
  <dcterms:modified xsi:type="dcterms:W3CDTF">2018-05-15T13:52:16Z</dcterms:modified>
</cp:coreProperties>
</file>