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332" r:id="rId2"/>
    <p:sldId id="281" r:id="rId3"/>
    <p:sldId id="280" r:id="rId4"/>
    <p:sldId id="300" r:id="rId5"/>
    <p:sldId id="333" r:id="rId6"/>
    <p:sldId id="301" r:id="rId7"/>
    <p:sldId id="302" r:id="rId8"/>
    <p:sldId id="334" r:id="rId9"/>
    <p:sldId id="303" r:id="rId10"/>
    <p:sldId id="285" r:id="rId11"/>
    <p:sldId id="304" r:id="rId12"/>
    <p:sldId id="305" r:id="rId13"/>
    <p:sldId id="288" r:id="rId14"/>
    <p:sldId id="289" r:id="rId15"/>
    <p:sldId id="290" r:id="rId16"/>
    <p:sldId id="256" r:id="rId17"/>
    <p:sldId id="291" r:id="rId18"/>
    <p:sldId id="257" r:id="rId19"/>
    <p:sldId id="292" r:id="rId20"/>
    <p:sldId id="293" r:id="rId21"/>
    <p:sldId id="296" r:id="rId22"/>
    <p:sldId id="258" r:id="rId23"/>
    <p:sldId id="259" r:id="rId24"/>
    <p:sldId id="294" r:id="rId25"/>
    <p:sldId id="299" r:id="rId26"/>
    <p:sldId id="335" r:id="rId27"/>
    <p:sldId id="260" r:id="rId28"/>
    <p:sldId id="298" r:id="rId29"/>
    <p:sldId id="297" r:id="rId30"/>
    <p:sldId id="33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3" r:id="rId45"/>
    <p:sldId id="324" r:id="rId46"/>
    <p:sldId id="325" r:id="rId47"/>
    <p:sldId id="337" r:id="rId48"/>
    <p:sldId id="338" r:id="rId49"/>
    <p:sldId id="326" r:id="rId50"/>
    <p:sldId id="327" r:id="rId51"/>
    <p:sldId id="328" r:id="rId52"/>
    <p:sldId id="329" r:id="rId53"/>
    <p:sldId id="330" r:id="rId54"/>
    <p:sldId id="331" r:id="rId55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6395" autoAdjust="0"/>
  </p:normalViewPr>
  <p:slideViewPr>
    <p:cSldViewPr>
      <p:cViewPr varScale="1">
        <p:scale>
          <a:sx n="59" d="100"/>
          <a:sy n="59" d="100"/>
        </p:scale>
        <p:origin x="78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6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F73B-0582-48FE-BE4B-AFE2BEE79A90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8B95-13B7-4759-97DE-247DC1C500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F8B95-13B7-4759-97DE-247DC1C500B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92024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3407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400574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4776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882335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5454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704602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34540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1797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62801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71310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09.04.24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27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5273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" panose="020B0502040204020203" pitchFamily="34" charset="0"/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891218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"/>
          <a:stretch/>
        </p:blipFill>
        <p:spPr bwMode="auto">
          <a:xfrm>
            <a:off x="-77201" y="-1"/>
            <a:ext cx="5165089" cy="690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5735960" y="1124744"/>
            <a:ext cx="597666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3600" b="1" dirty="0">
                <a:solidFill>
                  <a:srgbClr val="7030A0"/>
                </a:solidFill>
                <a:latin typeface="+mn-lt"/>
              </a:rPr>
              <a:t>Ричард Эрнст Беллман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 (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Richard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Ernest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Bellman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; 1920—1984) — американский математик, один из ведущих специалистов в области математики и вычислительной техники</a:t>
            </a:r>
            <a:endParaRPr lang="ru-RU" alt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059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416" y="1052736"/>
            <a:ext cx="10729192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Принципиально важно, что метод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сводится к простой оптимизации каждого шага управления независимо от других шагов. Выбор шагового управления проводится с учетом будущих последствий принимаемых решений.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положение конкретизируется в принципе оптимальности Беллмана, составляющем основу метода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Каково бы ни было состояние управляемой системы </a:t>
            </a:r>
            <a:r>
              <a:rPr lang="en-US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очередным шагом, шаговое управление необходимо выбирать так, чтобы выигрыш на данном шаге плюс оптимальный выигрыш на всех последующих шагах был максимальным.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80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0226" y="8736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0914" y="2112838"/>
            <a:ext cx="113772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 как среди всех шагов есть один, который можно планировать без учета его последствий (последний шаг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то процесс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обычно проводится в направлении от конца к началу.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шаг планируется с учетом различных предположений о том, как закончился предпоследний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)-й шаг, и для каждого из этих предположений находится условное оптимальное управление на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-м шаге. 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продолжается, т.е. проводится оптимизация управления на предпоследнем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)-м шаге с учетом всех возможных предположений об окончании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)-го шага и т.д. вплоть до первого шага.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определения условно оптимальных управлений на всех шагах определяется оптимальное управление для всего процесса.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3022" y="208979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47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139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524001" y="3025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4" y="238336"/>
            <a:ext cx="874945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598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124744"/>
            <a:ext cx="10369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Многие оптимизационные алгоритмы основаны на принципе разбиения основной задачи на подзадачи, каждая из которых повторяет основную, но входные их данные таковы, что область допустимых решений становится меньше. </a:t>
            </a:r>
          </a:p>
          <a:p>
            <a:pPr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алгоритм, решающий задачу путем сведения ее к решению одной или нескольких таких же задач, но в сокращенном их варианте.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5368822"/>
            <a:ext cx="1026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Неразрывно с понятием рекурсивного алгоритма связано понятие </a:t>
            </a:r>
            <a:r>
              <a:rPr lang="ru-RU" sz="2800" b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рекурсивной функции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8021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340768"/>
            <a:ext cx="10873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Существует два определения понятия рекурсивной функции 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Первое определение рекурсивной функции относится к теории вычислимости и является синонимом понятия вычислимой функции, т. е. функции, для вычисления значения которой можно указать алгоритм.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Второе определение, которое и будет использоваться здесь, происходит из области теории программирования. </a:t>
            </a:r>
          </a:p>
          <a:p>
            <a:pPr indent="323850" algn="just"/>
            <a:endParaRPr lang="en-US" sz="2800" b="1" i="1" dirty="0">
              <a:solidFill>
                <a:srgbClr val="00B05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функция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функция, которая вызывает саму себя. 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8357" y="1412776"/>
            <a:ext cx="10729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может быть записан в виде рекурсивной функции.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Классическими примерами рекурсивных функций являются функции для вычисления факториала, чисел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Фибоначчи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наибольшего общего делителя с помощью алгоритма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Эвклида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Рекурсивную функцию всегда можно преобразовать в цикл, и, наоборот любой цикл можно представить в виде рекурсивной функции. 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813314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7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(x == 0)?1:x*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(x-1);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unsigned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gcd</a:t>
            </a:r>
            <a:r>
              <a:rPr lang="ru-RU" sz="2000" b="1" dirty="0">
                <a:ea typeface="Calibri"/>
                <a:cs typeface="Times New Roman"/>
              </a:rPr>
              <a:t>(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m,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Эвклид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   </a:t>
            </a:r>
            <a:r>
              <a:rPr lang="en-US" sz="2000" b="1" dirty="0"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a typeface="Calibri"/>
                <a:cs typeface="Times New Roman"/>
              </a:rPr>
              <a:t>m:gcd</a:t>
            </a:r>
            <a:r>
              <a:rPr lang="en-US" sz="2000" b="1" dirty="0">
                <a:ea typeface="Calibri"/>
                <a:cs typeface="Times New Roman"/>
              </a:rPr>
              <a:t>(n, </a:t>
            </a:r>
            <a:r>
              <a:rPr lang="en-US" sz="2000" b="1" dirty="0" err="1">
                <a:ea typeface="Calibri"/>
                <a:cs typeface="Times New Roman"/>
              </a:rPr>
              <a:t>m%n</a:t>
            </a:r>
            <a:r>
              <a:rPr lang="en-US" sz="2000" b="1" dirty="0">
                <a:ea typeface="Calibri"/>
                <a:cs typeface="Times New Roman"/>
              </a:rPr>
              <a:t>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fib(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n)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(n &lt; 1)?0:((n == 1)?1:fib(n-1)+fib(n-2));};</a:t>
            </a:r>
            <a:endParaRPr lang="be-BY" sz="2000" dirty="0"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7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факториала числа 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 {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= 1;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for 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*= i;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ru-RU" sz="2000" b="1" dirty="0" err="1">
                <a:ea typeface="Calibri"/>
                <a:cs typeface="Times New Roman"/>
              </a:rPr>
              <a:t>return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rc</a:t>
            </a:r>
            <a:r>
              <a:rPr lang="ru-RU" sz="2000" b="1" dirty="0">
                <a:ea typeface="Calibri"/>
                <a:cs typeface="Times New Roman"/>
              </a:rPr>
              <a:t>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};</a:t>
            </a:r>
            <a:endParaRPr lang="be-BY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7" y="1340768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запись алгоритма, как правило, не дает выигрыша в скорости его работы. Скорее наоборот, так как вызов любой функции связан с сохранением и восстановлением контекста вызывающей функции, что является затратной по времени операцией. </a:t>
            </a:r>
          </a:p>
          <a:p>
            <a:pPr indent="323850"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того, для хранения контекста операционной системой резервируется специальная секция памяти, называемая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системным стеком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71843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370345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15480" y="1556792"/>
            <a:ext cx="950505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8011" y="332657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124744"/>
            <a:ext cx="102251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Если цепочка вызовов функций является длинной (иногда говорят о большой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глубине рекурсии</a:t>
            </a:r>
            <a:r>
              <a:rPr lang="ru-RU" sz="2800" dirty="0">
                <a:ea typeface="Times New Roman" panose="02020603050405020304" pitchFamily="18" charset="0"/>
              </a:rPr>
              <a:t>), то это может привести к переполнению стека. Например, при вычислении факториала числа 25 глубина рекурсии достигает значения 24.              </a:t>
            </a:r>
          </a:p>
          <a:p>
            <a:pPr indent="323850" algn="just"/>
            <a:endParaRPr lang="ru-RU" sz="2800" dirty="0"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Часто рекурсивные функции, применяемые для решения оптимизационных задач, используют более одного рекурсивного вызова, каждый из которых работает приблизительно с половиной входных данных. Такую схему решения называют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«разделяй и властвуй»</a:t>
            </a:r>
            <a:r>
              <a:rPr lang="ru-RU" sz="2800" dirty="0"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714216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1052736"/>
            <a:ext cx="11737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динамическим программированием.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Рассматриваемый здесь метод является частью более общей теории динамического программирования, основы которой разработаны Р. Беллманом. Эта теория исследует процесс пошагового решения задач оптимизации, в котором на каждом шаге из множества допустимых решений выбирается одно, оптимизирующее заданную целевую функцию.</a:t>
            </a: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3985" y="295536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92D05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504006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67808" y="116633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00285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7349"/>
              </p:ext>
            </p:extLst>
          </p:nvPr>
        </p:nvGraphicFramePr>
        <p:xfrm>
          <a:off x="1703512" y="1537926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537926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2446"/>
              </p:ext>
            </p:extLst>
          </p:nvPr>
        </p:nvGraphicFramePr>
        <p:xfrm>
          <a:off x="7425426" y="1872208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26" y="1872208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8892"/>
              </p:ext>
            </p:extLst>
          </p:nvPr>
        </p:nvGraphicFramePr>
        <p:xfrm>
          <a:off x="1703513" y="2780928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780928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028"/>
              </p:ext>
            </p:extLst>
          </p:nvPr>
        </p:nvGraphicFramePr>
        <p:xfrm>
          <a:off x="6085200" y="3391652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200" y="3391652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9265"/>
              </p:ext>
            </p:extLst>
          </p:nvPr>
        </p:nvGraphicFramePr>
        <p:xfrm>
          <a:off x="1706300" y="4653136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00" y="4653136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631504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6096001" y="5931673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931673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8256241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1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0982" y="49318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985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5780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5298182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10272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7716169" y="30596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10304947" y="23395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7320136" y="17635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205678"/>
            <a:ext cx="101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рекуррентных соотношений, позволяющая вычислить значение максимальной стоимости рюкзака равна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1010597" y="2348880"/>
            <a:ext cx="104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 вершины дерева, кроме корневой, изображают этапы решения. Вершины помечены двумя числами: первое число – текущая стоимость рюкзака, второе – остаток неиспользованного объема рюкзака. Все этапы образуют три слоя, что определяет глубину рекурсии. Каждой вершине (этапу) соответствует вызов рекурсивной функции.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Вершины соединены дугами, указывающими связь между этапами решения. Каждая дуга имеет метку, обозначающую предположение, при котором решается очередной этап.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06826"/>
              </p:ext>
            </p:extLst>
          </p:nvPr>
        </p:nvGraphicFramePr>
        <p:xfrm>
          <a:off x="1187802" y="1218677"/>
          <a:ext cx="1104660" cy="56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1" name="Уравнение" r:id="rId3" imgW="431613" imgH="215806" progId="Equation.3">
                  <p:embed/>
                </p:oleObj>
              </mc:Choice>
              <mc:Fallback>
                <p:oleObj name="Уравнение" r:id="rId3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02" y="1218677"/>
                        <a:ext cx="1104660" cy="56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99923"/>
              </p:ext>
            </p:extLst>
          </p:nvPr>
        </p:nvGraphicFramePr>
        <p:xfrm>
          <a:off x="2383911" y="1251400"/>
          <a:ext cx="1410666" cy="49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2" name="Уравнение" r:id="rId5" imgW="622030" imgH="215806" progId="Equation.3">
                  <p:embed/>
                </p:oleObj>
              </mc:Choice>
              <mc:Fallback>
                <p:oleObj name="Уравнение" r:id="rId5" imgW="62203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11" y="1251400"/>
                        <a:ext cx="1410666" cy="49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95064"/>
              </p:ext>
            </p:extLst>
          </p:nvPr>
        </p:nvGraphicFramePr>
        <p:xfrm>
          <a:off x="3886026" y="1206806"/>
          <a:ext cx="1412032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3" name="Уравнение" r:id="rId7" imgW="571252" imgH="241195" progId="Equation.3">
                  <p:embed/>
                </p:oleObj>
              </mc:Choice>
              <mc:Fallback>
                <p:oleObj name="Уравнение" r:id="rId7" imgW="571252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26" y="1206806"/>
                        <a:ext cx="1412032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98168"/>
              </p:ext>
            </p:extLst>
          </p:nvPr>
        </p:nvGraphicFramePr>
        <p:xfrm>
          <a:off x="5389507" y="1206806"/>
          <a:ext cx="1482634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4" name="Уравнение" r:id="rId9" imgW="596900" imgH="241300" progId="Equation.3">
                  <p:embed/>
                </p:oleObj>
              </mc:Choice>
              <mc:Fallback>
                <p:oleObj name="Уравнение" r:id="rId9" imgW="596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07" y="1206806"/>
                        <a:ext cx="1482634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50041"/>
              </p:ext>
            </p:extLst>
          </p:nvPr>
        </p:nvGraphicFramePr>
        <p:xfrm>
          <a:off x="6963590" y="1241423"/>
          <a:ext cx="1147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5" name="Уравнение" r:id="rId11" imgW="507960" imgH="228600" progId="Equation.3">
                  <p:embed/>
                </p:oleObj>
              </mc:Choice>
              <mc:Fallback>
                <p:oleObj name="Уравнение" r:id="rId11" imgW="507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590" y="1241423"/>
                        <a:ext cx="1147762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362"/>
              </p:ext>
            </p:extLst>
          </p:nvPr>
        </p:nvGraphicFramePr>
        <p:xfrm>
          <a:off x="8202801" y="1251262"/>
          <a:ext cx="1018846" cy="4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6" name="Уравнение" r:id="rId13" imgW="482391" imgH="241195" progId="Equation.3">
                  <p:embed/>
                </p:oleObj>
              </mc:Choice>
              <mc:Fallback>
                <p:oleObj name="Уравнение" r:id="rId13" imgW="48239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801" y="1251262"/>
                        <a:ext cx="1018846" cy="499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78280"/>
              </p:ext>
            </p:extLst>
          </p:nvPr>
        </p:nvGraphicFramePr>
        <p:xfrm>
          <a:off x="9313096" y="1249301"/>
          <a:ext cx="1067116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7" name="Уравнение" r:id="rId15" imgW="508000" imgH="241300" progId="Equation.3">
                  <p:embed/>
                </p:oleObj>
              </mc:Choice>
              <mc:Fallback>
                <p:oleObj name="Уравнение" r:id="rId15" imgW="508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096" y="1249301"/>
                        <a:ext cx="1067116" cy="503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97424"/>
              </p:ext>
            </p:extLst>
          </p:nvPr>
        </p:nvGraphicFramePr>
        <p:xfrm>
          <a:off x="10471662" y="1232305"/>
          <a:ext cx="1010216" cy="53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8" name="Уравнение" r:id="rId17" imgW="444307" imgH="241195" progId="Equation.3">
                  <p:embed/>
                </p:oleObj>
              </mc:Choice>
              <mc:Fallback>
                <p:oleObj name="Уравнение" r:id="rId17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662" y="1232305"/>
                        <a:ext cx="1010216" cy="537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7763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052736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примера, рассмотрим маршрут, образованный дугами с метками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ctr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=2,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 и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Первый этап в этом маршруте отмечен меткой 120, 80, означающей, что при размещении в рюкзаке двух предметов с номером 3 стоимость рюкзака станет 2∙20∙3=120 единиц, и при этом в рюкзаке останется 120 -∙20=80 единиц объема.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Второй этап имеет метку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570, 30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Решение на этом этапе осуществляется в предположении, что в рюкзаке два предмета с номером 3 и один предмет с номером 2. Поэтому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570=120+1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9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30=80-1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824192" y="1039109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73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692696"/>
            <a:ext cx="7704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третьем этапе завершается формирование одного из допустимых решений. Неиспользованный остаток объема в 30 единиц позволяет поместить только один предмет первого типа. В окончательном решении, соответствующем этому маршруту, стоимость предметов, уложенных в рюкзак, равна 570+1∙30∙5=720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Несложно заметить, что разобранный маршрут не соответствует оптимальному решению. Оптимальным будет решение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=(0, 2, 1), а соответствующая ему стоимость – 960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Этапы этого решения обозначены закрашенными овалами. 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Из схемы видно, что в рекурсивном решении, как и в случае с использованием генератора, осуществляется полный перебор допустимых решений. 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968208" y="836712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42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3038"/>
              </p:ext>
            </p:extLst>
          </p:nvPr>
        </p:nvGraphicFramePr>
        <p:xfrm>
          <a:off x="1433785" y="982960"/>
          <a:ext cx="9248775" cy="55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85" y="982960"/>
                        <a:ext cx="9248775" cy="554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12024" y="4536604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312024" y="5989786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96000" y="3333010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767408" y="476672"/>
            <a:ext cx="104411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36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  <a:endParaRPr lang="en-US" sz="3600" b="1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ctr"/>
            <a:endParaRPr lang="ru-RU" sz="2800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динамического программирования при решении оптимизационных задач обычно предполагает создание специальных таблиц для хранения промежуточных результатов.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Изображены таблицы, которые используются для решения задачи о рюкзаке методом динамического программирования. Векторы, определяющие размеры(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и стоимости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типов предметов, а также величина, характеризующая вместимость рюкзака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), заданы в верхней части рисунка.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322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05918"/>
              </p:ext>
            </p:extLst>
          </p:nvPr>
        </p:nvGraphicFramePr>
        <p:xfrm>
          <a:off x="2063552" y="-28850"/>
          <a:ext cx="8074946" cy="965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-28850"/>
                        <a:ext cx="8074946" cy="965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44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7030A0"/>
                </a:solidFill>
              </a:rPr>
              <a:t>План лекции</a:t>
            </a:r>
            <a:endParaRPr lang="be-BY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1556792"/>
            <a:ext cx="97930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динамического программирования 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рекурсивных алгоритмов;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рюкзаке;</a:t>
            </a:r>
            <a:endParaRPr lang="en-US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вычисления длины наибольшей общей подпоследовательности</a:t>
            </a:r>
            <a:r>
              <a:rPr lang="en-US" dirty="0"/>
              <a:t>;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936" y="365125"/>
            <a:ext cx="5833864" cy="59441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Владимир Иосифович Левенштейн</a:t>
            </a:r>
            <a:r>
              <a:rPr lang="ru-RU" dirty="0"/>
              <a:t>  — советский и российский математик, доктор физико-математических наук.</a:t>
            </a:r>
          </a:p>
        </p:txBody>
      </p:sp>
      <p:pic>
        <p:nvPicPr>
          <p:cNvPr id="50178" name="Picture 2" descr="Владимир Иосифович Левенштейн — Циклопеди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659238"/>
            <a:ext cx="3600400" cy="53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468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9416" y="1306751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FFC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Дистанция Левенштейна </a:t>
            </a:r>
            <a:r>
              <a:rPr lang="ru-RU" sz="2800" b="1" i="1" dirty="0">
                <a:latin typeface="Bahnschrift" panose="020B0502040204020203" pitchFamily="34" charset="0"/>
                <a:cs typeface="Times New Roman" panose="02020603050405020304" pitchFamily="18" charset="0"/>
              </a:rPr>
              <a:t>(расстояние Левенштейна, редакционное расстояние, дистанция редактирования)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sz="2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1" name="Прямоугольник 10"/>
          <p:cNvSpPr/>
          <p:nvPr/>
        </p:nvSpPr>
        <p:spPr>
          <a:xfrm>
            <a:off x="3098957" y="256598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РАС</a:t>
            </a:r>
            <a:r>
              <a:rPr lang="en-US" sz="3200" b="1" dirty="0">
                <a:solidFill>
                  <a:srgbClr val="FFC000"/>
                </a:solidFill>
              </a:rPr>
              <a:t>C</a:t>
            </a:r>
            <a:r>
              <a:rPr lang="ru-RU" sz="3200" b="1" dirty="0">
                <a:solidFill>
                  <a:srgbClr val="FFC000"/>
                </a:solidFill>
              </a:rPr>
              <a:t>ТОЯНИЕ  ЛЕВЕНШТЕЙНА</a:t>
            </a:r>
            <a:endParaRPr lang="be-BY" sz="3200" dirty="0">
              <a:solidFill>
                <a:srgbClr val="FFC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1595" y="4598462"/>
            <a:ext cx="10418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Расстояние Левенштейна активно применяется для исправления ошибок в поисковых системах, в текстовых редакторах, а также в </a:t>
            </a:r>
            <a:r>
              <a:rPr lang="ru-RU" sz="28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биоинформатике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592030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32470" y="184666"/>
            <a:ext cx="6558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</a:rPr>
              <a:t>Вычисление дистанции Левенштейна</a:t>
            </a:r>
            <a:endParaRPr lang="be-BY" sz="2800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759919"/>
            <a:ext cx="10873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Пусть 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две символьные строки, тогда для вычисления дистанции Левенштейна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(Х,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между ними может быть использовано следующее рекуррентное соотношение: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26886"/>
              </p:ext>
            </p:extLst>
          </p:nvPr>
        </p:nvGraphicFramePr>
        <p:xfrm>
          <a:off x="2423591" y="2132856"/>
          <a:ext cx="7575963" cy="45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132856"/>
                        <a:ext cx="7575963" cy="451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35760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1864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35760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43872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8610" y="3429000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428213" y="3429000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8610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456545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916967" y="479589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86593" y="5226666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03317" y="5676310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4293" y="5687543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3317" y="612595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74293" y="6144288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45269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519188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608168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18420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43" y="2491831"/>
            <a:ext cx="9036497" cy="41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5549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68799"/>
            <a:ext cx="1029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количество символов в заданной строке. Например,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заданная строка без последнего символа.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“привет”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)=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приве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последний символ заданной строки.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439816" y="2344194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Формула" r:id="rId4" imgW="2057400" imgH="292100" progId="Equation.3">
                  <p:embed/>
                </p:oleObj>
              </mc:Choice>
              <mc:Fallback>
                <p:oleObj name="Формула" r:id="rId4" imgW="2057400" imgH="2921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2344194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27792" y="22768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  <p:sp>
        <p:nvSpPr>
          <p:cNvPr id="2" name="5-конечная звезда 1"/>
          <p:cNvSpPr/>
          <p:nvPr/>
        </p:nvSpPr>
        <p:spPr>
          <a:xfrm>
            <a:off x="479378" y="68799"/>
            <a:ext cx="366355" cy="3663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479377" y="856606"/>
            <a:ext cx="366355" cy="366355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5-конечная звезда 10"/>
          <p:cNvSpPr/>
          <p:nvPr/>
        </p:nvSpPr>
        <p:spPr>
          <a:xfrm>
            <a:off x="479376" y="1616864"/>
            <a:ext cx="366355" cy="366355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220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464" y="132351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941464" y="258830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63406"/>
              </p:ext>
            </p:extLst>
          </p:nvPr>
        </p:nvGraphicFramePr>
        <p:xfrm>
          <a:off x="8231730" y="2408280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Формула" r:id="rId4" imgW="1409700" imgH="228600" progId="Equation.3">
                  <p:embed/>
                </p:oleObj>
              </mc:Choice>
              <mc:Fallback>
                <p:oleObj name="Формула" r:id="rId4" imgW="14097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730" y="2408280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30115"/>
              </p:ext>
            </p:extLst>
          </p:nvPr>
        </p:nvGraphicFramePr>
        <p:xfrm>
          <a:off x="8328248" y="2779730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Формула" r:id="rId6" imgW="1295400" imgH="228600" progId="Equation.3">
                  <p:embed/>
                </p:oleObj>
              </mc:Choice>
              <mc:Fallback>
                <p:oleObj name="Формула" r:id="rId6" imgW="12954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2779730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836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13470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84431" y="15756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883" y="4101378"/>
            <a:ext cx="1072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Шаги вычисления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14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соответствуют рекурсивному погружению, а шаги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28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восходящему вычислению.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превращения слова «сор» в слово «спорт» достаточно удалить (или вставить) две буквы. </a:t>
            </a:r>
          </a:p>
        </p:txBody>
      </p:sp>
    </p:spTree>
    <p:extLst>
      <p:ext uri="{BB962C8B-B14F-4D97-AF65-F5344CB8AC3E}">
        <p14:creationId xmlns:p14="http://schemas.microsoft.com/office/powerpoint/2010/main" val="203875608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67341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2380" y="90754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852380" y="263573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2852380" y="400389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2834704" y="537204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8184232" y="419125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27296144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-8828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602" y="46784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049602" y="219603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049602" y="38522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049602" y="558041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4241709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58880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45717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4007768" y="160930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4014470" y="197863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4014470" y="235729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4007768" y="272662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4014470" y="309595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4014470" y="3465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4014470" y="383954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4007768" y="420887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4014470" y="457820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4014470" y="494753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4014470" y="532179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4007768" y="569112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4014470" y="606045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4014470" y="642978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91010833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40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y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087464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>
                <a:solidFill>
                  <a:prstClr val="black"/>
                </a:solidFill>
              </a:rPr>
              <a:t>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y[ly-1]?0:1)     </a:t>
            </a:r>
            <a:r>
              <a:rPr lang="be-BY" sz="1600" dirty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636879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09" y="404128"/>
            <a:ext cx="1029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Решение задачи о расстановке </a:t>
            </a:r>
            <a:endParaRPr lang="en-US" sz="3200" b="1" dirty="0">
              <a:solidFill>
                <a:srgbClr val="C00000"/>
              </a:solidFill>
            </a:endParaRPr>
          </a:p>
          <a:p>
            <a:pPr algn="ctr"/>
            <a:r>
              <a:rPr lang="ru-RU" sz="3200" b="1" dirty="0">
                <a:solidFill>
                  <a:srgbClr val="C00000"/>
                </a:solidFill>
              </a:rPr>
              <a:t>скобок при перемножении матриц</a:t>
            </a:r>
            <a:endParaRPr lang="be-BY" sz="3200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00808"/>
            <a:ext cx="10818162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5348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87488" y="332656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53250" name="Picture 2" descr="Растущие столбчатые диаграммы и долевая диограмма Иллюстрация штока -  иллюстрации насчитывающей oð±ð»ðµñ‡ðµð½ð¸ðµ, ð¸ð½ñ‚ðµñ€ð½ðµñ‚: 37458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8" y="884332"/>
            <a:ext cx="6384032" cy="57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4193" y="2199921"/>
            <a:ext cx="5760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при оптимальном планировании управляемых процессов и наиболее эффективно в случае многошаговых или многоэтапных процессов принятия решений.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31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21568"/>
              </p:ext>
            </p:extLst>
          </p:nvPr>
        </p:nvGraphicFramePr>
        <p:xfrm>
          <a:off x="1847528" y="3636506"/>
          <a:ext cx="9576790" cy="285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Формула" r:id="rId3" imgW="3352800" imgH="1003300" progId="Equation.3">
                  <p:embed/>
                </p:oleObj>
              </mc:Choice>
              <mc:Fallback>
                <p:oleObj name="Формула" r:id="rId3" imgW="3352800" imgH="10033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636506"/>
                        <a:ext cx="9576790" cy="285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55440" y="188640"/>
            <a:ext cx="10081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Рекуррентное соотношение, позволяющее вычислить минимальное количество операций умножения: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99FC7-13C8-45A0-B684-7817C658CFCC}"/>
              </a:ext>
            </a:extLst>
          </p:cNvPr>
          <p:cNvSpPr/>
          <p:nvPr/>
        </p:nvSpPr>
        <p:spPr>
          <a:xfrm>
            <a:off x="1108378" y="1556792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Возьмите последовательность матриц и разделите ее на две подпоследовательности.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Найдите минимальную стоимость умножения каждой подпоследовательности.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Сложите эти затраты вместе и добавьте стоимость умножения двух результирующих матриц.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Сделайте это для каждой возможной позиции, в которой последовательность матриц может быть разделена, и возьмите минимум для всех из них.</a:t>
            </a:r>
          </a:p>
        </p:txBody>
      </p:sp>
    </p:spTree>
    <p:extLst>
      <p:ext uri="{BB962C8B-B14F-4D97-AF65-F5344CB8AC3E}">
        <p14:creationId xmlns:p14="http://schemas.microsoft.com/office/powerpoint/2010/main" val="81067002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88840"/>
            <a:ext cx="1360951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83432" y="476672"/>
            <a:ext cx="10513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Определим минимальное количество операций умножения для матриц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из рассмотренного выше примера: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213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1544" y="350100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260649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реализующая алгоритм поиска оптимальной расстановки скобок при перемножении нескольких матриц.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485945"/>
            <a:ext cx="1087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является рекурсивной, так как она в процессе своей работы вызывает саму себя. Дно рекурсии достигается при совпадении значений двух первых параметров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50012328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404665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MultiMatrix.cpp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8328046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2207568" y="2924944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476672"/>
            <a:ext cx="10009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Расстановку скобок в заданной последовательности матриц можно осуществить с помощью двумерного массива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возвращаемого функцией в последнем параметре.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362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109881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8643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332656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2" y="1844824"/>
            <a:ext cx="10623044" cy="368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6811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16632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916832"/>
            <a:ext cx="126942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59668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CCB4-305B-4F67-8A5B-5077955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FFC000"/>
                </a:solidFill>
              </a:rPr>
              <a:t>Решение задачи вычисления длины наибольшей общей подпоследовательности </a:t>
            </a:r>
            <a:br>
              <a:rPr lang="be-BY" dirty="0">
                <a:solidFill>
                  <a:srgbClr val="FFC000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582F2-0217-4588-8714-5C3D59FC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LCS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наибольшей общей подпоследовательности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имеет оптимальную подструктуру: проблему можно разбить на более мелкие и простые подзадачи, которые, в свою очередь, можно разбить на более простые подзадачи и так далее, пока, наконец, решение не станет тривиальным. LCS, в частности, имеет перекрывающиеся подзадачи: решения подзадач высокого уровня часто повторно используют решения подзадач более низкого уровня. Проблемы с этими двумя свойствами поддаются подходам динамического программирования, при которых решения подзадач запоминаются, то есть решения подзадач сохраняются для повторного использования.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5352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32656"/>
            <a:ext cx="955984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828940"/>
            <a:ext cx="10124660" cy="179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3392" y="3933056"/>
            <a:ext cx="10945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обозначения наибольшей общей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сокращение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longest common subsequence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вычисления длины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двух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основывается на трех следующих очевидных утверждениях, которые приводятся без доказательства: </a:t>
            </a:r>
          </a:p>
        </p:txBody>
      </p:sp>
    </p:spTree>
    <p:extLst>
      <p:ext uri="{BB962C8B-B14F-4D97-AF65-F5344CB8AC3E}">
        <p14:creationId xmlns:p14="http://schemas.microsoft.com/office/powerpoint/2010/main" val="2035970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3472" y="26064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356" y="864304"/>
            <a:ext cx="1152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Анализируется некоторая управляемая система, в которой происходят экономические, производственные, технологические или иные многошаговые или многоэтапные процессы. Для каждого из допустимых управлений задается показатель эффективности управления (целевая функция). В экономических системах показатель эффективности может представлять прибыль, затраты, рентабельность, объем производства и т.п. </a:t>
            </a:r>
            <a:endParaRPr lang="en-US" sz="2400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ДП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в поиске оптимального управления, переводящего систему из начального состояния в конечное, и обеспечивающего экстремум целевой функции.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4" name="Picture 2" descr="Что такое бизнес-система и для чего она нужна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b="29974"/>
          <a:stretch/>
        </p:blipFill>
        <p:spPr bwMode="auto">
          <a:xfrm>
            <a:off x="24735" y="4437112"/>
            <a:ext cx="1219200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1486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7" y="3284984"/>
            <a:ext cx="10347321" cy="344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87488" y="332656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5766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9416" y="90872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Рассмотрим пример вычисления длины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Вычисление осуществляется по шагам. Все шаги вычисления можно разбить на две группы: с 1 по 17 и с 18 по 26.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Первая группа соответствует рекурсивному погружению, вторая – восходящему вычислению.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Результатом вычисления является значение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4,5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=3 равное длине</a:t>
            </a:r>
            <a:r>
              <a:rPr lang="ru-RU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существуют две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имеющих длину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4018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2" y="2058981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4176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06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06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6406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7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6406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8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6406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6406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6406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6406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6384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6460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6459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6459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16632"/>
            <a:ext cx="158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606" y="640203"/>
            <a:ext cx="19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0111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4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333686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5366727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54868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4900859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8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368" y="826920"/>
            <a:ext cx="11233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 позволяет свести глобальную оптимизацию аддитивной или мультипликативной целевой функции к поэтапной оптимизации промежуточных целевых функций.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Аддитивная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ЦФ может быть представлена в виде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13126"/>
              </p:ext>
            </p:extLst>
          </p:nvPr>
        </p:nvGraphicFramePr>
        <p:xfrm>
          <a:off x="3431705" y="2542046"/>
          <a:ext cx="4430579" cy="102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Уравнение" r:id="rId3" imgW="1879600" imgH="444500" progId="Equation.3">
                  <p:embed/>
                </p:oleObj>
              </mc:Choice>
              <mc:Fallback>
                <p:oleObj name="Уравнение" r:id="rId3" imgW="1879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2542046"/>
                        <a:ext cx="4430579" cy="102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07368" y="3695041"/>
            <a:ext cx="11233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слагаемые соответствуют эффектам решений, принимаемых на отдельных этапах управляемого процесса.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endParaRPr lang="ru-RU" sz="2400" b="1" i="1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Мультипликативная</a:t>
            </a:r>
            <a:r>
              <a:rPr lang="ru-RU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представляет произведение “одношаговых” функций: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60810"/>
              </p:ext>
            </p:extLst>
          </p:nvPr>
        </p:nvGraphicFramePr>
        <p:xfrm>
          <a:off x="3448880" y="5629678"/>
          <a:ext cx="4047334" cy="103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Уравнение" r:id="rId5" imgW="1778000" imgH="457200" progId="Equation.3">
                  <p:embed/>
                </p:oleObj>
              </mc:Choice>
              <mc:Fallback>
                <p:oleObj name="Уравнение" r:id="rId5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880" y="5629678"/>
                        <a:ext cx="4047334" cy="103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44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7796" y="1480031"/>
            <a:ext cx="66247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преимуществам метода динамического программирования  по сравнению с “классическими” методами оптимизации относятся более высокая скорость расчетов и широкая область применимости. В частности, для него некритично требование линейности и дифференцируемости функций </a:t>
            </a:r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функция выигрыша может быть задана не в аналитическом, а в табличном виде.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Другими словами, метод применим и при решении задач нелинейного и дискретного программирования.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68696" y="187765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992" t="397" r="26147" b="-397"/>
          <a:stretch/>
        </p:blipFill>
        <p:spPr>
          <a:xfrm>
            <a:off x="7320136" y="-1"/>
            <a:ext cx="5256584" cy="68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01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1484784"/>
            <a:ext cx="6408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Классическим примером задачи ДП является планирование промышленного объединения, состоящего из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предприятий на период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лет. Выделяемые в начале каждого года средства должны быть распределены между предприятиями таким образом, чтобы суммарный доход за весь период планирования был максимальным.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72751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751"/>
          <a:stretch/>
        </p:blipFill>
        <p:spPr>
          <a:xfrm>
            <a:off x="7328420" y="1"/>
            <a:ext cx="486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7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19536" y="94469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доход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равен сумме доходов на отдельных шагах (годах)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2565"/>
              </p:ext>
            </p:extLst>
          </p:nvPr>
        </p:nvGraphicFramePr>
        <p:xfrm>
          <a:off x="4583832" y="1634098"/>
          <a:ext cx="1728192" cy="11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Уравнение" r:id="rId3" imgW="672808" imgH="457002" progId="Equation.3">
                  <p:embed/>
                </p:oleObj>
              </mc:Choice>
              <mc:Fallback>
                <p:oleObj name="Уравнение" r:id="rId3" imgW="672808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34098"/>
                        <a:ext cx="1728192" cy="1170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19536" y="289929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Шаговое управление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выделении в начале года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предприятиям средств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(первый индекс – номер шага (года), второй – номер предприятия), т.е. представляет вектор с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составляющими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98513"/>
              </p:ext>
            </p:extLst>
          </p:nvPr>
        </p:nvGraphicFramePr>
        <p:xfrm>
          <a:off x="4378515" y="4517427"/>
          <a:ext cx="3109855" cy="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Уравнение" r:id="rId5" imgW="1282700" imgH="241300" progId="Equation.3">
                  <p:embed/>
                </p:oleObj>
              </mc:Choice>
              <mc:Fallback>
                <p:oleObj name="Уравнение" r:id="rId5" imgW="1282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15" y="4517427"/>
                        <a:ext cx="3109855" cy="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919805" y="522982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сводится к поиску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такого распределения средств по предприятиям и годам (оптимального управления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чтобы получаемая суммарная прибыль была максимальна.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3694" y="118342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62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2871</Words>
  <Application>Microsoft Office PowerPoint</Application>
  <PresentationFormat>Широкоэкранный</PresentationFormat>
  <Paragraphs>313</Paragraphs>
  <Slides>54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Bahnschrift</vt:lpstr>
      <vt:lpstr>Calibri</vt:lpstr>
      <vt:lpstr>Georgia</vt:lpstr>
      <vt:lpstr>Times New Roman</vt:lpstr>
      <vt:lpstr>Тема Office</vt:lpstr>
      <vt:lpstr>Уравнение</vt:lpstr>
      <vt:lpstr>Visio</vt:lpstr>
      <vt:lpstr>Формула</vt:lpstr>
      <vt:lpstr>Математическое программирование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Владимир Иосифович Левенштейн  — советский и российский математик, доктор физико-математических наук.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задачи вычисления длины наибольшей общей подпоследовательности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Владислав Лемешевский</cp:lastModifiedBy>
  <cp:revision>72</cp:revision>
  <dcterms:created xsi:type="dcterms:W3CDTF">2010-12-02T13:55:43Z</dcterms:created>
  <dcterms:modified xsi:type="dcterms:W3CDTF">2024-04-09T15:14:11Z</dcterms:modified>
</cp:coreProperties>
</file>