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80" r:id="rId2"/>
    <p:sldId id="290" r:id="rId3"/>
    <p:sldId id="281" r:id="rId4"/>
    <p:sldId id="256" r:id="rId5"/>
    <p:sldId id="291" r:id="rId6"/>
    <p:sldId id="257" r:id="rId7"/>
    <p:sldId id="258" r:id="rId8"/>
    <p:sldId id="282" r:id="rId9"/>
    <p:sldId id="260" r:id="rId10"/>
    <p:sldId id="283" r:id="rId11"/>
    <p:sldId id="261" r:id="rId12"/>
    <p:sldId id="284" r:id="rId13"/>
    <p:sldId id="262" r:id="rId14"/>
    <p:sldId id="285" r:id="rId15"/>
    <p:sldId id="263" r:id="rId16"/>
    <p:sldId id="264" r:id="rId17"/>
    <p:sldId id="265" r:id="rId18"/>
    <p:sldId id="266" r:id="rId19"/>
    <p:sldId id="267" r:id="rId20"/>
    <p:sldId id="268" r:id="rId21"/>
    <p:sldId id="286" r:id="rId22"/>
    <p:sldId id="275" r:id="rId23"/>
    <p:sldId id="287" r:id="rId24"/>
    <p:sldId id="270" r:id="rId25"/>
    <p:sldId id="292" r:id="rId26"/>
    <p:sldId id="293" r:id="rId27"/>
    <p:sldId id="294" r:id="rId28"/>
    <p:sldId id="295" r:id="rId29"/>
    <p:sldId id="296" r:id="rId30"/>
    <p:sldId id="288" r:id="rId31"/>
    <p:sldId id="269" r:id="rId32"/>
    <p:sldId id="289" r:id="rId33"/>
    <p:sldId id="273" r:id="rId34"/>
    <p:sldId id="276" r:id="rId35"/>
    <p:sldId id="277" r:id="rId36"/>
    <p:sldId id="278" r:id="rId37"/>
    <p:sldId id="274" r:id="rId38"/>
    <p:sldId id="279" r:id="rId39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DDDDDD"/>
    <a:srgbClr val="E1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DE3-562F-47E6-B7B1-0DDA9E619AF1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503F0-14C1-4CA9-A6BD-12EE5478C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1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3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5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0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0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95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2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0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99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4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28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9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36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62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6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5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2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77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36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34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74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19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53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50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22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8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7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1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86618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6417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041128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300198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82386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307053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28779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9501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04546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710755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50761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24.03.24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447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1607" y="3933056"/>
            <a:ext cx="800878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800080"/>
                </a:solidFill>
              </a:rPr>
              <a:t>Математические основы сетевого планирования</a:t>
            </a:r>
            <a:endParaRPr lang="be-BY" dirty="0">
              <a:solidFill>
                <a:srgbClr val="8000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3611" y="1410880"/>
            <a:ext cx="6984776" cy="2952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5400" dirty="0"/>
              <a:t>Математическое программирование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/>
              <a:t> 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0221638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8" y="836712"/>
            <a:ext cx="10441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подчеркнуть, что порядок вершин в неориентированном графе не имеет значения, при обозначении пар вершин, соединенных двумя противоположными дугами, используется запись с круглыми скобками: 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сами такие пары называют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ребрами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нас будут интересовать только ориентированные графы, т.к. именно они используются для моделирования сетевых графиков. Поэтому в дальнейшем изложение основ теории графов будет посвящено ориентированным графам.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486916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Существует три основных способа представления графов: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смежности,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инцидентности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списки смежных вершин.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5772360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41748" y="-406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6023"/>
              </p:ext>
            </p:extLst>
          </p:nvPr>
        </p:nvGraphicFramePr>
        <p:xfrm>
          <a:off x="1754731" y="2420888"/>
          <a:ext cx="884126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Visio" r:id="rId4" imgW="5881726" imgH="2801722" progId="Visio.Drawing.11">
                  <p:embed/>
                </p:oleObj>
              </mc:Choice>
              <mc:Fallback>
                <p:oleObj name="Visio" r:id="rId4" imgW="5881726" imgH="2801722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731" y="2420888"/>
                        <a:ext cx="8841261" cy="422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04664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080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38696"/>
              </p:ext>
            </p:extLst>
          </p:nvPr>
        </p:nvGraphicFramePr>
        <p:xfrm>
          <a:off x="3982250" y="2708920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Visio" r:id="rId4" imgW="3310128" imgH="3110586" progId="Visio.Drawing.11">
                  <p:embed/>
                </p:oleObj>
              </mc:Choice>
              <mc:Fallback>
                <p:oleObj name="Visio" r:id="rId4" imgW="3310128" imgH="3110586" progId="Visio.Drawing.11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250" y="2708920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83432" y="476672"/>
            <a:ext cx="10153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обратить внимание, что петле в матрице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соответствует столбец с одной положительной единицей, что не всегда удобно при вычислениях. Например, при подсчете количества входящих в вершину дуг следует всегда учитывать, что может быть петля, которой нет соответствующей </a:t>
            </a:r>
            <a:r>
              <a:rPr lang="ru-RU" sz="2400" b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Поэтому матрицы инцидентности применяются редко, особенно, если граф может иметь петли.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444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4142"/>
              </p:ext>
            </p:extLst>
          </p:nvPr>
        </p:nvGraphicFramePr>
        <p:xfrm>
          <a:off x="3791744" y="2980323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Visio" r:id="rId5" imgW="3310128" imgH="3110586" progId="Visio.Drawing.11">
                  <p:embed/>
                </p:oleObj>
              </mc:Choice>
              <mc:Fallback>
                <p:oleObj name="Visio" r:id="rId5" imgW="3310128" imgH="311058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2980323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043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484784"/>
            <a:ext cx="102971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программировании реальных задач теории графов, как правило, применяются матрица смежности и списки смежных вершин. При этом часто этой информации бывает недостаточно, т.к. она отражает только структуру графа. Если с вершинами и/или дугами графа связаны какие-то дополнительные характеристики, необходимо предусмотреть возможность их хранения.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32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3895" y="234080"/>
            <a:ext cx="9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800080"/>
                </a:solidFill>
              </a:rPr>
              <a:t>Кратчайшие и максимальные пути между вершинами графа</a:t>
            </a:r>
            <a:endParaRPr lang="be-BY" sz="2400" dirty="0">
              <a:solidFill>
                <a:srgbClr val="80008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836712"/>
            <a:ext cx="9785846" cy="553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3968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708921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03512" y="116632"/>
            <a:ext cx="8720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кратчайшего пути между двумя вершинами графа является одной из часто используемых в приложениях задач. Наиболее известными способами решения этой задачи являются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Дейкстры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Беллмана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Форда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Флойда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Уоршолла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83833" y="2113692"/>
            <a:ext cx="355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2800" b="1" i="1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endParaRPr lang="ru-RU" sz="28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49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84784"/>
            <a:ext cx="9999523" cy="39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292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00808"/>
            <a:ext cx="1072506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99456" y="548680"/>
            <a:ext cx="10225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пояснения работы алгоритма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будем использовать следующие обозначения.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692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68760"/>
            <a:ext cx="105011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308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27648" y="332656"/>
            <a:ext cx="651251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800080"/>
                </a:solidFill>
              </a:rPr>
              <a:t>Математические основы сетевого планирования</a:t>
            </a:r>
            <a:endParaRPr lang="be-BY" sz="3600" dirty="0">
              <a:solidFill>
                <a:srgbClr val="8000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7644" y="1988840"/>
            <a:ext cx="8964488" cy="388843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800080"/>
                </a:solidFill>
              </a:rPr>
              <a:t>Цель: </a:t>
            </a:r>
            <a:r>
              <a:rPr lang="ru-RU" sz="2400" dirty="0"/>
              <a:t>освоение теоретических основ и практических навыков решения задач </a:t>
            </a:r>
            <a:r>
              <a:rPr lang="en-US" sz="2400" dirty="0"/>
              <a:t>c </a:t>
            </a:r>
            <a:r>
              <a:rPr lang="ru-RU" sz="2400" dirty="0"/>
              <a:t>применением основ сетевого планирования.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800080"/>
                </a:solidFill>
              </a:rPr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- изучение основных понятий теории графов;</a:t>
            </a:r>
          </a:p>
          <a:p>
            <a:pPr marL="1207008" lvl="4" indent="0">
              <a:buNone/>
            </a:pPr>
            <a:r>
              <a:rPr lang="ru-RU" sz="2400" dirty="0"/>
              <a:t>- овладение навыками представления графов;</a:t>
            </a:r>
          </a:p>
          <a:p>
            <a:pPr marL="1207008" lvl="4" indent="0">
              <a:buNone/>
            </a:pPr>
            <a:r>
              <a:rPr lang="ru-RU" sz="2400" dirty="0"/>
              <a:t>- решение задач нахождения кратчайшего и максимального пути между вершинами графа. 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/>
              <a:t> 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61223435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66956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859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23392" y="404664"/>
            <a:ext cx="108732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цикл алгоритма (строки 1–9) на рис. выполняется до тех пор, пока все вершины графа не будут извлечены из множества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1). Извлечение вершин из множества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осуществляется с помощью процедуры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extractQ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(строка 3).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Извлеченная вершина помещается сначала в переменную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во множество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4). Далее выполняется внутренний цикл (строки 5–8), в котором для всех вершин, имеющих входящие дуги с начальной вершиной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выполняется процедура релаксации.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алгоритма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являются массивы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состоящие из |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элементов. Массив</a:t>
            </a:r>
            <a:r>
              <a:rPr lang="ru-RU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позволяет построить граф кратчайших путей, а каждый элемент массива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содержит вес кратчайшего пути между вершинами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5675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5183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3377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51384" y="404664"/>
            <a:ext cx="113052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 пример решения задачи поиска кратчайшего пути в графе с помощью алгоритма </a:t>
            </a:r>
            <a:r>
              <a:rPr lang="ru-RU" sz="2800" spc="-1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Изображен исходный граф и проинициализированные массивы </a:t>
            </a:r>
            <a:r>
              <a:rPr lang="en-US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меток для вершин графа используются числа от 0 до 4.</a:t>
            </a:r>
          </a:p>
          <a:p>
            <a:pPr indent="323850" algn="just"/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на рис. осуществляется поиск кратчайших путей из вершины 0 до всех остальных вершин графа. По мере решения задачи, метки вершин графа перемещаются из массива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массив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массиве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формируется вес пути для каждой вершины, а в массиве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список предшествующих вершин. </a:t>
            </a:r>
          </a:p>
          <a:p>
            <a:pPr indent="323850" algn="just"/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решения представляет собой дерево кратчайших путей. В этом дереве из вершины 0 до любой другой вершины графа существует единственный путь, который является кратчайшим.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675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31166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934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2427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14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657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91309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13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69493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36271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92310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8068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6960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7339"/>
              </p:ext>
            </p:extLst>
          </p:nvPr>
        </p:nvGraphicFramePr>
        <p:xfrm>
          <a:off x="1231163" y="1275551"/>
          <a:ext cx="1737537" cy="4009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37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P[v]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nil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23059" y="270816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584427" y="1723092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66307" y="1723092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4427" y="4007837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266307" y="4007837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31255" y="3416361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14130" y="2137944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05934" y="2431288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14130" y="4422689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88288" y="184482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38558" y="370863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18677" y="279981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680331" y="416740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7611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7736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800080"/>
                </a:solidFill>
              </a:rPr>
              <a:t>План лекции</a:t>
            </a:r>
            <a:endParaRPr lang="be-BY" dirty="0">
              <a:solidFill>
                <a:srgbClr val="800080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343472" y="1772816"/>
            <a:ext cx="1008112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/>
          </a:p>
          <a:p>
            <a:pPr marL="1165225" indent="-1120775">
              <a:buAutoNum type="arabicPeriod"/>
            </a:pPr>
            <a:r>
              <a:rPr lang="ru-RU" sz="3200" dirty="0"/>
              <a:t>Основные понятия теории графов;</a:t>
            </a:r>
          </a:p>
          <a:p>
            <a:pPr marL="1165225" indent="-1120775">
              <a:buAutoNum type="arabicPeriod"/>
            </a:pPr>
            <a:r>
              <a:rPr lang="ru-RU" sz="3200" dirty="0"/>
              <a:t>Способы представления графов;</a:t>
            </a:r>
          </a:p>
          <a:p>
            <a:pPr marL="1165225" indent="-1120775">
              <a:buAutoNum type="arabicPeriod"/>
            </a:pPr>
            <a:r>
              <a:rPr lang="ru-RU" sz="3200" dirty="0"/>
              <a:t>Решение задачи нахождения кратчайшего пути между вершинами графа ;</a:t>
            </a:r>
          </a:p>
          <a:p>
            <a:pPr marL="1165225" indent="-1120775">
              <a:buAutoNum type="arabicPeriod"/>
            </a:pPr>
            <a:r>
              <a:rPr lang="ru-RU" sz="3200" dirty="0"/>
              <a:t>Решение задач нахождения максимального пути между вершинами графа.</a:t>
            </a:r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62689213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8" y="4077072"/>
            <a:ext cx="10924630" cy="167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11424" y="764704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20" dirty="0">
                <a:latin typeface="Times New Roman" panose="02020603050405020304" pitchFamily="18" charset="0"/>
                <a:ea typeface="Calibri" panose="020F0502020204030204" pitchFamily="34" charset="0"/>
              </a:rPr>
              <a:t>При расчете временных характеристик сетевого графика, необходимо найти критический путь, определяющий минимальное время выполнения проекта. Отыскание критического, максимального, пути в графе сводится к поиску пути с самым большим весом, называемого максимальным путем в графе.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43481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620689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924945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0007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127448" y="836712"/>
            <a:ext cx="100091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 пример решения задачи поиска максимального пути в графе.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рисунках изображен заданный граф и проинициализированные массивы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</a:t>
            </a:r>
          </a:p>
          <a:p>
            <a:pPr indent="323850" algn="just"/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построения максимального пути в графе необходимо найти максимальный элемент в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(в нашем случае – это 18) и обратным порядком построить все предшествующие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вершины по массиву</a:t>
            </a:r>
            <a:r>
              <a:rPr lang="ru-RU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(в нашем случае – это вершины: 5, 4, 2, 1).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278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47238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3" idx="7"/>
            <a:endCxn id="30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5"/>
            <a:endCxn id="32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0" idx="6"/>
            <a:endCxn id="31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2" idx="0"/>
            <a:endCxn id="30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2" idx="7"/>
            <a:endCxn id="31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1" idx="4"/>
            <a:endCxn id="33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6"/>
            <a:endCxn id="33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30903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27272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029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7128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2025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7942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3732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7"/>
            <a:endCxn id="4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5"/>
            <a:endCxn id="6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6"/>
            <a:endCxn id="5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0"/>
            <a:endCxn id="4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7"/>
            <a:endCxn id="5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6"/>
            <a:endCxn id="7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17384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3402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7"/>
            <a:endCxn id="4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5"/>
            <a:endCxn id="6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7"/>
            <a:endCxn id="5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2177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28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488" y="393631"/>
            <a:ext cx="669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800080"/>
                </a:solidFill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556792"/>
            <a:ext cx="48965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solidFill>
                  <a:srgbClr val="8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– это математическая модель, с помощью которой удобно представлять бинарное отношение. Хотя теория графов получила свое развитие задолго до появления теории множеств как самостоятельной дисциплины, большое число задач теории отношений формулируются и решаются в рамках именно этой теории. </a:t>
            </a:r>
          </a:p>
        </p:txBody>
      </p:sp>
      <p:pic>
        <p:nvPicPr>
          <p:cNvPr id="43010" name="Picture 2" descr="Графы • Математика, Олимпиадная математика • Фоксфорд Учебни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268760"/>
            <a:ext cx="5149127" cy="51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488" y="393631"/>
            <a:ext cx="669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800080"/>
                </a:solidFill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7" y="1969919"/>
            <a:ext cx="8347417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>
            <a:stCxn id="25" idx="7"/>
            <a:endCxn id="22" idx="3"/>
          </p:cNvCxnSpPr>
          <p:nvPr/>
        </p:nvCxnSpPr>
        <p:spPr>
          <a:xfrm flipV="1">
            <a:off x="7965606" y="2378383"/>
            <a:ext cx="3561133" cy="262460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3" idx="6"/>
            <a:endCxn id="24" idx="2"/>
          </p:cNvCxnSpPr>
          <p:nvPr/>
        </p:nvCxnSpPr>
        <p:spPr>
          <a:xfrm flipV="1">
            <a:off x="11207744" y="3772685"/>
            <a:ext cx="402752" cy="134627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3" idx="5"/>
            <a:endCxn id="26" idx="0"/>
          </p:cNvCxnSpPr>
          <p:nvPr/>
        </p:nvCxnSpPr>
        <p:spPr>
          <a:xfrm flipH="1">
            <a:off x="8481310" y="5271715"/>
            <a:ext cx="2663162" cy="7026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20" idx="4"/>
            <a:endCxn id="24" idx="1"/>
          </p:cNvCxnSpPr>
          <p:nvPr/>
        </p:nvCxnSpPr>
        <p:spPr>
          <a:xfrm>
            <a:off x="10560496" y="980728"/>
            <a:ext cx="1113272" cy="263920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1" idx="0"/>
            <a:endCxn id="20" idx="4"/>
          </p:cNvCxnSpPr>
          <p:nvPr/>
        </p:nvCxnSpPr>
        <p:spPr>
          <a:xfrm flipV="1">
            <a:off x="9682704" y="980728"/>
            <a:ext cx="877792" cy="10612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22" idx="0"/>
            <a:endCxn id="20" idx="4"/>
          </p:cNvCxnSpPr>
          <p:nvPr/>
        </p:nvCxnSpPr>
        <p:spPr>
          <a:xfrm flipH="1" flipV="1">
            <a:off x="10560496" y="980728"/>
            <a:ext cx="909804" cy="100250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22" idx="2"/>
            <a:endCxn id="23" idx="0"/>
          </p:cNvCxnSpPr>
          <p:nvPr/>
        </p:nvCxnSpPr>
        <p:spPr>
          <a:xfrm flipH="1">
            <a:off x="10991720" y="2279177"/>
            <a:ext cx="402752" cy="262376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2" idx="4"/>
            <a:endCxn id="24" idx="0"/>
          </p:cNvCxnSpPr>
          <p:nvPr/>
        </p:nvCxnSpPr>
        <p:spPr>
          <a:xfrm>
            <a:off x="11690416" y="2355005"/>
            <a:ext cx="136104" cy="120165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23" idx="4"/>
            <a:endCxn id="25" idx="0"/>
          </p:cNvCxnSpPr>
          <p:nvPr/>
        </p:nvCxnSpPr>
        <p:spPr>
          <a:xfrm flipH="1" flipV="1">
            <a:off x="7812854" y="4939714"/>
            <a:ext cx="3178866" cy="39527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23" idx="4"/>
            <a:endCxn id="27" idx="0"/>
          </p:cNvCxnSpPr>
          <p:nvPr/>
        </p:nvCxnSpPr>
        <p:spPr>
          <a:xfrm flipH="1">
            <a:off x="10305908" y="5334987"/>
            <a:ext cx="685812" cy="75313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27" idx="4"/>
            <a:endCxn id="26" idx="0"/>
          </p:cNvCxnSpPr>
          <p:nvPr/>
        </p:nvCxnSpPr>
        <p:spPr>
          <a:xfrm flipH="1" flipV="1">
            <a:off x="8481310" y="5974323"/>
            <a:ext cx="1477198" cy="3706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5" idx="5"/>
            <a:endCxn id="26" idx="0"/>
          </p:cNvCxnSpPr>
          <p:nvPr/>
        </p:nvCxnSpPr>
        <p:spPr>
          <a:xfrm>
            <a:off x="7965606" y="5308490"/>
            <a:ext cx="515704" cy="66583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25" idx="5"/>
            <a:endCxn id="24" idx="4"/>
          </p:cNvCxnSpPr>
          <p:nvPr/>
        </p:nvCxnSpPr>
        <p:spPr>
          <a:xfrm flipV="1">
            <a:off x="7965606" y="3988709"/>
            <a:ext cx="3860914" cy="13197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21" idx="4"/>
            <a:endCxn id="24" idx="2"/>
          </p:cNvCxnSpPr>
          <p:nvPr/>
        </p:nvCxnSpPr>
        <p:spPr>
          <a:xfrm>
            <a:off x="9682704" y="2474050"/>
            <a:ext cx="1927792" cy="129863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21" idx="4"/>
            <a:endCxn id="23" idx="0"/>
          </p:cNvCxnSpPr>
          <p:nvPr/>
        </p:nvCxnSpPr>
        <p:spPr>
          <a:xfrm>
            <a:off x="9682704" y="2474050"/>
            <a:ext cx="1309016" cy="242888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0344472" y="548680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9466680" y="2042002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rot="19762286">
            <a:off x="11364334" y="1953095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0775696" y="4902939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1610496" y="3556661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596830" y="4939714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265286" y="5974323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rot="3211280">
            <a:off x="9916184" y="6000531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322660" y="940996"/>
            <a:ext cx="5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ahnschrift" panose="020B0502040204020203" pitchFamily="34" charset="0"/>
              </a:rPr>
              <a:t>V</a:t>
            </a:r>
            <a:endParaRPr lang="ru-RU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69212" y="477525"/>
            <a:ext cx="5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ahnschrift" panose="020B0502040204020203" pitchFamily="34" charset="0"/>
              </a:rPr>
              <a:t>E</a:t>
            </a:r>
            <a:endParaRPr lang="ru-RU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53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2896075" y="973367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144547" y="787104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v2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95761" y="3216924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v3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688163" y="3534116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v4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70704" y="2598012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v5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6" name="Прямая со стрелкой 15"/>
          <p:cNvCxnSpPr>
            <a:stCxn id="7" idx="5"/>
            <a:endCxn id="14" idx="7"/>
          </p:cNvCxnSpPr>
          <p:nvPr/>
        </p:nvCxnSpPr>
        <p:spPr>
          <a:xfrm>
            <a:off x="3709175" y="1772382"/>
            <a:ext cx="792088" cy="18988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1"/>
            <a:endCxn id="7" idx="3"/>
          </p:cNvCxnSpPr>
          <p:nvPr/>
        </p:nvCxnSpPr>
        <p:spPr>
          <a:xfrm flipH="1" flipV="1">
            <a:off x="3035581" y="1772382"/>
            <a:ext cx="792088" cy="18988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5"/>
            <a:endCxn id="13" idx="1"/>
          </p:cNvCxnSpPr>
          <p:nvPr/>
        </p:nvCxnSpPr>
        <p:spPr>
          <a:xfrm>
            <a:off x="3709175" y="1772382"/>
            <a:ext cx="2626092" cy="15816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6"/>
            <a:endCxn id="12" idx="2"/>
          </p:cNvCxnSpPr>
          <p:nvPr/>
        </p:nvCxnSpPr>
        <p:spPr>
          <a:xfrm flipV="1">
            <a:off x="3848681" y="1255156"/>
            <a:ext cx="3295866" cy="1862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0"/>
            <a:endCxn id="12" idx="4"/>
          </p:cNvCxnSpPr>
          <p:nvPr/>
        </p:nvCxnSpPr>
        <p:spPr>
          <a:xfrm flipV="1">
            <a:off x="6672064" y="1723208"/>
            <a:ext cx="948786" cy="14937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12" idx="0"/>
            <a:endCxn id="12" idx="6"/>
          </p:cNvCxnSpPr>
          <p:nvPr/>
        </p:nvCxnSpPr>
        <p:spPr>
          <a:xfrm rot="16200000" flipH="1">
            <a:off x="7624975" y="782979"/>
            <a:ext cx="468052" cy="476303"/>
          </a:xfrm>
          <a:prstGeom prst="curvedConnector4">
            <a:avLst>
              <a:gd name="adj1" fmla="val -146523"/>
              <a:gd name="adj2" fmla="val 265582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34820"/>
          <p:cNvSpPr txBox="1"/>
          <p:nvPr/>
        </p:nvSpPr>
        <p:spPr>
          <a:xfrm>
            <a:off x="1631504" y="5115747"/>
            <a:ext cx="9661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G=(V,E), </a:t>
            </a:r>
            <a:r>
              <a:rPr lang="be-BY" sz="3200" dirty="0"/>
              <a:t>г</a:t>
            </a:r>
            <a:r>
              <a:rPr lang="ru-RU" sz="3200" dirty="0"/>
              <a:t>де </a:t>
            </a:r>
            <a:r>
              <a:rPr lang="en-US" sz="3200" dirty="0"/>
              <a:t>V={v</a:t>
            </a:r>
            <a:r>
              <a:rPr lang="en-US" sz="3200" baseline="-25000" dirty="0"/>
              <a:t>i </a:t>
            </a:r>
            <a:r>
              <a:rPr lang="en-US" sz="3200" dirty="0"/>
              <a:t>| </a:t>
            </a:r>
            <a:r>
              <a:rPr lang="en-US" sz="3200" dirty="0" err="1"/>
              <a:t>i</a:t>
            </a:r>
            <a:r>
              <a:rPr lang="en-US" sz="3200" dirty="0"/>
              <a:t>=1,5} </a:t>
            </a:r>
            <a:r>
              <a:rPr lang="ru-RU" sz="3200" dirty="0"/>
              <a:t>и</a:t>
            </a:r>
          </a:p>
          <a:p>
            <a:r>
              <a:rPr lang="en-US" sz="3200" dirty="0"/>
              <a:t>E{{v</a:t>
            </a:r>
            <a:r>
              <a:rPr lang="en-US" sz="3200" baseline="-25000" dirty="0"/>
              <a:t>1</a:t>
            </a:r>
            <a:r>
              <a:rPr lang="en-US" sz="3200" dirty="0"/>
              <a:t>, v</a:t>
            </a:r>
            <a:r>
              <a:rPr lang="en-US" sz="3200" baseline="-25000" dirty="0"/>
              <a:t>2</a:t>
            </a:r>
            <a:r>
              <a:rPr lang="en-US" sz="3200" dirty="0"/>
              <a:t>}, {v</a:t>
            </a:r>
            <a:r>
              <a:rPr lang="en-US" sz="3200" baseline="-25000" dirty="0"/>
              <a:t>1</a:t>
            </a:r>
            <a:r>
              <a:rPr lang="en-US" sz="3200" dirty="0"/>
              <a:t>, v</a:t>
            </a:r>
            <a:r>
              <a:rPr lang="en-US" sz="3200" baseline="-25000" dirty="0"/>
              <a:t>3</a:t>
            </a:r>
            <a:r>
              <a:rPr lang="en-US" sz="3200" dirty="0"/>
              <a:t>}, {v</a:t>
            </a:r>
            <a:r>
              <a:rPr lang="en-US" sz="3200" baseline="-25000" dirty="0"/>
              <a:t>1</a:t>
            </a:r>
            <a:r>
              <a:rPr lang="en-US" sz="3200" dirty="0"/>
              <a:t>, v</a:t>
            </a:r>
            <a:r>
              <a:rPr lang="en-US" sz="3200" baseline="-25000" dirty="0"/>
              <a:t>4</a:t>
            </a:r>
            <a:r>
              <a:rPr lang="en-US" sz="3200" dirty="0"/>
              <a:t>}, {v</a:t>
            </a:r>
            <a:r>
              <a:rPr lang="en-US" sz="3200" baseline="-25000" dirty="0"/>
              <a:t>2</a:t>
            </a:r>
            <a:r>
              <a:rPr lang="en-US" sz="3200" dirty="0"/>
              <a:t>, v</a:t>
            </a:r>
            <a:r>
              <a:rPr lang="en-US" sz="3200" baseline="-25000" dirty="0"/>
              <a:t>2</a:t>
            </a:r>
            <a:r>
              <a:rPr lang="en-US" sz="3200" dirty="0"/>
              <a:t>}, {v</a:t>
            </a:r>
            <a:r>
              <a:rPr lang="en-US" sz="3200" baseline="-25000" dirty="0"/>
              <a:t>3</a:t>
            </a:r>
            <a:r>
              <a:rPr lang="en-US" sz="3200" dirty="0"/>
              <a:t>, v</a:t>
            </a:r>
            <a:r>
              <a:rPr lang="en-US" sz="3200" baseline="-25000" dirty="0"/>
              <a:t>2</a:t>
            </a:r>
            <a:r>
              <a:rPr lang="en-US" sz="3200" dirty="0"/>
              <a:t>}, {v</a:t>
            </a:r>
            <a:r>
              <a:rPr lang="en-US" sz="3200" baseline="-25000" dirty="0"/>
              <a:t>4</a:t>
            </a:r>
            <a:r>
              <a:rPr lang="en-US" sz="3200" dirty="0"/>
              <a:t>, v</a:t>
            </a:r>
            <a:r>
              <a:rPr lang="en-US" sz="3200" baseline="-25000" dirty="0"/>
              <a:t>1</a:t>
            </a:r>
            <a:r>
              <a:rPr lang="en-US" sz="3200" dirty="0"/>
              <a:t>}}</a:t>
            </a:r>
            <a:endParaRPr lang="ru-RU" sz="3200" dirty="0"/>
          </a:p>
        </p:txBody>
      </p:sp>
      <p:cxnSp>
        <p:nvCxnSpPr>
          <p:cNvPr id="34823" name="Прямая соединительная линия 34822"/>
          <p:cNvCxnSpPr/>
          <p:nvPr/>
        </p:nvCxnSpPr>
        <p:spPr>
          <a:xfrm>
            <a:off x="5303912" y="5158761"/>
            <a:ext cx="432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47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764704"/>
            <a:ext cx="10035064" cy="498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34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65118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88430" y="843021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Дуги, которые выходят и входят в одну и ту же вершину, называются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петлями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7797" y="2715229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Вершины, не имеющие смежных, называются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изолированными вершинами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60674" y="1443186"/>
            <a:ext cx="12725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52709"/>
              </p:ext>
            </p:extLst>
          </p:nvPr>
        </p:nvGraphicFramePr>
        <p:xfrm>
          <a:off x="6288429" y="2043349"/>
          <a:ext cx="1116956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Уравнение" r:id="rId5" imgW="545626" imgH="266469" progId="Equation.3">
                  <p:embed/>
                </p:oleObj>
              </mc:Choice>
              <mc:Fallback>
                <p:oleObj name="Уравнение" r:id="rId5" imgW="545626" imgH="2664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429" y="2043349"/>
                        <a:ext cx="1116956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405386" y="2089068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является петлей. 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37553" y="3915558"/>
            <a:ext cx="3893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–изолированная вершина.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85641" y="5023064"/>
            <a:ext cx="10513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Очевидно, что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интерпретировать как бинарное отношение, а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множество, на котором это бинарное отношение строится.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симметричным отношением, то такой граф называется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ориентированным графом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79577" y="-27384"/>
            <a:ext cx="358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Ориентированный граф</a:t>
            </a:r>
            <a:endParaRPr lang="ru-RU" sz="24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073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53" y="466790"/>
            <a:ext cx="3384376" cy="336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79704"/>
              </p:ext>
            </p:extLst>
          </p:nvPr>
        </p:nvGraphicFramePr>
        <p:xfrm>
          <a:off x="6642027" y="684040"/>
          <a:ext cx="3864595" cy="295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Формула" r:id="rId5" imgW="1739900" imgH="1333500" progId="Equation.3">
                  <p:embed/>
                </p:oleObj>
              </mc:Choice>
              <mc:Fallback>
                <p:oleObj name="Формула" r:id="rId5" imgW="1739900" imgH="1333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027" y="684040"/>
                        <a:ext cx="3864595" cy="2957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23392" y="4149080"/>
            <a:ext cx="1114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симметричное отношение, то соответствующий граф называется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неориентированным графом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976789"/>
            <a:ext cx="11449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имметричное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отношение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которое может быть описано следующей матрицей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разгрузить рисунок при изображении неориентированного графа, принято пару противоположных дуг изображать линией без стрелок.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70876" y="4359"/>
            <a:ext cx="402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23850" algn="just"/>
            <a:r>
              <a:rPr lang="ru-RU" sz="2800" b="1" i="1" spc="-1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Матрица смежности</a:t>
            </a:r>
            <a:endParaRPr lang="ru-RU" sz="2800" dirty="0">
              <a:solidFill>
                <a:srgbClr val="80008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36653" y="1072"/>
            <a:ext cx="439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Неориентированный граф</a:t>
            </a:r>
            <a:endParaRPr lang="ru-RU" sz="28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471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1497</Words>
  <Application>Microsoft Office PowerPoint</Application>
  <PresentationFormat>Широкоэкранный</PresentationFormat>
  <Paragraphs>535</Paragraphs>
  <Slides>38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Bahnschrift</vt:lpstr>
      <vt:lpstr>Calibri</vt:lpstr>
      <vt:lpstr>Times New Roman</vt:lpstr>
      <vt:lpstr>Тема Office</vt:lpstr>
      <vt:lpstr>Уравнение</vt:lpstr>
      <vt:lpstr>Формула</vt:lpstr>
      <vt:lpstr>Visio</vt:lpstr>
      <vt:lpstr>Математические основы сетевого планирования</vt:lpstr>
      <vt:lpstr>Математические основы сетевого планирования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Anastasiya Burmakova</cp:lastModifiedBy>
  <cp:revision>58</cp:revision>
  <cp:lastPrinted>2023-03-29T11:41:46Z</cp:lastPrinted>
  <dcterms:created xsi:type="dcterms:W3CDTF">2010-12-02T13:55:43Z</dcterms:created>
  <dcterms:modified xsi:type="dcterms:W3CDTF">2024-03-24T17:44:14Z</dcterms:modified>
</cp:coreProperties>
</file>