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418" r:id="rId4"/>
    <p:sldId id="581" r:id="rId5"/>
    <p:sldId id="582" r:id="rId6"/>
    <p:sldId id="583" r:id="rId7"/>
    <p:sldId id="588" r:id="rId8"/>
    <p:sldId id="591" r:id="rId9"/>
    <p:sldId id="584" r:id="rId10"/>
    <p:sldId id="587" r:id="rId11"/>
    <p:sldId id="589" r:id="rId12"/>
    <p:sldId id="593" r:id="rId13"/>
    <p:sldId id="595" r:id="rId14"/>
    <p:sldId id="596" r:id="rId15"/>
    <p:sldId id="610" r:id="rId16"/>
    <p:sldId id="597" r:id="rId17"/>
    <p:sldId id="598" r:id="rId18"/>
    <p:sldId id="599" r:id="rId19"/>
    <p:sldId id="607" r:id="rId20"/>
    <p:sldId id="600" r:id="rId21"/>
    <p:sldId id="601" r:id="rId22"/>
    <p:sldId id="602" r:id="rId23"/>
    <p:sldId id="603" r:id="rId24"/>
    <p:sldId id="606" r:id="rId25"/>
    <p:sldId id="604" r:id="rId26"/>
    <p:sldId id="608" r:id="rId27"/>
    <p:sldId id="611" r:id="rId28"/>
    <p:sldId id="612" r:id="rId29"/>
    <p:sldId id="613" r:id="rId30"/>
    <p:sldId id="616" r:id="rId31"/>
    <p:sldId id="614" r:id="rId32"/>
    <p:sldId id="615" r:id="rId33"/>
    <p:sldId id="618" r:id="rId34"/>
    <p:sldId id="619" r:id="rId35"/>
    <p:sldId id="620" r:id="rId36"/>
    <p:sldId id="621" r:id="rId37"/>
    <p:sldId id="622" r:id="rId38"/>
    <p:sldId id="623" r:id="rId39"/>
    <p:sldId id="624" r:id="rId40"/>
    <p:sldId id="626" r:id="rId41"/>
    <p:sldId id="617" r:id="rId42"/>
    <p:sldId id="625" r:id="rId43"/>
    <p:sldId id="579" r:id="rId4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257"/>
            <p14:sldId id="418"/>
            <p14:sldId id="581"/>
            <p14:sldId id="582"/>
            <p14:sldId id="583"/>
            <p14:sldId id="588"/>
            <p14:sldId id="591"/>
            <p14:sldId id="584"/>
            <p14:sldId id="587"/>
            <p14:sldId id="589"/>
            <p14:sldId id="593"/>
            <p14:sldId id="595"/>
            <p14:sldId id="596"/>
            <p14:sldId id="610"/>
            <p14:sldId id="597"/>
            <p14:sldId id="598"/>
            <p14:sldId id="599"/>
            <p14:sldId id="607"/>
            <p14:sldId id="600"/>
            <p14:sldId id="601"/>
            <p14:sldId id="602"/>
            <p14:sldId id="603"/>
            <p14:sldId id="606"/>
            <p14:sldId id="604"/>
            <p14:sldId id="608"/>
            <p14:sldId id="611"/>
            <p14:sldId id="612"/>
            <p14:sldId id="613"/>
            <p14:sldId id="616"/>
            <p14:sldId id="614"/>
            <p14:sldId id="615"/>
            <p14:sldId id="618"/>
            <p14:sldId id="619"/>
            <p14:sldId id="620"/>
            <p14:sldId id="621"/>
            <p14:sldId id="622"/>
            <p14:sldId id="623"/>
            <p14:sldId id="624"/>
            <p14:sldId id="626"/>
            <p14:sldId id="617"/>
            <p14:sldId id="625"/>
            <p14:sldId id="5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5529" autoAdjust="0"/>
  </p:normalViewPr>
  <p:slideViewPr>
    <p:cSldViewPr snapToGrid="0">
      <p:cViewPr varScale="1">
        <p:scale>
          <a:sx n="89" d="100"/>
          <a:sy n="89" d="100"/>
        </p:scale>
        <p:origin x="427" y="72"/>
      </p:cViewPr>
      <p:guideLst/>
    </p:cSldViewPr>
  </p:slideViewPr>
  <p:notesTextViewPr>
    <p:cViewPr>
      <p:scale>
        <a:sx n="1" d="1"/>
        <a:sy n="1" d="1"/>
      </p:scale>
      <p:origin x="0" y="0"/>
    </p:cViewPr>
  </p:notesTextViewPr>
  <p:sorterViewPr>
    <p:cViewPr>
      <p:scale>
        <a:sx n="200" d="100"/>
        <a:sy n="200" d="100"/>
      </p:scale>
      <p:origin x="0" y="-95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03/05/2025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03/05/2025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03/05/2025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earn.microsoft.com/en-us/windows/win32/api/winreg/nf-winreg-regcreatekeyex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learn.microsoft.com/en-us/windows/win32/api/winreg/nf-winreg-regcreatekeyexa" TargetMode="External"/><Relationship Id="rId2" Type="http://schemas.openxmlformats.org/officeDocument/2006/relationships/hyperlink" Target="https://learn.microsoft.com/en-us/windows/win32/api/winreg/nf-winreg-regopenkeyexa"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learn.microsoft.com/en-us/windows/win32/api/winreg/nf-winreg-regqueryvalueex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learn.microsoft.com/en-us/windows/win32/api/winreg/nf-winreg-reggetvalue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windows/win32/api/winreg/nf-winreg-regsetkeyvaluea" TargetMode="External"/><Relationship Id="rId2" Type="http://schemas.openxmlformats.org/officeDocument/2006/relationships/hyperlink" Target="https://learn.microsoft.com/en-us/windows/win32/api/winreg/nf-winreg-regsetvalueexa"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earn.microsoft.com/en-us/windows/win32/api/winreg/nf-winreg-regdeletekeyexa" TargetMode="External"/><Relationship Id="rId7" Type="http://schemas.openxmlformats.org/officeDocument/2006/relationships/image" Target="../media/image17.png"/><Relationship Id="rId2" Type="http://schemas.openxmlformats.org/officeDocument/2006/relationships/hyperlink" Target="https://learn.microsoft.com/en-us/windows/win32/api/winreg/nf-winreg-regdeletekeya"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learn.microsoft.com/en-us/windows/win32/api/winreg/nf-winreg-regdeletevalue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learn.microsoft.com/en-us/windows/win32/api/winreg/nf-winreg-regdeletetree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learn.microsoft.com/en-us/windows/win32/api/winreg/nf-winreg-regcloseke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learn.microsoft.com/en-us/windows/win32/api/winreg/nf-winreg-regflushke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Реестр </a:t>
            </a:r>
            <a:r>
              <a:rPr lang="en-US" sz="2800" b="1" dirty="0">
                <a:latin typeface="Verdana" panose="020B0604030504040204" pitchFamily="34" charset="0"/>
                <a:ea typeface="Verdana" panose="020B0604030504040204" pitchFamily="34" charset="0"/>
              </a:rPr>
              <a:t>Windows</a:t>
            </a:r>
            <a:endParaRPr lang="ru-RU" sz="2800" b="1" dirty="0">
              <a:latin typeface="Verdana" panose="020B0604030504040204" pitchFamily="34" charset="0"/>
              <a:ea typeface="Verdana" panose="020B0604030504040204" pitchFamily="34" charset="0"/>
            </a:endParaRPr>
          </a:p>
          <a:p>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0337"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4</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Для дальнейшего рассмотрения структуры Реестра также стоит упомянуть средства которые помогут нам в этом</a:t>
            </a:r>
          </a:p>
          <a:p>
            <a:pPr marL="0" indent="0">
              <a:buNone/>
            </a:pPr>
            <a:r>
              <a:rPr lang="ru-RU" dirty="0">
                <a:effectLst/>
                <a:latin typeface="Cambria" panose="02040503050406030204" pitchFamily="18" charset="0"/>
                <a:ea typeface="Cambria" panose="02040503050406030204" pitchFamily="18" charset="0"/>
              </a:rPr>
              <a:t>В Windows есть несколько встроенных инструментов для просмотра </a:t>
            </a:r>
            <a:r>
              <a:rPr lang="ru-RU" dirty="0">
                <a:latin typeface="Cambria" panose="02040503050406030204" pitchFamily="18" charset="0"/>
                <a:ea typeface="Cambria" panose="02040503050406030204" pitchFamily="18" charset="0"/>
              </a:rPr>
              <a:t>Р</a:t>
            </a:r>
            <a:r>
              <a:rPr lang="ru-RU" dirty="0">
                <a:effectLst/>
                <a:latin typeface="Cambria" panose="02040503050406030204" pitchFamily="18" charset="0"/>
                <a:ea typeface="Cambria" panose="02040503050406030204" pitchFamily="18" charset="0"/>
              </a:rPr>
              <a:t>еестра и управления им. Основным инструментом с графическим интерфейсом является </a:t>
            </a:r>
            <a:r>
              <a:rPr lang="ru-RU" b="1" dirty="0">
                <a:effectLst/>
                <a:latin typeface="Cambria" panose="02040503050406030204" pitchFamily="18" charset="0"/>
                <a:ea typeface="Cambria" panose="02040503050406030204" pitchFamily="18" charset="0"/>
              </a:rPr>
              <a:t>Regedit.exe</a:t>
            </a:r>
            <a:r>
              <a:rPr lang="ru-RU" dirty="0">
                <a:effectLst/>
                <a:latin typeface="Cambria" panose="02040503050406030204" pitchFamily="18" charset="0"/>
                <a:ea typeface="Cambria" panose="02040503050406030204" pitchFamily="18" charset="0"/>
              </a:rPr>
              <a:t>, а классическим инструментом командной строки – </a:t>
            </a:r>
            <a:r>
              <a:rPr lang="ru-RU" b="1" dirty="0">
                <a:effectLst/>
                <a:latin typeface="Cambria" panose="02040503050406030204" pitchFamily="18" charset="0"/>
                <a:ea typeface="Cambria" panose="02040503050406030204" pitchFamily="18" charset="0"/>
              </a:rPr>
              <a:t>reg.exe </a:t>
            </a:r>
          </a:p>
          <a:p>
            <a:pPr marL="0" indent="0">
              <a:buNone/>
            </a:pPr>
            <a:r>
              <a:rPr lang="ru-RU" dirty="0">
                <a:effectLst/>
                <a:latin typeface="Cambria" panose="02040503050406030204" pitchFamily="18" charset="0"/>
                <a:ea typeface="Cambria" panose="02040503050406030204" pitchFamily="18" charset="0"/>
              </a:rPr>
              <a:t>Реестром можно управлять также из программ, используя функции API реестра (рассмотрим позже)</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effectLst/>
              <a:latin typeface="Cambria" panose="02040503050406030204" pitchFamily="18" charset="0"/>
              <a:ea typeface="Cambria" panose="02040503050406030204" pitchFamily="18" charset="0"/>
            </a:endParaRPr>
          </a:p>
          <a:p>
            <a:pPr marL="0" indent="0">
              <a:buNone/>
            </a:pP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3821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4924245" cy="4710959"/>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Р</a:t>
            </a:r>
            <a:r>
              <a:rPr lang="ru-RU" dirty="0">
                <a:effectLst/>
                <a:latin typeface="Cambria" panose="02040503050406030204" pitchFamily="18" charset="0"/>
                <a:ea typeface="Cambria" panose="02040503050406030204" pitchFamily="18" charset="0"/>
              </a:rPr>
              <a:t>еестр разделен на </a:t>
            </a:r>
            <a:r>
              <a:rPr lang="ru-RU" b="1" dirty="0">
                <a:effectLst/>
                <a:latin typeface="Cambria" panose="02040503050406030204" pitchFamily="18" charset="0"/>
                <a:ea typeface="Cambria" panose="02040503050406030204" pitchFamily="18" charset="0"/>
              </a:rPr>
              <a:t>ульи</a:t>
            </a:r>
            <a:r>
              <a:rPr lang="ru-RU" dirty="0">
                <a:effectLst/>
                <a:latin typeface="Cambria" panose="02040503050406030204" pitchFamily="18" charset="0"/>
                <a:ea typeface="Cambria" panose="02040503050406030204" pitchFamily="18" charset="0"/>
              </a:rPr>
              <a:t> (</a:t>
            </a:r>
            <a:r>
              <a:rPr lang="en-US" b="1" dirty="0">
                <a:effectLst/>
                <a:latin typeface="Cambria" panose="02040503050406030204" pitchFamily="18" charset="0"/>
                <a:ea typeface="Cambria" panose="02040503050406030204" pitchFamily="18" charset="0"/>
              </a:rPr>
              <a:t>hives</a:t>
            </a:r>
            <a:r>
              <a:rPr lang="ru-RU" dirty="0">
                <a:effectLst/>
                <a:latin typeface="Cambria" panose="02040503050406030204" pitchFamily="18" charset="0"/>
                <a:ea typeface="Cambria" panose="02040503050406030204" pitchFamily="18" charset="0"/>
              </a:rPr>
              <a:t>)</a:t>
            </a:r>
            <a:r>
              <a:rPr lang="en-US"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или </a:t>
            </a:r>
            <a:r>
              <a:rPr lang="ru-RU" b="1" dirty="0">
                <a:effectLst/>
                <a:latin typeface="Cambria" panose="02040503050406030204" pitchFamily="18" charset="0"/>
                <a:ea typeface="Cambria" panose="02040503050406030204" pitchFamily="18" charset="0"/>
              </a:rPr>
              <a:t>кусты</a:t>
            </a:r>
            <a:r>
              <a:rPr lang="ru-RU" dirty="0">
                <a:effectLst/>
                <a:latin typeface="Cambria" panose="02040503050406030204" pitchFamily="18" charset="0"/>
                <a:ea typeface="Cambria" panose="02040503050406030204" pitchFamily="18" charset="0"/>
              </a:rPr>
              <a:t>, в каждом из которых содержится определенная информация</a:t>
            </a:r>
          </a:p>
          <a:p>
            <a:pPr marL="0" indent="0">
              <a:buNone/>
            </a:pPr>
            <a:r>
              <a:rPr lang="ru-RU" dirty="0">
                <a:effectLst/>
                <a:latin typeface="Cambria" panose="02040503050406030204" pitchFamily="18" charset="0"/>
                <a:ea typeface="Cambria" panose="02040503050406030204" pitchFamily="18" charset="0"/>
              </a:rPr>
              <a:t>Хотя RegEdit показывает 5 ульев, «реальные» из них только два - HKEY_USERS и HKEY_LOCAL_MACHINE</a:t>
            </a:r>
          </a:p>
          <a:p>
            <a:pPr marL="0" indent="0">
              <a:buNone/>
            </a:pPr>
            <a:r>
              <a:rPr lang="ru-RU" dirty="0">
                <a:effectLst/>
                <a:latin typeface="Cambria" panose="02040503050406030204" pitchFamily="18" charset="0"/>
                <a:ea typeface="Cambria" panose="02040503050406030204" pitchFamily="18" charset="0"/>
              </a:rPr>
              <a:t>Все остальные состоят из некоторой комбинации данных в этих двух «реальных» ульях</a:t>
            </a:r>
          </a:p>
          <a:p>
            <a:pPr marL="0" indent="0">
              <a:buNone/>
            </a:pPr>
            <a:endParaRPr lang="ru-RU" dirty="0">
              <a:effectLst/>
              <a:latin typeface="Cambria" panose="02040503050406030204" pitchFamily="18" charset="0"/>
              <a:ea typeface="Cambria" panose="02040503050406030204" pitchFamily="18" charset="0"/>
            </a:endParaRPr>
          </a:p>
        </p:txBody>
      </p:sp>
      <p:pic>
        <p:nvPicPr>
          <p:cNvPr id="3" name="Content Placeholder 7">
            <a:extLst>
              <a:ext uri="{FF2B5EF4-FFF2-40B4-BE49-F238E27FC236}">
                <a16:creationId xmlns:a16="http://schemas.microsoft.com/office/drawing/2014/main" id="{05362EAD-E77B-9F68-20CC-67FBAF6F2161}"/>
              </a:ext>
            </a:extLst>
          </p:cNvPr>
          <p:cNvPicPr>
            <a:picLocks noChangeAspect="1"/>
          </p:cNvPicPr>
          <p:nvPr/>
        </p:nvPicPr>
        <p:blipFill>
          <a:blip r:embed="rId2"/>
          <a:srcRect r="35713"/>
          <a:stretch/>
        </p:blipFill>
        <p:spPr>
          <a:xfrm>
            <a:off x="6096000" y="1854804"/>
            <a:ext cx="5157718" cy="42467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821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fontScale="92500"/>
          </a:bodyPr>
          <a:lstStyle/>
          <a:p>
            <a:pPr marL="0" indent="0">
              <a:buNone/>
            </a:pPr>
            <a:r>
              <a:rPr lang="ru-RU" dirty="0">
                <a:effectLst/>
                <a:latin typeface="Cambria" panose="02040503050406030204" pitchFamily="18" charset="0"/>
                <a:ea typeface="Cambria" panose="02040503050406030204" pitchFamily="18" charset="0"/>
              </a:rPr>
              <a:t>Внутри ульев, доступ к реестру осуществляется через </a:t>
            </a:r>
            <a:r>
              <a:rPr lang="ru-RU" b="1" dirty="0">
                <a:effectLst/>
                <a:latin typeface="Cambria" panose="02040503050406030204" pitchFamily="18" charset="0"/>
                <a:ea typeface="Cambria" panose="02040503050406030204" pitchFamily="18" charset="0"/>
              </a:rPr>
              <a:t>разделы</a:t>
            </a:r>
            <a:r>
              <a:rPr lang="ru-RU" dirty="0">
                <a:effectLst/>
                <a:latin typeface="Cambria" panose="02040503050406030204" pitchFamily="18" charset="0"/>
                <a:ea typeface="Cambria" panose="02040503050406030204" pitchFamily="18" charset="0"/>
              </a:rPr>
              <a:t>, или </a:t>
            </a:r>
            <a:r>
              <a:rPr lang="ru-RU" b="1" dirty="0">
                <a:effectLst/>
                <a:latin typeface="Cambria" panose="02040503050406030204" pitchFamily="18" charset="0"/>
                <a:ea typeface="Cambria" panose="02040503050406030204" pitchFamily="18" charset="0"/>
              </a:rPr>
              <a:t>ключи</a:t>
            </a:r>
            <a:r>
              <a:rPr lang="ru-RU" dirty="0">
                <a:effectLst/>
                <a:latin typeface="Cambria" panose="02040503050406030204" pitchFamily="18" charset="0"/>
                <a:ea typeface="Cambria" panose="02040503050406030204" pitchFamily="18" charset="0"/>
              </a:rPr>
              <a:t>, </a:t>
            </a:r>
            <a:r>
              <a:rPr lang="ru-RU" b="1" dirty="0">
                <a:effectLst/>
                <a:latin typeface="Cambria" panose="02040503050406030204" pitchFamily="18" charset="0"/>
                <a:ea typeface="Cambria" panose="02040503050406030204" pitchFamily="18" charset="0"/>
              </a:rPr>
              <a:t>реестра</a:t>
            </a:r>
            <a:r>
              <a:rPr lang="ru-RU" dirty="0">
                <a:effectLst/>
                <a:latin typeface="Cambria" panose="02040503050406030204" pitchFamily="18" charset="0"/>
                <a:ea typeface="Cambria" panose="02040503050406030204" pitchFamily="18" charset="0"/>
              </a:rPr>
              <a:t> (</a:t>
            </a:r>
            <a:r>
              <a:rPr lang="ru-RU" b="1" dirty="0">
                <a:effectLst/>
                <a:latin typeface="Cambria" panose="02040503050406030204" pitchFamily="18" charset="0"/>
                <a:ea typeface="Cambria" panose="02040503050406030204" pitchFamily="18" charset="0"/>
              </a:rPr>
              <a:t>registry keys</a:t>
            </a:r>
            <a:r>
              <a:rPr lang="ru-RU" dirty="0">
                <a:effectLst/>
                <a:latin typeface="Cambria" panose="02040503050406030204" pitchFamily="18" charset="0"/>
                <a:ea typeface="Cambria" panose="02040503050406030204" pitchFamily="18" charset="0"/>
              </a:rPr>
              <a:t>), играющие ту же роль, что и каталоги в файловой системе</a:t>
            </a:r>
          </a:p>
          <a:p>
            <a:pPr marL="0" indent="0">
              <a:buNone/>
            </a:pPr>
            <a:r>
              <a:rPr lang="ru-RU" dirty="0">
                <a:effectLst/>
                <a:latin typeface="Cambria" panose="02040503050406030204" pitchFamily="18" charset="0"/>
                <a:ea typeface="Cambria" panose="02040503050406030204" pitchFamily="18" charset="0"/>
              </a:rPr>
              <a:t>Раздел может содержать </a:t>
            </a:r>
            <a:r>
              <a:rPr lang="ru-RU" b="1" dirty="0">
                <a:effectLst/>
                <a:latin typeface="Cambria" panose="02040503050406030204" pitchFamily="18" charset="0"/>
                <a:ea typeface="Cambria" panose="02040503050406030204" pitchFamily="18" charset="0"/>
              </a:rPr>
              <a:t>подразделы</a:t>
            </a:r>
            <a:r>
              <a:rPr lang="ru-RU" b="1" dirty="0">
                <a:latin typeface="Cambria" panose="02040503050406030204" pitchFamily="18" charset="0"/>
                <a:ea typeface="Cambria" panose="02040503050406030204" pitchFamily="18" charset="0"/>
              </a:rPr>
              <a:t>, </a:t>
            </a:r>
            <a:r>
              <a:rPr lang="ru-RU" b="1" dirty="0">
                <a:effectLst/>
                <a:latin typeface="Cambria" panose="02040503050406030204" pitchFamily="18" charset="0"/>
                <a:ea typeface="Cambria" panose="02040503050406030204" pitchFamily="18" charset="0"/>
              </a:rPr>
              <a:t>параметры или параметр по умолчанию</a:t>
            </a:r>
          </a:p>
          <a:p>
            <a:pPr marL="0" indent="0">
              <a:buNone/>
            </a:pPr>
            <a:r>
              <a:rPr lang="ru-RU" dirty="0">
                <a:effectLst/>
                <a:latin typeface="Cambria" panose="02040503050406030204" pitchFamily="18" charset="0"/>
                <a:ea typeface="Cambria" panose="02040503050406030204" pitchFamily="18" charset="0"/>
              </a:rPr>
              <a:t>Каждый параметр имеет имя, тип и значение. Три части параметра реестра всегда располагаются в определенном порядке:</a:t>
            </a:r>
            <a:endParaRPr lang="ru-RU" b="1" dirty="0">
              <a:effectLst/>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RegistrySizeLimit</a:t>
            </a:r>
            <a:r>
              <a:rPr lang="en-US" dirty="0">
                <a:latin typeface="Cambria" panose="02040503050406030204" pitchFamily="18" charset="0"/>
                <a:ea typeface="Cambria" panose="02040503050406030204" pitchFamily="18" charset="0"/>
              </a:rPr>
              <a:t>] [REG_DWORD] [0x8000000]</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Имя, тип данных, значение</a:t>
            </a:r>
          </a:p>
          <a:p>
            <a:pPr marL="0" indent="0">
              <a:buNone/>
            </a:pPr>
            <a:r>
              <a:rPr lang="ru-RU" dirty="0">
                <a:latin typeface="Cambria" panose="02040503050406030204" pitchFamily="18" charset="0"/>
                <a:ea typeface="Cambria" panose="02040503050406030204" pitchFamily="18" charset="0"/>
              </a:rPr>
              <a:t>М</a:t>
            </a:r>
            <a:r>
              <a:rPr lang="ru-RU" dirty="0">
                <a:effectLst/>
                <a:latin typeface="Cambria" panose="02040503050406030204" pitchFamily="18" charset="0"/>
                <a:ea typeface="Cambria" panose="02040503050406030204" pitchFamily="18" charset="0"/>
              </a:rPr>
              <a:t>ежду именем и значением параметров существует примерно та же взаимосвязь, что и между именами файлов и их содержимым</a:t>
            </a:r>
          </a:p>
        </p:txBody>
      </p:sp>
    </p:spTree>
    <p:extLst>
      <p:ext uri="{BB962C8B-B14F-4D97-AF65-F5344CB8AC3E}">
        <p14:creationId xmlns:p14="http://schemas.microsoft.com/office/powerpoint/2010/main" val="333449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TextBox 4">
            <a:extLst>
              <a:ext uri="{FF2B5EF4-FFF2-40B4-BE49-F238E27FC236}">
                <a16:creationId xmlns:a16="http://schemas.microsoft.com/office/drawing/2014/main" id="{FB1498DC-5556-81F7-6948-D86E77A44848}"/>
              </a:ext>
            </a:extLst>
          </p:cNvPr>
          <p:cNvSpPr txBox="1"/>
          <p:nvPr/>
        </p:nvSpPr>
        <p:spPr>
          <a:xfrm>
            <a:off x="914399" y="1526722"/>
            <a:ext cx="10363201" cy="4093428"/>
          </a:xfrm>
          <a:prstGeom prst="rect">
            <a:avLst/>
          </a:prstGeom>
          <a:noFill/>
        </p:spPr>
        <p:txBody>
          <a:bodyPr wrap="square" numCol="1" rtlCol="0">
            <a:spAutoFit/>
          </a:bodyPr>
          <a:lstStyle/>
          <a:p>
            <a:r>
              <a:rPr lang="ru-RU" sz="2600" dirty="0">
                <a:effectLst/>
                <a:latin typeface="Cambria" panose="02040503050406030204" pitchFamily="18" charset="0"/>
                <a:ea typeface="Cambria" panose="02040503050406030204" pitchFamily="18" charset="0"/>
              </a:rPr>
              <a:t>Записи реестра, называемые параметрами, могут содержать данные различных типов:</a:t>
            </a:r>
          </a:p>
          <a:p>
            <a:pPr>
              <a:buFont typeface="Wingdings" panose="05000000000000000000" pitchFamily="2" charset="2"/>
              <a:buChar char="Ø"/>
            </a:pPr>
            <a:r>
              <a:rPr lang="pt-BR" sz="2600" dirty="0">
                <a:effectLst/>
                <a:latin typeface="Cambria" panose="02040503050406030204" pitchFamily="18" charset="0"/>
                <a:ea typeface="Cambria" panose="02040503050406030204" pitchFamily="18" charset="0"/>
              </a:rPr>
              <a:t>REG_NONE – </a:t>
            </a:r>
            <a:r>
              <a:rPr lang="ru-RU" sz="2600" dirty="0">
                <a:effectLst/>
                <a:latin typeface="Cambria" panose="02040503050406030204" pitchFamily="18" charset="0"/>
                <a:ea typeface="Cambria" panose="02040503050406030204" pitchFamily="18" charset="0"/>
              </a:rPr>
              <a:t>пустой тип записи</a:t>
            </a:r>
            <a:endParaRPr lang="pt-BR" sz="260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600" b="1" dirty="0">
                <a:effectLst/>
                <a:latin typeface="Cambria" panose="02040503050406030204" pitchFamily="18" charset="0"/>
                <a:ea typeface="Cambria" panose="02040503050406030204" pitchFamily="18" charset="0"/>
              </a:rPr>
              <a:t>REG_SZ</a:t>
            </a:r>
            <a:r>
              <a:rPr lang="ru-RU" sz="2600" b="1" dirty="0">
                <a:effectLst/>
                <a:latin typeface="Cambria" panose="02040503050406030204" pitchFamily="18" charset="0"/>
                <a:ea typeface="Cambria" panose="02040503050406030204" pitchFamily="18" charset="0"/>
              </a:rPr>
              <a:t> </a:t>
            </a:r>
            <a:r>
              <a:rPr lang="ru-RU" sz="2600" dirty="0">
                <a:effectLst/>
                <a:latin typeface="Cambria" panose="02040503050406030204" pitchFamily="18" charset="0"/>
                <a:ea typeface="Cambria" panose="02040503050406030204" pitchFamily="18" charset="0"/>
              </a:rPr>
              <a:t>–</a:t>
            </a:r>
            <a:r>
              <a:rPr lang="en-US" sz="2600" dirty="0">
                <a:effectLst/>
                <a:latin typeface="Cambria" panose="02040503050406030204" pitchFamily="18" charset="0"/>
                <a:ea typeface="Cambria" panose="02040503050406030204" pitchFamily="18" charset="0"/>
              </a:rPr>
              <a:t> </a:t>
            </a:r>
            <a:r>
              <a:rPr lang="ru-RU" sz="2600" dirty="0">
                <a:effectLst/>
                <a:latin typeface="Cambria" panose="02040503050406030204" pitchFamily="18" charset="0"/>
                <a:ea typeface="Cambria" panose="02040503050406030204" pitchFamily="18" charset="0"/>
              </a:rPr>
              <a:t>Нуль-терминированная </a:t>
            </a:r>
            <a:r>
              <a:rPr lang="en-US" sz="2600" dirty="0">
                <a:effectLst/>
                <a:latin typeface="Cambria" panose="02040503050406030204" pitchFamily="18" charset="0"/>
                <a:ea typeface="Cambria" panose="02040503050406030204" pitchFamily="18" charset="0"/>
              </a:rPr>
              <a:t>Unicode-</a:t>
            </a:r>
            <a:r>
              <a:rPr lang="ru-RU" sz="2600" dirty="0">
                <a:effectLst/>
                <a:latin typeface="Cambria" panose="02040503050406030204" pitchFamily="18" charset="0"/>
                <a:ea typeface="Cambria" panose="02040503050406030204" pitchFamily="18" charset="0"/>
              </a:rPr>
              <a:t>строка</a:t>
            </a:r>
            <a:endParaRPr lang="en-US" sz="260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600" b="1" dirty="0">
                <a:latin typeface="Cambria" panose="02040503050406030204" pitchFamily="18" charset="0"/>
                <a:ea typeface="Cambria" panose="02040503050406030204" pitchFamily="18" charset="0"/>
              </a:rPr>
              <a:t>REG_EXPAND_SZ</a:t>
            </a:r>
            <a:r>
              <a:rPr lang="ru-RU" sz="2600" b="1"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 </a:t>
            </a:r>
            <a:r>
              <a:rPr lang="ru-RU" sz="2600" dirty="0">
                <a:effectLst/>
                <a:latin typeface="Cambria" panose="02040503050406030204" pitchFamily="18" charset="0"/>
                <a:ea typeface="Cambria" panose="02040503050406030204" pitchFamily="18" charset="0"/>
              </a:rPr>
              <a:t>Нуль-терминированная </a:t>
            </a:r>
            <a:r>
              <a:rPr lang="en-US" sz="2600" dirty="0">
                <a:effectLst/>
                <a:latin typeface="Cambria" panose="02040503050406030204" pitchFamily="18" charset="0"/>
                <a:ea typeface="Cambria" panose="02040503050406030204" pitchFamily="18" charset="0"/>
              </a:rPr>
              <a:t>Unicode-</a:t>
            </a:r>
            <a:r>
              <a:rPr lang="ru-RU" sz="2600" dirty="0">
                <a:effectLst/>
                <a:latin typeface="Cambria" panose="02040503050406030204" pitchFamily="18" charset="0"/>
                <a:ea typeface="Cambria" panose="02040503050406030204" pitchFamily="18" charset="0"/>
              </a:rPr>
              <a:t>строка</a:t>
            </a:r>
            <a:r>
              <a:rPr lang="ru-RU" sz="2600" dirty="0">
                <a:latin typeface="Cambria" panose="02040503050406030204" pitchFamily="18" charset="0"/>
                <a:ea typeface="Cambria" panose="02040503050406030204" pitchFamily="18" charset="0"/>
              </a:rPr>
              <a:t> (может содержать неразвернутые переменные окружения в %%)</a:t>
            </a:r>
            <a:endParaRPr lang="en-US" sz="26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pt-BR" sz="2600" b="1" dirty="0">
                <a:effectLst/>
                <a:latin typeface="Cambria" panose="02040503050406030204" pitchFamily="18" charset="0"/>
                <a:ea typeface="Cambria" panose="02040503050406030204" pitchFamily="18" charset="0"/>
              </a:rPr>
              <a:t>REG</a:t>
            </a:r>
            <a:r>
              <a:rPr lang="ru-RU" sz="2600" b="1" dirty="0">
                <a:effectLst/>
                <a:latin typeface="Cambria" panose="02040503050406030204" pitchFamily="18" charset="0"/>
                <a:ea typeface="Cambria" panose="02040503050406030204" pitchFamily="18" charset="0"/>
              </a:rPr>
              <a:t>_</a:t>
            </a:r>
            <a:r>
              <a:rPr lang="pt-BR" sz="2600" b="1" dirty="0">
                <a:effectLst/>
                <a:latin typeface="Cambria" panose="02040503050406030204" pitchFamily="18" charset="0"/>
                <a:ea typeface="Cambria" panose="02040503050406030204" pitchFamily="18" charset="0"/>
              </a:rPr>
              <a:t>BINARY</a:t>
            </a:r>
            <a:r>
              <a:rPr lang="ru-RU" sz="2600" b="1"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 двоичные (любые) данные</a:t>
            </a:r>
            <a:endParaRPr lang="pt-BR" sz="260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pt-BR" sz="2600" b="1" dirty="0">
                <a:effectLst/>
                <a:latin typeface="Cambria" panose="02040503050406030204" pitchFamily="18" charset="0"/>
                <a:ea typeface="Cambria" panose="02040503050406030204" pitchFamily="18" charset="0"/>
              </a:rPr>
              <a:t>REG</a:t>
            </a:r>
            <a:r>
              <a:rPr lang="ru-RU" sz="2600" b="1" dirty="0">
                <a:effectLst/>
                <a:latin typeface="Cambria" panose="02040503050406030204" pitchFamily="18" charset="0"/>
                <a:ea typeface="Cambria" panose="02040503050406030204" pitchFamily="18" charset="0"/>
              </a:rPr>
              <a:t>_</a:t>
            </a:r>
            <a:r>
              <a:rPr lang="pt-BR" sz="2600" b="1" dirty="0">
                <a:effectLst/>
                <a:latin typeface="Cambria" panose="02040503050406030204" pitchFamily="18" charset="0"/>
                <a:ea typeface="Cambria" panose="02040503050406030204" pitchFamily="18" charset="0"/>
              </a:rPr>
              <a:t>DWORD</a:t>
            </a:r>
            <a:r>
              <a:rPr lang="ru-RU" sz="2600" b="1" dirty="0">
                <a:effectLst/>
                <a:latin typeface="Cambria" panose="02040503050406030204" pitchFamily="18" charset="0"/>
                <a:ea typeface="Cambria" panose="02040503050406030204" pitchFamily="18" charset="0"/>
              </a:rPr>
              <a:t> </a:t>
            </a:r>
            <a:r>
              <a:rPr lang="ru-RU" sz="2600" dirty="0">
                <a:effectLst/>
                <a:latin typeface="Cambria" panose="02040503050406030204" pitchFamily="18" charset="0"/>
                <a:ea typeface="Cambria" panose="02040503050406030204" pitchFamily="18" charset="0"/>
              </a:rPr>
              <a:t>– 32-битное значение (</a:t>
            </a:r>
            <a:r>
              <a:rPr lang="en-US" sz="2600" dirty="0">
                <a:effectLst/>
                <a:latin typeface="Cambria" panose="02040503050406030204" pitchFamily="18" charset="0"/>
                <a:ea typeface="Cambria" panose="02040503050406030204" pitchFamily="18" charset="0"/>
              </a:rPr>
              <a:t>LE</a:t>
            </a:r>
            <a:r>
              <a:rPr lang="ru-RU" sz="2600" dirty="0">
                <a:effectLst/>
                <a:latin typeface="Cambria" panose="02040503050406030204" pitchFamily="18" charset="0"/>
                <a:ea typeface="Cambria" panose="02040503050406030204" pitchFamily="18" charset="0"/>
              </a:rPr>
              <a:t>)</a:t>
            </a:r>
            <a:endParaRPr lang="pt-BR" sz="260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pt-BR" sz="2600" dirty="0">
                <a:effectLst/>
                <a:latin typeface="Cambria" panose="02040503050406030204" pitchFamily="18" charset="0"/>
                <a:ea typeface="Cambria" panose="02040503050406030204" pitchFamily="18" charset="0"/>
              </a:rPr>
              <a:t>REG_DWORD_LITTLE_ENDIAN – </a:t>
            </a:r>
            <a:r>
              <a:rPr lang="ru-RU" sz="2600" dirty="0">
                <a:effectLst/>
                <a:latin typeface="Cambria" panose="02040503050406030204" pitchFamily="18" charset="0"/>
                <a:ea typeface="Cambria" panose="02040503050406030204" pitchFamily="18" charset="0"/>
              </a:rPr>
              <a:t>аналогично прошлому</a:t>
            </a:r>
            <a:endParaRPr lang="pt-BR" sz="260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600" dirty="0">
                <a:effectLst/>
                <a:latin typeface="Cambria" panose="02040503050406030204" pitchFamily="18" charset="0"/>
                <a:ea typeface="Cambria" panose="02040503050406030204" pitchFamily="18" charset="0"/>
              </a:rPr>
              <a:t>REG_DWORD_BIG_ENDIAN</a:t>
            </a:r>
            <a:r>
              <a:rPr lang="ru-RU" sz="2600" dirty="0">
                <a:effectLst/>
                <a:latin typeface="Cambria" panose="02040503050406030204" pitchFamily="18" charset="0"/>
                <a:ea typeface="Cambria" panose="02040503050406030204" pitchFamily="18" charset="0"/>
              </a:rPr>
              <a:t> - 32-битное значение (</a:t>
            </a:r>
            <a:r>
              <a:rPr lang="en-US" sz="2600" dirty="0">
                <a:effectLst/>
                <a:latin typeface="Cambria" panose="02040503050406030204" pitchFamily="18" charset="0"/>
                <a:ea typeface="Cambria" panose="02040503050406030204" pitchFamily="18" charset="0"/>
              </a:rPr>
              <a:t>BE</a:t>
            </a:r>
            <a:r>
              <a:rPr lang="ru-RU" sz="2600" dirty="0">
                <a:effectLst/>
                <a:latin typeface="Cambria" panose="02040503050406030204" pitchFamily="18" charset="0"/>
                <a:ea typeface="Cambria" panose="02040503050406030204" pitchFamily="18" charset="0"/>
              </a:rPr>
              <a:t>)</a:t>
            </a:r>
            <a:endParaRPr lang="pt-BR" sz="26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0853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TextBox 4">
            <a:extLst>
              <a:ext uri="{FF2B5EF4-FFF2-40B4-BE49-F238E27FC236}">
                <a16:creationId xmlns:a16="http://schemas.microsoft.com/office/drawing/2014/main" id="{FB1498DC-5556-81F7-6948-D86E77A44848}"/>
              </a:ext>
            </a:extLst>
          </p:cNvPr>
          <p:cNvSpPr txBox="1"/>
          <p:nvPr/>
        </p:nvSpPr>
        <p:spPr>
          <a:xfrm>
            <a:off x="914399" y="1526722"/>
            <a:ext cx="10363201" cy="4493538"/>
          </a:xfrm>
          <a:prstGeom prst="rect">
            <a:avLst/>
          </a:prstGeom>
          <a:noFill/>
        </p:spPr>
        <p:txBody>
          <a:bodyPr wrap="square" numCol="1" rtlCol="0">
            <a:spAutoFit/>
          </a:bodyPr>
          <a:lstStyle/>
          <a:p>
            <a:pPr>
              <a:buFont typeface="Wingdings" panose="05000000000000000000" pitchFamily="2" charset="2"/>
              <a:buChar char="Ø"/>
            </a:pPr>
            <a:r>
              <a:rPr lang="en-US" sz="2600" dirty="0">
                <a:effectLst/>
                <a:latin typeface="Cambria" panose="02040503050406030204" pitchFamily="18" charset="0"/>
                <a:ea typeface="Cambria" panose="02040503050406030204" pitchFamily="18" charset="0"/>
              </a:rPr>
              <a:t>REG_LINK</a:t>
            </a:r>
            <a:r>
              <a:rPr lang="ru-RU" sz="2600" dirty="0">
                <a:effectLst/>
                <a:latin typeface="Cambria" panose="02040503050406030204" pitchFamily="18" charset="0"/>
                <a:ea typeface="Cambria" panose="02040503050406030204" pitchFamily="18" charset="0"/>
              </a:rPr>
              <a:t> – символьная ссылка (</a:t>
            </a:r>
            <a:r>
              <a:rPr lang="en-US" sz="2600" dirty="0">
                <a:effectLst/>
                <a:latin typeface="Cambria" panose="02040503050406030204" pitchFamily="18" charset="0"/>
                <a:ea typeface="Cambria" panose="02040503050406030204" pitchFamily="18" charset="0"/>
              </a:rPr>
              <a:t>Unicode</a:t>
            </a:r>
            <a:r>
              <a:rPr lang="ru-RU" sz="260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en-US" sz="2600" b="1" dirty="0">
                <a:effectLst/>
                <a:latin typeface="Cambria" panose="02040503050406030204" pitchFamily="18" charset="0"/>
                <a:ea typeface="Cambria" panose="02040503050406030204" pitchFamily="18" charset="0"/>
              </a:rPr>
              <a:t>REG_MULTI_SZ </a:t>
            </a:r>
            <a:r>
              <a:rPr lang="en-US" sz="2600" dirty="0">
                <a:effectLst/>
                <a:latin typeface="Cambria" panose="02040503050406030204" pitchFamily="18" charset="0"/>
                <a:ea typeface="Cambria" panose="02040503050406030204" pitchFamily="18" charset="0"/>
              </a:rPr>
              <a:t>– </a:t>
            </a:r>
            <a:r>
              <a:rPr lang="ru-RU" sz="2600" dirty="0">
                <a:effectLst/>
                <a:latin typeface="Cambria" panose="02040503050406030204" pitchFamily="18" charset="0"/>
                <a:ea typeface="Cambria" panose="02040503050406030204" pitchFamily="18" charset="0"/>
              </a:rPr>
              <a:t>несколько </a:t>
            </a:r>
            <a:r>
              <a:rPr lang="en-US" sz="2600" dirty="0">
                <a:effectLst/>
                <a:latin typeface="Cambria" panose="02040503050406030204" pitchFamily="18" charset="0"/>
                <a:ea typeface="Cambria" panose="02040503050406030204" pitchFamily="18" charset="0"/>
              </a:rPr>
              <a:t>Unicode-</a:t>
            </a:r>
            <a:r>
              <a:rPr lang="ru-RU" sz="2600" dirty="0">
                <a:effectLst/>
                <a:latin typeface="Cambria" panose="02040503050406030204" pitchFamily="18" charset="0"/>
                <a:ea typeface="Cambria" panose="02040503050406030204" pitchFamily="18" charset="0"/>
              </a:rPr>
              <a:t>строк разделенных </a:t>
            </a:r>
            <a:r>
              <a:rPr lang="en-US" sz="2600" dirty="0">
                <a:latin typeface="Cambria" panose="02040503050406030204" pitchFamily="18" charset="0"/>
                <a:ea typeface="Cambria" panose="02040503050406030204" pitchFamily="18" charset="0"/>
              </a:rPr>
              <a:t>NULL-</a:t>
            </a:r>
            <a:r>
              <a:rPr lang="ru-RU" sz="2600" dirty="0">
                <a:latin typeface="Cambria" panose="02040503050406030204" pitchFamily="18" charset="0"/>
                <a:ea typeface="Cambria" panose="02040503050406030204" pitchFamily="18" charset="0"/>
              </a:rPr>
              <a:t>символом, два </a:t>
            </a:r>
            <a:r>
              <a:rPr lang="en-US" sz="2600" dirty="0">
                <a:latin typeface="Cambria" panose="02040503050406030204" pitchFamily="18" charset="0"/>
                <a:ea typeface="Cambria" panose="02040503050406030204" pitchFamily="18" charset="0"/>
              </a:rPr>
              <a:t>NULL-</a:t>
            </a:r>
            <a:r>
              <a:rPr lang="ru-RU" sz="2600" dirty="0">
                <a:latin typeface="Cambria" panose="02040503050406030204" pitchFamily="18" charset="0"/>
                <a:ea typeface="Cambria" panose="02040503050406030204" pitchFamily="18" charset="0"/>
              </a:rPr>
              <a:t>символа обозначают конец значения</a:t>
            </a:r>
            <a:endParaRPr lang="en-US" sz="260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600" dirty="0">
                <a:effectLst/>
                <a:latin typeface="Cambria" panose="02040503050406030204" pitchFamily="18" charset="0"/>
                <a:ea typeface="Cambria" panose="02040503050406030204" pitchFamily="18" charset="0"/>
              </a:rPr>
              <a:t>REG_RESOURCE_LIST</a:t>
            </a:r>
            <a:r>
              <a:rPr lang="ru-RU" sz="2600" dirty="0">
                <a:effectLst/>
                <a:latin typeface="Cambria" panose="02040503050406030204" pitchFamily="18" charset="0"/>
                <a:ea typeface="Cambria" panose="02040503050406030204" pitchFamily="18" charset="0"/>
              </a:rPr>
              <a:t> – структура </a:t>
            </a:r>
            <a:r>
              <a:rPr lang="en-US" sz="2600" dirty="0">
                <a:effectLst/>
                <a:latin typeface="Cambria" panose="02040503050406030204" pitchFamily="18" charset="0"/>
                <a:ea typeface="Cambria" panose="02040503050406030204" pitchFamily="18" charset="0"/>
              </a:rPr>
              <a:t>CM_RESOURSE_LIST (</a:t>
            </a:r>
            <a:r>
              <a:rPr lang="ru-RU" sz="2600" dirty="0">
                <a:effectLst/>
                <a:latin typeface="Cambria" panose="02040503050406030204" pitchFamily="18" charset="0"/>
                <a:ea typeface="Cambria" panose="02040503050406030204" pitchFamily="18" charset="0"/>
              </a:rPr>
              <a:t>полезно только в режиме ядра</a:t>
            </a:r>
            <a:r>
              <a:rPr lang="en-US" sz="260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en-US" sz="2600" dirty="0">
                <a:effectLst/>
                <a:latin typeface="Cambria" panose="02040503050406030204" pitchFamily="18" charset="0"/>
                <a:ea typeface="Cambria" panose="02040503050406030204" pitchFamily="18" charset="0"/>
              </a:rPr>
              <a:t>REG_FULL_RESOURCE_DESCRIPTOR</a:t>
            </a:r>
            <a:r>
              <a:rPr lang="ru-RU" sz="2600" dirty="0">
                <a:effectLst/>
                <a:latin typeface="Cambria" panose="02040503050406030204" pitchFamily="18" charset="0"/>
                <a:ea typeface="Cambria" panose="02040503050406030204" pitchFamily="18" charset="0"/>
              </a:rPr>
              <a:t> – структура </a:t>
            </a:r>
            <a:r>
              <a:rPr lang="en-US" sz="2600" dirty="0">
                <a:effectLst/>
                <a:latin typeface="Cambria" panose="02040503050406030204" pitchFamily="18" charset="0"/>
                <a:ea typeface="Cambria" panose="02040503050406030204" pitchFamily="18" charset="0"/>
              </a:rPr>
              <a:t>CM_FULL_RESOURSE_DESCRIPTOR (</a:t>
            </a:r>
            <a:r>
              <a:rPr lang="ru-RU" sz="2600" dirty="0">
                <a:effectLst/>
                <a:latin typeface="Cambria" panose="02040503050406030204" pitchFamily="18" charset="0"/>
                <a:ea typeface="Cambria" panose="02040503050406030204" pitchFamily="18" charset="0"/>
              </a:rPr>
              <a:t>полезно только в режиме ядра</a:t>
            </a:r>
            <a:r>
              <a:rPr lang="en-US" sz="260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en-US" sz="2600" dirty="0">
                <a:effectLst/>
                <a:latin typeface="Cambria" panose="02040503050406030204" pitchFamily="18" charset="0"/>
                <a:ea typeface="Cambria" panose="02040503050406030204" pitchFamily="18" charset="0"/>
              </a:rPr>
              <a:t>REG_RESOURCE_REQUIREMENTS_LIST</a:t>
            </a:r>
            <a:r>
              <a:rPr lang="ru-RU" sz="2600" dirty="0">
                <a:effectLst/>
                <a:latin typeface="Cambria" panose="02040503050406030204" pitchFamily="18" charset="0"/>
                <a:ea typeface="Cambria" panose="02040503050406030204" pitchFamily="18" charset="0"/>
              </a:rPr>
              <a:t> - полезно только в режиме ядра</a:t>
            </a:r>
            <a:endParaRPr lang="en-US" sz="260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600" b="1" dirty="0">
                <a:effectLst/>
                <a:latin typeface="Cambria" panose="02040503050406030204" pitchFamily="18" charset="0"/>
                <a:ea typeface="Cambria" panose="02040503050406030204" pitchFamily="18" charset="0"/>
              </a:rPr>
              <a:t>REG_QWORD</a:t>
            </a:r>
            <a:r>
              <a:rPr lang="ru-RU" sz="2600" b="1" dirty="0">
                <a:effectLst/>
                <a:latin typeface="Cambria" panose="02040503050406030204" pitchFamily="18" charset="0"/>
                <a:ea typeface="Cambria" panose="02040503050406030204" pitchFamily="18" charset="0"/>
              </a:rPr>
              <a:t> </a:t>
            </a:r>
            <a:r>
              <a:rPr lang="ru-RU" sz="2600" dirty="0">
                <a:effectLst/>
                <a:latin typeface="Cambria" panose="02040503050406030204" pitchFamily="18" charset="0"/>
                <a:ea typeface="Cambria" panose="02040503050406030204" pitchFamily="18" charset="0"/>
              </a:rPr>
              <a:t>– 64-битное значение (</a:t>
            </a:r>
            <a:r>
              <a:rPr lang="en-US" sz="2600" dirty="0">
                <a:effectLst/>
                <a:latin typeface="Cambria" panose="02040503050406030204" pitchFamily="18" charset="0"/>
                <a:ea typeface="Cambria" panose="02040503050406030204" pitchFamily="18" charset="0"/>
              </a:rPr>
              <a:t>LE</a:t>
            </a:r>
            <a:r>
              <a:rPr lang="ru-RU" sz="2600" dirty="0">
                <a:effectLst/>
                <a:latin typeface="Cambria" panose="02040503050406030204" pitchFamily="18" charset="0"/>
                <a:ea typeface="Cambria" panose="02040503050406030204" pitchFamily="18" charset="0"/>
              </a:rPr>
              <a:t>)</a:t>
            </a:r>
            <a:endParaRPr lang="en-US" sz="260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600" dirty="0">
                <a:effectLst/>
                <a:latin typeface="Cambria" panose="02040503050406030204" pitchFamily="18" charset="0"/>
                <a:ea typeface="Cambria" panose="02040503050406030204" pitchFamily="18" charset="0"/>
              </a:rPr>
              <a:t>REG_QWORD_LITTLE_ENDIAN</a:t>
            </a:r>
            <a:r>
              <a:rPr lang="ru-RU" sz="2600" dirty="0">
                <a:effectLst/>
                <a:latin typeface="Cambria" panose="02040503050406030204" pitchFamily="18" charset="0"/>
                <a:ea typeface="Cambria" panose="02040503050406030204" pitchFamily="18" charset="0"/>
              </a:rPr>
              <a:t> – аналогично прошлому</a:t>
            </a:r>
            <a:endParaRPr lang="en-US" sz="26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11401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fontScale="85000" lnSpcReduction="20000"/>
          </a:bodyPr>
          <a:lstStyle/>
          <a:p>
            <a:pPr marL="0" indent="0">
              <a:buNone/>
            </a:pPr>
            <a:r>
              <a:rPr lang="ru-RU" dirty="0">
                <a:effectLst/>
                <a:latin typeface="Cambria" panose="02040503050406030204" pitchFamily="18" charset="0"/>
                <a:ea typeface="Cambria" panose="02040503050406030204" pitchFamily="18" charset="0"/>
              </a:rPr>
              <a:t>Кроме того, стоит отметить, что существуют некоторые ограничения на значения хранимые в Реестре:</a:t>
            </a:r>
          </a:p>
          <a:p>
            <a:pPr>
              <a:buFont typeface="Wingdings" panose="05000000000000000000" pitchFamily="2" charset="2"/>
              <a:buChar char="Ø"/>
            </a:pPr>
            <a:r>
              <a:rPr lang="ru-RU" dirty="0">
                <a:effectLst/>
                <a:latin typeface="Cambria" panose="02040503050406030204" pitchFamily="18" charset="0"/>
                <a:ea typeface="Cambria" panose="02040503050406030204" pitchFamily="18" charset="0"/>
              </a:rPr>
              <a:t>Имя раздела (подраздела) – максимальная длина 255 символов (полный путь начиная от названия улья)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Имя параметра - 16,383 </a:t>
            </a:r>
            <a:r>
              <a:rPr lang="en-US" dirty="0">
                <a:latin typeface="Cambria" panose="02040503050406030204" pitchFamily="18" charset="0"/>
                <a:ea typeface="Cambria" panose="02040503050406030204" pitchFamily="18" charset="0"/>
              </a:rPr>
              <a:t>Unicode </a:t>
            </a:r>
            <a:r>
              <a:rPr lang="ru-RU" dirty="0">
                <a:latin typeface="Cambria" panose="02040503050406030204" pitchFamily="18" charset="0"/>
                <a:ea typeface="Cambria" panose="02040503050406030204" pitchFamily="18" charset="0"/>
              </a:rPr>
              <a:t>символов</a:t>
            </a:r>
          </a:p>
          <a:p>
            <a:pPr>
              <a:buFont typeface="Wingdings" panose="05000000000000000000" pitchFamily="2" charset="2"/>
              <a:buChar char="Ø"/>
            </a:pPr>
            <a:r>
              <a:rPr lang="ru-RU" dirty="0">
                <a:effectLst/>
                <a:latin typeface="Cambria" panose="02040503050406030204" pitchFamily="18" charset="0"/>
                <a:ea typeface="Cambria" panose="02040503050406030204" pitchFamily="18" charset="0"/>
              </a:rPr>
              <a:t>Значение параметра – 1</a:t>
            </a:r>
            <a:r>
              <a:rPr lang="ru-RU" dirty="0">
                <a:latin typeface="Cambria" panose="02040503050406030204" pitchFamily="18" charset="0"/>
                <a:ea typeface="Cambria" panose="02040503050406030204" pitchFamily="18" charset="0"/>
              </a:rPr>
              <a:t>МБ в стандартном варианте, в последних версиях </a:t>
            </a:r>
            <a:r>
              <a:rPr lang="en-US" dirty="0">
                <a:latin typeface="Cambria" panose="02040503050406030204" pitchFamily="18" charset="0"/>
                <a:ea typeface="Cambria" panose="02040503050406030204" pitchFamily="18" charset="0"/>
              </a:rPr>
              <a:t>Windows – </a:t>
            </a:r>
            <a:r>
              <a:rPr lang="ru-RU" dirty="0">
                <a:latin typeface="Cambria" panose="02040503050406030204" pitchFamily="18" charset="0"/>
                <a:ea typeface="Cambria" panose="02040503050406030204" pitchFamily="18" charset="0"/>
              </a:rPr>
              <a:t>может быть использована вся доступная память</a:t>
            </a:r>
          </a:p>
          <a:p>
            <a:pPr>
              <a:buFont typeface="Wingdings" panose="05000000000000000000" pitchFamily="2" charset="2"/>
              <a:buChar char="Ø"/>
            </a:pPr>
            <a:r>
              <a:rPr lang="ru-RU" dirty="0">
                <a:effectLst/>
                <a:latin typeface="Cambria" panose="02040503050406030204" pitchFamily="18" charset="0"/>
                <a:ea typeface="Cambria" panose="02040503050406030204" pitchFamily="18" charset="0"/>
              </a:rPr>
              <a:t>Дерево разделов может быть в глубину до 512 уровней, при возможности создать 32 уровня за один </a:t>
            </a:r>
            <a:r>
              <a:rPr lang="en-US" dirty="0">
                <a:effectLst/>
                <a:latin typeface="Cambria" panose="02040503050406030204" pitchFamily="18" charset="0"/>
                <a:ea typeface="Cambria" panose="02040503050406030204" pitchFamily="18" charset="0"/>
              </a:rPr>
              <a:t>API </a:t>
            </a:r>
            <a:r>
              <a:rPr lang="ru-RU" dirty="0">
                <a:effectLst/>
                <a:latin typeface="Cambria" panose="02040503050406030204" pitchFamily="18" charset="0"/>
                <a:ea typeface="Cambria" panose="02040503050406030204" pitchFamily="18" charset="0"/>
              </a:rPr>
              <a:t>вызов</a:t>
            </a:r>
          </a:p>
          <a:p>
            <a:pPr>
              <a:buFont typeface="Wingdings" panose="05000000000000000000" pitchFamily="2" charset="2"/>
              <a:buChar char="Ø"/>
            </a:pPr>
            <a:r>
              <a:rPr lang="ru-RU" dirty="0">
                <a:effectLst/>
                <a:latin typeface="Cambria" panose="02040503050406030204" pitchFamily="18" charset="0"/>
                <a:ea typeface="Cambria" panose="02040503050406030204" pitchFamily="18" charset="0"/>
              </a:rPr>
              <a:t>При хранении путей к фалйам в реестре, все символы «\» </a:t>
            </a:r>
            <a:r>
              <a:rPr lang="ru-RU" dirty="0">
                <a:latin typeface="Cambria" panose="02040503050406030204" pitchFamily="18" charset="0"/>
                <a:ea typeface="Cambria" panose="02040503050406030204" pitchFamily="18" charset="0"/>
              </a:rPr>
              <a:t>должны быть экранированы, т.е. записываться как «\\»</a:t>
            </a:r>
            <a:endParaRPr lang="ru-RU" dirty="0">
              <a:effectLst/>
              <a:latin typeface="Cambria" panose="02040503050406030204" pitchFamily="18" charset="0"/>
              <a:ea typeface="Cambria" panose="02040503050406030204" pitchFamily="18" charset="0"/>
            </a:endParaRPr>
          </a:p>
          <a:p>
            <a:pPr marL="0" indent="0">
              <a:buNone/>
            </a:pPr>
            <a:r>
              <a:rPr lang="ru-RU" dirty="0">
                <a:effectLst/>
                <a:latin typeface="Cambria" panose="02040503050406030204" pitchFamily="18" charset="0"/>
                <a:ea typeface="Cambria" panose="02040503050406030204" pitchFamily="18" charset="0"/>
              </a:rPr>
              <a:t>Длинные значения (более 2048 байт) должны храниться в файле, а местоположение файла должно быть сохранено в реестре. Это помогает реестру работать более эффективно</a:t>
            </a:r>
          </a:p>
          <a:p>
            <a:pPr>
              <a:buFont typeface="Wingdings" panose="05000000000000000000" pitchFamily="2" charset="2"/>
              <a:buChar char="Ø"/>
            </a:pP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526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Если попытаться кратко охарактеризовать каждый из основных ульев, то получится следующее:</a:t>
            </a:r>
          </a:p>
          <a:p>
            <a:pPr>
              <a:buFont typeface="Wingdings" panose="05000000000000000000" pitchFamily="2" charset="2"/>
              <a:buChar char="Ø"/>
            </a:pPr>
            <a:r>
              <a:rPr lang="en-US" b="1" dirty="0">
                <a:effectLst/>
                <a:latin typeface="Cambria" panose="02040503050406030204" pitchFamily="18" charset="0"/>
                <a:ea typeface="Cambria" panose="02040503050406030204" pitchFamily="18" charset="0"/>
              </a:rPr>
              <a:t>HKEY_LOCAL_MACHINE (HKLM)</a:t>
            </a:r>
            <a:r>
              <a:rPr lang="ru-RU" b="1"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 этот улей хранит информацию обо всем компьютере, которая не относится к какому-либо конкретному пользователю. Большая часть данных очень важна для правильного запуска системы, поэтому при внесении любых изменений необходимо соблюдать осторожность. По умолчанию только пользователи уровня администратора могут вносить изменения в этот улей</a:t>
            </a:r>
          </a:p>
        </p:txBody>
      </p:sp>
    </p:spTree>
    <p:extLst>
      <p:ext uri="{BB962C8B-B14F-4D97-AF65-F5344CB8AC3E}">
        <p14:creationId xmlns:p14="http://schemas.microsoft.com/office/powerpoint/2010/main" val="2608893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Улей </a:t>
            </a:r>
            <a:r>
              <a:rPr lang="en-US" b="1" dirty="0">
                <a:effectLst/>
                <a:latin typeface="Cambria" panose="02040503050406030204" pitchFamily="18" charset="0"/>
                <a:ea typeface="Cambria" panose="02040503050406030204" pitchFamily="18" charset="0"/>
              </a:rPr>
              <a:t>HKEY_LOCAL_MACHINE</a:t>
            </a:r>
            <a:r>
              <a:rPr lang="ru-RU" b="1"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содержит некоторые важные разделы которые стоят упоминания:</a:t>
            </a:r>
          </a:p>
          <a:p>
            <a:pPr>
              <a:buFont typeface="Wingdings" panose="05000000000000000000" pitchFamily="2" charset="2"/>
              <a:buChar char="q"/>
            </a:pPr>
            <a:r>
              <a:rPr lang="en-US" b="1" dirty="0">
                <a:effectLst/>
                <a:latin typeface="Cambria" panose="02040503050406030204" pitchFamily="18" charset="0"/>
                <a:ea typeface="Cambria" panose="02040503050406030204" pitchFamily="18" charset="0"/>
              </a:rPr>
              <a:t>SOFTWARE</a:t>
            </a:r>
            <a:r>
              <a:rPr lang="en-US" dirty="0">
                <a:effectLst/>
                <a:latin typeface="Cambria" panose="02040503050406030204" pitchFamily="18" charset="0"/>
                <a:ea typeface="Cambria" panose="02040503050406030204" pitchFamily="18" charset="0"/>
              </a:rPr>
              <a:t> – </a:t>
            </a:r>
            <a:r>
              <a:rPr lang="ru-RU" dirty="0">
                <a:effectLst/>
                <a:latin typeface="Cambria" panose="02040503050406030204" pitchFamily="18" charset="0"/>
                <a:ea typeface="Cambria" panose="02040503050406030204" pitchFamily="18" charset="0"/>
              </a:rPr>
              <a:t>это раздел в котором установленные в системе приложения обычно хранят их не относящуюся к пользователям информацию</a:t>
            </a:r>
            <a:r>
              <a:rPr lang="en-US" dirty="0">
                <a:effectLst/>
                <a:latin typeface="Times New Roman" panose="02020603050405020304" pitchFamily="18" charset="0"/>
              </a:rPr>
              <a:t>.</a:t>
            </a:r>
            <a:r>
              <a:rPr lang="ru-RU" dirty="0">
                <a:latin typeface="Times New Roman" panose="02020603050405020304" pitchFamily="18" charset="0"/>
              </a:rPr>
              <a:t> </a:t>
            </a:r>
            <a:r>
              <a:rPr lang="ru-RU" dirty="0">
                <a:effectLst/>
                <a:latin typeface="Times New Roman" panose="02020603050405020304" pitchFamily="18" charset="0"/>
              </a:rPr>
              <a:t>Стандартным шаблоном для подразделов в этом разделе является </a:t>
            </a:r>
            <a:r>
              <a:rPr lang="en-US" dirty="0">
                <a:effectLst/>
                <a:latin typeface="Times New Roman" panose="02020603050405020304" pitchFamily="18" charset="0"/>
              </a:rPr>
              <a:t>SOFTWARE\[</a:t>
            </a:r>
            <a:r>
              <a:rPr lang="en-US" dirty="0" err="1">
                <a:effectLst/>
                <a:latin typeface="Times New Roman" panose="02020603050405020304" pitchFamily="18" charset="0"/>
              </a:rPr>
              <a:t>CompanyName</a:t>
            </a:r>
            <a:r>
              <a:rPr lang="en-US" dirty="0">
                <a:effectLst/>
                <a:latin typeface="Times New Roman" panose="02020603050405020304" pitchFamily="18" charset="0"/>
              </a:rPr>
              <a:t>]\[ProductName]\[Version]</a:t>
            </a:r>
            <a:br>
              <a:rPr lang="en-US" dirty="0"/>
            </a:br>
            <a:r>
              <a:rPr lang="en-US" dirty="0">
                <a:effectLst/>
                <a:latin typeface="Times New Roman" panose="02020603050405020304" pitchFamily="18" charset="0"/>
              </a:rPr>
              <a:t>(“Version” </a:t>
            </a:r>
            <a:r>
              <a:rPr lang="ru-RU" dirty="0">
                <a:effectLst/>
                <a:latin typeface="Times New Roman" panose="02020603050405020304" pitchFamily="18" charset="0"/>
              </a:rPr>
              <a:t>используется не всегда</a:t>
            </a:r>
            <a:r>
              <a:rPr lang="en-US" dirty="0">
                <a:effectLst/>
                <a:latin typeface="Times New Roman" panose="02020603050405020304" pitchFamily="18" charset="0"/>
              </a:rPr>
              <a:t>)</a:t>
            </a:r>
            <a:endParaRPr lang="en-US" dirty="0">
              <a:effectLst/>
              <a:latin typeface="Cambria" panose="02040503050406030204" pitchFamily="18" charset="0"/>
              <a:ea typeface="Cambria" panose="02040503050406030204" pitchFamily="18" charset="0"/>
            </a:endParaRPr>
          </a:p>
          <a:p>
            <a:pPr>
              <a:buFont typeface="Wingdings" panose="05000000000000000000" pitchFamily="2" charset="2"/>
              <a:buChar char="q"/>
            </a:pPr>
            <a:r>
              <a:rPr lang="en-US" b="1" dirty="0">
                <a:latin typeface="Cambria" panose="02040503050406030204" pitchFamily="18" charset="0"/>
                <a:ea typeface="Cambria" panose="02040503050406030204" pitchFamily="18" charset="0"/>
              </a:rPr>
              <a:t>SYSTEM</a:t>
            </a:r>
            <a:r>
              <a:rPr lang="ru-RU" dirty="0">
                <a:latin typeface="Cambria" panose="02040503050406030204" pitchFamily="18" charset="0"/>
                <a:ea typeface="Cambria" panose="02040503050406030204" pitchFamily="18" charset="0"/>
              </a:rPr>
              <a:t> – это раздел в котром хранится большинство системных параметров, а также который читается различными системными компонентами при их запуске</a:t>
            </a: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3450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3"/>
            <a:ext cx="10515600" cy="5097251"/>
          </a:xfrm>
        </p:spPr>
        <p:txBody>
          <a:bodyPr>
            <a:normAutofit fontScale="92500" lnSpcReduction="10000"/>
          </a:bodyPr>
          <a:lstStyle/>
          <a:p>
            <a:pPr marL="0" indent="0">
              <a:buNone/>
            </a:pPr>
            <a:r>
              <a:rPr lang="ru-RU" dirty="0">
                <a:effectLst/>
                <a:latin typeface="Cambria" panose="02040503050406030204" pitchFamily="18" charset="0"/>
                <a:ea typeface="Cambria" panose="02040503050406030204" pitchFamily="18" charset="0"/>
              </a:rPr>
              <a:t>Среди интересных для нас как разработчиков подразделов раздела </a:t>
            </a:r>
            <a:r>
              <a:rPr lang="en-US" dirty="0">
                <a:effectLst/>
                <a:latin typeface="Cambria" panose="02040503050406030204" pitchFamily="18" charset="0"/>
                <a:ea typeface="Cambria" panose="02040503050406030204" pitchFamily="18" charset="0"/>
              </a:rPr>
              <a:t>SYSTEM </a:t>
            </a:r>
            <a:r>
              <a:rPr lang="ru-RU" dirty="0">
                <a:effectLst/>
                <a:latin typeface="Cambria" panose="02040503050406030204" pitchFamily="18" charset="0"/>
                <a:ea typeface="Cambria" panose="02040503050406030204" pitchFamily="18" charset="0"/>
              </a:rPr>
              <a:t>можно выделить:</a:t>
            </a:r>
          </a:p>
          <a:p>
            <a:pPr>
              <a:buFont typeface="Wingdings" panose="05000000000000000000" pitchFamily="2" charset="2"/>
              <a:buChar char="v"/>
            </a:pPr>
            <a:r>
              <a:rPr lang="en-US" b="1" dirty="0">
                <a:effectLst/>
                <a:latin typeface="Cambria" panose="02040503050406030204" pitchFamily="18" charset="0"/>
                <a:ea typeface="Cambria" panose="02040503050406030204" pitchFamily="18" charset="0"/>
              </a:rPr>
              <a:t>SYSTEM\CurrentControlSet\Services</a:t>
            </a:r>
            <a:r>
              <a:rPr lang="ru-RU" b="1"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 в нём хранится информация о службах и драйверах устройств установленных в системе</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US" b="1" dirty="0">
                <a:effectLst/>
                <a:latin typeface="Cambria" panose="02040503050406030204" pitchFamily="18" charset="0"/>
                <a:ea typeface="Cambria" panose="02040503050406030204" pitchFamily="18" charset="0"/>
              </a:rPr>
              <a:t>SYSTEM\CurrentControlSet\Enum</a:t>
            </a:r>
            <a:r>
              <a:rPr lang="ru-RU" b="1"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 в нём хранится информация о драйверах физических устройств</a:t>
            </a:r>
          </a:p>
          <a:p>
            <a:pPr>
              <a:buFont typeface="Wingdings" panose="05000000000000000000" pitchFamily="2" charset="2"/>
              <a:buChar char="v"/>
            </a:pPr>
            <a:r>
              <a:rPr lang="en-US" b="1" dirty="0">
                <a:effectLst/>
                <a:latin typeface="Cambria" panose="02040503050406030204" pitchFamily="18" charset="0"/>
                <a:ea typeface="Cambria" panose="02040503050406030204" pitchFamily="18" charset="0"/>
              </a:rPr>
              <a:t>SYSTEM\CurrentControlSet\Control </a:t>
            </a:r>
            <a:r>
              <a:rPr lang="ru-RU" dirty="0">
                <a:effectLst/>
                <a:latin typeface="Cambria" panose="02040503050406030204" pitchFamily="18" charset="0"/>
                <a:ea typeface="Cambria" panose="02040503050406030204" pitchFamily="18" charset="0"/>
              </a:rPr>
              <a:t>– в нём хранится информация используемая многими системными компонентами (такими как ядро ОС, системные менеджеры и т.д.)</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US" b="1" dirty="0">
                <a:effectLst/>
                <a:latin typeface="Cambria" panose="02040503050406030204" pitchFamily="18" charset="0"/>
                <a:ea typeface="Cambria" panose="02040503050406030204" pitchFamily="18" charset="0"/>
              </a:rPr>
              <a:t>SYSTEM\BCD00000000</a:t>
            </a:r>
            <a:r>
              <a:rPr lang="ru-RU" b="1"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 в нём храниться </a:t>
            </a:r>
            <a:r>
              <a:rPr lang="en-US" dirty="0">
                <a:effectLst/>
                <a:latin typeface="Cambria" panose="02040503050406030204" pitchFamily="18" charset="0"/>
                <a:ea typeface="Cambria" panose="02040503050406030204" pitchFamily="18" charset="0"/>
              </a:rPr>
              <a:t>Boot Configuration Data</a:t>
            </a:r>
            <a:endParaRPr lang="ru-RU" dirty="0">
              <a:effectLst/>
              <a:latin typeface="Cambria" panose="02040503050406030204" pitchFamily="18" charset="0"/>
              <a:ea typeface="Cambria" panose="02040503050406030204" pitchFamily="18" charset="0"/>
            </a:endParaRPr>
          </a:p>
          <a:p>
            <a:pPr>
              <a:buFont typeface="Wingdings" panose="05000000000000000000" pitchFamily="2" charset="2"/>
              <a:buChar char="v"/>
            </a:pPr>
            <a:r>
              <a:rPr lang="en-US" b="1" dirty="0">
                <a:effectLst/>
                <a:latin typeface="Cambria" panose="02040503050406030204" pitchFamily="18" charset="0"/>
                <a:ea typeface="Cambria" panose="02040503050406030204" pitchFamily="18" charset="0"/>
              </a:rPr>
              <a:t>SYSTEM\SECURITY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в нём храниться информация о локальных политиках безопасности</a:t>
            </a:r>
          </a:p>
          <a:p>
            <a:pPr marL="0" indent="0">
              <a:buNone/>
            </a:pP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5027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8" name="Picture 7">
            <a:extLst>
              <a:ext uri="{FF2B5EF4-FFF2-40B4-BE49-F238E27FC236}">
                <a16:creationId xmlns:a16="http://schemas.microsoft.com/office/drawing/2014/main" id="{12A86B0C-DC5A-9888-27B7-93F2933DC6B7}"/>
              </a:ext>
            </a:extLst>
          </p:cNvPr>
          <p:cNvPicPr>
            <a:picLocks noChangeAspect="1"/>
          </p:cNvPicPr>
          <p:nvPr/>
        </p:nvPicPr>
        <p:blipFill>
          <a:blip r:embed="rId2"/>
          <a:stretch>
            <a:fillRect/>
          </a:stretch>
        </p:blipFill>
        <p:spPr>
          <a:xfrm>
            <a:off x="1153908" y="1657103"/>
            <a:ext cx="5011997" cy="191423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A396D470-9CAC-FF87-9522-8C87C6E4A47B}"/>
              </a:ext>
            </a:extLst>
          </p:cNvPr>
          <p:cNvPicPr>
            <a:picLocks noChangeAspect="1"/>
          </p:cNvPicPr>
          <p:nvPr/>
        </p:nvPicPr>
        <p:blipFill>
          <a:blip r:embed="rId3"/>
          <a:stretch>
            <a:fillRect/>
          </a:stretch>
        </p:blipFill>
        <p:spPr>
          <a:xfrm>
            <a:off x="4380548" y="2577553"/>
            <a:ext cx="6820852" cy="3915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999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Что такое реестр </a:t>
            </a:r>
            <a:r>
              <a:rPr lang="en-US" altLang="ru-RU" sz="3200" dirty="0">
                <a:latin typeface="Cambria" panose="02040503050406030204" pitchFamily="18" charset="0"/>
                <a:ea typeface="Cambria" panose="02040503050406030204" pitchFamily="18" charset="0"/>
                <a:cs typeface="Arial" panose="020B0604020202020204" pitchFamily="34" charset="0"/>
              </a:rPr>
              <a:t>Windows?</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Структура реестра </a:t>
            </a:r>
            <a:r>
              <a:rPr lang="en-US" altLang="ru-RU" sz="3200" dirty="0">
                <a:latin typeface="Cambria" panose="02040503050406030204" pitchFamily="18" charset="0"/>
                <a:ea typeface="Cambria" panose="02040503050406030204" pitchFamily="18" charset="0"/>
                <a:cs typeface="Arial" panose="020B0604020202020204" pitchFamily="34" charset="0"/>
              </a:rPr>
              <a:t>Windows</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Области применения реестра</a:t>
            </a:r>
          </a:p>
          <a:p>
            <a:pPr>
              <a:buFont typeface="Wingdings" panose="05000000000000000000" pitchFamily="2" charset="2"/>
              <a:buChar char="Ø"/>
            </a:pPr>
            <a:r>
              <a:rPr lang="en-US" altLang="ru-RU" sz="3200" dirty="0">
                <a:latin typeface="Cambria" panose="02040503050406030204" pitchFamily="18" charset="0"/>
                <a:ea typeface="Cambria" panose="02040503050406030204" pitchFamily="18" charset="0"/>
                <a:cs typeface="Arial" panose="020B0604020202020204" pitchFamily="34" charset="0"/>
              </a:rPr>
              <a:t>API </a:t>
            </a:r>
            <a:r>
              <a:rPr lang="ru-RU" altLang="ru-RU" sz="3200" dirty="0">
                <a:latin typeface="Cambria" panose="02040503050406030204" pitchFamily="18" charset="0"/>
                <a:ea typeface="Cambria" panose="02040503050406030204" pitchFamily="18" charset="0"/>
                <a:cs typeface="Arial" panose="020B0604020202020204" pitchFamily="34" charset="0"/>
              </a:rPr>
              <a:t>для работы с реестром</a:t>
            </a: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70118071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9310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Следующим ульем является:</a:t>
            </a:r>
          </a:p>
          <a:p>
            <a:pPr>
              <a:buFont typeface="Wingdings" panose="05000000000000000000" pitchFamily="2" charset="2"/>
              <a:buChar char="Ø"/>
            </a:pPr>
            <a:r>
              <a:rPr lang="en-US" b="1" dirty="0">
                <a:effectLst/>
                <a:latin typeface="Cambria" panose="02040503050406030204" pitchFamily="18" charset="0"/>
                <a:ea typeface="Cambria" panose="02040503050406030204" pitchFamily="18" charset="0"/>
              </a:rPr>
              <a:t>HKEY_USERS</a:t>
            </a:r>
            <a:r>
              <a:rPr lang="ru-RU" b="1"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 этот улей хранит хранит всю информацию о каждом пользователе, который когда-либо входил в  локальную систему. Каждый пользователь представлен своим </a:t>
            </a:r>
            <a:r>
              <a:rPr lang="en-US" dirty="0">
                <a:effectLst/>
                <a:latin typeface="Cambria" panose="02040503050406030204" pitchFamily="18" charset="0"/>
                <a:ea typeface="Cambria" panose="02040503050406030204" pitchFamily="18" charset="0"/>
              </a:rPr>
              <a:t>SID</a:t>
            </a:r>
            <a:r>
              <a:rPr lang="en-US" dirty="0">
                <a:latin typeface="Cambria" panose="02040503050406030204" pitchFamily="18" charset="0"/>
                <a:ea typeface="Cambria" panose="02040503050406030204" pitchFamily="18" charset="0"/>
              </a:rPr>
              <a:t>’</a:t>
            </a:r>
            <a:r>
              <a:rPr lang="ru-RU" dirty="0">
                <a:effectLst/>
                <a:latin typeface="Cambria" panose="02040503050406030204" pitchFamily="18" charset="0"/>
                <a:ea typeface="Cambria" panose="02040503050406030204" pitchFamily="18" charset="0"/>
              </a:rPr>
              <a:t>ом</a:t>
            </a:r>
          </a:p>
          <a:p>
            <a:pPr>
              <a:buFont typeface="Wingdings" panose="05000000000000000000" pitchFamily="2" charset="2"/>
              <a:buChar char="Ø"/>
            </a:pPr>
            <a:endParaRPr lang="ru-RU"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5614339-6BFF-91DF-0A50-39D31792F54E}"/>
              </a:ext>
            </a:extLst>
          </p:cNvPr>
          <p:cNvPicPr>
            <a:picLocks noChangeAspect="1"/>
          </p:cNvPicPr>
          <p:nvPr/>
        </p:nvPicPr>
        <p:blipFill>
          <a:blip r:embed="rId2"/>
          <a:stretch>
            <a:fillRect/>
          </a:stretch>
        </p:blipFill>
        <p:spPr>
          <a:xfrm>
            <a:off x="2598192" y="3978203"/>
            <a:ext cx="6995615" cy="2137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2529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lnSpcReduction="10000"/>
          </a:bodyPr>
          <a:lstStyle/>
          <a:p>
            <a:pPr marL="0" indent="0">
              <a:buNone/>
            </a:pPr>
            <a:r>
              <a:rPr lang="ru-RU" dirty="0">
                <a:effectLst/>
                <a:latin typeface="Cambria" panose="02040503050406030204" pitchFamily="18" charset="0"/>
                <a:ea typeface="Cambria" panose="02040503050406030204" pitchFamily="18" charset="0"/>
              </a:rPr>
              <a:t>Если вы откроете один из подразделов SID, то увидите различные настройки для каждого пользователя, связанные с рабочим столом, консолью, переменными среды, цветами, клавиатурой, принтерами и т. д. </a:t>
            </a:r>
          </a:p>
          <a:p>
            <a:pPr marL="0" indent="0">
              <a:buNone/>
            </a:pPr>
            <a:r>
              <a:rPr lang="ru-RU" dirty="0">
                <a:effectLst/>
                <a:latin typeface="Cambria" panose="02040503050406030204" pitchFamily="18" charset="0"/>
                <a:ea typeface="Cambria" panose="02040503050406030204" pitchFamily="18" charset="0"/>
              </a:rPr>
              <a:t>Эти настройки считываются различными компонентами, такими как проводник Windows, чтобы адаптировать среду к пожеланиям пользователя</a:t>
            </a:r>
          </a:p>
          <a:p>
            <a:pPr>
              <a:buFont typeface="Wingdings" panose="05000000000000000000" pitchFamily="2" charset="2"/>
              <a:buChar char="Ø"/>
            </a:pPr>
            <a:r>
              <a:rPr lang="en-US" b="1" dirty="0">
                <a:effectLst/>
                <a:latin typeface="Cambria" panose="02040503050406030204" pitchFamily="18" charset="0"/>
                <a:ea typeface="Cambria" panose="02040503050406030204" pitchFamily="18" charset="0"/>
              </a:rPr>
              <a:t>HKEY_CURRENT_USER</a:t>
            </a:r>
            <a:r>
              <a:rPr lang="ru-RU" b="1" dirty="0">
                <a:effectLst/>
                <a:latin typeface="Cambria" panose="02040503050406030204" pitchFamily="18" charset="0"/>
                <a:ea typeface="Cambria" panose="02040503050406030204" pitchFamily="18" charset="0"/>
              </a:rPr>
              <a:t> (</a:t>
            </a:r>
            <a:r>
              <a:rPr lang="en-US" b="1" dirty="0">
                <a:effectLst/>
                <a:latin typeface="Cambria" panose="02040503050406030204" pitchFamily="18" charset="0"/>
                <a:ea typeface="Cambria" panose="02040503050406030204" pitchFamily="18" charset="0"/>
              </a:rPr>
              <a:t>HKCU</a:t>
            </a:r>
            <a:r>
              <a:rPr lang="ru-RU" b="1"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 этот улей является ссылкой на информацию из улья </a:t>
            </a:r>
            <a:r>
              <a:rPr lang="en-US" dirty="0">
                <a:effectLst/>
                <a:latin typeface="Cambria" panose="02040503050406030204" pitchFamily="18" charset="0"/>
                <a:ea typeface="Cambria" panose="02040503050406030204" pitchFamily="18" charset="0"/>
              </a:rPr>
              <a:t>HKEY_USERS </a:t>
            </a:r>
            <a:r>
              <a:rPr lang="ru-RU" dirty="0">
                <a:effectLst/>
                <a:latin typeface="Cambria" panose="02040503050406030204" pitchFamily="18" charset="0"/>
                <a:ea typeface="Cambria" panose="02040503050406030204" pitchFamily="18" charset="0"/>
              </a:rPr>
              <a:t>для текущего пользователя, который запустил </a:t>
            </a:r>
            <a:r>
              <a:rPr lang="en-US" dirty="0" err="1">
                <a:effectLst/>
                <a:latin typeface="Cambria" panose="02040503050406030204" pitchFamily="18" charset="0"/>
                <a:ea typeface="Cambria" panose="02040503050406030204" pitchFamily="18" charset="0"/>
              </a:rPr>
              <a:t>RegEdit</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Данные из этого улья сохраняются в скрытом файле </a:t>
            </a:r>
            <a:r>
              <a:rPr lang="en-US" dirty="0">
                <a:effectLst/>
                <a:latin typeface="Cambria" panose="02040503050406030204" pitchFamily="18" charset="0"/>
                <a:ea typeface="Cambria" panose="02040503050406030204" pitchFamily="18" charset="0"/>
              </a:rPr>
              <a:t>NtUser.dat, </a:t>
            </a:r>
            <a:r>
              <a:rPr lang="ru-RU" dirty="0">
                <a:effectLst/>
                <a:latin typeface="Cambria" panose="02040503050406030204" pitchFamily="18" charset="0"/>
                <a:ea typeface="Cambria" panose="02040503050406030204" pitchFamily="18" charset="0"/>
              </a:rPr>
              <a:t>расположенном в домашнем каталоге пользователя</a:t>
            </a:r>
          </a:p>
          <a:p>
            <a:pPr marL="0" indent="0">
              <a:buNone/>
            </a:pP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985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a:buFont typeface="Wingdings" panose="05000000000000000000" pitchFamily="2" charset="2"/>
              <a:buChar char="Ø"/>
            </a:pPr>
            <a:r>
              <a:rPr lang="en-US" b="1" dirty="0">
                <a:effectLst/>
                <a:latin typeface="Cambria" panose="02040503050406030204" pitchFamily="18" charset="0"/>
                <a:ea typeface="Cambria" panose="02040503050406030204" pitchFamily="18" charset="0"/>
              </a:rPr>
              <a:t>HKEY_CLASSES_ROOT (HKCR)</a:t>
            </a:r>
            <a:r>
              <a:rPr lang="ru-RU" b="1"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 довольно интересный улей, который состоит из комбинации следующих разделов:</a:t>
            </a:r>
          </a:p>
          <a:p>
            <a:pPr lvl="1">
              <a:buFont typeface="Wingdings" panose="05000000000000000000" pitchFamily="2" charset="2"/>
              <a:buChar char="q"/>
            </a:pPr>
            <a:r>
              <a:rPr lang="en-US" dirty="0">
                <a:effectLst/>
                <a:latin typeface="Times New Roman" panose="02020603050405020304" pitchFamily="18" charset="0"/>
              </a:rPr>
              <a:t>HKEY_LOCAL_MACHINE\Software\Classes</a:t>
            </a:r>
            <a:endParaRPr lang="ru-RU" dirty="0">
              <a:effectLst/>
              <a:latin typeface="Times New Roman" panose="02020603050405020304" pitchFamily="18" charset="0"/>
            </a:endParaRPr>
          </a:p>
          <a:p>
            <a:pPr lvl="1">
              <a:buFont typeface="Wingdings" panose="05000000000000000000" pitchFamily="2" charset="2"/>
              <a:buChar char="q"/>
            </a:pPr>
            <a:r>
              <a:rPr lang="en-US" dirty="0">
                <a:effectLst/>
                <a:latin typeface="Times New Roman" panose="02020603050405020304" pitchFamily="18" charset="0"/>
              </a:rPr>
              <a:t>HKEY_CURRENT_USER\Software\Classes(HKEY_USERS\{</a:t>
            </a:r>
            <a:r>
              <a:rPr lang="en-US" dirty="0" err="1">
                <a:effectLst/>
                <a:latin typeface="Times New Roman" panose="02020603050405020304" pitchFamily="18" charset="0"/>
              </a:rPr>
              <a:t>UserSid</a:t>
            </a:r>
            <a:r>
              <a:rPr lang="en-US" dirty="0">
                <a:effectLst/>
                <a:latin typeface="Times New Roman" panose="02020603050405020304" pitchFamily="18" charset="0"/>
              </a:rPr>
              <a:t>}_Classes)</a:t>
            </a:r>
            <a:endParaRPr lang="ru-RU" dirty="0">
              <a:effectLst/>
              <a:latin typeface="Times New Roman" panose="02020603050405020304" pitchFamily="18" charset="0"/>
            </a:endParaRPr>
          </a:p>
          <a:p>
            <a:pPr marL="0" indent="0">
              <a:buNone/>
            </a:pPr>
            <a:r>
              <a:rPr lang="ru-RU" dirty="0">
                <a:latin typeface="Cambria" panose="02040503050406030204" pitchFamily="18" charset="0"/>
                <a:ea typeface="Cambria" panose="02040503050406030204" pitchFamily="18" charset="0"/>
              </a:rPr>
              <a:t>В случае конфликта, настройки HKEY_CURRENT_USER переопределяют HKEY_LOCAL_MACHINE, поскольку выбор пользователя должен иметь более высокий приоритет, чем выбор компьютера по умолчанию</a:t>
            </a:r>
          </a:p>
          <a:p>
            <a:pPr>
              <a:buFont typeface="Wingdings" panose="05000000000000000000" pitchFamily="2" charset="2"/>
              <a:buChar char="Ø"/>
            </a:pP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1721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5045494"/>
          </a:xfrm>
        </p:spPr>
        <p:txBody>
          <a:bodyPr>
            <a:normAutofit fontScale="92500" lnSpcReduction="10000"/>
          </a:bodyPr>
          <a:lstStyle/>
          <a:p>
            <a:pPr marL="0" indent="0">
              <a:buNone/>
            </a:pPr>
            <a:r>
              <a:rPr lang="en-US" b="1" dirty="0">
                <a:effectLst/>
                <a:latin typeface="Cambria" panose="02040503050406030204" pitchFamily="18" charset="0"/>
                <a:ea typeface="Cambria" panose="02040503050406030204" pitchFamily="18" charset="0"/>
              </a:rPr>
              <a:t>HKEY_CLASSES_ROOT </a:t>
            </a:r>
            <a:r>
              <a:rPr lang="ru-RU" dirty="0">
                <a:effectLst/>
                <a:latin typeface="Cambria" panose="02040503050406030204" pitchFamily="18" charset="0"/>
                <a:ea typeface="Cambria" panose="02040503050406030204" pitchFamily="18" charset="0"/>
              </a:rPr>
              <a:t>содержит следующую информацию:</a:t>
            </a:r>
          </a:p>
          <a:p>
            <a:pPr lvl="1">
              <a:buFont typeface="Wingdings" panose="05000000000000000000" pitchFamily="2" charset="2"/>
              <a:buChar char="q"/>
            </a:pPr>
            <a:r>
              <a:rPr lang="ru-RU" dirty="0">
                <a:latin typeface="Cambria" panose="02040503050406030204" pitchFamily="18" charset="0"/>
                <a:ea typeface="Cambria" panose="02040503050406030204" pitchFamily="18" charset="0"/>
              </a:rPr>
              <a:t>Данные оболочки Explorer: типы файлов и ассоциации, а также информация о расширениях оболочки</a:t>
            </a:r>
          </a:p>
          <a:p>
            <a:pPr lvl="1">
              <a:buFont typeface="Wingdings" panose="05000000000000000000" pitchFamily="2" charset="2"/>
              <a:buChar char="q"/>
            </a:pPr>
            <a:r>
              <a:rPr lang="ru-RU" dirty="0">
                <a:latin typeface="Cambria" panose="02040503050406030204" pitchFamily="18" charset="0"/>
                <a:ea typeface="Cambria" panose="02040503050406030204" pitchFamily="18" charset="0"/>
              </a:rPr>
              <a:t>Информация, связанная с объектной моделью компонента (COM)</a:t>
            </a:r>
          </a:p>
          <a:p>
            <a:pPr marL="0" indent="0">
              <a:buNone/>
            </a:pPr>
            <a:r>
              <a:rPr lang="ru-RU" dirty="0">
                <a:latin typeface="Cambria" panose="02040503050406030204" pitchFamily="18" charset="0"/>
                <a:ea typeface="Cambria" panose="02040503050406030204" pitchFamily="18" charset="0"/>
              </a:rPr>
              <a:t>Данные оболочки например включают в себя информацию о зарегистрированных в системе расширениях файлов и действиях ассоциированных с каждым таким расширением (например, запуск </a:t>
            </a:r>
            <a:r>
              <a:rPr lang="en-US" dirty="0">
                <a:latin typeface="Cambria" panose="02040503050406030204" pitchFamily="18" charset="0"/>
                <a:ea typeface="Cambria" panose="02040503050406030204" pitchFamily="18" charset="0"/>
              </a:rPr>
              <a:t>notepad </a:t>
            </a:r>
            <a:r>
              <a:rPr lang="ru-RU" dirty="0">
                <a:latin typeface="Cambria" panose="02040503050406030204" pitchFamily="18" charset="0"/>
                <a:ea typeface="Cambria" panose="02040503050406030204" pitchFamily="18" charset="0"/>
              </a:rPr>
              <a:t>для </a:t>
            </a:r>
            <a:r>
              <a:rPr lang="en-US" dirty="0">
                <a:latin typeface="Cambria" panose="02040503050406030204" pitchFamily="18" charset="0"/>
                <a:ea typeface="Cambria" panose="02040503050406030204" pitchFamily="18" charset="0"/>
              </a:rPr>
              <a:t>.txt)</a:t>
            </a:r>
          </a:p>
          <a:p>
            <a:pPr marL="0" indent="0">
              <a:buNone/>
            </a:pPr>
            <a:r>
              <a:rPr lang="ru-RU" dirty="0">
                <a:latin typeface="Cambria" panose="02040503050406030204" pitchFamily="18" charset="0"/>
                <a:ea typeface="Cambria" panose="02040503050406030204" pitchFamily="18" charset="0"/>
              </a:rPr>
              <a:t>Другие ключи, связанные с оболочкой, включают различные расширения оболочки, поддерживаемые оболочкой Explorer, такие как пользовательские иконки, пользовательские контекстные меню и т.д.</a:t>
            </a:r>
          </a:p>
          <a:p>
            <a:pPr marL="0" indent="0">
              <a:buNone/>
            </a:pPr>
            <a:r>
              <a:rPr lang="ru-RU" dirty="0">
                <a:latin typeface="Cambria" panose="02040503050406030204" pitchFamily="18" charset="0"/>
                <a:ea typeface="Cambria" panose="02040503050406030204" pitchFamily="18" charset="0"/>
              </a:rPr>
              <a:t>Более фундаментально важная информация в HKEY_CLASSES_ROOT связана с регистрацией COM-компонент</a:t>
            </a:r>
          </a:p>
        </p:txBody>
      </p:sp>
    </p:spTree>
    <p:extLst>
      <p:ext uri="{BB962C8B-B14F-4D97-AF65-F5344CB8AC3E}">
        <p14:creationId xmlns:p14="http://schemas.microsoft.com/office/powerpoint/2010/main" val="3488601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8" name="Content Placeholder 7">
            <a:extLst>
              <a:ext uri="{FF2B5EF4-FFF2-40B4-BE49-F238E27FC236}">
                <a16:creationId xmlns:a16="http://schemas.microsoft.com/office/drawing/2014/main" id="{2537C390-7642-E076-DD40-487CE6817503}"/>
              </a:ext>
            </a:extLst>
          </p:cNvPr>
          <p:cNvPicPr>
            <a:picLocks noGrp="1" noChangeAspect="1"/>
          </p:cNvPicPr>
          <p:nvPr>
            <p:ph idx="1"/>
          </p:nvPr>
        </p:nvPicPr>
        <p:blipFill>
          <a:blip r:embed="rId2"/>
          <a:stretch>
            <a:fillRect/>
          </a:stretch>
        </p:blipFill>
        <p:spPr>
          <a:xfrm>
            <a:off x="832094" y="2037262"/>
            <a:ext cx="3781953" cy="121937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8253F95-218B-0C9A-16F5-C8605CC191D3}"/>
              </a:ext>
            </a:extLst>
          </p:cNvPr>
          <p:cNvPicPr>
            <a:picLocks noChangeAspect="1"/>
          </p:cNvPicPr>
          <p:nvPr/>
        </p:nvPicPr>
        <p:blipFill>
          <a:blip r:embed="rId3"/>
          <a:stretch>
            <a:fillRect/>
          </a:stretch>
        </p:blipFill>
        <p:spPr>
          <a:xfrm>
            <a:off x="3562923" y="2646947"/>
            <a:ext cx="7240010" cy="1390844"/>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F4FF7F1B-C1DE-4738-19DE-BE34390DE205}"/>
              </a:ext>
            </a:extLst>
          </p:cNvPr>
          <p:cNvPicPr>
            <a:picLocks noChangeAspect="1"/>
          </p:cNvPicPr>
          <p:nvPr/>
        </p:nvPicPr>
        <p:blipFill>
          <a:blip r:embed="rId4"/>
          <a:stretch>
            <a:fillRect/>
          </a:stretch>
        </p:blipFill>
        <p:spPr>
          <a:xfrm>
            <a:off x="2365833" y="3910459"/>
            <a:ext cx="4496427" cy="23625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745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latin typeface="Cambria" panose="02040503050406030204" pitchFamily="18" charset="0"/>
                <a:ea typeface="Cambria" panose="02040503050406030204" pitchFamily="18" charset="0"/>
              </a:rPr>
              <a:t>Как уже упоминалось некоторые улья содержат энергозависимые и энергонезависимые данные. Например: </a:t>
            </a:r>
          </a:p>
        </p:txBody>
      </p:sp>
      <p:pic>
        <p:nvPicPr>
          <p:cNvPr id="3" name="Picture 2">
            <a:extLst>
              <a:ext uri="{FF2B5EF4-FFF2-40B4-BE49-F238E27FC236}">
                <a16:creationId xmlns:a16="http://schemas.microsoft.com/office/drawing/2014/main" id="{07BFE344-657C-9EB6-D868-C5EDEE04473C}"/>
              </a:ext>
            </a:extLst>
          </p:cNvPr>
          <p:cNvPicPr>
            <a:picLocks noChangeAspect="1"/>
          </p:cNvPicPr>
          <p:nvPr/>
        </p:nvPicPr>
        <p:blipFill>
          <a:blip r:embed="rId2"/>
          <a:stretch>
            <a:fillRect/>
          </a:stretch>
        </p:blipFill>
        <p:spPr>
          <a:xfrm>
            <a:off x="1313782" y="2644237"/>
            <a:ext cx="9564435" cy="38486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6679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fontScale="92500" lnSpcReduction="10000"/>
          </a:bodyPr>
          <a:lstStyle/>
          <a:p>
            <a:pPr marL="0" indent="0">
              <a:buNone/>
            </a:pPr>
            <a:r>
              <a:rPr lang="ru-RU" dirty="0">
                <a:effectLst/>
                <a:latin typeface="Cambria" panose="02040503050406030204" pitchFamily="18" charset="0"/>
                <a:ea typeface="Cambria" panose="02040503050406030204" pitchFamily="18" charset="0"/>
              </a:rPr>
              <a:t>Как уже упоминалось Реестром можно управлять также из программ, используя функции </a:t>
            </a:r>
            <a:r>
              <a:rPr lang="ru-RU" dirty="0">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API реестра </a:t>
            </a:r>
            <a:endParaRPr lang="ru-RU" dirty="0">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Данное </a:t>
            </a:r>
            <a:r>
              <a:rPr lang="en-US" dirty="0">
                <a:latin typeface="Cambria" panose="02040503050406030204" pitchFamily="18" charset="0"/>
                <a:ea typeface="Cambria" panose="02040503050406030204" pitchFamily="18" charset="0"/>
              </a:rPr>
              <a:t>API </a:t>
            </a:r>
            <a:r>
              <a:rPr lang="ru-RU" dirty="0">
                <a:latin typeface="Cambria" panose="02040503050406030204" pitchFamily="18" charset="0"/>
                <a:ea typeface="Cambria" panose="02040503050406030204" pitchFamily="18" charset="0"/>
              </a:rPr>
              <a:t>содержит множество различных функций, однако мы рассмотрим самые важные из них – </a:t>
            </a:r>
            <a:r>
              <a:rPr lang="en-US" dirty="0">
                <a:latin typeface="Cambria" panose="02040503050406030204" pitchFamily="18" charset="0"/>
                <a:ea typeface="Cambria" panose="02040503050406030204" pitchFamily="18" charset="0"/>
              </a:rPr>
              <a:t>CRUD</a:t>
            </a:r>
            <a:r>
              <a:rPr lang="ru-RU" dirty="0">
                <a:latin typeface="Cambria" panose="02040503050406030204" pitchFamily="18" charset="0"/>
                <a:ea typeface="Cambria" panose="02040503050406030204" pitchFamily="18" charset="0"/>
              </a:rPr>
              <a:t> операции</a:t>
            </a:r>
          </a:p>
          <a:p>
            <a:pPr marL="0" indent="0">
              <a:buNone/>
            </a:pPr>
            <a:r>
              <a:rPr lang="ru-RU" dirty="0">
                <a:latin typeface="Cambria" panose="02040503050406030204" pitchFamily="18" charset="0"/>
                <a:ea typeface="Cambria" panose="02040503050406030204" pitchFamily="18" charset="0"/>
              </a:rPr>
              <a:t>Прежде чем приложение сможет добавлять данные в реестр, оно должно создать или открыть раздел. Чтобы создать или открыть раздел, приложение всегда обращается к разделу как к подразделу открытого в данный момент раздела (т.е. используются относительные пути)</a:t>
            </a:r>
          </a:p>
          <a:p>
            <a:pPr marL="0" indent="0">
              <a:buNone/>
            </a:pPr>
            <a:r>
              <a:rPr lang="ru-RU" dirty="0">
                <a:latin typeface="Cambria" panose="02040503050406030204" pitchFamily="18" charset="0"/>
                <a:ea typeface="Cambria" panose="02040503050406030204" pitchFamily="18" charset="0"/>
              </a:rPr>
              <a:t>Всегда открыты следующие предопределенные разделы (ульи): </a:t>
            </a:r>
            <a:r>
              <a:rPr lang="en-US" b="1" dirty="0">
                <a:latin typeface="Cambria" panose="02040503050406030204" pitchFamily="18" charset="0"/>
                <a:ea typeface="Cambria" panose="02040503050406030204" pitchFamily="18" charset="0"/>
              </a:rPr>
              <a:t>HKEY_LOCAL_MACHINE</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HKEY_CLASSES_ROOT</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HKEY_USERS </a:t>
            </a:r>
            <a:r>
              <a:rPr lang="ru-RU" dirty="0">
                <a:latin typeface="Cambria" panose="02040503050406030204" pitchFamily="18" charset="0"/>
                <a:ea typeface="Cambria" panose="02040503050406030204" pitchFamily="18" charset="0"/>
              </a:rPr>
              <a:t>и </a:t>
            </a:r>
            <a:r>
              <a:rPr lang="en-US" b="1" dirty="0">
                <a:latin typeface="Cambria" panose="02040503050406030204" pitchFamily="18" charset="0"/>
                <a:ea typeface="Cambria" panose="02040503050406030204" pitchFamily="18" charset="0"/>
              </a:rPr>
              <a:t>HKEY_CURRENT_USER</a:t>
            </a:r>
            <a:endParaRPr lang="ru-RU" dirty="0">
              <a:effectLst/>
              <a:latin typeface="Cambria" panose="02040503050406030204" pitchFamily="18" charset="0"/>
              <a:ea typeface="Cambria" panose="02040503050406030204" pitchFamily="18" charset="0"/>
            </a:endParaRPr>
          </a:p>
          <a:p>
            <a:pPr marL="0" indent="0">
              <a:buNone/>
            </a:pP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74696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latin typeface="Cambria" panose="02040503050406030204" pitchFamily="18" charset="0"/>
                <a:ea typeface="Cambria" panose="02040503050406030204" pitchFamily="18" charset="0"/>
              </a:rPr>
              <a:t>Приложение может использовать функцию </a:t>
            </a:r>
            <a:r>
              <a:rPr lang="en-US"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RegOpenKeyEx</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для открытия раздела (если его нет, функция завершится с ошибкой) и функцию </a:t>
            </a:r>
            <a:r>
              <a:rPr lang="en-US"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RegCreateKeyEx</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для создания раздела</a:t>
            </a:r>
          </a:p>
          <a:p>
            <a:pPr marL="0" indent="0">
              <a:buNone/>
            </a:pPr>
            <a:endParaRPr lang="ru-RU"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F8B974F-8D28-0060-360B-F8A8650B2159}"/>
              </a:ext>
            </a:extLst>
          </p:cNvPr>
          <p:cNvPicPr>
            <a:picLocks noChangeAspect="1"/>
          </p:cNvPicPr>
          <p:nvPr/>
        </p:nvPicPr>
        <p:blipFill>
          <a:blip r:embed="rId4"/>
          <a:stretch>
            <a:fillRect/>
          </a:stretch>
        </p:blipFill>
        <p:spPr>
          <a:xfrm>
            <a:off x="902448" y="3006157"/>
            <a:ext cx="4154592" cy="1997163"/>
          </a:xfrm>
          <a:prstGeom prst="rect">
            <a:avLst/>
          </a:prstGeom>
        </p:spPr>
      </p:pic>
      <p:pic>
        <p:nvPicPr>
          <p:cNvPr id="8" name="Picture 7">
            <a:extLst>
              <a:ext uri="{FF2B5EF4-FFF2-40B4-BE49-F238E27FC236}">
                <a16:creationId xmlns:a16="http://schemas.microsoft.com/office/drawing/2014/main" id="{FDDD9A7A-6372-458E-7F34-41C7448AF324}"/>
              </a:ext>
            </a:extLst>
          </p:cNvPr>
          <p:cNvPicPr>
            <a:picLocks noChangeAspect="1"/>
          </p:cNvPicPr>
          <p:nvPr/>
        </p:nvPicPr>
        <p:blipFill>
          <a:blip r:embed="rId5"/>
          <a:stretch>
            <a:fillRect/>
          </a:stretch>
        </p:blipFill>
        <p:spPr>
          <a:xfrm>
            <a:off x="5258429" y="3429000"/>
            <a:ext cx="6622406" cy="2638695"/>
          </a:xfrm>
          <a:prstGeom prst="rect">
            <a:avLst/>
          </a:prstGeom>
        </p:spPr>
      </p:pic>
    </p:spTree>
    <p:extLst>
      <p:ext uri="{BB962C8B-B14F-4D97-AF65-F5344CB8AC3E}">
        <p14:creationId xmlns:p14="http://schemas.microsoft.com/office/powerpoint/2010/main" val="2870184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latin typeface="Cambria" panose="02040503050406030204" pitchFamily="18" charset="0"/>
                <a:ea typeface="Cambria" panose="02040503050406030204" pitchFamily="18" charset="0"/>
              </a:rPr>
              <a:t>Прежде чем рассматривать всё, что происходит дальше, стоит отметить, что как и в случае с объектами ядра,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работает с Реестром через некоторый аналог дескрипторов который называется </a:t>
            </a:r>
            <a:r>
              <a:rPr lang="en-US" b="1" dirty="0">
                <a:latin typeface="Cambria" panose="02040503050406030204" pitchFamily="18" charset="0"/>
                <a:ea typeface="Cambria" panose="02040503050406030204" pitchFamily="18" charset="0"/>
              </a:rPr>
              <a:t>HKEY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по сути является дескриптором раздела Реестра)</a:t>
            </a:r>
          </a:p>
          <a:p>
            <a:pPr marL="0" indent="0">
              <a:buNone/>
            </a:pPr>
            <a:r>
              <a:rPr lang="ru-RU" dirty="0">
                <a:latin typeface="Cambria" panose="02040503050406030204" pitchFamily="18" charset="0"/>
                <a:ea typeface="Cambria" panose="02040503050406030204" pitchFamily="18" charset="0"/>
              </a:rPr>
              <a:t>При работе с </a:t>
            </a:r>
            <a:r>
              <a:rPr lang="en-US" b="1" dirty="0">
                <a:latin typeface="Cambria" panose="02040503050406030204" pitchFamily="18" charset="0"/>
                <a:ea typeface="Cambria" panose="02040503050406030204" pitchFamily="18" charset="0"/>
              </a:rPr>
              <a:t>HKEY</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применяются теже правила, что и при работе с </a:t>
            </a:r>
            <a:r>
              <a:rPr lang="en-US" b="1" dirty="0">
                <a:latin typeface="Cambria" panose="02040503050406030204" pitchFamily="18" charset="0"/>
                <a:ea typeface="Cambria" panose="02040503050406030204" pitchFamily="18" charset="0"/>
              </a:rPr>
              <a:t>HANDLE</a:t>
            </a:r>
            <a:r>
              <a:rPr lang="en-US"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Открываем разделы только когда в этом есть нобходимость (не стоит выделять ресурсы системы заранее)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Закрываем дескрипторы на разделы которые больше не нужны (системе нужно знать, что ресурсы можно освободить)</a:t>
            </a:r>
          </a:p>
          <a:p>
            <a:pPr marL="0" indent="0">
              <a:buNone/>
            </a:pP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62038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latin typeface="Cambria" panose="02040503050406030204" pitchFamily="18" charset="0"/>
                <a:ea typeface="Cambria" panose="02040503050406030204" pitchFamily="18" charset="0"/>
              </a:rPr>
              <a:t>Теперь давайте перейдем к самим функциям</a:t>
            </a:r>
          </a:p>
          <a:p>
            <a:pPr marL="0" indent="0">
              <a:buNone/>
            </a:pPr>
            <a:r>
              <a:rPr lang="ru-RU" b="1" i="1" dirty="0">
                <a:latin typeface="Cambria" panose="02040503050406030204" pitchFamily="18" charset="0"/>
                <a:ea typeface="Cambria" panose="02040503050406030204" pitchFamily="18" charset="0"/>
              </a:rPr>
              <a:t>hKey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это базовый раздел, с помощью которого можно интерпретировать lpSubKey. Это может быть один из предопределенных разделов (упоминались ранее) или дескриптор раздела из более раннего вызова Registry API</a:t>
            </a:r>
          </a:p>
          <a:p>
            <a:pPr marL="0" indent="0">
              <a:buNone/>
            </a:pPr>
            <a:r>
              <a:rPr lang="ru-RU" dirty="0">
                <a:latin typeface="Cambria" panose="02040503050406030204" pitchFamily="18" charset="0"/>
                <a:ea typeface="Cambria" panose="02040503050406030204" pitchFamily="18" charset="0"/>
              </a:rPr>
              <a:t>Подраздел lpSubKey не чувствителен к регистру</a:t>
            </a:r>
          </a:p>
          <a:p>
            <a:pPr marL="0" indent="0">
              <a:buNone/>
            </a:pPr>
            <a:r>
              <a:rPr lang="ru-RU" b="1" i="1" dirty="0">
                <a:effectLst/>
                <a:latin typeface="Cambria" panose="02040503050406030204" pitchFamily="18" charset="0"/>
                <a:ea typeface="Cambria" panose="02040503050406030204" pitchFamily="18" charset="0"/>
              </a:rPr>
              <a:t>ulOptions</a:t>
            </a:r>
            <a:r>
              <a:rPr lang="ru-RU" dirty="0">
                <a:effectLst/>
                <a:latin typeface="Cambria" panose="02040503050406030204" pitchFamily="18" charset="0"/>
                <a:ea typeface="Cambria" panose="02040503050406030204" pitchFamily="18" charset="0"/>
              </a:rPr>
              <a:t> может быть 0 или REG_OPTION_OPEN_LINK, в последнем случае, если раздел является ссылкой (на другой раздел), открывается сам раздел-ссылка, а не целевой объект ссылки. В большинстве случаев устанавливайте параметр в 0</a:t>
            </a:r>
          </a:p>
        </p:txBody>
      </p:sp>
    </p:spTree>
    <p:extLst>
      <p:ext uri="{BB962C8B-B14F-4D97-AF65-F5344CB8AC3E}">
        <p14:creationId xmlns:p14="http://schemas.microsoft.com/office/powerpoint/2010/main" val="135978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499957670"/>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Приложения, работавшие в среде Windows 3.x</a:t>
            </a:r>
            <a:r>
              <a:rPr lang="en-US"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и DOS обычно создавали файлы инициализации, в которые записывалась информация о параметрах</a:t>
            </a:r>
            <a:r>
              <a:rPr lang="en-US"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конфигурации, пользовательских настройках, флагах состояния и других характеристиках приложения</a:t>
            </a:r>
            <a:endParaRPr lang="en-US" dirty="0">
              <a:latin typeface="Cambria" panose="02040503050406030204" pitchFamily="18" charset="0"/>
              <a:ea typeface="Cambria" panose="02040503050406030204" pitchFamily="18" charset="0"/>
            </a:endParaRPr>
          </a:p>
          <a:p>
            <a:pPr marL="0" indent="0">
              <a:buNone/>
            </a:pPr>
            <a:r>
              <a:rPr lang="ru-RU" dirty="0">
                <a:effectLst/>
                <a:latin typeface="Cambria" panose="02040503050406030204" pitchFamily="18" charset="0"/>
                <a:ea typeface="Cambria" panose="02040503050406030204" pitchFamily="18" charset="0"/>
              </a:rPr>
              <a:t>Так файл Win.INI содержит данные о конфигурации системы, файл Reg.DAT </a:t>
            </a:r>
            <a:r>
              <a:rPr lang="en-US" dirty="0">
                <a:effectLst/>
                <a:latin typeface="Cambria" panose="02040503050406030204" pitchFamily="18" charset="0"/>
                <a:ea typeface="Cambria" panose="02040503050406030204" pitchFamily="18" charset="0"/>
              </a:rPr>
              <a:t>–</a:t>
            </a:r>
            <a:r>
              <a:rPr lang="ru-RU" dirty="0">
                <a:effectLst/>
                <a:latin typeface="Cambria" panose="02040503050406030204" pitchFamily="18" charset="0"/>
                <a:ea typeface="Cambria" panose="02040503050406030204" pitchFamily="18" charset="0"/>
              </a:rPr>
              <a:t> о связях между приложениями и расширениями документов, а также о OLE-объектах, файл System.INI </a:t>
            </a:r>
            <a:r>
              <a:rPr lang="en-US" dirty="0">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об аппаратной конфигурации. В других INI-файлах хранятся сведения о параметрах отдельных приложений</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51035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b="1" i="1" dirty="0">
                <a:latin typeface="Cambria" panose="02040503050406030204" pitchFamily="18" charset="0"/>
                <a:ea typeface="Cambria" panose="02040503050406030204" pitchFamily="18" charset="0"/>
              </a:rPr>
              <a:t>samDesired</a:t>
            </a:r>
            <a:r>
              <a:rPr lang="ru-RU" dirty="0">
                <a:latin typeface="Cambria" panose="02040503050406030204" pitchFamily="18" charset="0"/>
                <a:ea typeface="Cambria" panose="02040503050406030204" pitchFamily="18" charset="0"/>
              </a:rPr>
              <a:t> – это требуемая маска доступа, с помощью которой можно открыть/создать раздел. Если доступ не может быть предоставлен, вызов завершается ошибкой с кодом ошибки «отказано в доступе» (5). Обычно применяются маски доступа </a:t>
            </a:r>
            <a:r>
              <a:rPr lang="ru-RU" b="1" dirty="0">
                <a:latin typeface="Cambria" panose="02040503050406030204" pitchFamily="18" charset="0"/>
                <a:ea typeface="Cambria" panose="02040503050406030204" pitchFamily="18" charset="0"/>
              </a:rPr>
              <a:t>KEY_READ </a:t>
            </a:r>
            <a:r>
              <a:rPr lang="ru-RU" dirty="0">
                <a:latin typeface="Cambria" panose="02040503050406030204" pitchFamily="18" charset="0"/>
                <a:ea typeface="Cambria" panose="02040503050406030204" pitchFamily="18" charset="0"/>
              </a:rPr>
              <a:t>для всех операций запроса/перечисления разделов и </a:t>
            </a:r>
            <a:r>
              <a:rPr lang="ru-RU" b="1" dirty="0">
                <a:latin typeface="Cambria" panose="02040503050406030204" pitchFamily="18" charset="0"/>
                <a:ea typeface="Cambria" panose="02040503050406030204" pitchFamily="18" charset="0"/>
              </a:rPr>
              <a:t>KEY_WRITE </a:t>
            </a:r>
            <a:r>
              <a:rPr lang="ru-RU" dirty="0">
                <a:latin typeface="Cambria" panose="02040503050406030204" pitchFamily="18" charset="0"/>
                <a:ea typeface="Cambria" panose="02040503050406030204" pitchFamily="18" charset="0"/>
              </a:rPr>
              <a:t>для операций записи/изменения значений и создания подразделов</a:t>
            </a:r>
          </a:p>
          <a:p>
            <a:pPr marL="0" indent="0">
              <a:buNone/>
            </a:pPr>
            <a:r>
              <a:rPr lang="ru-RU" b="1" i="1" dirty="0">
                <a:effectLst/>
                <a:latin typeface="Cambria" panose="02040503050406030204" pitchFamily="18" charset="0"/>
                <a:ea typeface="Cambria" panose="02040503050406030204" pitchFamily="18" charset="0"/>
              </a:rPr>
              <a:t>phkResult </a:t>
            </a:r>
            <a:r>
              <a:rPr lang="ru-RU" dirty="0">
                <a:effectLst/>
                <a:latin typeface="Cambria" panose="02040503050406030204" pitchFamily="18" charset="0"/>
                <a:ea typeface="Cambria" panose="02040503050406030204" pitchFamily="18" charset="0"/>
              </a:rPr>
              <a:t>– это возвращаемый дескриптор раздела, если вызов завершен успешно</a:t>
            </a:r>
          </a:p>
        </p:txBody>
      </p:sp>
    </p:spTree>
    <p:extLst>
      <p:ext uri="{BB962C8B-B14F-4D97-AF65-F5344CB8AC3E}">
        <p14:creationId xmlns:p14="http://schemas.microsoft.com/office/powerpoint/2010/main" val="4227709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lnSpcReduction="10000"/>
          </a:bodyPr>
          <a:lstStyle/>
          <a:p>
            <a:pPr marL="0" indent="0">
              <a:buNone/>
            </a:pPr>
            <a:r>
              <a:rPr lang="ru-RU" b="1" i="1" dirty="0">
                <a:latin typeface="Cambria" panose="02040503050406030204" pitchFamily="18" charset="0"/>
                <a:ea typeface="Cambria" panose="02040503050406030204" pitchFamily="18" charset="0"/>
              </a:rPr>
              <a:t>Reserved</a:t>
            </a:r>
            <a:r>
              <a:rPr lang="ru-RU" dirty="0">
                <a:latin typeface="Cambria" panose="02040503050406030204" pitchFamily="18" charset="0"/>
                <a:ea typeface="Cambria" panose="02040503050406030204" pitchFamily="18" charset="0"/>
              </a:rPr>
              <a:t> должен быть равен нулю, а </a:t>
            </a:r>
            <a:r>
              <a:rPr lang="ru-RU" b="1" i="1" dirty="0">
                <a:latin typeface="Cambria" panose="02040503050406030204" pitchFamily="18" charset="0"/>
                <a:ea typeface="Cambria" panose="02040503050406030204" pitchFamily="18" charset="0"/>
              </a:rPr>
              <a:t>lpClass </a:t>
            </a:r>
            <a:r>
              <a:rPr lang="ru-RU" dirty="0">
                <a:latin typeface="Cambria" panose="02040503050406030204" pitchFamily="18" charset="0"/>
                <a:ea typeface="Cambria" panose="02040503050406030204" pitchFamily="18" charset="0"/>
              </a:rPr>
              <a:t>– NULL; оба значения никак не используются при вызове</a:t>
            </a:r>
          </a:p>
          <a:p>
            <a:pPr marL="0" indent="0">
              <a:buNone/>
            </a:pPr>
            <a:r>
              <a:rPr lang="ru-RU" dirty="0">
                <a:latin typeface="Cambria" panose="02040503050406030204" pitchFamily="18" charset="0"/>
                <a:ea typeface="Cambria" panose="02040503050406030204" pitchFamily="18" charset="0"/>
              </a:rPr>
              <a:t>Значение </a:t>
            </a:r>
            <a:r>
              <a:rPr lang="ru-RU" b="1" i="1" dirty="0">
                <a:latin typeface="Cambria" panose="02040503050406030204" pitchFamily="18" charset="0"/>
                <a:ea typeface="Cambria" panose="02040503050406030204" pitchFamily="18" charset="0"/>
              </a:rPr>
              <a:t>dwOptions</a:t>
            </a:r>
            <a:r>
              <a:rPr lang="ru-RU" dirty="0">
                <a:latin typeface="Cambria" panose="02040503050406030204" pitchFamily="18" charset="0"/>
                <a:ea typeface="Cambria" panose="02040503050406030204" pitchFamily="18" charset="0"/>
              </a:rPr>
              <a:t> обычно равно нулю (эквивалентно REG_OPTION_NON_VOLATILE). Это значение указывает на тип создаваемого раздела – энергонезависимый (</a:t>
            </a:r>
            <a:r>
              <a:rPr lang="en-US" dirty="0">
                <a:latin typeface="Cambria" panose="02040503050406030204" pitchFamily="18" charset="0"/>
                <a:ea typeface="Cambria" panose="02040503050406030204" pitchFamily="18" charset="0"/>
              </a:rPr>
              <a:t>non-volatile</a:t>
            </a:r>
            <a:r>
              <a:rPr lang="ru-RU" dirty="0">
                <a:latin typeface="Cambria" panose="02040503050406030204" pitchFamily="18" charset="0"/>
                <a:ea typeface="Cambria" panose="02040503050406030204" pitchFamily="18" charset="0"/>
              </a:rPr>
              <a:t>), который сохраняется</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на накопителе при сохранении улья в котором он находится. Кроме того, может быть указана любая из следующих комбинаций:</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REG_OPTION_VOLATILE</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REG_OPTION_CREATE_LINK</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REG_OPTION_BACKUP_RESTORE</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6515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b="1" i="1" dirty="0">
                <a:latin typeface="Cambria" panose="02040503050406030204" pitchFamily="18" charset="0"/>
                <a:ea typeface="Cambria" panose="02040503050406030204" pitchFamily="18" charset="0"/>
              </a:rPr>
              <a:t>lpSecurityAttributes </a:t>
            </a:r>
            <a:r>
              <a:rPr lang="ru-RU" dirty="0">
                <a:latin typeface="Cambria" panose="02040503050406030204" pitchFamily="18" charset="0"/>
                <a:ea typeface="Cambria" panose="02040503050406030204" pitchFamily="18" charset="0"/>
              </a:rPr>
              <a:t>– это обычные атрибуты SECURITY_ATTRIBUTES, с которыми вы уже знакомы. Обычно используются аттрибуты безопасности по умолчанию (</a:t>
            </a:r>
            <a:r>
              <a:rPr lang="en-US" dirty="0">
                <a:latin typeface="Cambria" panose="02040503050406030204" pitchFamily="18" charset="0"/>
                <a:ea typeface="Cambria" panose="02040503050406030204" pitchFamily="18" charset="0"/>
              </a:rPr>
              <a:t>NULL)</a:t>
            </a:r>
            <a:endParaRPr lang="ru-RU" dirty="0">
              <a:latin typeface="Cambria" panose="02040503050406030204" pitchFamily="18" charset="0"/>
              <a:ea typeface="Cambria" panose="02040503050406030204" pitchFamily="18" charset="0"/>
            </a:endParaRPr>
          </a:p>
          <a:p>
            <a:pPr marL="0" indent="0">
              <a:buNone/>
            </a:pPr>
            <a:r>
              <a:rPr lang="ru-RU" b="1" i="1" dirty="0">
                <a:latin typeface="Cambria" panose="02040503050406030204" pitchFamily="18" charset="0"/>
                <a:ea typeface="Cambria" panose="02040503050406030204" pitchFamily="18" charset="0"/>
              </a:rPr>
              <a:t>lpdwDisposition </a:t>
            </a:r>
            <a:r>
              <a:rPr lang="ru-RU" dirty="0">
                <a:latin typeface="Cambria" panose="02040503050406030204" pitchFamily="18" charset="0"/>
                <a:ea typeface="Cambria" panose="02040503050406030204" pitchFamily="18" charset="0"/>
              </a:rPr>
              <a:t>– (необязательный) параметр, возвращает, был ли на самом деле создан раздел (REG_CREATED_NEW_KEY) или был открыт существующий раздел (REG_OPENED_EXISTING_KEY)</a:t>
            </a:r>
          </a:p>
          <a:p>
            <a:pPr marL="0" indent="0">
              <a:buNone/>
            </a:pPr>
            <a:r>
              <a:rPr lang="ru-RU" dirty="0">
                <a:latin typeface="Cambria" panose="02040503050406030204" pitchFamily="18" charset="0"/>
                <a:ea typeface="Cambria" panose="02040503050406030204" pitchFamily="18" charset="0"/>
              </a:rPr>
              <a:t>Вновь созданный раздел не имеет значений (параметров)</a:t>
            </a:r>
          </a:p>
        </p:txBody>
      </p:sp>
    </p:spTree>
    <p:extLst>
      <p:ext uri="{BB962C8B-B14F-4D97-AF65-F5344CB8AC3E}">
        <p14:creationId xmlns:p14="http://schemas.microsoft.com/office/powerpoint/2010/main" val="291839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latin typeface="Cambria" panose="02040503050406030204" pitchFamily="18" charset="0"/>
                <a:ea typeface="Cambria" panose="02040503050406030204" pitchFamily="18" charset="0"/>
              </a:rPr>
              <a:t>С открытым разделом (независимо от того, создан он или нет) возможно выполнение нескольких операций. Наиболее простой из них является чтение и запись параметров. Чтение параметров возможно с помощью </a:t>
            </a:r>
            <a:r>
              <a:rPr lang="ru-RU"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RegQueryValueEx</a:t>
            </a:r>
            <a:r>
              <a:rPr lang="ru-RU" dirty="0">
                <a:latin typeface="Cambria" panose="02040503050406030204" pitchFamily="18" charset="0"/>
                <a:ea typeface="Cambria" panose="02040503050406030204" pitchFamily="18" charset="0"/>
              </a:rPr>
              <a:t>:</a:t>
            </a:r>
          </a:p>
        </p:txBody>
      </p:sp>
      <p:pic>
        <p:nvPicPr>
          <p:cNvPr id="4" name="Picture 3">
            <a:extLst>
              <a:ext uri="{FF2B5EF4-FFF2-40B4-BE49-F238E27FC236}">
                <a16:creationId xmlns:a16="http://schemas.microsoft.com/office/drawing/2014/main" id="{AE3E4164-00A3-3DC0-0B50-DFF0097E350B}"/>
              </a:ext>
            </a:extLst>
          </p:cNvPr>
          <p:cNvPicPr>
            <a:picLocks noChangeAspect="1"/>
          </p:cNvPicPr>
          <p:nvPr/>
        </p:nvPicPr>
        <p:blipFill>
          <a:blip r:embed="rId3"/>
          <a:stretch>
            <a:fillRect/>
          </a:stretch>
        </p:blipFill>
        <p:spPr>
          <a:xfrm>
            <a:off x="3627092" y="3647356"/>
            <a:ext cx="4937816" cy="2278992"/>
          </a:xfrm>
          <a:prstGeom prst="rect">
            <a:avLst/>
          </a:prstGeom>
        </p:spPr>
      </p:pic>
    </p:spTree>
    <p:extLst>
      <p:ext uri="{BB962C8B-B14F-4D97-AF65-F5344CB8AC3E}">
        <p14:creationId xmlns:p14="http://schemas.microsoft.com/office/powerpoint/2010/main" val="3249986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b="1" i="1" dirty="0">
                <a:latin typeface="Cambria" panose="02040503050406030204" pitchFamily="18" charset="0"/>
                <a:ea typeface="Cambria" panose="02040503050406030204" pitchFamily="18" charset="0"/>
              </a:rPr>
              <a:t>lpValueName </a:t>
            </a:r>
            <a:r>
              <a:rPr lang="ru-RU" i="1" dirty="0">
                <a:latin typeface="Cambria" panose="02040503050406030204" pitchFamily="18" charset="0"/>
                <a:ea typeface="Cambria" panose="02040503050406030204" pitchFamily="18" charset="0"/>
              </a:rPr>
              <a:t>–</a:t>
            </a:r>
            <a:r>
              <a:rPr lang="ru-RU" b="1" i="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это имя запрашиваемого параметра. Если это NULL или пустая строка, то извлекается значение параметра по умолчанию (если оно есть)</a:t>
            </a:r>
          </a:p>
          <a:p>
            <a:pPr marL="0" indent="0">
              <a:buNone/>
            </a:pPr>
            <a:r>
              <a:rPr lang="ru-RU" b="1" i="1" dirty="0">
                <a:latin typeface="Cambria" panose="02040503050406030204" pitchFamily="18" charset="0"/>
                <a:ea typeface="Cambria" panose="02040503050406030204" pitchFamily="18" charset="0"/>
              </a:rPr>
              <a:t>lp</a:t>
            </a:r>
            <a:r>
              <a:rPr lang="en-US" b="1" i="1" dirty="0">
                <a:latin typeface="Cambria" panose="02040503050406030204" pitchFamily="18" charset="0"/>
                <a:ea typeface="Cambria" panose="02040503050406030204" pitchFamily="18" charset="0"/>
              </a:rPr>
              <a:t>Type</a:t>
            </a:r>
            <a:r>
              <a:rPr lang="ru-RU" dirty="0">
                <a:latin typeface="Cambria" panose="02040503050406030204" pitchFamily="18" charset="0"/>
                <a:ea typeface="Cambria" panose="02040503050406030204" pitchFamily="18" charset="0"/>
              </a:rPr>
              <a:t> – это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необязательный указатель, возвращающий тип</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возвращаемых данных</a:t>
            </a:r>
            <a:r>
              <a:rPr lang="en-US"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lpType </a:t>
            </a:r>
            <a:r>
              <a:rPr lang="ru-RU" dirty="0">
                <a:latin typeface="Cambria" panose="02040503050406030204" pitchFamily="18" charset="0"/>
                <a:ea typeface="Cambria" panose="02040503050406030204" pitchFamily="18" charset="0"/>
              </a:rPr>
              <a:t>может быть указан как NULL в случае, если вызывающий код не заинтересован в этой информации. Обычно это тот случай, когда вызывающий код знает, чего ожидать</a:t>
            </a:r>
          </a:p>
          <a:p>
            <a:pPr marL="0" indent="0">
              <a:buNone/>
            </a:pPr>
            <a:r>
              <a:rPr lang="ru-RU" b="1" i="1" dirty="0">
                <a:latin typeface="Cambria" panose="02040503050406030204" pitchFamily="18" charset="0"/>
                <a:ea typeface="Cambria" panose="02040503050406030204" pitchFamily="18" charset="0"/>
              </a:rPr>
              <a:t>lpData</a:t>
            </a:r>
            <a:r>
              <a:rPr lang="ru-RU" dirty="0">
                <a:latin typeface="Cambria" panose="02040503050406030204" pitchFamily="18" charset="0"/>
                <a:ea typeface="Cambria" panose="02040503050406030204" pitchFamily="18" charset="0"/>
              </a:rPr>
              <a:t> – это выделенный вызывающим кодом буфер для самих данных</a:t>
            </a:r>
          </a:p>
        </p:txBody>
      </p:sp>
    </p:spTree>
    <p:extLst>
      <p:ext uri="{BB962C8B-B14F-4D97-AF65-F5344CB8AC3E}">
        <p14:creationId xmlns:p14="http://schemas.microsoft.com/office/powerpoint/2010/main" val="3751670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Для некоторых типов значений размер является постоянным (например, 4 байта для REG_DWORD), но другие являются динамическими (например, REG_SZ, REG_BINARY), что означает, что вызывающей стороне необходимо выделить достаточно большой буфер, в противном случае скопируется только часть данных, и функция вернёт ERROR_MORE_DATA</a:t>
            </a:r>
          </a:p>
          <a:p>
            <a:pPr marL="0" indent="0">
              <a:buNone/>
            </a:pPr>
            <a:r>
              <a:rPr lang="ru-RU" dirty="0">
                <a:latin typeface="Cambria" panose="02040503050406030204" pitchFamily="18" charset="0"/>
                <a:ea typeface="Cambria" panose="02040503050406030204" pitchFamily="18" charset="0"/>
              </a:rPr>
              <a:t>Размер буфера вызывающего кода указывается с помощью последнего параметра. При вызове функции он должен содержать размер буфера.  На выходе он содержит количество реально записанных байт. Если вызывающему коду нужен только размер данных, он может передать значение NULL для </a:t>
            </a:r>
            <a:r>
              <a:rPr lang="ru-RU" b="1" i="1" dirty="0">
                <a:latin typeface="Cambria" panose="02040503050406030204" pitchFamily="18" charset="0"/>
                <a:ea typeface="Cambria" panose="02040503050406030204" pitchFamily="18" charset="0"/>
              </a:rPr>
              <a:t>lpData </a:t>
            </a:r>
            <a:r>
              <a:rPr lang="ru-RU" dirty="0">
                <a:latin typeface="Cambria" panose="02040503050406030204" pitchFamily="18" charset="0"/>
                <a:ea typeface="Cambria" panose="02040503050406030204" pitchFamily="18" charset="0"/>
              </a:rPr>
              <a:t>и получить обратно размер в </a:t>
            </a:r>
            <a:r>
              <a:rPr lang="ru-RU" b="1" i="1" dirty="0">
                <a:latin typeface="Cambria" panose="02040503050406030204" pitchFamily="18" charset="0"/>
                <a:ea typeface="Cambria" panose="02040503050406030204" pitchFamily="18" charset="0"/>
              </a:rPr>
              <a:t>lpcbData</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98075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5235276"/>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Для извлечения значений параметров из разделов существует ещё одна функция </a:t>
            </a:r>
            <a:r>
              <a:rPr lang="en-US"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RegGetValue</a:t>
            </a:r>
            <a:r>
              <a:rPr lang="ru-RU"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Функция аналогична </a:t>
            </a:r>
            <a:r>
              <a:rPr lang="ru-RU" b="1" dirty="0">
                <a:latin typeface="Cambria" panose="02040503050406030204" pitchFamily="18" charset="0"/>
                <a:ea typeface="Cambria" panose="02040503050406030204" pitchFamily="18" charset="0"/>
              </a:rPr>
              <a:t>RegQueryValueEx</a:t>
            </a:r>
            <a:r>
              <a:rPr lang="ru-RU" dirty="0">
                <a:latin typeface="Cambria" panose="02040503050406030204" pitchFamily="18" charset="0"/>
                <a:ea typeface="Cambria" panose="02040503050406030204" pitchFamily="18" charset="0"/>
              </a:rPr>
              <a:t>, но добавляет приятную опцию (через параметр </a:t>
            </a:r>
            <a:r>
              <a:rPr lang="ru-RU" b="1" i="1" dirty="0">
                <a:latin typeface="Cambria" panose="02040503050406030204" pitchFamily="18" charset="0"/>
                <a:ea typeface="Cambria" panose="02040503050406030204" pitchFamily="18" charset="0"/>
              </a:rPr>
              <a:t>dwFlags</a:t>
            </a:r>
            <a:r>
              <a:rPr lang="ru-RU" dirty="0">
                <a:latin typeface="Cambria" panose="02040503050406030204" pitchFamily="18" charset="0"/>
                <a:ea typeface="Cambria" panose="02040503050406030204" pitchFamily="18" charset="0"/>
              </a:rPr>
              <a:t>) для ограничения типа(ов) значений, которые могут быть возвращены</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При работе со строковыми параметрами предпочтительнее использовать данную функцию (она гарантирует нуль-терминированность строк)</a:t>
            </a: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9953A8F-B0AA-E94D-489D-056D3EAA9784}"/>
              </a:ext>
            </a:extLst>
          </p:cNvPr>
          <p:cNvPicPr>
            <a:picLocks noChangeAspect="1"/>
          </p:cNvPicPr>
          <p:nvPr/>
        </p:nvPicPr>
        <p:blipFill>
          <a:blip r:embed="rId3"/>
          <a:stretch>
            <a:fillRect/>
          </a:stretch>
        </p:blipFill>
        <p:spPr>
          <a:xfrm>
            <a:off x="4201844" y="2368272"/>
            <a:ext cx="3788312" cy="2121455"/>
          </a:xfrm>
          <a:prstGeom prst="rect">
            <a:avLst/>
          </a:prstGeom>
        </p:spPr>
      </p:pic>
    </p:spTree>
    <p:extLst>
      <p:ext uri="{BB962C8B-B14F-4D97-AF65-F5344CB8AC3E}">
        <p14:creationId xmlns:p14="http://schemas.microsoft.com/office/powerpoint/2010/main" val="418076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latin typeface="Cambria" panose="02040503050406030204" pitchFamily="18" charset="0"/>
                <a:ea typeface="Cambria" panose="02040503050406030204" pitchFamily="18" charset="0"/>
              </a:rPr>
              <a:t>Для записи параметров в разделы существуют функции </a:t>
            </a:r>
            <a:r>
              <a:rPr lang="en-US"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RegSetValueEx</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 </a:t>
            </a:r>
            <a:r>
              <a:rPr lang="en-US"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RegSetKeyValue</a:t>
            </a:r>
            <a:r>
              <a:rPr lang="ru-RU"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Параметры в целом аналогичны функциям чтения значений, за той разницей, что буфер должен содержать записываемые данные, а последний параметр размер этих данных</a:t>
            </a: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9953A8F-B0AA-E94D-489D-056D3EAA978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90600" y="2648309"/>
            <a:ext cx="4588929" cy="2216989"/>
          </a:xfrm>
          <a:prstGeom prst="rect">
            <a:avLst/>
          </a:prstGeom>
        </p:spPr>
      </p:pic>
      <p:pic>
        <p:nvPicPr>
          <p:cNvPr id="8" name="Picture 7">
            <a:extLst>
              <a:ext uri="{FF2B5EF4-FFF2-40B4-BE49-F238E27FC236}">
                <a16:creationId xmlns:a16="http://schemas.microsoft.com/office/drawing/2014/main" id="{A1C02701-1AAD-9E14-4428-79580241ECB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54623" y="2648308"/>
            <a:ext cx="4243269" cy="2216989"/>
          </a:xfrm>
          <a:prstGeom prst="rect">
            <a:avLst/>
          </a:prstGeom>
        </p:spPr>
      </p:pic>
    </p:spTree>
    <p:extLst>
      <p:ext uri="{BB962C8B-B14F-4D97-AF65-F5344CB8AC3E}">
        <p14:creationId xmlns:p14="http://schemas.microsoft.com/office/powerpoint/2010/main" val="2641569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latin typeface="Cambria" panose="02040503050406030204" pitchFamily="18" charset="0"/>
                <a:ea typeface="Cambria" panose="02040503050406030204" pitchFamily="18" charset="0"/>
              </a:rPr>
              <a:t>Функция </a:t>
            </a:r>
            <a:r>
              <a:rPr lang="en-US" b="1" dirty="0" err="1">
                <a:latin typeface="Cambria" panose="02040503050406030204" pitchFamily="18" charset="0"/>
                <a:ea typeface="Cambria" panose="02040503050406030204" pitchFamily="18" charset="0"/>
              </a:rPr>
              <a:t>RegSetKeyValue</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практически идентична </a:t>
            </a:r>
            <a:r>
              <a:rPr lang="ru-RU" b="1" dirty="0">
                <a:latin typeface="Cambria" panose="02040503050406030204" pitchFamily="18" charset="0"/>
                <a:ea typeface="Cambria" panose="02040503050406030204" pitchFamily="18" charset="0"/>
              </a:rPr>
              <a:t>RegSetValueEx</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Иногда ее удобнее использовать, поскольку она позволяет указать подраздел (</a:t>
            </a:r>
            <a:r>
              <a:rPr lang="ru-RU" b="1" i="1" dirty="0">
                <a:latin typeface="Cambria" panose="02040503050406030204" pitchFamily="18" charset="0"/>
                <a:ea typeface="Cambria" panose="02040503050406030204" pitchFamily="18" charset="0"/>
              </a:rPr>
              <a:t>lpSubKey</a:t>
            </a:r>
            <a:r>
              <a:rPr lang="ru-RU" dirty="0">
                <a:latin typeface="Cambria" panose="02040503050406030204" pitchFamily="18" charset="0"/>
                <a:ea typeface="Cambria" panose="02040503050406030204" pitchFamily="18" charset="0"/>
              </a:rPr>
              <a:t>) относительно </a:t>
            </a:r>
            <a:r>
              <a:rPr lang="ru-RU" b="1" i="1" dirty="0">
                <a:latin typeface="Cambria" panose="02040503050406030204" pitchFamily="18" charset="0"/>
                <a:ea typeface="Cambria" panose="02040503050406030204" pitchFamily="18" charset="0"/>
              </a:rPr>
              <a:t>hKey</a:t>
            </a:r>
            <a:r>
              <a:rPr lang="ru-RU" dirty="0">
                <a:latin typeface="Cambria" panose="02040503050406030204" pitchFamily="18" charset="0"/>
                <a:ea typeface="Cambria" panose="02040503050406030204" pitchFamily="18" charset="0"/>
              </a:rPr>
              <a:t>, который является конечным разделом для установки параметра</a:t>
            </a:r>
          </a:p>
          <a:p>
            <a:pPr marL="0" indent="0">
              <a:buNone/>
            </a:pPr>
            <a:r>
              <a:rPr lang="ru-RU" dirty="0">
                <a:latin typeface="Cambria" panose="02040503050406030204" pitchFamily="18" charset="0"/>
                <a:ea typeface="Cambria" panose="02040503050406030204" pitchFamily="18" charset="0"/>
              </a:rPr>
              <a:t>Это позволяет избежать необходимости явно открывать подраздел, если его дескриптор недоступен</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987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Подраздел Реестра может быть удалён функциями </a:t>
            </a:r>
            <a:r>
              <a:rPr lang="en-US" b="1" dirty="0" err="1">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RegDeleteKey</a:t>
            </a:r>
            <a:r>
              <a:rPr lang="en-US"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или</a:t>
            </a:r>
            <a:r>
              <a:rPr lang="en-US" dirty="0">
                <a:effectLst/>
                <a:latin typeface="Cambria" panose="02040503050406030204" pitchFamily="18" charset="0"/>
                <a:ea typeface="Cambria" panose="02040503050406030204" pitchFamily="18" charset="0"/>
              </a:rPr>
              <a:t> </a:t>
            </a:r>
            <a:r>
              <a:rPr lang="en-US" b="1" dirty="0" err="1">
                <a:effectLst/>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RegDeleteKeyEx</a:t>
            </a:r>
            <a:r>
              <a:rPr lang="ru-RU"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Для удаления параметров раздела можно воспользоваться функцией </a:t>
            </a:r>
            <a:r>
              <a:rPr lang="en-US" b="1"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RegDeleteValueA</a:t>
            </a:r>
            <a:r>
              <a:rPr lang="en-US" b="1" dirty="0">
                <a:latin typeface="Cambria" panose="02040503050406030204" pitchFamily="18" charset="0"/>
                <a:ea typeface="Cambria" panose="02040503050406030204" pitchFamily="18" charset="0"/>
              </a:rPr>
              <a:t>:</a:t>
            </a:r>
          </a:p>
        </p:txBody>
      </p:sp>
      <p:pic>
        <p:nvPicPr>
          <p:cNvPr id="5" name="Picture 4">
            <a:extLst>
              <a:ext uri="{FF2B5EF4-FFF2-40B4-BE49-F238E27FC236}">
                <a16:creationId xmlns:a16="http://schemas.microsoft.com/office/drawing/2014/main" id="{59953A8F-B0AA-E94D-489D-056D3EAA978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258684" y="2817565"/>
            <a:ext cx="2339196" cy="1008847"/>
          </a:xfrm>
          <a:prstGeom prst="rect">
            <a:avLst/>
          </a:prstGeom>
        </p:spPr>
      </p:pic>
      <p:pic>
        <p:nvPicPr>
          <p:cNvPr id="4" name="Picture 3">
            <a:extLst>
              <a:ext uri="{FF2B5EF4-FFF2-40B4-BE49-F238E27FC236}">
                <a16:creationId xmlns:a16="http://schemas.microsoft.com/office/drawing/2014/main" id="{475408F8-4386-D4C5-46EB-315EF20DC0F6}"/>
              </a:ext>
            </a:extLst>
          </p:cNvPr>
          <p:cNvPicPr>
            <a:picLocks noChangeAspect="1"/>
          </p:cNvPicPr>
          <p:nvPr/>
        </p:nvPicPr>
        <p:blipFill>
          <a:blip r:embed="rId6"/>
          <a:stretch>
            <a:fillRect/>
          </a:stretch>
        </p:blipFill>
        <p:spPr>
          <a:xfrm>
            <a:off x="6578631" y="2571868"/>
            <a:ext cx="2608502" cy="1493665"/>
          </a:xfrm>
          <a:prstGeom prst="rect">
            <a:avLst/>
          </a:prstGeom>
        </p:spPr>
      </p:pic>
      <p:pic>
        <p:nvPicPr>
          <p:cNvPr id="10" name="Picture 9">
            <a:extLst>
              <a:ext uri="{FF2B5EF4-FFF2-40B4-BE49-F238E27FC236}">
                <a16:creationId xmlns:a16="http://schemas.microsoft.com/office/drawing/2014/main" id="{BC9364E8-7277-A1A8-91B0-02A6F8FE2B0C}"/>
              </a:ext>
            </a:extLst>
          </p:cNvPr>
          <p:cNvPicPr>
            <a:picLocks noChangeAspect="1"/>
          </p:cNvPicPr>
          <p:nvPr/>
        </p:nvPicPr>
        <p:blipFill>
          <a:blip r:embed="rId7"/>
          <a:stretch>
            <a:fillRect/>
          </a:stretch>
        </p:blipFill>
        <p:spPr>
          <a:xfrm>
            <a:off x="6208907" y="5516592"/>
            <a:ext cx="3615462" cy="976282"/>
          </a:xfrm>
          <a:prstGeom prst="rect">
            <a:avLst/>
          </a:prstGeom>
        </p:spPr>
      </p:pic>
    </p:spTree>
    <p:extLst>
      <p:ext uri="{BB962C8B-B14F-4D97-AF65-F5344CB8AC3E}">
        <p14:creationId xmlns:p14="http://schemas.microsoft.com/office/powerpoint/2010/main" val="188407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fontScale="92500"/>
          </a:bodyPr>
          <a:lstStyle/>
          <a:p>
            <a:pPr marL="0" indent="0">
              <a:buNone/>
            </a:pPr>
            <a:r>
              <a:rPr lang="ru-RU" dirty="0">
                <a:effectLst/>
                <a:latin typeface="Cambria" panose="02040503050406030204" pitchFamily="18" charset="0"/>
                <a:ea typeface="Cambria" panose="02040503050406030204" pitchFamily="18" charset="0"/>
              </a:rPr>
              <a:t>Все файлы инициализации записываются в ASCII-формате, и доступ к ним можно осуществить с помощью любого текстового редактора</a:t>
            </a:r>
          </a:p>
          <a:p>
            <a:pPr marL="0" indent="0">
              <a:buNone/>
            </a:pPr>
            <a:r>
              <a:rPr lang="ru-RU" dirty="0">
                <a:effectLst/>
                <a:latin typeface="Cambria" panose="02040503050406030204" pitchFamily="18" charset="0"/>
                <a:ea typeface="Cambria" panose="02040503050406030204" pitchFamily="18" charset="0"/>
              </a:rPr>
              <a:t>Конечно, разработчики операционной системы и приложений вовсе не стремятся к тому, чтобы пользователи самостоятельно «ковырялись» в файлах инициализации. В идеале эти файлы должны изменяться только приложениями.</a:t>
            </a:r>
          </a:p>
          <a:p>
            <a:pPr marL="0" indent="0">
              <a:buNone/>
            </a:pPr>
            <a:r>
              <a:rPr lang="ru-RU" dirty="0">
                <a:effectLst/>
                <a:latin typeface="Cambria" panose="02040503050406030204" pitchFamily="18" charset="0"/>
                <a:ea typeface="Cambria" panose="02040503050406030204" pitchFamily="18" charset="0"/>
              </a:rPr>
              <a:t>Следует отметить, что файлы инициализации часто портятся, могут быть случайно удалены. Порой самые невинные изменения одного из них приводят к необратимым последствиям, нарушая работу всей системы. Короче говоря, файлы инициализации – это вечная головная боль программистов</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0723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Удаленный раздел помечается для удаления и удаляется только после того, как будут закрыты все открытые дескрипторы для этого раздела. Вышеуказанные функции удаления могут удалять только раздел, у которого нет дополнительных подразделов</a:t>
            </a:r>
          </a:p>
          <a:p>
            <a:pPr marL="0" indent="0">
              <a:buNone/>
            </a:pPr>
            <a:r>
              <a:rPr lang="ru-RU" dirty="0">
                <a:effectLst/>
                <a:latin typeface="Cambria" panose="02040503050406030204" pitchFamily="18" charset="0"/>
                <a:ea typeface="Cambria" panose="02040503050406030204" pitchFamily="18" charset="0"/>
              </a:rPr>
              <a:t>Если у раздела есть подразделы, функции завершаются ошибкой и возвращают значение «доступ запрещен» (5). Чтобы удалить раздел со всеми его подразделами, существует функция </a:t>
            </a:r>
            <a:r>
              <a:rPr lang="ru-RU" b="1" dirty="0">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RegDeleteTree</a:t>
            </a:r>
            <a:endParaRPr lang="en-US" b="1"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CE482CBA-2AE6-96EA-405F-3A0443C972EE}"/>
              </a:ext>
            </a:extLst>
          </p:cNvPr>
          <p:cNvPicPr>
            <a:picLocks noChangeAspect="1"/>
          </p:cNvPicPr>
          <p:nvPr/>
        </p:nvPicPr>
        <p:blipFill>
          <a:blip r:embed="rId3"/>
          <a:stretch>
            <a:fillRect/>
          </a:stretch>
        </p:blipFill>
        <p:spPr>
          <a:xfrm>
            <a:off x="6096000" y="5235276"/>
            <a:ext cx="3775722" cy="1119188"/>
          </a:xfrm>
          <a:prstGeom prst="rect">
            <a:avLst/>
          </a:prstGeom>
        </p:spPr>
      </p:pic>
    </p:spTree>
    <p:extLst>
      <p:ext uri="{BB962C8B-B14F-4D97-AF65-F5344CB8AC3E}">
        <p14:creationId xmlns:p14="http://schemas.microsoft.com/office/powerpoint/2010/main" val="616624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latin typeface="Cambria" panose="02040503050406030204" pitchFamily="18" charset="0"/>
                <a:ea typeface="Cambria" panose="02040503050406030204" pitchFamily="18" charset="0"/>
              </a:rPr>
              <a:t>Как уже говорилось, после завершения работы с разделами Реестра следует закрывать дескрипторы (</a:t>
            </a:r>
            <a:r>
              <a:rPr lang="en-US" dirty="0">
                <a:latin typeface="Cambria" panose="02040503050406030204" pitchFamily="18" charset="0"/>
                <a:ea typeface="Cambria" panose="02040503050406030204" pitchFamily="18" charset="0"/>
              </a:rPr>
              <a:t>HKEY)</a:t>
            </a:r>
            <a:r>
              <a:rPr lang="ru-RU" dirty="0">
                <a:latin typeface="Cambria" panose="02040503050406030204" pitchFamily="18" charset="0"/>
                <a:ea typeface="Cambria" panose="02040503050406030204" pitchFamily="18" charset="0"/>
              </a:rPr>
              <a:t> и для этого есть отдельная функция </a:t>
            </a:r>
            <a:r>
              <a:rPr lang="en-US"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RegCloseKey</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Функция простейшая и принимает дескриптор раздела, который следует освободить</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RegCloseKey</a:t>
            </a:r>
            <a:r>
              <a:rPr lang="ru-RU" dirty="0">
                <a:latin typeface="Cambria" panose="02040503050406030204" pitchFamily="18" charset="0"/>
                <a:ea typeface="Cambria" panose="02040503050406030204" pitchFamily="18" charset="0"/>
              </a:rPr>
              <a:t> не обязательно записывает данные в реестр перед возвратом; сброс кэша на жесткий диск может занять несколько секунд</a:t>
            </a:r>
          </a:p>
        </p:txBody>
      </p:sp>
      <p:pic>
        <p:nvPicPr>
          <p:cNvPr id="4" name="Picture 3">
            <a:extLst>
              <a:ext uri="{FF2B5EF4-FFF2-40B4-BE49-F238E27FC236}">
                <a16:creationId xmlns:a16="http://schemas.microsoft.com/office/drawing/2014/main" id="{4FABAA40-FCE4-AA94-51F3-C0B32D2EE97D}"/>
              </a:ext>
            </a:extLst>
          </p:cNvPr>
          <p:cNvPicPr>
            <a:picLocks noChangeAspect="1"/>
          </p:cNvPicPr>
          <p:nvPr/>
        </p:nvPicPr>
        <p:blipFill>
          <a:blip r:embed="rId3"/>
          <a:stretch>
            <a:fillRect/>
          </a:stretch>
        </p:blipFill>
        <p:spPr>
          <a:xfrm>
            <a:off x="4741570" y="3429000"/>
            <a:ext cx="2708859" cy="945279"/>
          </a:xfrm>
          <a:prstGeom prst="rect">
            <a:avLst/>
          </a:prstGeom>
        </p:spPr>
      </p:pic>
    </p:spTree>
    <p:extLst>
      <p:ext uri="{BB962C8B-B14F-4D97-AF65-F5344CB8AC3E}">
        <p14:creationId xmlns:p14="http://schemas.microsoft.com/office/powerpoint/2010/main" val="1433276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latin typeface="Cambria" panose="02040503050406030204" pitchFamily="18" charset="0"/>
                <a:ea typeface="Cambria" panose="02040503050406030204" pitchFamily="18" charset="0"/>
              </a:rPr>
              <a:t>Если приложение должно явно записать данные реестра на жесткий диск, оно может использовать функцию </a:t>
            </a:r>
            <a:r>
              <a:rPr lang="ru-RU"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RegFlushKey</a:t>
            </a:r>
            <a:endParaRPr lang="ru-RU" b="1" dirty="0">
              <a:latin typeface="Cambria" panose="02040503050406030204" pitchFamily="18" charset="0"/>
              <a:ea typeface="Cambria" panose="02040503050406030204" pitchFamily="18" charset="0"/>
            </a:endParaRPr>
          </a:p>
          <a:p>
            <a:pPr marL="0" indent="0">
              <a:buNone/>
            </a:pPr>
            <a:endParaRPr lang="ru-RU" b="1" dirty="0">
              <a:latin typeface="Cambria" panose="02040503050406030204" pitchFamily="18" charset="0"/>
              <a:ea typeface="Cambria" panose="02040503050406030204" pitchFamily="18" charset="0"/>
            </a:endParaRPr>
          </a:p>
          <a:p>
            <a:pPr marL="0" indent="0">
              <a:buNone/>
            </a:pPr>
            <a:endParaRPr lang="ru-RU" b="1" dirty="0">
              <a:latin typeface="Cambria" panose="02040503050406030204" pitchFamily="18" charset="0"/>
              <a:ea typeface="Cambria" panose="02040503050406030204" pitchFamily="18" charset="0"/>
            </a:endParaRPr>
          </a:p>
          <a:p>
            <a:pPr marL="0" indent="0">
              <a:buNone/>
            </a:pPr>
            <a:endParaRPr lang="ru-RU"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Однако </a:t>
            </a:r>
            <a:r>
              <a:rPr lang="ru-RU" b="1" dirty="0">
                <a:latin typeface="Cambria" panose="02040503050406030204" pitchFamily="18" charset="0"/>
                <a:ea typeface="Cambria" panose="02040503050406030204" pitchFamily="18" charset="0"/>
              </a:rPr>
              <a:t>RegFlushKey</a:t>
            </a:r>
            <a:r>
              <a:rPr lang="ru-RU" dirty="0">
                <a:latin typeface="Cambria" panose="02040503050406030204" pitchFamily="18" charset="0"/>
                <a:ea typeface="Cambria" panose="02040503050406030204" pitchFamily="18" charset="0"/>
              </a:rPr>
              <a:t> использует много системных ресурсов и должен вызываться только в случае крайней необходимости</a:t>
            </a:r>
          </a:p>
          <a:p>
            <a:pPr marL="0" indent="0">
              <a:buNone/>
            </a:pPr>
            <a:r>
              <a:rPr lang="ru-RU" dirty="0">
                <a:latin typeface="Cambria" panose="02040503050406030204" pitchFamily="18" charset="0"/>
                <a:ea typeface="Cambria" panose="02040503050406030204" pitchFamily="18" charset="0"/>
              </a:rPr>
              <a:t>Осторожно! Все ранее описанные функции требуют тех или иных прав доступа, следите за их выдачей при открытии или создании разделов Реестра</a:t>
            </a:r>
          </a:p>
        </p:txBody>
      </p:sp>
      <p:pic>
        <p:nvPicPr>
          <p:cNvPr id="5" name="Picture 4">
            <a:extLst>
              <a:ext uri="{FF2B5EF4-FFF2-40B4-BE49-F238E27FC236}">
                <a16:creationId xmlns:a16="http://schemas.microsoft.com/office/drawing/2014/main" id="{1B6B5979-D253-4B54-D7AA-1CDA7CF3AE83}"/>
              </a:ext>
            </a:extLst>
          </p:cNvPr>
          <p:cNvPicPr>
            <a:picLocks noChangeAspect="1"/>
          </p:cNvPicPr>
          <p:nvPr/>
        </p:nvPicPr>
        <p:blipFill>
          <a:blip r:embed="rId3"/>
          <a:stretch>
            <a:fillRect/>
          </a:stretch>
        </p:blipFill>
        <p:spPr>
          <a:xfrm>
            <a:off x="4742683" y="2846718"/>
            <a:ext cx="2706633" cy="944502"/>
          </a:xfrm>
          <a:prstGeom prst="rect">
            <a:avLst/>
          </a:prstGeom>
        </p:spPr>
      </p:pic>
    </p:spTree>
    <p:extLst>
      <p:ext uri="{BB962C8B-B14F-4D97-AF65-F5344CB8AC3E}">
        <p14:creationId xmlns:p14="http://schemas.microsoft.com/office/powerpoint/2010/main" val="72446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Реестр </a:t>
            </a:r>
            <a:r>
              <a:rPr lang="en-US" sz="2800" b="1" dirty="0">
                <a:latin typeface="Verdana" panose="020B0604030504040204" pitchFamily="34" charset="0"/>
                <a:ea typeface="Verdana" panose="020B0604030504040204" pitchFamily="34" charset="0"/>
              </a:rPr>
              <a:t>Windows</a:t>
            </a:r>
            <a:endParaRPr lang="ru-RU" sz="2800" b="1" dirty="0">
              <a:latin typeface="Verdana" panose="020B0604030504040204" pitchFamily="34" charset="0"/>
              <a:ea typeface="Verdana" panose="020B0604030504040204" pitchFamily="34" charset="0"/>
            </a:endParaRPr>
          </a:p>
          <a:p>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0337"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4</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660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С появлением семейства ОС Windows NT на смену множеству разрозненных файлов инициализации, в том числе System.INI, Win.INI, Protocol.INI. Config.SYS и Autoexec.BAT, пришел </a:t>
            </a:r>
            <a:r>
              <a:rPr lang="ru-RU" b="1" dirty="0">
                <a:effectLst/>
                <a:latin typeface="Cambria" panose="02040503050406030204" pitchFamily="18" charset="0"/>
                <a:ea typeface="Cambria" panose="02040503050406030204" pitchFamily="18" charset="0"/>
              </a:rPr>
              <a:t>единый</a:t>
            </a:r>
            <a:br>
              <a:rPr lang="ru-RU" dirty="0">
                <a:latin typeface="Cambria" panose="02040503050406030204" pitchFamily="18" charset="0"/>
                <a:ea typeface="Cambria" panose="02040503050406030204" pitchFamily="18" charset="0"/>
              </a:rPr>
            </a:br>
            <a:r>
              <a:rPr lang="ru-RU" b="1" dirty="0">
                <a:effectLst/>
                <a:latin typeface="Cambria" panose="02040503050406030204" pitchFamily="18" charset="0"/>
                <a:ea typeface="Cambria" panose="02040503050406030204" pitchFamily="18" charset="0"/>
              </a:rPr>
              <a:t>системный реестр</a:t>
            </a:r>
            <a:r>
              <a:rPr lang="ru-RU" dirty="0">
                <a:effectLst/>
                <a:latin typeface="Cambria" panose="02040503050406030204" pitchFamily="18" charset="0"/>
                <a:ea typeface="Cambria" panose="02040503050406030204" pitchFamily="18" charset="0"/>
              </a:rPr>
              <a:t>, хотя даже сегодня некоторые приложения все еще записывают свои параметры в </a:t>
            </a:r>
            <a:r>
              <a:rPr lang="en-US" dirty="0">
                <a:effectLst/>
                <a:latin typeface="Cambria" panose="02040503050406030204" pitchFamily="18" charset="0"/>
                <a:ea typeface="Cambria" panose="02040503050406030204" pitchFamily="18" charset="0"/>
              </a:rPr>
              <a:t>INI</a:t>
            </a:r>
            <a:r>
              <a:rPr lang="ru-RU" dirty="0">
                <a:effectLst/>
                <a:latin typeface="Cambria" panose="02040503050406030204" pitchFamily="18" charset="0"/>
                <a:ea typeface="Cambria" panose="02040503050406030204" pitchFamily="18" charset="0"/>
              </a:rPr>
              <a:t>-файл</a:t>
            </a:r>
            <a:r>
              <a:rPr lang="ru-RU" dirty="0">
                <a:latin typeface="Cambria" panose="02040503050406030204" pitchFamily="18" charset="0"/>
                <a:ea typeface="Cambria" panose="02040503050406030204" pitchFamily="18" charset="0"/>
              </a:rPr>
              <a:t>ы</a:t>
            </a:r>
          </a:p>
          <a:p>
            <a:pPr marL="0" indent="0">
              <a:buNone/>
            </a:pPr>
            <a:r>
              <a:rPr lang="ru-RU" dirty="0">
                <a:effectLst/>
                <a:latin typeface="Cambria" panose="02040503050406030204" pitchFamily="18" charset="0"/>
                <a:ea typeface="Cambria" panose="02040503050406030204" pitchFamily="18" charset="0"/>
              </a:rPr>
              <a:t>При запуске приложения многие из этих параметров записываются в реестр, т. е. хранятся в двух форматах. Следовательно, при перезагрузке системы конфигурацию, которая была нарушена в результате повреждения или ошибочного удаления INI-файла, можно восстановить</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181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Если говорить честно, системный реестр – это тоже головная боль программистов, хотя и не такая сильная, как файлы инициализации </a:t>
            </a:r>
          </a:p>
          <a:p>
            <a:pPr marL="0" indent="0">
              <a:buNone/>
            </a:pPr>
            <a:r>
              <a:rPr lang="ru-RU" dirty="0">
                <a:effectLst/>
                <a:latin typeface="Cambria" panose="02040503050406030204" pitchFamily="18" charset="0"/>
                <a:ea typeface="Cambria" panose="02040503050406030204" pitchFamily="18" charset="0"/>
              </a:rPr>
              <a:t>Разработчику приложений просто необходимо знать, как используется реестр</a:t>
            </a:r>
          </a:p>
          <a:p>
            <a:pPr marL="0" indent="0">
              <a:buNone/>
            </a:pPr>
            <a:r>
              <a:rPr lang="ru-RU" b="1" dirty="0">
                <a:effectLst/>
                <a:latin typeface="Cambria" panose="02040503050406030204" pitchFamily="18" charset="0"/>
                <a:ea typeface="Cambria" panose="02040503050406030204" pitchFamily="18" charset="0"/>
              </a:rPr>
              <a:t>Реестр Windows </a:t>
            </a:r>
            <a:r>
              <a:rPr lang="ru-RU" dirty="0">
                <a:effectLst/>
                <a:latin typeface="Cambria" panose="02040503050406030204" pitchFamily="18" charset="0"/>
                <a:ea typeface="Cambria" panose="02040503050406030204" pitchFamily="18" charset="0"/>
              </a:rPr>
              <a:t>– это централизованная иерархическая база данных, хранящая информацию о параметрах конфигурации операционной системы и установленных приложений</a:t>
            </a:r>
          </a:p>
          <a:p>
            <a:pPr marL="0" indent="0">
              <a:buNone/>
            </a:pPr>
            <a:r>
              <a:rPr lang="ru-RU" dirty="0">
                <a:effectLst/>
                <a:latin typeface="Cambria" panose="02040503050406030204" pitchFamily="18" charset="0"/>
                <a:ea typeface="Cambria" panose="02040503050406030204" pitchFamily="18" charset="0"/>
              </a:rPr>
              <a:t>Реестр обеспечивает единообразное централизованное</a:t>
            </a:r>
            <a:r>
              <a:rPr lang="en-US" dirty="0">
                <a:effectLst/>
                <a:latin typeface="Cambria" panose="02040503050406030204" pitchFamily="18" charset="0"/>
                <a:ea typeface="Cambria" panose="02040503050406030204" pitchFamily="18" charset="0"/>
              </a:rPr>
              <a:t> </a:t>
            </a:r>
            <a:r>
              <a:rPr lang="ru-RU" dirty="0">
                <a:effectLst/>
                <a:latin typeface="Cambria" panose="02040503050406030204" pitchFamily="18" charset="0"/>
                <a:ea typeface="Cambria" panose="02040503050406030204" pitchFamily="18" charset="0"/>
              </a:rPr>
              <a:t>хранение всей конфигурационной информации </a:t>
            </a:r>
            <a:r>
              <a:rPr lang="ru-RU" dirty="0">
                <a:latin typeface="Cambria" panose="02040503050406030204" pitchFamily="18" charset="0"/>
                <a:ea typeface="Cambria" panose="02040503050406030204" pitchFamily="18" charset="0"/>
              </a:rPr>
              <a:t>связанной с системой и её приложений</a:t>
            </a: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83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В прошлом разработчики программного обеспечения довольно активно использовали реестр для хранения различной информации для своих приложений, и в некоторой степени это делается до сих пор</a:t>
            </a:r>
            <a:endParaRPr lang="en-US" dirty="0">
              <a:effectLst/>
              <a:latin typeface="Cambria" panose="02040503050406030204" pitchFamily="18" charset="0"/>
              <a:ea typeface="Cambria" panose="02040503050406030204" pitchFamily="18" charset="0"/>
            </a:endParaRPr>
          </a:p>
          <a:p>
            <a:pPr marL="0" indent="0">
              <a:buNone/>
            </a:pPr>
            <a:r>
              <a:rPr lang="ru-RU" dirty="0">
                <a:effectLst/>
                <a:latin typeface="Cambria" panose="02040503050406030204" pitchFamily="18" charset="0"/>
                <a:ea typeface="Cambria" panose="02040503050406030204" pitchFamily="18" charset="0"/>
              </a:rPr>
              <a:t>Рекомендуется не использовать Реестр для хранения данных, связанных с приложениями или пользователями. Вместо этого приложения должны хранить информацию в файловой системе, обычно в каком-либо удобном формате, таком как INI, XML, JSON или YAM</a:t>
            </a:r>
            <a:r>
              <a:rPr lang="en-US" dirty="0">
                <a:effectLst/>
                <a:latin typeface="Cambria" panose="02040503050406030204" pitchFamily="18" charset="0"/>
                <a:ea typeface="Cambria" panose="02040503050406030204" pitchFamily="18" charset="0"/>
              </a:rPr>
              <a:t>L</a:t>
            </a: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501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Если мы говорим о прикладной разработке, то Реестр следует оставить только для Windows. Однако в случае системной разработки под ОС Windows вам придётся рано или поздно столкнуться с Реестром</a:t>
            </a:r>
            <a:endParaRPr lang="en-US" dirty="0">
              <a:effectLst/>
              <a:latin typeface="Cambria" panose="02040503050406030204" pitchFamily="18" charset="0"/>
              <a:ea typeface="Cambria" panose="02040503050406030204" pitchFamily="18" charset="0"/>
            </a:endParaRPr>
          </a:p>
          <a:p>
            <a:pPr marL="0" indent="0">
              <a:buNone/>
            </a:pPr>
            <a:r>
              <a:rPr lang="ru-RU" dirty="0">
                <a:effectLst/>
                <a:latin typeface="Cambria" panose="02040503050406030204" pitchFamily="18" charset="0"/>
                <a:ea typeface="Cambria" panose="02040503050406030204" pitchFamily="18" charset="0"/>
              </a:rPr>
              <a:t>Тем не менее даже для прикладной разработки, иногда бывает удобно хранить некоторую информацию в Реестре, если она небольшая. Одним из распространенных методов является сохранение пути к файлу в значении реестра таким образом, чтобы основная часть информации хранилась в этом файле, на который указывает только Реестр</a:t>
            </a:r>
            <a:endParaRPr lang="ru-RU" dirty="0">
              <a:latin typeface="Cambria" panose="02040503050406030204" pitchFamily="18" charset="0"/>
              <a:ea typeface="Cambria" panose="02040503050406030204" pitchFamily="18" charset="0"/>
            </a:endParaRPr>
          </a:p>
          <a:p>
            <a:pPr marL="0" indent="0">
              <a:buNone/>
            </a:pPr>
            <a:endParaRPr lang="ru-RU" dirty="0">
              <a:effectLst/>
              <a:latin typeface="Cambria" panose="02040503050406030204" pitchFamily="18" charset="0"/>
              <a:ea typeface="Cambria" panose="02040503050406030204" pitchFamily="18" charset="0"/>
            </a:endParaRPr>
          </a:p>
          <a:p>
            <a:pPr marL="0" indent="0">
              <a:buNone/>
            </a:pPr>
            <a:endParaRPr lang="ru-RU"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3336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Реестр</a:t>
                      </a:r>
                      <a:r>
                        <a:rPr lang="en-US" sz="4200" dirty="0">
                          <a:latin typeface="Cambria" panose="02040503050406030204" pitchFamily="18" charset="0"/>
                          <a:ea typeface="Cambria" panose="02040503050406030204" pitchFamily="18" charset="0"/>
                          <a:cs typeface="Arial" panose="020B0604020202020204" pitchFamily="34" charset="0"/>
                        </a:rPr>
                        <a:t> Windows</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15600" cy="4710959"/>
          </a:xfrm>
        </p:spPr>
        <p:txBody>
          <a:bodyPr>
            <a:normAutofit/>
          </a:bodyPr>
          <a:lstStyle/>
          <a:p>
            <a:pPr marL="0" indent="0">
              <a:buNone/>
            </a:pPr>
            <a:r>
              <a:rPr lang="ru-RU" dirty="0">
                <a:effectLst/>
                <a:latin typeface="Cambria" panose="02040503050406030204" pitchFamily="18" charset="0"/>
                <a:ea typeface="Cambria" panose="02040503050406030204" pitchFamily="18" charset="0"/>
              </a:rPr>
              <a:t>С точки зрения прикладного разработчика, более важно не уметь редактировать реестр, а знать, каким образом он используется приложениями, т. е. как они записывают данные в реестр и читают из него системную информацию. Для этого необходимо разобраться со структурой реестра</a:t>
            </a:r>
          </a:p>
          <a:p>
            <a:pPr marL="0" indent="0">
              <a:buNone/>
            </a:pPr>
            <a:r>
              <a:rPr lang="ru-RU" dirty="0">
                <a:latin typeface="Cambria" panose="02040503050406030204" pitchFamily="18" charset="0"/>
                <a:ea typeface="Cambria" panose="02040503050406030204" pitchFamily="18" charset="0"/>
              </a:rPr>
              <a:t>Перед переходом к пояснениям как устроен Реестр стоит отметить что данные в нём бывают двух видов – </a:t>
            </a:r>
            <a:r>
              <a:rPr lang="ru-RU" b="1" dirty="0">
                <a:latin typeface="Cambria" panose="02040503050406030204" pitchFamily="18" charset="0"/>
                <a:ea typeface="Cambria" panose="02040503050406030204" pitchFamily="18" charset="0"/>
              </a:rPr>
              <a:t>энергозависимые (</a:t>
            </a:r>
            <a:r>
              <a:rPr lang="en-US" b="1" dirty="0">
                <a:latin typeface="Cambria" panose="02040503050406030204" pitchFamily="18" charset="0"/>
                <a:ea typeface="Cambria" panose="02040503050406030204" pitchFamily="18" charset="0"/>
              </a:rPr>
              <a:t>volatile</a:t>
            </a:r>
            <a:r>
              <a:rPr lang="ru-RU" b="1" dirty="0">
                <a:latin typeface="Cambria" panose="02040503050406030204" pitchFamily="18" charset="0"/>
                <a:ea typeface="Cambria" panose="02040503050406030204" pitchFamily="18" charset="0"/>
              </a:rPr>
              <a:t>)</a:t>
            </a:r>
            <a:r>
              <a:rPr lang="en-US"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которые создаются во время работы системы и удаляются из Реестра при ее завершении и</a:t>
            </a:r>
            <a:r>
              <a:rPr lang="ru-RU" b="1" dirty="0">
                <a:latin typeface="Cambria" panose="02040503050406030204" pitchFamily="18" charset="0"/>
                <a:ea typeface="Cambria" panose="02040503050406030204" pitchFamily="18" charset="0"/>
              </a:rPr>
              <a:t> энергонезависимые (</a:t>
            </a:r>
            <a:r>
              <a:rPr lang="en-US" b="1" dirty="0">
                <a:latin typeface="Cambria" panose="02040503050406030204" pitchFamily="18" charset="0"/>
                <a:ea typeface="Cambria" panose="02040503050406030204" pitchFamily="18" charset="0"/>
              </a:rPr>
              <a:t>non-volatile</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данные которые сохраняются в файлах на постоянном накопителе (</a:t>
            </a:r>
            <a:r>
              <a:rPr lang="en-US" dirty="0">
                <a:latin typeface="Cambria" panose="02040503050406030204" pitchFamily="18" charset="0"/>
                <a:ea typeface="Cambria" panose="02040503050406030204" pitchFamily="18" charset="0"/>
              </a:rPr>
              <a:t>HDD, SSD</a:t>
            </a:r>
            <a:r>
              <a:rPr lang="ru-RU"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endParaRPr lang="ru-RU" b="1"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1229225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39773</TotalTime>
  <Words>2854</Words>
  <Application>Microsoft Office PowerPoint</Application>
  <PresentationFormat>Widescreen</PresentationFormat>
  <Paragraphs>197</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vt:lpstr>
      <vt:lpstr>Times New Roman</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772</cp:revision>
  <dcterms:created xsi:type="dcterms:W3CDTF">2024-09-04T11:03:42Z</dcterms:created>
  <dcterms:modified xsi:type="dcterms:W3CDTF">2025-03-05T20:21:43Z</dcterms:modified>
</cp:coreProperties>
</file>