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532" r:id="rId4"/>
    <p:sldId id="515" r:id="rId5"/>
    <p:sldId id="516" r:id="rId6"/>
    <p:sldId id="518" r:id="rId7"/>
    <p:sldId id="418" r:id="rId8"/>
    <p:sldId id="533" r:id="rId9"/>
    <p:sldId id="534" r:id="rId10"/>
    <p:sldId id="535" r:id="rId11"/>
    <p:sldId id="536" r:id="rId12"/>
    <p:sldId id="537" r:id="rId13"/>
    <p:sldId id="530" r:id="rId14"/>
    <p:sldId id="538" r:id="rId15"/>
    <p:sldId id="539" r:id="rId16"/>
    <p:sldId id="540" r:id="rId17"/>
    <p:sldId id="541" r:id="rId18"/>
    <p:sldId id="575" r:id="rId19"/>
    <p:sldId id="576" r:id="rId20"/>
    <p:sldId id="577" r:id="rId21"/>
    <p:sldId id="542" r:id="rId22"/>
    <p:sldId id="543" r:id="rId23"/>
    <p:sldId id="544" r:id="rId24"/>
    <p:sldId id="546" r:id="rId25"/>
    <p:sldId id="547" r:id="rId26"/>
    <p:sldId id="548" r:id="rId27"/>
    <p:sldId id="550" r:id="rId28"/>
    <p:sldId id="551" r:id="rId29"/>
    <p:sldId id="552" r:id="rId30"/>
    <p:sldId id="553" r:id="rId31"/>
    <p:sldId id="554" r:id="rId32"/>
    <p:sldId id="555" r:id="rId33"/>
    <p:sldId id="520" r:id="rId34"/>
    <p:sldId id="524" r:id="rId35"/>
    <p:sldId id="522" r:id="rId36"/>
    <p:sldId id="556" r:id="rId37"/>
    <p:sldId id="570" r:id="rId38"/>
    <p:sldId id="557" r:id="rId39"/>
    <p:sldId id="558" r:id="rId40"/>
    <p:sldId id="521" r:id="rId41"/>
    <p:sldId id="559" r:id="rId42"/>
    <p:sldId id="561" r:id="rId43"/>
    <p:sldId id="562" r:id="rId44"/>
    <p:sldId id="563" r:id="rId45"/>
    <p:sldId id="564" r:id="rId46"/>
    <p:sldId id="565" r:id="rId47"/>
    <p:sldId id="566" r:id="rId48"/>
    <p:sldId id="567" r:id="rId49"/>
    <p:sldId id="568" r:id="rId50"/>
    <p:sldId id="569" r:id="rId51"/>
    <p:sldId id="560" r:id="rId52"/>
    <p:sldId id="572" r:id="rId53"/>
    <p:sldId id="526" r:id="rId54"/>
    <p:sldId id="527" r:id="rId55"/>
    <p:sldId id="523" r:id="rId56"/>
    <p:sldId id="528" r:id="rId57"/>
    <p:sldId id="573" r:id="rId58"/>
    <p:sldId id="571" r:id="rId59"/>
    <p:sldId id="574" r:id="rId6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65B88BE-7067-4E01-A3DC-10AFCF848BC8}">
          <p14:sldIdLst>
            <p14:sldId id="256"/>
            <p14:sldId id="257"/>
            <p14:sldId id="532"/>
            <p14:sldId id="515"/>
            <p14:sldId id="516"/>
            <p14:sldId id="518"/>
            <p14:sldId id="418"/>
            <p14:sldId id="533"/>
            <p14:sldId id="534"/>
            <p14:sldId id="535"/>
            <p14:sldId id="536"/>
            <p14:sldId id="537"/>
            <p14:sldId id="530"/>
            <p14:sldId id="538"/>
            <p14:sldId id="539"/>
            <p14:sldId id="540"/>
            <p14:sldId id="541"/>
            <p14:sldId id="575"/>
            <p14:sldId id="576"/>
            <p14:sldId id="577"/>
            <p14:sldId id="542"/>
            <p14:sldId id="543"/>
            <p14:sldId id="544"/>
            <p14:sldId id="546"/>
            <p14:sldId id="547"/>
            <p14:sldId id="548"/>
            <p14:sldId id="550"/>
            <p14:sldId id="551"/>
            <p14:sldId id="552"/>
            <p14:sldId id="553"/>
            <p14:sldId id="554"/>
            <p14:sldId id="555"/>
            <p14:sldId id="520"/>
            <p14:sldId id="524"/>
            <p14:sldId id="522"/>
            <p14:sldId id="556"/>
            <p14:sldId id="570"/>
            <p14:sldId id="557"/>
            <p14:sldId id="558"/>
            <p14:sldId id="521"/>
            <p14:sldId id="559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60"/>
            <p14:sldId id="572"/>
            <p14:sldId id="526"/>
            <p14:sldId id="527"/>
            <p14:sldId id="523"/>
            <p14:sldId id="528"/>
            <p14:sldId id="573"/>
            <p14:sldId id="571"/>
            <p14:sldId id="5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Bernatsky" initials="PB" lastIdx="3" clrIdx="0">
    <p:extLst>
      <p:ext uri="{19B8F6BF-5375-455C-9EA6-DF929625EA0E}">
        <p15:presenceInfo xmlns:p15="http://schemas.microsoft.com/office/powerpoint/2012/main" userId="ccc84f90653f6d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5388" autoAdjust="0"/>
  </p:normalViewPr>
  <p:slideViewPr>
    <p:cSldViewPr snapToGrid="0">
      <p:cViewPr varScale="1">
        <p:scale>
          <a:sx n="85" d="100"/>
          <a:sy n="85" d="100"/>
        </p:scale>
        <p:origin x="5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8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1C54A-6947-426C-B525-F25AAC6D8000}" type="datetimeFigureOut">
              <a:rPr lang="LID4096" smtClean="0"/>
              <a:t>04/05/2025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E16E5-A75C-4DD5-8B93-6FB68F18C1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9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E16E5-A75C-4DD5-8B93-6FB68F18C130}" type="slidenum">
              <a:rPr lang="LID4096" smtClean="0"/>
              <a:t>45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3537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E16E5-A75C-4DD5-8B93-6FB68F18C130}" type="slidenum">
              <a:rPr lang="LID4096" smtClean="0"/>
              <a:t>46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1706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E16E5-A75C-4DD5-8B93-6FB68F18C130}" type="slidenum">
              <a:rPr lang="LID4096" smtClean="0"/>
              <a:t>47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6823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E16E5-A75C-4DD5-8B93-6FB68F18C130}" type="slidenum">
              <a:rPr lang="LID4096" smtClean="0"/>
              <a:t>48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9794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E16E5-A75C-4DD5-8B93-6FB68F18C130}" type="slidenum">
              <a:rPr lang="LID4096" smtClean="0"/>
              <a:t>49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8896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E16E5-A75C-4DD5-8B93-6FB68F18C130}" type="slidenum">
              <a:rPr lang="LID4096" smtClean="0"/>
              <a:t>50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855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7616F-E2AF-5AFF-C83A-FE3735AD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F40183-988B-BA61-B91E-493895FD9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3C7B4-DBE6-06CE-CFC7-F4ED4D99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04/05/2025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5BB8FF-A395-C430-3789-0945A531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F6F5BE-4CB2-9257-FD2E-739215DB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46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32ABC-7F92-53F8-6B38-14EBA795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74F8DD-3073-73DB-0FEC-83EE799CF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2118E-3EA2-A9A4-2BC2-E44B3237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04/05/2025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9690F8-6FA6-1F50-D67E-E6622891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A8B7-B8F9-CA99-A4E2-0D1A6411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267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4C6878-D0A6-5DB7-DDA4-5524F63A1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90E6A-E317-C5F4-3234-CA514674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7F236-BB3C-2C98-8A01-D5793677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04/05/2025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6E046-C620-4F58-405E-9C010359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6496C-B074-7D9D-1BB6-63F00672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81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2D562-7427-3307-029D-4B44232F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B9DD3-38AD-093A-348B-69D8AF95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09026-C297-8D81-0690-BCF909A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04/05/2025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B93BB5-71D6-265C-76BF-7BA55253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812ED-7C3E-2E99-174E-7CBA5506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836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7F112-08AD-1D83-FA9D-D723E27C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4462B-7C02-3784-D700-720E99BA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8AEC1-27F7-FAA3-29A1-66B8783B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04/05/2025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9F6EE4-5AF4-CE7C-B7F4-C587BFEC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62F68-CBA3-0915-2295-961EC87E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70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AB05-2830-EFAE-DE4B-ACD17427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D6307-654D-D982-4407-B8F3D7946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186F62-1DB1-3C6F-EA13-795572FAE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40FA2-011F-64EB-05FB-8559EF77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04/05/2025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7AD932-F2FD-1AF1-F4D9-F5E82D0C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145922-4144-9D1A-7394-C3749738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75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C79E9-E032-A699-2CFB-44AC9283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F1728-CD76-7149-9437-8308AF8E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31FA6F-EC02-4DE3-6650-B80F00E86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F9C784-C313-EF39-B97C-F19B68E62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EC93D1-A12D-D057-6BE7-78586123A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9B00CC-01F6-7087-C302-940F9C98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04/05/2025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6EBCC5B-A9F4-C18A-35F5-2949CEAA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B8B959-499F-742D-E1FF-78941C4B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29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B2447-25C4-6DCF-DAD4-FEDF21FF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46070A-CABC-8A01-79F7-51A84F44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04/05/2025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485DBC-EE1F-353D-3249-9E99780A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D416B2-2B57-8CF9-D053-EF6A7AB1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669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9FDE4F-142C-5FCB-A615-EDAA1353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04/05/2025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6EB5D2-B75C-FB77-8F63-19FA5384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B97733-0993-8A78-D35D-65EA8B9F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05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8FC8E-4425-CC0C-710F-98C6425E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3CCAC-EA76-40D6-17B2-7C2AFD43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FDA7B0-EDAC-58A1-8AED-C4E8D631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5F31B-981C-419A-6E49-3095113F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04/05/2025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8C04E2-0ACD-F790-199B-7863EDE0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0F2067-A078-C57A-9204-3A8B2F26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211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29DED-D98F-B6A2-AD7C-772F99A3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0C5605-1482-0713-0D51-A3FAC781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A60C0B-E2FB-D11A-ADBF-D996E01CF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DE09DD-B690-CF21-DFC4-F02331B6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04/05/2025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16318B-2EDE-3598-7847-C4B4239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7F3B72-6E6E-8853-E9C1-9458DC7C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14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D0170-EF02-F5B2-75D2-863D1255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7FE9A8-6239-E8DA-5893-CC54DCF5A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7A97B-8B60-4C6E-4780-AF77C5AA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00BE-7692-4207-B54B-A48E0B87749C}" type="datetimeFigureOut">
              <a:rPr lang="LID4096" smtClean="0"/>
              <a:t>04/05/2025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804F4-87F9-55E6-92A8-EB0A9D1E6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F28E9-786F-C124-9986-B7AAB37E4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036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Драйверы</a:t>
            </a:r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252384" y="3051019"/>
            <a:ext cx="16841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Центральное место в подсистеме ввод/вывода занимает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диспетчер ввода/вывода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; он соединяет приложения и системные компоненты с виртуальными, логическими и физическими устройствами, создаёт поддерживающую драйверы устройств инфраструктуру</a:t>
            </a:r>
          </a:p>
          <a:p>
            <a:pPr marL="0" indent="0">
              <a:buNone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 устройства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как правило, предоставляет интерфейс ввода/вывода к конкретному типу устройства. Он представляет собой программный модуль, интерпретирующий высокоуровневые команды (такие, как команды чтения или записи) и выполняющий низкоуровневые команды, связанные с устройством, например запись в регистр управления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Драйверы устройств принимают от диспетчера ввода/вывода команды, предназначенные для управляемых ими устройств, и уведомляют диспетчер о выполнении этих команд. Данный диспетчер часто используется драйверами устройств для пересылки команд ввода/вывода другим драйверам, задействованным в реализации интерфейса того же устройства и участвующим в управлении им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5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PnP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-диспетчер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работает совместно с диспетчером ввода/вывода и такой разновидностью драйверов устройств, как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 шины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Он управляет выделением аппаратных ресурсов, а также распознает устройства и реагирует на их подключение или отключение. Именно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PnP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-диспетчер и драйверы шин обеспечивают загрузку соответствующего драйвера при обнаружении нового устройства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Если нужный драйвер устройства отсутствует, компоненты исполнительной системы, отвечающие за поддержку технологии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PnP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вызывают сервисные функции установки устройств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PnP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-диспетчера в пользовательском режиме</a:t>
            </a:r>
          </a:p>
          <a:p>
            <a:pPr marL="0" indent="0">
              <a:buNone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Диспетчер электропитания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также тесно связан с диспетчером ввода/вывода и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PnP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-диспетчером. Он управляет переходами в различные состояния энергопотребления как самой системы, так и отдельных драйверов устройств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500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Реестр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представляет собой базу данных с описанием основных подключенных к подсистеме устройств, а также параметров инициализации драйверов и конфигурации</a:t>
            </a:r>
          </a:p>
          <a:p>
            <a:pPr marL="0" indent="0">
              <a:buNone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INF-файлы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которые можно узнать по расширению .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inf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управляют установкой драйверов. Они связывают аппаратные устройства с драйверами, управляющими этими устройствами. Содержимое такого файла состоит из инструкций (напоминающих инструкции языков сценариев), которые описывают собственно устройство, исходное и целевое положение файлов драйвера, вносимые в реестр при установке драйвера изменения и сведения о зависимостях драйвера. Удостоверяющие файлы драйверов цифровые подписи, проверенные лабораторией WHQL (Microsoft Windows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Hardware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Quality Lab), хранятся в файлах с расширением .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cat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Цифровые подписи также применяются для предотвращения взлома драйвера или его INF-файла.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940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Уровень аппаратных абстракций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Hardware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Abstraction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Layer, HAL) изолирует драйверы от специфических особенностей конкретных процессоров и контроллеров прерываний, поддерживая прикладные программные интерфейсы, скрывающие межплатформенные различия. В сущности, HAL является драйвером шины для устройств на материнской плате компьютера, которые не управляются другими драйверами</a:t>
            </a:r>
          </a:p>
        </p:txBody>
      </p:sp>
    </p:spTree>
    <p:extLst>
      <p:ext uri="{BB962C8B-B14F-4D97-AF65-F5344CB8AC3E}">
        <p14:creationId xmlns:p14="http://schemas.microsoft.com/office/powerpoint/2010/main" val="426175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Центральным элементом подсистемы ввода/вывода является диспетчер ввода/вывода (I/O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manager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), задающий инфраструктуру (или модель) для доставки драйверам устройств запросов на ввод и вывод. Данная подсистема имеет пакетное управление. Большинство запросов представлены именно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пакетами запросов на ввод/вывод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(I/O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Request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Packets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IRP), передаваемыми от одного компонента системы к другому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Подобное проектное решение позволяет отдельному программному потоку приложения одновременно управлять целым набором запросов на ввод и вывод. Такая структура данных, как IRP-пакет, содержит информацию, полностью описывающую запрос на ввод и вывод</a:t>
            </a:r>
          </a:p>
        </p:txBody>
      </p:sp>
    </p:spTree>
    <p:extLst>
      <p:ext uri="{BB962C8B-B14F-4D97-AF65-F5344CB8AC3E}">
        <p14:creationId xmlns:p14="http://schemas.microsoft.com/office/powerpoint/2010/main" val="310133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Диспетчер ввода/вывода представляет операции ввода и ввода в памяти в виде IRP-пакетов. Указатель на IRP передается нужному драйверу, а после завершения операции пакет удаляется. Драйвер, получивший IRP, выполняет указанную в пакете операцию и возвращает пакет диспетчеру ввода/вывода, либо сигнализируя о завершении операции, либо с целью передачи пакета другому драйверу для дальнейшей обработки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 дополнение к созданию и уничтожению IRP-пакетов диспетчер ввода/вывода предоставляет различным драйверам общий код, который они используют при обработке ввода/вывода</a:t>
            </a:r>
          </a:p>
        </p:txBody>
      </p:sp>
    </p:spTree>
    <p:extLst>
      <p:ext uri="{BB962C8B-B14F-4D97-AF65-F5344CB8AC3E}">
        <p14:creationId xmlns:p14="http://schemas.microsoft.com/office/powerpoint/2010/main" val="531683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 операционной системе Windows программные потоки выполняют операции ввода/вывода с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виртуальными файлами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Термин «виртуальный файл» относится к любому источнику или приемнику запроса на ввод/вывод, который рассматривается как файл (это может быть устройство, файл, папка, канал или почтовая ячейка)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Операционная система абстрагирует все запросы ввода/вывода как операции с виртуальными файлами, так как диспетчер ввода/вывода ни с чем другим работать не умеет. При этом за преобразование файловых команд (открытие, закрытие, чтение, запись) в команды для конкретного устройства отвечает драйвер</a:t>
            </a:r>
          </a:p>
        </p:txBody>
      </p:sp>
    </p:spTree>
    <p:extLst>
      <p:ext uri="{BB962C8B-B14F-4D97-AF65-F5344CB8AC3E}">
        <p14:creationId xmlns:p14="http://schemas.microsoft.com/office/powerpoint/2010/main" val="1190623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830832"/>
              </p:ext>
            </p:extLst>
          </p:nvPr>
        </p:nvGraphicFramePr>
        <p:xfrm>
          <a:off x="990600" y="365126"/>
          <a:ext cx="3294529" cy="1018309"/>
        </p:xfrm>
        <a:graphic>
          <a:graphicData uri="http://schemas.openxmlformats.org/drawingml/2006/table">
            <a:tbl>
              <a:tblPr/>
              <a:tblGrid>
                <a:gridCol w="3294529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55F3BE-6F41-EA21-2A70-0AD15CE40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3672" y="14591"/>
            <a:ext cx="6306670" cy="6843409"/>
          </a:xfrm>
        </p:spPr>
      </p:pic>
    </p:spTree>
    <p:extLst>
      <p:ext uri="{BB962C8B-B14F-4D97-AF65-F5344CB8AC3E}">
        <p14:creationId xmlns:p14="http://schemas.microsoft.com/office/powerpoint/2010/main" val="938743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600765" cy="4870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Прежде чем двигаться дальше, необходимо упомянуть о разнице в разработке программ в режиме пользователя и ядра: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Необработанные исключения – в режиме пользователя «уронят» процесс, в режиме ядра – систему!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Завершение работы –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режиме пользователя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все приватные ресурсы процесса будут освобождены автоматически, в режиме ядра – если драйвер выгружен без очистки выделенных ресурсов, то утечка ресурсов устраняется только при следующем перезапуске системы!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Возвращаемые значения – в режиме пользователя коды (значения) ошибок возвращаемые функциями часто игнорируются, в режиме ядра – это практически недопустимо!</a:t>
            </a:r>
            <a:endParaRPr lang="ru-RU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20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600765" cy="4870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Прежде чем двигаться дальше, необходимо упомянуть о разнице в разработке программ в режиме пользователя и ядра: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Уровни запросов прерываний – в режиме пользователя значение всегда равно 0, в режиме ядра – может быть разным, что требует знать уровень в котором работает соответствующая функция!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Плохо написанный код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 режиме пользователя эффект от такого кода обычно не выходит за рамки процесса, в режиме ядра – эффект распространяется на всю систему!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Тестирование и отладка – в режиме пользователя производится на устройстве разработчика, в режиме ядра – для этого требуется отдельное устройство!</a:t>
            </a:r>
            <a:endParaRPr lang="ru-RU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3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691"/>
            <a:ext cx="10515600" cy="4998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Что такое драйверы?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Подсистема ввода/вывода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Понятие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IRQL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Понятие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DPC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Технология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Plug and Play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28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80719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alt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План лекции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10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600765" cy="4870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Прежде чем двигаться дальше, необходимо упомянуть о разнице в разработке программ в режиме пользователя и ядра: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Использование библиотек – в режиме пользователя доступны практически все библиотеки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C/C++,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режиме ядра – большинство стандартных библиотек недоступны!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Обработка исключений – в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режиме пользователя доступны исключения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C++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SEH,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режиме ядра – только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SEH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!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Использование С++ -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режиме пользователя доступна полная среда выполнения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C++,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режиме ядра – нету среды выполнения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C++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418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Дальше, необходимо рассмотреть две очень важные концепции ядра Windows, которые играют важную роль в системе ввода/вывода: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уровни запросов прерываний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или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IRQL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Interrupt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Request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Level), и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отложенные вызовы процедур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или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DPC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Deferred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Procedures Calls)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Термин «IRQL» имеет два разных значения, которые сходятся в некоторых ситуациях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ru-RU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IRQL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приоритет, назначаемый источнику прерываний от физического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устройства. Число задается HAL (при содействии контроллера прерываний,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 которому подключаются устройства, требующие обслуживания прерываний)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У каждого центрального процессора имеется собственный уровень IRQL</a:t>
            </a:r>
          </a:p>
        </p:txBody>
      </p:sp>
    </p:spTree>
    <p:extLst>
      <p:ext uri="{BB962C8B-B14F-4D97-AF65-F5344CB8AC3E}">
        <p14:creationId xmlns:p14="http://schemas.microsoft.com/office/powerpoint/2010/main" val="2916763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Фундаментальное правило IRQL гласит, что код с более низким IRQL не может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вмешиваться в работу кода с более высоким IRQL, и наоборот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код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 более высоким IRQL не может вытеснять код, работающий с более низким IRQL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Обычно уровень IRQL процессора равен 0. Это означает, что в системе не происходит «ничего особенного», а планировщик ядра, который планирует потоки на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основании приоритетов. В пользовательском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режиме значение IRQL может быть равно только 0. Повысить IRQL из польз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вательского режима невозможно. (Поэтому в документации пользовательского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режима концепция IRQL вообще не упоминается.)</a:t>
            </a:r>
          </a:p>
        </p:txBody>
      </p:sp>
    </p:spTree>
    <p:extLst>
      <p:ext uri="{BB962C8B-B14F-4D97-AF65-F5344CB8AC3E}">
        <p14:creationId xmlns:p14="http://schemas.microsoft.com/office/powerpoint/2010/main" val="2862113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DFAD50-573A-91DF-1610-94F2274B3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979" y="1432104"/>
            <a:ext cx="8246041" cy="5425896"/>
          </a:xfrm>
        </p:spPr>
      </p:pic>
    </p:spTree>
    <p:extLst>
      <p:ext uri="{BB962C8B-B14F-4D97-AF65-F5344CB8AC3E}">
        <p14:creationId xmlns:p14="http://schemas.microsoft.com/office/powerpoint/2010/main" val="1431303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Самые важные уровни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IRQL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контексте ввода/вывода: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Passive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). Определяется макросом PASSIVE_LEVEL в заголовочном файле WDK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wdm.h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Это нормальный уровень IRQL, при котором планировщик ядра работает нормально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Dispatch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/DPC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 (DISPATCH_LEVEL). Уровень IRQL, на котором работает планировщик ядра. Это означает, что если поток поднимает текущий уровень IRQL до 2 (или выше), поток фактически получает бесконечный квант и не может быть вытеснен другим потоком. По сути, планировщик не может активизироваться на текущем процессоре, пока уровень IRQL не упадет ниже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Device IRQL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(3-26 на х86; 3-12 на х64 и ARM) (DIRQL). Эти уровни закрепляются за аппаратными преобразованиями. При поступлении прерывания диспетчер вызывает соответствующую функцию обслуживания прерывания (ISR,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Interrupt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Service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Routine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 и повышает ее уровень IRQL до уровня соответствующего прерывания</a:t>
            </a:r>
          </a:p>
        </p:txBody>
      </p:sp>
    </p:spTree>
    <p:extLst>
      <p:ext uri="{BB962C8B-B14F-4D97-AF65-F5344CB8AC3E}">
        <p14:creationId xmlns:p14="http://schemas.microsoft.com/office/powerpoint/2010/main" val="2466671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Отложенный вызов процедуры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или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DPC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Deferred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Procedure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Call), – объект, инкапсулирующий вызов функции на уровне IRQL DPC_LEVEL (2). Объекты DPC существуют прежде всего для выполнения действий после прерывания, так как выполнение на уровне DIRQL маскирует (а следовательно, задерживает) другие прерывания, ожидающие обработки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Термин «отложенный» в названии означает, что DPC не выполняется немедленно – да и не может, потому что текущий уровень IRQL выше 2. Но когда ISR вернет управление, при отсутствии ожидающих обработки прерываний уровень IRQL процессора падает до 2, и он выполняет накопившиеся вызовы</a:t>
            </a:r>
          </a:p>
        </p:txBody>
      </p:sp>
    </p:spTree>
    <p:extLst>
      <p:ext uri="{BB962C8B-B14F-4D97-AF65-F5344CB8AC3E}">
        <p14:creationId xmlns:p14="http://schemas.microsoft.com/office/powerpoint/2010/main" val="1209491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3D2B51-CF8D-5C14-514B-182575E64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147" y="1491831"/>
            <a:ext cx="9423705" cy="5366169"/>
          </a:xfrm>
        </p:spPr>
      </p:pic>
    </p:spTree>
    <p:extLst>
      <p:ext uri="{BB962C8B-B14F-4D97-AF65-F5344CB8AC3E}">
        <p14:creationId xmlns:p14="http://schemas.microsoft.com/office/powerpoint/2010/main" val="279014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Краткая сводка последовательности событий:</a:t>
            </a:r>
          </a:p>
          <a:p>
            <a:pPr marL="0" indent="0">
              <a:buFont typeface="+mj-lt"/>
              <a:buAutoNum type="arabicPeriod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Некий код пользовательского режима или режима ядра выполняется тогда, когда процессор находится на уровне 0 (на этом уровне проходит большая часть времени)</a:t>
            </a:r>
          </a:p>
          <a:p>
            <a:pPr marL="0" indent="0">
              <a:buFont typeface="+mj-lt"/>
              <a:buAutoNum type="arabicPeriod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Поступает аппаратное прерывание на уровне IRQL 5. Так как 5 больше 0 (текущий уровень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IRQL)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состояние процессора сохраняется, IRQL повышает до 5, и вызывается обработчик ISR, связанный с прерыванием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Обратите внимание: переключение контекста при этом не происходит; работает тот же поток, который теперь выполняет код ISR. (Если поток находился в пользовательском режиме, он переключается в режим ядра при поступлении прерывания</a:t>
            </a:r>
          </a:p>
        </p:txBody>
      </p:sp>
    </p:spTree>
    <p:extLst>
      <p:ext uri="{BB962C8B-B14F-4D97-AF65-F5344CB8AC3E}">
        <p14:creationId xmlns:p14="http://schemas.microsoft.com/office/powerpoint/2010/main" val="3163297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Краткая сводка последовательности событий:</a:t>
            </a:r>
          </a:p>
          <a:p>
            <a:pPr marL="0" indent="0">
              <a:buFont typeface="+mj-lt"/>
              <a:buAutoNum type="arabicPeriod" startAt="3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ISR 1 начинает выполняться, когда процессор работает на уровне IRQL 5. На этот момент любые прерывания с IRQL 5 и ниже вмешиваться в обработку не могут</a:t>
            </a:r>
          </a:p>
          <a:p>
            <a:pPr marL="0" indent="0">
              <a:buFont typeface="+mj-lt"/>
              <a:buAutoNum type="arabicPeriod" startAt="3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Предположим, поступает новое прерывание с IRQL 8. Предположим, система решает, что оно должно быть обработано тем же процессором. Так как 8&gt;5, выполнение снова прерывается, состояние процессора сохраняется, IRQL повышается до 8, и процессор переходит к ISR 2. Заметьте также, что выполнение происходит в том же потоке. Никакое переключение контекста при этом невозможно, потому что планировщик потоков не может активизироваться при IRQL уровня 2 и выше</a:t>
            </a:r>
          </a:p>
        </p:txBody>
      </p:sp>
    </p:spTree>
    <p:extLst>
      <p:ext uri="{BB962C8B-B14F-4D97-AF65-F5344CB8AC3E}">
        <p14:creationId xmlns:p14="http://schemas.microsoft.com/office/powerpoint/2010/main" val="79664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Краткая сводка последовательности событий:</a:t>
            </a:r>
          </a:p>
          <a:p>
            <a:pPr marL="0" indent="0">
              <a:buFont typeface="+mj-lt"/>
              <a:buAutoNum type="arabicPeriod" startAt="5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Выполняется обработчик ISR 2. До его завершения ISR 2 хотелось бы выполнить дополнительную обработку на более низком уровне IRQL, чтобы прерывания с IRQL менее 8 тоже могли быть обработаны</a:t>
            </a:r>
          </a:p>
          <a:p>
            <a:pPr marL="0" indent="0">
              <a:buFont typeface="+mj-lt"/>
              <a:buAutoNum type="arabicPeriod" startAt="5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Напоследок ISR 2 вставляет правильно инициализированный объект DPC со ссылкой на функцию драйвера, которая выполняет всю последующую обработку после закрытия прерывания, вызовом функции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KelnsertQueueDpc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Затем ISR возвращает управление, и восстанавливается состояние процессора, сохраненное перед входом в ISR 2</a:t>
            </a:r>
          </a:p>
        </p:txBody>
      </p:sp>
    </p:spTree>
    <p:extLst>
      <p:ext uri="{BB962C8B-B14F-4D97-AF65-F5344CB8AC3E}">
        <p14:creationId xmlns:p14="http://schemas.microsoft.com/office/powerpoint/2010/main" val="279008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 –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это часть кода операционной системы, отвечающая за взаимодействие с аппаратурой. В данном контексте слово "аппаратура" имеет самый широкий смысл. Под этим словом можно подразумевать как реальные физические устройства, так и виртуальные или логические</a:t>
            </a:r>
            <a:b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это программное обеспечение которое предоставляет другому программному обеспечени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ю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API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для работы с аппаратными устройствами</a:t>
            </a:r>
            <a:endParaRPr lang="en-US" i="0" dirty="0"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42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Краткая сводка последовательности событий:</a:t>
            </a:r>
          </a:p>
          <a:p>
            <a:pPr marL="0" indent="0">
              <a:buFont typeface="+mj-lt"/>
              <a:buAutoNum type="arabicPeriod" startAt="7"/>
              <a:tabLst>
                <a:tab pos="0" algn="l"/>
              </a:tabLst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На этой стадии IRQL падает до предыдущего уровня (5), и процессор продолжает выполнение обработчика ISR 1, прерванного ранее</a:t>
            </a:r>
          </a:p>
          <a:p>
            <a:pPr marL="0" indent="0">
              <a:buFont typeface="+mj-lt"/>
              <a:buAutoNum type="arabicPeriod" startAt="7"/>
              <a:tabLst>
                <a:tab pos="0" algn="l"/>
              </a:tabLst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Непосредственно перед завершением ISR 1 ставит в очередь собственный объект DPC для выполнения своей последующей обработки. Объекты DPC ставятся в очередь DPC. ISR 1 возвращает управление, восстанавливая состояние процессора, сохраненное перед началом выполнения ISR 1</a:t>
            </a:r>
          </a:p>
        </p:txBody>
      </p:sp>
    </p:spTree>
    <p:extLst>
      <p:ext uri="{BB962C8B-B14F-4D97-AF65-F5344CB8AC3E}">
        <p14:creationId xmlns:p14="http://schemas.microsoft.com/office/powerpoint/2010/main" val="854953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Краткая сводка последовательности событий:</a:t>
            </a:r>
          </a:p>
          <a:p>
            <a:pPr marL="0" indent="0">
              <a:buFont typeface="+mj-lt"/>
              <a:buAutoNum type="arabicPeriod" startAt="9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 этот момент уровень IRQL должен был бы упасть до старого нулевого значения, чтобы начать обработку прерываний. Но ядро замечает наличие необработанных DPC, поэтому IRQL уменьшается до уровня 2 (DPC_LEVEL), и запускается цикл обработки DPC, который перебирает накопленные DPC и последовательно вызывает каждую процедуру DPC. Когда очередь DPC опустеет, обработка DPC завершается</a:t>
            </a:r>
          </a:p>
        </p:txBody>
      </p:sp>
    </p:spTree>
    <p:extLst>
      <p:ext uri="{BB962C8B-B14F-4D97-AF65-F5344CB8AC3E}">
        <p14:creationId xmlns:p14="http://schemas.microsoft.com/office/powerpoint/2010/main" val="246115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Краткая сводка последовательности событий:</a:t>
            </a:r>
          </a:p>
          <a:p>
            <a:pPr marL="0" indent="0">
              <a:buFont typeface="+mj-lt"/>
              <a:buAutoNum type="arabicPeriod" startAt="10"/>
              <a:tabLst>
                <a:tab pos="0" algn="l"/>
              </a:tabLst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Наконец, IRQL уменьшается до 0, состояние процессора снова восстанавливается, и возобновляется выполнение изначально прерванного исходного кода пользовательского режима или режима ядра. И снова следует напомнить, что вся описанная обработка происходит в одном потоке. Этот факт подразумевает, что ISR и процедуры DPC не должны зависеть от конкретного потока (а следовательно, части конкретного процесса) для выполнения своего кода. Поток может быть любым.</a:t>
            </a:r>
          </a:p>
        </p:txBody>
      </p:sp>
    </p:spTree>
    <p:extLst>
      <p:ext uri="{BB962C8B-B14F-4D97-AF65-F5344CB8AC3E}">
        <p14:creationId xmlns:p14="http://schemas.microsoft.com/office/powerpoint/2010/main" val="316169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2352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Теперь рассмотрим классификацию типов драйверов (довольно условную) для ОС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Windows 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драйверы пользовательского режима (</a:t>
            </a: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User-Mode Drivers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Драйверы, являющиеся компонентами среды UMDF 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Драйверы принтеров подсистемы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Windows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драйверы режима ядра (</a:t>
            </a: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Kernel-Mode Drivers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Драйверы файловой системы (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File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ystem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rivers) –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принимают запросы к файлам на ввод/вывод и на их основе выдают более конкретные запросы к драйверам запоминающих или сетевых устройств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Драйверы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PnP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(Plug and Play drivers) –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работают с оборудованием и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объеди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няются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с диспетчером электропитания и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PnP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-диспетчером. В эту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категорию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входят драйверы запоминающих устройств, видеоадаптеров, устройств ввода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сетевых адаптеров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Драйверы без поддержки Plug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Play (Non-Plug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Play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drivers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 включают в себя также расширения ядра и делают систему более функциональной. Как правило, они не интегрированы с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PnP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-диспетчером или с диспетчером электропитания, так как не связаны с физическими аппаратными устройствами. К этой категории относятся драйверы протоколов и сетевого API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249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>
                <a:latin typeface="Cambria" panose="02040503050406030204" pitchFamily="18" charset="0"/>
                <a:ea typeface="Cambria" panose="02040503050406030204" pitchFamily="18" charset="0"/>
              </a:rPr>
              <a:t>WDM-драйверы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являются драйверами устройств, соответствующими модели WDM (Windows Driver Model). WDM поддерживает управление электропитанием, технологию Plug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Play и инструментарий управления Windows. Драйверы данной категории делятся на три типа: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Драйверы шины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bus drivers)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управляют логической или физической шиной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Функциональные драйверы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function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drivers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управляют устройствами конкретного типа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Фильтрующие драйверы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filter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drivers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могут располагаться как выше, так и ниже </a:t>
            </a: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функционального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шинного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драйверов. Они дополняют или меняют поведение устройства или другого драйвера.</a:t>
            </a:r>
          </a:p>
        </p:txBody>
      </p:sp>
    </p:spTree>
    <p:extLst>
      <p:ext uri="{BB962C8B-B14F-4D97-AF65-F5344CB8AC3E}">
        <p14:creationId xmlns:p14="http://schemas.microsoft.com/office/powerpoint/2010/main" val="2880368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тоит отметить, что драйверы бывают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одно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 и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многоуровневыми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Если драйвер является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многоуровневым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то обработка запросов ввода/вывода распределяется между несколькими драйверами, каждый из которых выполняет свою часть работы. Между этими драйверами можно «поставить» любое количество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фильтр-драйверов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b="1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filter-drivers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Также необходимо запомнить два термина –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вышестоящие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b="1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higher-level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 и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нижестоящие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b="1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lower-level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 драйверы. При обработке запроса данные идут от вышестоящих драйверов к нижестоящим, а при возврате результатов – наоборот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Ну и, понятно,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одноуровневый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b="1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monolithic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 драйвер просто является противоположностью многоуровневому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922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8BE4FE-54E5-E819-1324-21F51D1D5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525" y="1557942"/>
            <a:ext cx="7381875" cy="5029200"/>
          </a:xfrm>
        </p:spPr>
      </p:pic>
      <p:sp>
        <p:nvSpPr>
          <p:cNvPr id="8" name="Объект 6">
            <a:extLst>
              <a:ext uri="{FF2B5EF4-FFF2-40B4-BE49-F238E27FC236}">
                <a16:creationId xmlns:a16="http://schemas.microsoft.com/office/drawing/2014/main" id="{C375DC4A-B062-84B1-E664-C4D5D1C3023B}"/>
              </a:ext>
            </a:extLst>
          </p:cNvPr>
          <p:cNvSpPr txBox="1">
            <a:spLocks/>
          </p:cNvSpPr>
          <p:nvPr/>
        </p:nvSpPr>
        <p:spPr>
          <a:xfrm>
            <a:off x="838200" y="1622724"/>
            <a:ext cx="3130485" cy="51231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Такая многоуровневая архитектура приводит к появлению такого понятия как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стек драйверов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по сути это набор драйверов которые необходимо вызывать для получения конечного результата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13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8" name="Объект 6">
            <a:extLst>
              <a:ext uri="{FF2B5EF4-FFF2-40B4-BE49-F238E27FC236}">
                <a16:creationId xmlns:a16="http://schemas.microsoft.com/office/drawing/2014/main" id="{C375DC4A-B062-84B1-E664-C4D5D1C3023B}"/>
              </a:ext>
            </a:extLst>
          </p:cNvPr>
          <p:cNvSpPr txBox="1">
            <a:spLocks/>
          </p:cNvSpPr>
          <p:nvPr/>
        </p:nvSpPr>
        <p:spPr>
          <a:xfrm>
            <a:off x="838200" y="1622724"/>
            <a:ext cx="3130485" cy="51231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Такая многоуровневая архитектура приводит к появлению такого понятия как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стек драйверов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по сути это набор драйверов которые необходимо вызывать для получения конечного результата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4ED7EA-6A5C-B870-2224-6A50CB0C4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524" y="1532578"/>
            <a:ext cx="7673420" cy="513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481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Что касается многоуровневых драйверов, то кроме WDM-драйверов шины, функциональных и фильтрующих драйверов, поддержка аппаратного обеспечения может обеспечиваться еще и другими компонентами: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Драйверы классов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class drivers)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отвечают за обработку ввода/вывода для устройств конкретного класса, таких как жесткий диск, клавиатура или компакт-диск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Драйверы мини-классов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miniclass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drivers)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реализуют обработку ввода/вывода, заданную производителем для определенного класса устройств (по сути данные драйверы не являются полноценными драйверами устройств, а просто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DLL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уровня ядра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 некоторым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API)</a:t>
            </a:r>
            <a:endParaRPr lang="ru-RU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Драйверы портов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port drivers)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обрабатывают запросы на ввод и вывод в соответствии с типом порта ввода/вывода, например SATA (Они реализуются как библиотеки функций режима ядра, а не как драйверы устройств)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Драйверы мини-портов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miniport drivers)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преобразуют обобщенный запрос ввода/вывода о типе порта в запрос о типе адаптера. По сути, они являются истинными драйверами устройств и импортируют функции, предоставляемые драйвером порта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13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08770"/>
              </p:ext>
            </p:extLst>
          </p:nvPr>
        </p:nvGraphicFramePr>
        <p:xfrm>
          <a:off x="990600" y="365126"/>
          <a:ext cx="4957713" cy="1018309"/>
        </p:xfrm>
        <a:graphic>
          <a:graphicData uri="http://schemas.openxmlformats.org/drawingml/2006/table">
            <a:tbl>
              <a:tblPr/>
              <a:tblGrid>
                <a:gridCol w="4957713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AD008C-6B13-C719-3ABE-6D17EB4BC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16" y="1537583"/>
            <a:ext cx="5495850" cy="512286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EBFFF0-EB9B-5D4F-EF8E-C21ED6E80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036" y="25975"/>
            <a:ext cx="4979629" cy="673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4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Например, когда приложению требуется считать данные с устройства, оно вызывает функцию, реализованную операционной системой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Затем операционная система вызывает функцию, реализованную драйвером. Драйвер, обычно разрабатываемый производителем устройства, знает, как взаимодействовать с аппаратным обеспечением устройства для получения данных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Как только драйвер получает данные, </a:t>
            </a:r>
            <a:b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он возвращает их обратно в операционную </a:t>
            </a:r>
            <a:b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систему, которая затем возвращает их обратно </a:t>
            </a:r>
            <a:b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 приложение</a:t>
            </a:r>
            <a:endParaRPr lang="en-US" i="0" dirty="0"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36902-8BDA-50C6-4E1D-BD081407C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5" y="4725436"/>
            <a:ext cx="32956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309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Запуском драйверов устройств занимается подсистема ввода/вывода. Драйверы состоят из набора процедур, вызываемых для обработки различных этапов запроса на ввод или вывод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424FF-B515-8799-1C1D-CA5B8704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910" y="2928577"/>
            <a:ext cx="7952490" cy="374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15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Процедура инициализации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При загрузке драйвера в операционную систему диспетчер ввода/вывода выполняет процедуру инициализации, заданную для точки входа драйвера </a:t>
            </a:r>
            <a:r>
              <a:rPr lang="ru-RU" b="1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GSDriverEntry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средствами WDK. Точка входа включает режим защиты компилятора от ошибок переполнения стека (называемых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cookie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), а затем вызывает процедуру </a:t>
            </a:r>
            <a:r>
              <a:rPr lang="ru-RU" b="1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DriverEntry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которую и должен реализовать разработчик драйвера. Именно она регистрирует остальные процедуры драйвера в диспетчере ввода/вывода и при необходимости выполняет всю глобальную инициализацию драйвера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119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Процедура добавления устройства.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Драйверы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PnP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-устройств реализуют процедуру добавления устройства.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PnP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-диспетчер при обнаружении устройства, за которое отвечает конкретный драйвер, посылает этому драйверу уведомление. В рамках данной процедуры драйвер, как правило, создает объект, представляющий устройство</a:t>
            </a:r>
          </a:p>
          <a:p>
            <a:pPr marL="0" indent="0">
              <a:buNone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Процедуры диспетчеризации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Основные точки входа для драйвера устройства: открытие, закрытие, чтение, запись, операции Р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 и т. д. Диспетчер ввода/вывода, вызванный для выполнения запроса на ввод или вывод, генерирует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IRP-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пакет и через одну из процедур диспетчеризации вызывает драйвер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7160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Процедура начала ввода/вывода.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 использует процедуру начала ввода/вывода, чтобы инициировать передачу данных на устройство или с него. Эта процедура определена только в драйверах, ставящих входящие запросы на ввод/вывод в очередь через диспетчер ввода/вывода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Последний сериализует IRP-пакеты для драйвера, убеждаясь, что драйвер обрабатывает за один раз только один пакет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Драйверы умеют обрабатывать несколько пакетов одновременно, но для устройств, которые не в состоянии обеспечить параллельную работу с набором запросов на ввод и вывод, требуется сериализация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263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Процедура обработки прерываний.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Когда устройство приостанавливает свою работу, диспетчер прерываний ядра передает управление процедуре обработки прерываний (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Interrupt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Service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Routine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ISR). В модели ввода/вывода Windows процедуры обработки прерываний работают на уровне запросов прерываний устройств (Device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Interrupt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Request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Level, DIRQL), поэтому они выполняют минимум действий во избежание блокировки прерываний более низкого уровня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Обычно ISR-процедура ставится в очередь отложенного вызова процедур (DPC) для выполнения на более низком IRQL-уровне (на уровне DPC/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dispatch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). (Процедуры обработки прерываний поддерживаются только на устройствах, управляемых прерываниями, например, в драйвере файловой системы они не поддерживаются.)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434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Процедура DPC.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Основную часть обработки прерывания, оставшейся после ISR-процедуры, выполняет процедура DPC. Она работает на уровне IRQL 2, что можно считать своего рода компромиссом между высоким уровнем DIRQL и низким уровнем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Passive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(0). Типичная DPC -процедура инициирует завершение одной операции ввода/вывода и начало следующей такой операции из очереди рассматриваемого устройства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2466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Многие драйверы устройств обладают дополнительными процедурами: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Процедуры завершения ввода/вывода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Процедуры отмены ввода/вывода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Процедуры быстрой диспетчеризации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Процедура выгрузки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Процедура уведомления о завершении работы системы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Процедуры регистрации ошибок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2849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При открытии программным потоком дескриптора файлового объекта диспетчер ввода/вывода должен определить по имени этого объекта, к какому драйверу следует обратиться для обработки запроса. Более того, диспетчер ввода/вывода должен быть в состоянии найти данную информацию, когда программный поток в следующий раз воспользуется тем же самым дескриптором. Это достигается с помощью следующих объектов: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Объект драйвера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Объ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ект устройства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401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Объект драйвера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представляет отдельный драйвер в системе (структура DRIVER_OBJECT). Именно он дает диспетчеру ввода/вывода адрес процедур диспетчеризации (точек входа) всех драйверов</a:t>
            </a:r>
          </a:p>
          <a:p>
            <a:pPr marL="0" indent="0">
              <a:buNone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Объект устройства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представляет физическое или логическое устройство в системе и описывает его характеристики (структура DEVICE_OB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ECT) – например, границы выравнивания буферов и адреса очередей входящих IRP-пакетов. Именно он является точкой назначения для всех операций ввода/вывода, так как именно с ним взаимодействует дескриптор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3398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737A67-A7C5-56A7-45C1-48C434C55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2853" y="1616014"/>
            <a:ext cx="9106293" cy="4617884"/>
          </a:xfrm>
        </p:spPr>
      </p:pic>
    </p:spTree>
    <p:extLst>
      <p:ext uri="{BB962C8B-B14F-4D97-AF65-F5344CB8AC3E}">
        <p14:creationId xmlns:p14="http://schemas.microsoft.com/office/powerpoint/2010/main" val="88378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65" y="1640654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 момента своего появления до сегодняшнего дня драйвер беспрерывно эволюционировал, и процесс этот до сих пор не закончился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Один из моментов эволюции драйвера – это эволюция концепции драйвера, как легко заменяемой части операционной системы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Как отдельный и довольно независимый модуль, драйвер сформировался не сразу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Да и сейчас многие драйверы практически неотделимы от операционной системы. Во многих случаях это приводит к необходимости переустановки системы (ОС Windows) или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пересборки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ее (ядра) (в UNIX-системах)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0129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Файловый объект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структура данных режима ядра, представляющая дескриптор устройства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Файловые объекты точно соответствуют определению объектов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 Windows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это системные ресурсы, доступные двум и более процессам в пользовательском режиме; у них могут быть имена, их безопасность обеспечивается моделью защиты объектов, кроме того, они поддерживают синхронизацию. 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Операции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 ресурсами совместного использования в подсистеме ввода/вывода, как и в других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компонентах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исполнительной подсистемы Windows, осуществляются в виде объектов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Файловые объекты обеспечивают представление ресурсов в памяти, которое напоминает интерфейс, ориентированный на ввод/вывод и реализующий чтение или запись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Объявления конкретных полей и их размеры можно посмотреть в определении структуры FILE_OBJECT в файле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wdm.h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2645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Существуют различные типы запросов ввода/вывода. Более того, диспетчер ввода/вывода позволяет драйверам реализовывать сокращенный интерфейс ввода/вывода, что зачастую сокращает необходимые для обработки данных запросы IRP-пакетов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Большинство операций ввода/вывода, запрашиваемые приложениями, являются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синхронными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(этот тип запросов предполагается по умолчанию); т. е. программный поток ждет, когда устройство выполнит операцию с данными и по завершении ввода или вывода вернет код состояния. После этого программа может продолжить работу и немедленно воспользоваться переданными ей данными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6773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При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асинхронном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вводе/выводе приложение может выдать несколько запросов ввода/вывода и продолжить свою работу, пока устройство выполняет операции ввода/вывода. Это повышает эффективность приложения, позволяя его программному потоку решать другие задачи параллельно с операцией ввода/вывода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Независимо от типа запроса на ввод или вывод, внутренние операции ввода/вывода, инициированные драйвером на стороне приложения, выполняются асинхронно; т. е. после выдачи запроса на ввод или вывод драйвер устройства должен как можно быстрее вернуть управление подсистеме ввода/вывода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Будет ли управление немедленно возвращено вызывающей программе, зависит от того, для какого именно ввода/вывода –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инхронного или асинхронного – был открыт дескриптор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2446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Технология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Plug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Play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(в условном переводе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«подключи и работай», далее -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PnP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– это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технология, состоящая как из программной, так и из аппаратной поддержки механизма, позволяющего подключать/отключать, настраивать и т. д. применительно к системе все устройства, подключаемые к ней (конечно же, при условии, что подключаемые устройства поддерживают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PnP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-технологию)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 идеале весь этот процесс осуществляет только механизм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PnP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и какие-то действия со стороны пользователя вообще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не требуются. Для каких-то устройств это так и происходит, для других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проблем, к сожалению, может быть гораздо больше. Кроме того, для успешной работы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PnP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необходима не только поддержка этой технологии со стороны устройств, но также, конечно, со стороны драйверов и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системного ПО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04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Какие возможности предоставляет системное ПО (вместе с драйверами),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поддерживающее технологию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PnP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Автоматическое распознание подключенных к системе устройств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Распределение и перераспределение ресурсов (таких как, например,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порты ввода/вывода и участки памяти) между запросившими их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устройствами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Загрузка необходимых драйверов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Предоставление драйверам необходимого интерфейса для взаимодействия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 технологией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PnP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Реализация механизма, позволяющего драйверам и приложениям получать информацию касаемо изменений в наборе устройств, подключенных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 системе устройств, и совершить необходимые действия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9409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Система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PnP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состоит из двух компонентов, находящихся соответственно в пользовательском режиме и режиме ядра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менеджера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PnP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пользовательского режима и менеджера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PnP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"ядерного" режима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Менеджер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PnP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режима ядра работает с ОС и драйверами для конфигурирования, управления и обслуживания устройств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Менеджер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PnP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пользовательского режима же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взаимодействует с установочными компонентами пользовательского режима для конфигурирования и установки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устройств. Также, при необходимости, менеджер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PnP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взаимодействует с приложениями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396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PnP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может успешно работать со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следующими типами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устройств: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Физические устройства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иртуальные устройства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Л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огические устройства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Какие условия драйвер должен выполнить для осуществления полной поддержки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PnP?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Наличие функции </a:t>
            </a:r>
            <a:r>
              <a:rPr lang="en-US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DriverEntry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Наличие функции </a:t>
            </a:r>
            <a:r>
              <a:rPr lang="en-US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AddDevice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Наличие функции </a:t>
            </a:r>
            <a:r>
              <a:rPr lang="en-US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DispatchPnp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Наличие функции </a:t>
            </a:r>
            <a:r>
              <a:rPr lang="en-US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DispatchPower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Наличие функции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Unload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Наличие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cat-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файла (файла каталога), содержащего сигнатуру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Наличие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inf-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файла для установки драйвера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185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C504C9-E49A-E36E-B3F4-5845424E0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5358" y="1537583"/>
            <a:ext cx="8256042" cy="5122863"/>
          </a:xfrm>
        </p:spPr>
      </p:pic>
      <p:sp>
        <p:nvSpPr>
          <p:cNvPr id="5" name="Объект 6">
            <a:extLst>
              <a:ext uri="{FF2B5EF4-FFF2-40B4-BE49-F238E27FC236}">
                <a16:creationId xmlns:a16="http://schemas.microsoft.com/office/drawing/2014/main" id="{A110C2FA-FBB9-77E8-FAE9-E6710C14D978}"/>
              </a:ext>
            </a:extLst>
          </p:cNvPr>
          <p:cNvSpPr txBox="1">
            <a:spLocks/>
          </p:cNvSpPr>
          <p:nvPr/>
        </p:nvSpPr>
        <p:spPr>
          <a:xfrm>
            <a:off x="838200" y="1622724"/>
            <a:ext cx="2107158" cy="5123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Состояния устройств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PnP</a:t>
            </a:r>
          </a:p>
        </p:txBody>
      </p:sp>
    </p:spTree>
    <p:extLst>
      <p:ext uri="{BB962C8B-B14F-4D97-AF65-F5344CB8AC3E}">
        <p14:creationId xmlns:p14="http://schemas.microsoft.com/office/powerpoint/2010/main" val="40378455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Также стоит отметить, что современные драйверы для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ОС семейства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Windows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создаются с применением модели </a:t>
            </a: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Windows Driver Foundation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(WDF-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драйверы)</a:t>
            </a:r>
          </a:p>
          <a:p>
            <a:pPr marL="0" indent="0">
              <a:buNone/>
            </a:pP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Windows Driver Framework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включает в себя две части </a:t>
            </a: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KMDF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(Kernel mode)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UMDF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(User-mode)</a:t>
            </a:r>
            <a:endParaRPr lang="ru-RU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 сути любой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WDF-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драйвер является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WDM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-драйвером, но не наоборот!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разработке новых драйверов стоит отдавать предпочтение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WDF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 как данный фреймворк скрывает от разработчика многие нюансы драйверов, которые в большинстве случаев не имеют отношения к логике самого драйвера, что значительно упрощает написание драйверов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Данная технология является совместимой с более ранними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WDM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-драйверами и в большинстве случаев возможен не очень трудоёмкий переход на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WDF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разработки любых драйверов на ОС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вам потребуется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Windows Driver Kit (WDK)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6890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Драйверы</a:t>
            </a:r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252384" y="3051019"/>
            <a:ext cx="16841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9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Список основных общих концепций драйверов в Windows- и UNIX-системах выглядит так: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пособ работы с драйверами как файлами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райвер, как легко заменяемая часть ОС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уществование режима ядра (о нем чуть позже)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Способ работы с драйверами как файлами означает, что функции, используемые при взаимодействии с файлами, практически идентичны таковым при взаимодействии с драйверами (имеется в виду лексически):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open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close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read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и т. д.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 напоследок стоит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добавить к этому списку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идентичность механизма IOCTL (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Input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Output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Control Code, код управления вводом/выводом) – запросов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21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528243"/>
              </p:ext>
            </p:extLst>
          </p:nvPr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Подсистема ввода/вывода в Windows состоит из набора компонентов исполнительной системы, которые совместно управляют устройствами и предоставляют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приложениям и системе интерфейсы к этим устройствам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Подсистема ввода/вывода в Windows проектировалась как абстрактный интерфейс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приложений для аппаратных (физических) и программных (виртуальных, или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логических) устройств, обладающий определенными функциональными возможностями: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Унифицированные средства безопасности и именования устройств для защиты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общих ресурсов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Высокопроизводительный асинхронный пакетный ввод/вывод служит для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поддержки масштабируемых приложений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03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Специальные службы позволяют писать драйверы устройств на высокоуровневом языке и упрощают их перенос на машины с другой архитектурой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Многоуровневая модель и расширяемость обеспечивают возможность добавлять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драйверы, меняющие поведение других драйверов или устройств без необходимости модификации последних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Динамические загрузка и выгрузка драйверов устройств позволяют выполнять данные процедуры по запросу, экономя системные ресурсы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Поддержка технологии Plug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Play обеспечивает обнаружение и установку драйверов для нового оборудования и выделение им нужных аппаратных ресурсов, давая приложениям возможность находить и задействовать интерфейсы устройств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Подсистема управления электропитанием позволяет системе или отдельным устройствам переходить в состояния с низким энергопотреблением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08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Для реализации этой </a:t>
            </a:r>
            <a:br>
              <a:rPr lang="ru-RU" sz="20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функциональности в </a:t>
            </a:r>
            <a:b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подсистеме </a:t>
            </a:r>
            <a:b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ввода/вывода </a:t>
            </a:r>
            <a:b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Windows </a:t>
            </a:r>
            <a:b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предусмотрен ряд </a:t>
            </a:r>
            <a:b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компонентов </a:t>
            </a:r>
            <a:b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исполнительной </a:t>
            </a:r>
            <a:b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подсистемы </a:t>
            </a:r>
            <a:b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 драйверов </a:t>
            </a:r>
            <a:b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устройств</a:t>
            </a:r>
            <a:endParaRPr lang="en-US" sz="240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CDEF2E-0146-8FEC-E619-C750D7B62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337" y="1439117"/>
            <a:ext cx="8039099" cy="505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421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38115</TotalTime>
  <Words>4491</Words>
  <Application>Microsoft Office PowerPoint</Application>
  <PresentationFormat>Widescreen</PresentationFormat>
  <Paragraphs>243</Paragraphs>
  <Slides>59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Calibri</vt:lpstr>
      <vt:lpstr>Calibri Light</vt:lpstr>
      <vt:lpstr>Cambria</vt:lpstr>
      <vt:lpstr>Courier New</vt:lpstr>
      <vt:lpstr>Verdana</vt:lpstr>
      <vt:lpstr>Wingdings</vt:lpstr>
      <vt:lpstr>Тема Office</vt:lpstr>
      <vt:lpstr>Системное программирование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Системное программирование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Bernatsky</dc:creator>
  <cp:lastModifiedBy>Pavel Bernatsky</cp:lastModifiedBy>
  <cp:revision>846</cp:revision>
  <dcterms:created xsi:type="dcterms:W3CDTF">2024-09-04T11:03:42Z</dcterms:created>
  <dcterms:modified xsi:type="dcterms:W3CDTF">2025-04-05T05:51:29Z</dcterms:modified>
</cp:coreProperties>
</file>