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2"/>
  </p:notesMasterIdLst>
  <p:sldIdLst>
    <p:sldId id="256" r:id="rId2"/>
    <p:sldId id="535" r:id="rId3"/>
    <p:sldId id="540" r:id="rId4"/>
    <p:sldId id="539" r:id="rId5"/>
    <p:sldId id="532" r:id="rId6"/>
    <p:sldId id="537" r:id="rId7"/>
    <p:sldId id="538" r:id="rId8"/>
    <p:sldId id="541" r:id="rId9"/>
    <p:sldId id="542" r:id="rId10"/>
    <p:sldId id="543" r:id="rId11"/>
    <p:sldId id="546" r:id="rId12"/>
    <p:sldId id="545" r:id="rId13"/>
    <p:sldId id="547" r:id="rId14"/>
    <p:sldId id="548" r:id="rId15"/>
    <p:sldId id="550" r:id="rId16"/>
    <p:sldId id="549" r:id="rId17"/>
    <p:sldId id="552" r:id="rId18"/>
    <p:sldId id="554" r:id="rId19"/>
    <p:sldId id="551" r:id="rId20"/>
    <p:sldId id="555" r:id="rId21"/>
    <p:sldId id="556" r:id="rId22"/>
    <p:sldId id="557" r:id="rId23"/>
    <p:sldId id="558" r:id="rId24"/>
    <p:sldId id="559" r:id="rId25"/>
    <p:sldId id="560" r:id="rId26"/>
    <p:sldId id="561" r:id="rId27"/>
    <p:sldId id="562" r:id="rId28"/>
    <p:sldId id="563" r:id="rId29"/>
    <p:sldId id="565" r:id="rId30"/>
    <p:sldId id="566" r:id="rId31"/>
    <p:sldId id="567" r:id="rId32"/>
    <p:sldId id="568" r:id="rId33"/>
    <p:sldId id="569" r:id="rId34"/>
    <p:sldId id="570" r:id="rId35"/>
    <p:sldId id="572" r:id="rId36"/>
    <p:sldId id="571" r:id="rId37"/>
    <p:sldId id="573" r:id="rId38"/>
    <p:sldId id="575" r:id="rId39"/>
    <p:sldId id="576" r:id="rId40"/>
    <p:sldId id="577" r:id="rId41"/>
    <p:sldId id="579" r:id="rId42"/>
    <p:sldId id="580" r:id="rId43"/>
    <p:sldId id="574" r:id="rId44"/>
    <p:sldId id="581" r:id="rId45"/>
    <p:sldId id="582" r:id="rId46"/>
    <p:sldId id="583" r:id="rId47"/>
    <p:sldId id="584" r:id="rId48"/>
    <p:sldId id="585" r:id="rId49"/>
    <p:sldId id="586" r:id="rId50"/>
    <p:sldId id="587" r:id="rId51"/>
    <p:sldId id="588" r:id="rId52"/>
    <p:sldId id="589" r:id="rId53"/>
    <p:sldId id="591" r:id="rId54"/>
    <p:sldId id="592" r:id="rId55"/>
    <p:sldId id="593" r:id="rId56"/>
    <p:sldId id="594" r:id="rId57"/>
    <p:sldId id="595" r:id="rId58"/>
    <p:sldId id="597" r:id="rId59"/>
    <p:sldId id="598" r:id="rId60"/>
    <p:sldId id="599" r:id="rId61"/>
  </p:sldIdLst>
  <p:sldSz cx="12192000" cy="6858000"/>
  <p:notesSz cx="6858000" cy="9144000"/>
  <p:defaultTextStyle>
    <a:defPPr>
      <a:defRPr lang="LID4096"/>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Раздел по умолчанию" id="{465B88BE-7067-4E01-A3DC-10AFCF848BC8}">
          <p14:sldIdLst>
            <p14:sldId id="256"/>
            <p14:sldId id="535"/>
            <p14:sldId id="540"/>
            <p14:sldId id="539"/>
            <p14:sldId id="532"/>
            <p14:sldId id="537"/>
            <p14:sldId id="538"/>
            <p14:sldId id="541"/>
            <p14:sldId id="542"/>
            <p14:sldId id="543"/>
            <p14:sldId id="546"/>
            <p14:sldId id="545"/>
            <p14:sldId id="547"/>
            <p14:sldId id="548"/>
            <p14:sldId id="550"/>
            <p14:sldId id="549"/>
            <p14:sldId id="552"/>
            <p14:sldId id="554"/>
            <p14:sldId id="551"/>
            <p14:sldId id="555"/>
            <p14:sldId id="556"/>
            <p14:sldId id="557"/>
            <p14:sldId id="558"/>
            <p14:sldId id="559"/>
            <p14:sldId id="560"/>
            <p14:sldId id="561"/>
            <p14:sldId id="562"/>
            <p14:sldId id="563"/>
            <p14:sldId id="565"/>
            <p14:sldId id="566"/>
            <p14:sldId id="567"/>
            <p14:sldId id="568"/>
            <p14:sldId id="569"/>
            <p14:sldId id="570"/>
            <p14:sldId id="572"/>
            <p14:sldId id="571"/>
            <p14:sldId id="573"/>
            <p14:sldId id="575"/>
            <p14:sldId id="576"/>
            <p14:sldId id="577"/>
            <p14:sldId id="579"/>
            <p14:sldId id="580"/>
            <p14:sldId id="574"/>
            <p14:sldId id="581"/>
            <p14:sldId id="582"/>
            <p14:sldId id="583"/>
            <p14:sldId id="584"/>
            <p14:sldId id="585"/>
            <p14:sldId id="586"/>
            <p14:sldId id="587"/>
            <p14:sldId id="588"/>
            <p14:sldId id="589"/>
            <p14:sldId id="591"/>
            <p14:sldId id="592"/>
            <p14:sldId id="593"/>
            <p14:sldId id="594"/>
            <p14:sldId id="595"/>
            <p14:sldId id="597"/>
            <p14:sldId id="598"/>
            <p14:sldId id="599"/>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avel Bernatsky" initials="PB" lastIdx="3" clrIdx="0">
    <p:extLst>
      <p:ext uri="{19B8F6BF-5375-455C-9EA6-DF929625EA0E}">
        <p15:presenceInfo xmlns:p15="http://schemas.microsoft.com/office/powerpoint/2012/main" userId="ccc84f90653f6d9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308" autoAdjust="0"/>
    <p:restoredTop sz="95388" autoAdjust="0"/>
  </p:normalViewPr>
  <p:slideViewPr>
    <p:cSldViewPr snapToGrid="0">
      <p:cViewPr varScale="1">
        <p:scale>
          <a:sx n="85" d="100"/>
          <a:sy n="85" d="100"/>
        </p:scale>
        <p:origin x="576" y="53"/>
      </p:cViewPr>
      <p:guideLst/>
    </p:cSldViewPr>
  </p:slideViewPr>
  <p:notesTextViewPr>
    <p:cViewPr>
      <p:scale>
        <a:sx n="1" d="1"/>
        <a:sy n="1" d="1"/>
      </p:scale>
      <p:origin x="0" y="0"/>
    </p:cViewPr>
  </p:notesTextViewPr>
  <p:sorterViewPr>
    <p:cViewPr>
      <p:scale>
        <a:sx n="100" d="100"/>
        <a:sy n="100" d="100"/>
      </p:scale>
      <p:origin x="0" y="-15802"/>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commentAuthors" Target="commentAuthor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LID4096"/>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9E1C54A-6947-426C-B525-F25AAC6D8000}" type="datetimeFigureOut">
              <a:rPr lang="LID4096" smtClean="0"/>
              <a:t>04/02/2025</a:t>
            </a:fld>
            <a:endParaRPr lang="LID4096"/>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LID4096"/>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LID4096"/>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LID4096"/>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65E16E5-A75C-4DD5-8B93-6FB68F18C130}" type="slidenum">
              <a:rPr lang="LID4096" smtClean="0"/>
              <a:t>‹#›</a:t>
            </a:fld>
            <a:endParaRPr lang="LID4096"/>
          </a:p>
        </p:txBody>
      </p:sp>
    </p:spTree>
    <p:extLst>
      <p:ext uri="{BB962C8B-B14F-4D97-AF65-F5344CB8AC3E}">
        <p14:creationId xmlns:p14="http://schemas.microsoft.com/office/powerpoint/2010/main" val="1609758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F47616F-E2AF-5AFF-C83A-FE3735AD8C68}"/>
              </a:ext>
            </a:extLst>
          </p:cNvPr>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endParaRPr lang="LID4096"/>
          </a:p>
        </p:txBody>
      </p:sp>
      <p:sp>
        <p:nvSpPr>
          <p:cNvPr id="3" name="Подзаголовок 2">
            <a:extLst>
              <a:ext uri="{FF2B5EF4-FFF2-40B4-BE49-F238E27FC236}">
                <a16:creationId xmlns:a16="http://schemas.microsoft.com/office/drawing/2014/main" id="{3FF40183-988B-BA61-B91E-493895FD9C8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endParaRPr lang="LID4096"/>
          </a:p>
        </p:txBody>
      </p:sp>
      <p:sp>
        <p:nvSpPr>
          <p:cNvPr id="4" name="Дата 3">
            <a:extLst>
              <a:ext uri="{FF2B5EF4-FFF2-40B4-BE49-F238E27FC236}">
                <a16:creationId xmlns:a16="http://schemas.microsoft.com/office/drawing/2014/main" id="{0F93C7B4-DBE6-06CE-CFC7-F4ED4D997D4E}"/>
              </a:ext>
            </a:extLst>
          </p:cNvPr>
          <p:cNvSpPr>
            <a:spLocks noGrp="1"/>
          </p:cNvSpPr>
          <p:nvPr>
            <p:ph type="dt" sz="half" idx="10"/>
          </p:nvPr>
        </p:nvSpPr>
        <p:spPr/>
        <p:txBody>
          <a:bodyPr/>
          <a:lstStyle/>
          <a:p>
            <a:fld id="{D94700BE-7692-4207-B54B-A48E0B87749C}" type="datetimeFigureOut">
              <a:rPr lang="LID4096" smtClean="0"/>
              <a:t>04/02/2025</a:t>
            </a:fld>
            <a:endParaRPr lang="LID4096"/>
          </a:p>
        </p:txBody>
      </p:sp>
      <p:sp>
        <p:nvSpPr>
          <p:cNvPr id="5" name="Нижний колонтитул 4">
            <a:extLst>
              <a:ext uri="{FF2B5EF4-FFF2-40B4-BE49-F238E27FC236}">
                <a16:creationId xmlns:a16="http://schemas.microsoft.com/office/drawing/2014/main" id="{AB5BB8FF-A395-C430-3789-0945A5312B41}"/>
              </a:ext>
            </a:extLst>
          </p:cNvPr>
          <p:cNvSpPr>
            <a:spLocks noGrp="1"/>
          </p:cNvSpPr>
          <p:nvPr>
            <p:ph type="ftr" sz="quarter" idx="11"/>
          </p:nvPr>
        </p:nvSpPr>
        <p:spPr/>
        <p:txBody>
          <a:bodyPr/>
          <a:lstStyle/>
          <a:p>
            <a:endParaRPr lang="LID4096"/>
          </a:p>
        </p:txBody>
      </p:sp>
      <p:sp>
        <p:nvSpPr>
          <p:cNvPr id="6" name="Номер слайда 5">
            <a:extLst>
              <a:ext uri="{FF2B5EF4-FFF2-40B4-BE49-F238E27FC236}">
                <a16:creationId xmlns:a16="http://schemas.microsoft.com/office/drawing/2014/main" id="{19F6F5BE-4CB2-9257-FD2E-739215DBF0C3}"/>
              </a:ext>
            </a:extLst>
          </p:cNvPr>
          <p:cNvSpPr>
            <a:spLocks noGrp="1"/>
          </p:cNvSpPr>
          <p:nvPr>
            <p:ph type="sldNum" sz="quarter" idx="12"/>
          </p:nvPr>
        </p:nvSpPr>
        <p:spPr/>
        <p:txBody>
          <a:bodyPr/>
          <a:lstStyle/>
          <a:p>
            <a:fld id="{75414CC9-68D5-47AD-8438-7B4A21BFF56F}" type="slidenum">
              <a:rPr lang="LID4096" smtClean="0"/>
              <a:t>‹#›</a:t>
            </a:fld>
            <a:endParaRPr lang="LID4096"/>
          </a:p>
        </p:txBody>
      </p:sp>
    </p:spTree>
    <p:extLst>
      <p:ext uri="{BB962C8B-B14F-4D97-AF65-F5344CB8AC3E}">
        <p14:creationId xmlns:p14="http://schemas.microsoft.com/office/powerpoint/2010/main" val="10954622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1432ABC-7F92-53F8-6B38-14EBA795ED3A}"/>
              </a:ext>
            </a:extLst>
          </p:cNvPr>
          <p:cNvSpPr>
            <a:spLocks noGrp="1"/>
          </p:cNvSpPr>
          <p:nvPr>
            <p:ph type="title"/>
          </p:nvPr>
        </p:nvSpPr>
        <p:spPr/>
        <p:txBody>
          <a:bodyPr/>
          <a:lstStyle/>
          <a:p>
            <a:r>
              <a:rPr lang="ru-RU"/>
              <a:t>Образец заголовка</a:t>
            </a:r>
            <a:endParaRPr lang="LID4096"/>
          </a:p>
        </p:txBody>
      </p:sp>
      <p:sp>
        <p:nvSpPr>
          <p:cNvPr id="3" name="Вертикальный текст 2">
            <a:extLst>
              <a:ext uri="{FF2B5EF4-FFF2-40B4-BE49-F238E27FC236}">
                <a16:creationId xmlns:a16="http://schemas.microsoft.com/office/drawing/2014/main" id="{DC74F8DD-3073-73DB-0FEC-83EE799CF0DF}"/>
              </a:ext>
            </a:extLst>
          </p:cNvPr>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LID4096"/>
          </a:p>
        </p:txBody>
      </p:sp>
      <p:sp>
        <p:nvSpPr>
          <p:cNvPr id="4" name="Дата 3">
            <a:extLst>
              <a:ext uri="{FF2B5EF4-FFF2-40B4-BE49-F238E27FC236}">
                <a16:creationId xmlns:a16="http://schemas.microsoft.com/office/drawing/2014/main" id="{FD52118E-3EA2-A9A4-2BC2-E44B3237E1B2}"/>
              </a:ext>
            </a:extLst>
          </p:cNvPr>
          <p:cNvSpPr>
            <a:spLocks noGrp="1"/>
          </p:cNvSpPr>
          <p:nvPr>
            <p:ph type="dt" sz="half" idx="10"/>
          </p:nvPr>
        </p:nvSpPr>
        <p:spPr/>
        <p:txBody>
          <a:bodyPr/>
          <a:lstStyle/>
          <a:p>
            <a:fld id="{D94700BE-7692-4207-B54B-A48E0B87749C}" type="datetimeFigureOut">
              <a:rPr lang="LID4096" smtClean="0"/>
              <a:t>04/02/2025</a:t>
            </a:fld>
            <a:endParaRPr lang="LID4096"/>
          </a:p>
        </p:txBody>
      </p:sp>
      <p:sp>
        <p:nvSpPr>
          <p:cNvPr id="5" name="Нижний колонтитул 4">
            <a:extLst>
              <a:ext uri="{FF2B5EF4-FFF2-40B4-BE49-F238E27FC236}">
                <a16:creationId xmlns:a16="http://schemas.microsoft.com/office/drawing/2014/main" id="{DF9690F8-6FA6-1F50-D67E-E66228911A2A}"/>
              </a:ext>
            </a:extLst>
          </p:cNvPr>
          <p:cNvSpPr>
            <a:spLocks noGrp="1"/>
          </p:cNvSpPr>
          <p:nvPr>
            <p:ph type="ftr" sz="quarter" idx="11"/>
          </p:nvPr>
        </p:nvSpPr>
        <p:spPr/>
        <p:txBody>
          <a:bodyPr/>
          <a:lstStyle/>
          <a:p>
            <a:endParaRPr lang="LID4096"/>
          </a:p>
        </p:txBody>
      </p:sp>
      <p:sp>
        <p:nvSpPr>
          <p:cNvPr id="6" name="Номер слайда 5">
            <a:extLst>
              <a:ext uri="{FF2B5EF4-FFF2-40B4-BE49-F238E27FC236}">
                <a16:creationId xmlns:a16="http://schemas.microsoft.com/office/drawing/2014/main" id="{5D72A8B7-B8F9-CA99-A4E2-0D1A64111FDD}"/>
              </a:ext>
            </a:extLst>
          </p:cNvPr>
          <p:cNvSpPr>
            <a:spLocks noGrp="1"/>
          </p:cNvSpPr>
          <p:nvPr>
            <p:ph type="sldNum" sz="quarter" idx="12"/>
          </p:nvPr>
        </p:nvSpPr>
        <p:spPr/>
        <p:txBody>
          <a:bodyPr/>
          <a:lstStyle/>
          <a:p>
            <a:fld id="{75414CC9-68D5-47AD-8438-7B4A21BFF56F}" type="slidenum">
              <a:rPr lang="LID4096" smtClean="0"/>
              <a:t>‹#›</a:t>
            </a:fld>
            <a:endParaRPr lang="LID4096"/>
          </a:p>
        </p:txBody>
      </p:sp>
    </p:spTree>
    <p:extLst>
      <p:ext uri="{BB962C8B-B14F-4D97-AF65-F5344CB8AC3E}">
        <p14:creationId xmlns:p14="http://schemas.microsoft.com/office/powerpoint/2010/main" val="26926785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a:extLst>
              <a:ext uri="{FF2B5EF4-FFF2-40B4-BE49-F238E27FC236}">
                <a16:creationId xmlns:a16="http://schemas.microsoft.com/office/drawing/2014/main" id="{704C6878-D0A6-5DB7-DDA4-5524F63A10D4}"/>
              </a:ext>
            </a:extLst>
          </p:cNvPr>
          <p:cNvSpPr>
            <a:spLocks noGrp="1"/>
          </p:cNvSpPr>
          <p:nvPr>
            <p:ph type="title" orient="vert"/>
          </p:nvPr>
        </p:nvSpPr>
        <p:spPr>
          <a:xfrm>
            <a:off x="8724900" y="365125"/>
            <a:ext cx="2628900" cy="5811838"/>
          </a:xfrm>
        </p:spPr>
        <p:txBody>
          <a:bodyPr vert="eaVert"/>
          <a:lstStyle/>
          <a:p>
            <a:r>
              <a:rPr lang="ru-RU"/>
              <a:t>Образец заголовка</a:t>
            </a:r>
            <a:endParaRPr lang="LID4096"/>
          </a:p>
        </p:txBody>
      </p:sp>
      <p:sp>
        <p:nvSpPr>
          <p:cNvPr id="3" name="Вертикальный текст 2">
            <a:extLst>
              <a:ext uri="{FF2B5EF4-FFF2-40B4-BE49-F238E27FC236}">
                <a16:creationId xmlns:a16="http://schemas.microsoft.com/office/drawing/2014/main" id="{74290E6A-E317-C5F4-3234-CA514674E1C7}"/>
              </a:ext>
            </a:extLst>
          </p:cNvPr>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LID4096"/>
          </a:p>
        </p:txBody>
      </p:sp>
      <p:sp>
        <p:nvSpPr>
          <p:cNvPr id="4" name="Дата 3">
            <a:extLst>
              <a:ext uri="{FF2B5EF4-FFF2-40B4-BE49-F238E27FC236}">
                <a16:creationId xmlns:a16="http://schemas.microsoft.com/office/drawing/2014/main" id="{6927F236-BB3C-2C98-8A01-D57936776076}"/>
              </a:ext>
            </a:extLst>
          </p:cNvPr>
          <p:cNvSpPr>
            <a:spLocks noGrp="1"/>
          </p:cNvSpPr>
          <p:nvPr>
            <p:ph type="dt" sz="half" idx="10"/>
          </p:nvPr>
        </p:nvSpPr>
        <p:spPr/>
        <p:txBody>
          <a:bodyPr/>
          <a:lstStyle/>
          <a:p>
            <a:fld id="{D94700BE-7692-4207-B54B-A48E0B87749C}" type="datetimeFigureOut">
              <a:rPr lang="LID4096" smtClean="0"/>
              <a:t>04/02/2025</a:t>
            </a:fld>
            <a:endParaRPr lang="LID4096"/>
          </a:p>
        </p:txBody>
      </p:sp>
      <p:sp>
        <p:nvSpPr>
          <p:cNvPr id="5" name="Нижний колонтитул 4">
            <a:extLst>
              <a:ext uri="{FF2B5EF4-FFF2-40B4-BE49-F238E27FC236}">
                <a16:creationId xmlns:a16="http://schemas.microsoft.com/office/drawing/2014/main" id="{6FB6E046-C620-4F58-405E-9C0103599089}"/>
              </a:ext>
            </a:extLst>
          </p:cNvPr>
          <p:cNvSpPr>
            <a:spLocks noGrp="1"/>
          </p:cNvSpPr>
          <p:nvPr>
            <p:ph type="ftr" sz="quarter" idx="11"/>
          </p:nvPr>
        </p:nvSpPr>
        <p:spPr/>
        <p:txBody>
          <a:bodyPr/>
          <a:lstStyle/>
          <a:p>
            <a:endParaRPr lang="LID4096"/>
          </a:p>
        </p:txBody>
      </p:sp>
      <p:sp>
        <p:nvSpPr>
          <p:cNvPr id="6" name="Номер слайда 5">
            <a:extLst>
              <a:ext uri="{FF2B5EF4-FFF2-40B4-BE49-F238E27FC236}">
                <a16:creationId xmlns:a16="http://schemas.microsoft.com/office/drawing/2014/main" id="{5D06496C-B074-7D9D-1BB6-63F00672ACE4}"/>
              </a:ext>
            </a:extLst>
          </p:cNvPr>
          <p:cNvSpPr>
            <a:spLocks noGrp="1"/>
          </p:cNvSpPr>
          <p:nvPr>
            <p:ph type="sldNum" sz="quarter" idx="12"/>
          </p:nvPr>
        </p:nvSpPr>
        <p:spPr/>
        <p:txBody>
          <a:bodyPr/>
          <a:lstStyle/>
          <a:p>
            <a:fld id="{75414CC9-68D5-47AD-8438-7B4A21BFF56F}" type="slidenum">
              <a:rPr lang="LID4096" smtClean="0"/>
              <a:t>‹#›</a:t>
            </a:fld>
            <a:endParaRPr lang="LID4096"/>
          </a:p>
        </p:txBody>
      </p:sp>
    </p:spTree>
    <p:extLst>
      <p:ext uri="{BB962C8B-B14F-4D97-AF65-F5344CB8AC3E}">
        <p14:creationId xmlns:p14="http://schemas.microsoft.com/office/powerpoint/2010/main" val="4018114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8F2D562-7427-3307-029D-4B44232FB0CA}"/>
              </a:ext>
            </a:extLst>
          </p:cNvPr>
          <p:cNvSpPr>
            <a:spLocks noGrp="1"/>
          </p:cNvSpPr>
          <p:nvPr>
            <p:ph type="title"/>
          </p:nvPr>
        </p:nvSpPr>
        <p:spPr/>
        <p:txBody>
          <a:bodyPr/>
          <a:lstStyle/>
          <a:p>
            <a:r>
              <a:rPr lang="ru-RU"/>
              <a:t>Образец заголовка</a:t>
            </a:r>
            <a:endParaRPr lang="LID4096"/>
          </a:p>
        </p:txBody>
      </p:sp>
      <p:sp>
        <p:nvSpPr>
          <p:cNvPr id="3" name="Объект 2">
            <a:extLst>
              <a:ext uri="{FF2B5EF4-FFF2-40B4-BE49-F238E27FC236}">
                <a16:creationId xmlns:a16="http://schemas.microsoft.com/office/drawing/2014/main" id="{4B8B9DD3-38AD-093A-348B-69D8AF9585B0}"/>
              </a:ext>
            </a:extLst>
          </p:cNvPr>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LID4096"/>
          </a:p>
        </p:txBody>
      </p:sp>
      <p:sp>
        <p:nvSpPr>
          <p:cNvPr id="4" name="Дата 3">
            <a:extLst>
              <a:ext uri="{FF2B5EF4-FFF2-40B4-BE49-F238E27FC236}">
                <a16:creationId xmlns:a16="http://schemas.microsoft.com/office/drawing/2014/main" id="{7F409026-C297-8D81-0690-BCF909A212D2}"/>
              </a:ext>
            </a:extLst>
          </p:cNvPr>
          <p:cNvSpPr>
            <a:spLocks noGrp="1"/>
          </p:cNvSpPr>
          <p:nvPr>
            <p:ph type="dt" sz="half" idx="10"/>
          </p:nvPr>
        </p:nvSpPr>
        <p:spPr/>
        <p:txBody>
          <a:bodyPr/>
          <a:lstStyle/>
          <a:p>
            <a:fld id="{D94700BE-7692-4207-B54B-A48E0B87749C}" type="datetimeFigureOut">
              <a:rPr lang="LID4096" smtClean="0"/>
              <a:t>04/02/2025</a:t>
            </a:fld>
            <a:endParaRPr lang="LID4096"/>
          </a:p>
        </p:txBody>
      </p:sp>
      <p:sp>
        <p:nvSpPr>
          <p:cNvPr id="5" name="Нижний колонтитул 4">
            <a:extLst>
              <a:ext uri="{FF2B5EF4-FFF2-40B4-BE49-F238E27FC236}">
                <a16:creationId xmlns:a16="http://schemas.microsoft.com/office/drawing/2014/main" id="{03B93BB5-71D6-265C-76BF-7BA55253D9BB}"/>
              </a:ext>
            </a:extLst>
          </p:cNvPr>
          <p:cNvSpPr>
            <a:spLocks noGrp="1"/>
          </p:cNvSpPr>
          <p:nvPr>
            <p:ph type="ftr" sz="quarter" idx="11"/>
          </p:nvPr>
        </p:nvSpPr>
        <p:spPr/>
        <p:txBody>
          <a:bodyPr/>
          <a:lstStyle/>
          <a:p>
            <a:endParaRPr lang="LID4096"/>
          </a:p>
        </p:txBody>
      </p:sp>
      <p:sp>
        <p:nvSpPr>
          <p:cNvPr id="6" name="Номер слайда 5">
            <a:extLst>
              <a:ext uri="{FF2B5EF4-FFF2-40B4-BE49-F238E27FC236}">
                <a16:creationId xmlns:a16="http://schemas.microsoft.com/office/drawing/2014/main" id="{45B812ED-7C3E-2E99-174E-7CBA5506EBC4}"/>
              </a:ext>
            </a:extLst>
          </p:cNvPr>
          <p:cNvSpPr>
            <a:spLocks noGrp="1"/>
          </p:cNvSpPr>
          <p:nvPr>
            <p:ph type="sldNum" sz="quarter" idx="12"/>
          </p:nvPr>
        </p:nvSpPr>
        <p:spPr/>
        <p:txBody>
          <a:bodyPr/>
          <a:lstStyle/>
          <a:p>
            <a:fld id="{75414CC9-68D5-47AD-8438-7B4A21BFF56F}" type="slidenum">
              <a:rPr lang="LID4096" smtClean="0"/>
              <a:t>‹#›</a:t>
            </a:fld>
            <a:endParaRPr lang="LID4096"/>
          </a:p>
        </p:txBody>
      </p:sp>
    </p:spTree>
    <p:extLst>
      <p:ext uri="{BB962C8B-B14F-4D97-AF65-F5344CB8AC3E}">
        <p14:creationId xmlns:p14="http://schemas.microsoft.com/office/powerpoint/2010/main" val="39283644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A27F112-08AD-1D83-FA9D-D723E27CAE83}"/>
              </a:ext>
            </a:extLst>
          </p:cNvPr>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endParaRPr lang="LID4096"/>
          </a:p>
        </p:txBody>
      </p:sp>
      <p:sp>
        <p:nvSpPr>
          <p:cNvPr id="3" name="Текст 2">
            <a:extLst>
              <a:ext uri="{FF2B5EF4-FFF2-40B4-BE49-F238E27FC236}">
                <a16:creationId xmlns:a16="http://schemas.microsoft.com/office/drawing/2014/main" id="{C9D4462B-7C02-3784-D700-720E99BA1E6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a:extLst>
              <a:ext uri="{FF2B5EF4-FFF2-40B4-BE49-F238E27FC236}">
                <a16:creationId xmlns:a16="http://schemas.microsoft.com/office/drawing/2014/main" id="{E7B8AEC1-27F7-FAA3-29A1-66B8783B85CB}"/>
              </a:ext>
            </a:extLst>
          </p:cNvPr>
          <p:cNvSpPr>
            <a:spLocks noGrp="1"/>
          </p:cNvSpPr>
          <p:nvPr>
            <p:ph type="dt" sz="half" idx="10"/>
          </p:nvPr>
        </p:nvSpPr>
        <p:spPr/>
        <p:txBody>
          <a:bodyPr/>
          <a:lstStyle/>
          <a:p>
            <a:fld id="{D94700BE-7692-4207-B54B-A48E0B87749C}" type="datetimeFigureOut">
              <a:rPr lang="LID4096" smtClean="0"/>
              <a:t>04/02/2025</a:t>
            </a:fld>
            <a:endParaRPr lang="LID4096"/>
          </a:p>
        </p:txBody>
      </p:sp>
      <p:sp>
        <p:nvSpPr>
          <p:cNvPr id="5" name="Нижний колонтитул 4">
            <a:extLst>
              <a:ext uri="{FF2B5EF4-FFF2-40B4-BE49-F238E27FC236}">
                <a16:creationId xmlns:a16="http://schemas.microsoft.com/office/drawing/2014/main" id="{359F6EE4-5AF4-CE7C-B7F4-C587BFECE7E3}"/>
              </a:ext>
            </a:extLst>
          </p:cNvPr>
          <p:cNvSpPr>
            <a:spLocks noGrp="1"/>
          </p:cNvSpPr>
          <p:nvPr>
            <p:ph type="ftr" sz="quarter" idx="11"/>
          </p:nvPr>
        </p:nvSpPr>
        <p:spPr/>
        <p:txBody>
          <a:bodyPr/>
          <a:lstStyle/>
          <a:p>
            <a:endParaRPr lang="LID4096"/>
          </a:p>
        </p:txBody>
      </p:sp>
      <p:sp>
        <p:nvSpPr>
          <p:cNvPr id="6" name="Номер слайда 5">
            <a:extLst>
              <a:ext uri="{FF2B5EF4-FFF2-40B4-BE49-F238E27FC236}">
                <a16:creationId xmlns:a16="http://schemas.microsoft.com/office/drawing/2014/main" id="{C9262F68-CBA3-0915-2295-961EC87EC1BD}"/>
              </a:ext>
            </a:extLst>
          </p:cNvPr>
          <p:cNvSpPr>
            <a:spLocks noGrp="1"/>
          </p:cNvSpPr>
          <p:nvPr>
            <p:ph type="sldNum" sz="quarter" idx="12"/>
          </p:nvPr>
        </p:nvSpPr>
        <p:spPr/>
        <p:txBody>
          <a:bodyPr/>
          <a:lstStyle/>
          <a:p>
            <a:fld id="{75414CC9-68D5-47AD-8438-7B4A21BFF56F}" type="slidenum">
              <a:rPr lang="LID4096" smtClean="0"/>
              <a:t>‹#›</a:t>
            </a:fld>
            <a:endParaRPr lang="LID4096"/>
          </a:p>
        </p:txBody>
      </p:sp>
    </p:spTree>
    <p:extLst>
      <p:ext uri="{BB962C8B-B14F-4D97-AF65-F5344CB8AC3E}">
        <p14:creationId xmlns:p14="http://schemas.microsoft.com/office/powerpoint/2010/main" val="627019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1EAAB05-2830-EFAE-DE4B-ACD17427AF4B}"/>
              </a:ext>
            </a:extLst>
          </p:cNvPr>
          <p:cNvSpPr>
            <a:spLocks noGrp="1"/>
          </p:cNvSpPr>
          <p:nvPr>
            <p:ph type="title"/>
          </p:nvPr>
        </p:nvSpPr>
        <p:spPr/>
        <p:txBody>
          <a:bodyPr/>
          <a:lstStyle/>
          <a:p>
            <a:r>
              <a:rPr lang="ru-RU"/>
              <a:t>Образец заголовка</a:t>
            </a:r>
            <a:endParaRPr lang="LID4096"/>
          </a:p>
        </p:txBody>
      </p:sp>
      <p:sp>
        <p:nvSpPr>
          <p:cNvPr id="3" name="Объект 2">
            <a:extLst>
              <a:ext uri="{FF2B5EF4-FFF2-40B4-BE49-F238E27FC236}">
                <a16:creationId xmlns:a16="http://schemas.microsoft.com/office/drawing/2014/main" id="{914D6307-654D-D982-4407-B8F3D79466B9}"/>
              </a:ext>
            </a:extLst>
          </p:cNvPr>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LID4096"/>
          </a:p>
        </p:txBody>
      </p:sp>
      <p:sp>
        <p:nvSpPr>
          <p:cNvPr id="4" name="Объект 3">
            <a:extLst>
              <a:ext uri="{FF2B5EF4-FFF2-40B4-BE49-F238E27FC236}">
                <a16:creationId xmlns:a16="http://schemas.microsoft.com/office/drawing/2014/main" id="{7E186F62-1DB1-3C6F-EA13-795572FAE52A}"/>
              </a:ext>
            </a:extLst>
          </p:cNvPr>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LID4096"/>
          </a:p>
        </p:txBody>
      </p:sp>
      <p:sp>
        <p:nvSpPr>
          <p:cNvPr id="5" name="Дата 4">
            <a:extLst>
              <a:ext uri="{FF2B5EF4-FFF2-40B4-BE49-F238E27FC236}">
                <a16:creationId xmlns:a16="http://schemas.microsoft.com/office/drawing/2014/main" id="{D7940FA2-011F-64EB-05FB-8559EF77520E}"/>
              </a:ext>
            </a:extLst>
          </p:cNvPr>
          <p:cNvSpPr>
            <a:spLocks noGrp="1"/>
          </p:cNvSpPr>
          <p:nvPr>
            <p:ph type="dt" sz="half" idx="10"/>
          </p:nvPr>
        </p:nvSpPr>
        <p:spPr/>
        <p:txBody>
          <a:bodyPr/>
          <a:lstStyle/>
          <a:p>
            <a:fld id="{D94700BE-7692-4207-B54B-A48E0B87749C}" type="datetimeFigureOut">
              <a:rPr lang="LID4096" smtClean="0"/>
              <a:t>04/02/2025</a:t>
            </a:fld>
            <a:endParaRPr lang="LID4096"/>
          </a:p>
        </p:txBody>
      </p:sp>
      <p:sp>
        <p:nvSpPr>
          <p:cNvPr id="6" name="Нижний колонтитул 5">
            <a:extLst>
              <a:ext uri="{FF2B5EF4-FFF2-40B4-BE49-F238E27FC236}">
                <a16:creationId xmlns:a16="http://schemas.microsoft.com/office/drawing/2014/main" id="{CD7AD932-F2FD-1AF1-F4D9-F5E82D0C6875}"/>
              </a:ext>
            </a:extLst>
          </p:cNvPr>
          <p:cNvSpPr>
            <a:spLocks noGrp="1"/>
          </p:cNvSpPr>
          <p:nvPr>
            <p:ph type="ftr" sz="quarter" idx="11"/>
          </p:nvPr>
        </p:nvSpPr>
        <p:spPr/>
        <p:txBody>
          <a:bodyPr/>
          <a:lstStyle/>
          <a:p>
            <a:endParaRPr lang="LID4096"/>
          </a:p>
        </p:txBody>
      </p:sp>
      <p:sp>
        <p:nvSpPr>
          <p:cNvPr id="7" name="Номер слайда 6">
            <a:extLst>
              <a:ext uri="{FF2B5EF4-FFF2-40B4-BE49-F238E27FC236}">
                <a16:creationId xmlns:a16="http://schemas.microsoft.com/office/drawing/2014/main" id="{63145922-4144-9D1A-7394-C37497389C31}"/>
              </a:ext>
            </a:extLst>
          </p:cNvPr>
          <p:cNvSpPr>
            <a:spLocks noGrp="1"/>
          </p:cNvSpPr>
          <p:nvPr>
            <p:ph type="sldNum" sz="quarter" idx="12"/>
          </p:nvPr>
        </p:nvSpPr>
        <p:spPr/>
        <p:txBody>
          <a:bodyPr/>
          <a:lstStyle/>
          <a:p>
            <a:fld id="{75414CC9-68D5-47AD-8438-7B4A21BFF56F}" type="slidenum">
              <a:rPr lang="LID4096" smtClean="0"/>
              <a:t>‹#›</a:t>
            </a:fld>
            <a:endParaRPr lang="LID4096"/>
          </a:p>
        </p:txBody>
      </p:sp>
    </p:spTree>
    <p:extLst>
      <p:ext uri="{BB962C8B-B14F-4D97-AF65-F5344CB8AC3E}">
        <p14:creationId xmlns:p14="http://schemas.microsoft.com/office/powerpoint/2010/main" val="36937523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94C79E9-E032-A699-2CFB-44AC928323F6}"/>
              </a:ext>
            </a:extLst>
          </p:cNvPr>
          <p:cNvSpPr>
            <a:spLocks noGrp="1"/>
          </p:cNvSpPr>
          <p:nvPr>
            <p:ph type="title"/>
          </p:nvPr>
        </p:nvSpPr>
        <p:spPr>
          <a:xfrm>
            <a:off x="839788" y="365125"/>
            <a:ext cx="10515600" cy="1325563"/>
          </a:xfrm>
        </p:spPr>
        <p:txBody>
          <a:bodyPr/>
          <a:lstStyle/>
          <a:p>
            <a:r>
              <a:rPr lang="ru-RU"/>
              <a:t>Образец заголовка</a:t>
            </a:r>
            <a:endParaRPr lang="LID4096"/>
          </a:p>
        </p:txBody>
      </p:sp>
      <p:sp>
        <p:nvSpPr>
          <p:cNvPr id="3" name="Текст 2">
            <a:extLst>
              <a:ext uri="{FF2B5EF4-FFF2-40B4-BE49-F238E27FC236}">
                <a16:creationId xmlns:a16="http://schemas.microsoft.com/office/drawing/2014/main" id="{4B2F1728-CD76-7149-9437-8308AF8E6C4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a:extLst>
              <a:ext uri="{FF2B5EF4-FFF2-40B4-BE49-F238E27FC236}">
                <a16:creationId xmlns:a16="http://schemas.microsoft.com/office/drawing/2014/main" id="{5E31FA6F-EC02-4DE3-6650-B80F00E860A0}"/>
              </a:ext>
            </a:extLst>
          </p:cNvPr>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LID4096"/>
          </a:p>
        </p:txBody>
      </p:sp>
      <p:sp>
        <p:nvSpPr>
          <p:cNvPr id="5" name="Текст 4">
            <a:extLst>
              <a:ext uri="{FF2B5EF4-FFF2-40B4-BE49-F238E27FC236}">
                <a16:creationId xmlns:a16="http://schemas.microsoft.com/office/drawing/2014/main" id="{B6F9C784-C313-EF39-B97C-F19B68E6279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a:extLst>
              <a:ext uri="{FF2B5EF4-FFF2-40B4-BE49-F238E27FC236}">
                <a16:creationId xmlns:a16="http://schemas.microsoft.com/office/drawing/2014/main" id="{B9EC93D1-A12D-D057-6BE7-78586123AF07}"/>
              </a:ext>
            </a:extLst>
          </p:cNvPr>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LID4096"/>
          </a:p>
        </p:txBody>
      </p:sp>
      <p:sp>
        <p:nvSpPr>
          <p:cNvPr id="7" name="Дата 6">
            <a:extLst>
              <a:ext uri="{FF2B5EF4-FFF2-40B4-BE49-F238E27FC236}">
                <a16:creationId xmlns:a16="http://schemas.microsoft.com/office/drawing/2014/main" id="{339B00CC-01F6-7087-C302-940F9C98E580}"/>
              </a:ext>
            </a:extLst>
          </p:cNvPr>
          <p:cNvSpPr>
            <a:spLocks noGrp="1"/>
          </p:cNvSpPr>
          <p:nvPr>
            <p:ph type="dt" sz="half" idx="10"/>
          </p:nvPr>
        </p:nvSpPr>
        <p:spPr/>
        <p:txBody>
          <a:bodyPr/>
          <a:lstStyle/>
          <a:p>
            <a:fld id="{D94700BE-7692-4207-B54B-A48E0B87749C}" type="datetimeFigureOut">
              <a:rPr lang="LID4096" smtClean="0"/>
              <a:t>04/02/2025</a:t>
            </a:fld>
            <a:endParaRPr lang="LID4096"/>
          </a:p>
        </p:txBody>
      </p:sp>
      <p:sp>
        <p:nvSpPr>
          <p:cNvPr id="8" name="Нижний колонтитул 7">
            <a:extLst>
              <a:ext uri="{FF2B5EF4-FFF2-40B4-BE49-F238E27FC236}">
                <a16:creationId xmlns:a16="http://schemas.microsoft.com/office/drawing/2014/main" id="{C6EBCC5B-A9F4-C18A-35F5-2949CEAAC7AC}"/>
              </a:ext>
            </a:extLst>
          </p:cNvPr>
          <p:cNvSpPr>
            <a:spLocks noGrp="1"/>
          </p:cNvSpPr>
          <p:nvPr>
            <p:ph type="ftr" sz="quarter" idx="11"/>
          </p:nvPr>
        </p:nvSpPr>
        <p:spPr/>
        <p:txBody>
          <a:bodyPr/>
          <a:lstStyle/>
          <a:p>
            <a:endParaRPr lang="LID4096"/>
          </a:p>
        </p:txBody>
      </p:sp>
      <p:sp>
        <p:nvSpPr>
          <p:cNvPr id="9" name="Номер слайда 8">
            <a:extLst>
              <a:ext uri="{FF2B5EF4-FFF2-40B4-BE49-F238E27FC236}">
                <a16:creationId xmlns:a16="http://schemas.microsoft.com/office/drawing/2014/main" id="{E3B8B959-499F-742D-E1FF-78941C4BCABD}"/>
              </a:ext>
            </a:extLst>
          </p:cNvPr>
          <p:cNvSpPr>
            <a:spLocks noGrp="1"/>
          </p:cNvSpPr>
          <p:nvPr>
            <p:ph type="sldNum" sz="quarter" idx="12"/>
          </p:nvPr>
        </p:nvSpPr>
        <p:spPr/>
        <p:txBody>
          <a:bodyPr/>
          <a:lstStyle/>
          <a:p>
            <a:fld id="{75414CC9-68D5-47AD-8438-7B4A21BFF56F}" type="slidenum">
              <a:rPr lang="LID4096" smtClean="0"/>
              <a:t>‹#›</a:t>
            </a:fld>
            <a:endParaRPr lang="LID4096"/>
          </a:p>
        </p:txBody>
      </p:sp>
    </p:spTree>
    <p:extLst>
      <p:ext uri="{BB962C8B-B14F-4D97-AF65-F5344CB8AC3E}">
        <p14:creationId xmlns:p14="http://schemas.microsoft.com/office/powerpoint/2010/main" val="11102900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81B2447-25C4-6DCF-DAD4-FEDF21FF174E}"/>
              </a:ext>
            </a:extLst>
          </p:cNvPr>
          <p:cNvSpPr>
            <a:spLocks noGrp="1"/>
          </p:cNvSpPr>
          <p:nvPr>
            <p:ph type="title"/>
          </p:nvPr>
        </p:nvSpPr>
        <p:spPr/>
        <p:txBody>
          <a:bodyPr/>
          <a:lstStyle/>
          <a:p>
            <a:r>
              <a:rPr lang="ru-RU"/>
              <a:t>Образец заголовка</a:t>
            </a:r>
            <a:endParaRPr lang="LID4096"/>
          </a:p>
        </p:txBody>
      </p:sp>
      <p:sp>
        <p:nvSpPr>
          <p:cNvPr id="3" name="Дата 2">
            <a:extLst>
              <a:ext uri="{FF2B5EF4-FFF2-40B4-BE49-F238E27FC236}">
                <a16:creationId xmlns:a16="http://schemas.microsoft.com/office/drawing/2014/main" id="{F846070A-CABC-8A01-79F7-51A84F4435BC}"/>
              </a:ext>
            </a:extLst>
          </p:cNvPr>
          <p:cNvSpPr>
            <a:spLocks noGrp="1"/>
          </p:cNvSpPr>
          <p:nvPr>
            <p:ph type="dt" sz="half" idx="10"/>
          </p:nvPr>
        </p:nvSpPr>
        <p:spPr/>
        <p:txBody>
          <a:bodyPr/>
          <a:lstStyle/>
          <a:p>
            <a:fld id="{D94700BE-7692-4207-B54B-A48E0B87749C}" type="datetimeFigureOut">
              <a:rPr lang="LID4096" smtClean="0"/>
              <a:t>04/02/2025</a:t>
            </a:fld>
            <a:endParaRPr lang="LID4096"/>
          </a:p>
        </p:txBody>
      </p:sp>
      <p:sp>
        <p:nvSpPr>
          <p:cNvPr id="4" name="Нижний колонтитул 3">
            <a:extLst>
              <a:ext uri="{FF2B5EF4-FFF2-40B4-BE49-F238E27FC236}">
                <a16:creationId xmlns:a16="http://schemas.microsoft.com/office/drawing/2014/main" id="{36485DBC-EE1F-353D-3249-9E99780A5007}"/>
              </a:ext>
            </a:extLst>
          </p:cNvPr>
          <p:cNvSpPr>
            <a:spLocks noGrp="1"/>
          </p:cNvSpPr>
          <p:nvPr>
            <p:ph type="ftr" sz="quarter" idx="11"/>
          </p:nvPr>
        </p:nvSpPr>
        <p:spPr/>
        <p:txBody>
          <a:bodyPr/>
          <a:lstStyle/>
          <a:p>
            <a:endParaRPr lang="LID4096"/>
          </a:p>
        </p:txBody>
      </p:sp>
      <p:sp>
        <p:nvSpPr>
          <p:cNvPr id="5" name="Номер слайда 4">
            <a:extLst>
              <a:ext uri="{FF2B5EF4-FFF2-40B4-BE49-F238E27FC236}">
                <a16:creationId xmlns:a16="http://schemas.microsoft.com/office/drawing/2014/main" id="{1FD416B2-2B57-8CF9-D053-EF6A7AB1FEFA}"/>
              </a:ext>
            </a:extLst>
          </p:cNvPr>
          <p:cNvSpPr>
            <a:spLocks noGrp="1"/>
          </p:cNvSpPr>
          <p:nvPr>
            <p:ph type="sldNum" sz="quarter" idx="12"/>
          </p:nvPr>
        </p:nvSpPr>
        <p:spPr/>
        <p:txBody>
          <a:bodyPr/>
          <a:lstStyle/>
          <a:p>
            <a:fld id="{75414CC9-68D5-47AD-8438-7B4A21BFF56F}" type="slidenum">
              <a:rPr lang="LID4096" smtClean="0"/>
              <a:t>‹#›</a:t>
            </a:fld>
            <a:endParaRPr lang="LID4096"/>
          </a:p>
        </p:txBody>
      </p:sp>
    </p:spTree>
    <p:extLst>
      <p:ext uri="{BB962C8B-B14F-4D97-AF65-F5344CB8AC3E}">
        <p14:creationId xmlns:p14="http://schemas.microsoft.com/office/powerpoint/2010/main" val="42366943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a:extLst>
              <a:ext uri="{FF2B5EF4-FFF2-40B4-BE49-F238E27FC236}">
                <a16:creationId xmlns:a16="http://schemas.microsoft.com/office/drawing/2014/main" id="{AA9FDE4F-142C-5FCB-A615-EDAA13534AC7}"/>
              </a:ext>
            </a:extLst>
          </p:cNvPr>
          <p:cNvSpPr>
            <a:spLocks noGrp="1"/>
          </p:cNvSpPr>
          <p:nvPr>
            <p:ph type="dt" sz="half" idx="10"/>
          </p:nvPr>
        </p:nvSpPr>
        <p:spPr/>
        <p:txBody>
          <a:bodyPr/>
          <a:lstStyle/>
          <a:p>
            <a:fld id="{D94700BE-7692-4207-B54B-A48E0B87749C}" type="datetimeFigureOut">
              <a:rPr lang="LID4096" smtClean="0"/>
              <a:t>04/02/2025</a:t>
            </a:fld>
            <a:endParaRPr lang="LID4096"/>
          </a:p>
        </p:txBody>
      </p:sp>
      <p:sp>
        <p:nvSpPr>
          <p:cNvPr id="3" name="Нижний колонтитул 2">
            <a:extLst>
              <a:ext uri="{FF2B5EF4-FFF2-40B4-BE49-F238E27FC236}">
                <a16:creationId xmlns:a16="http://schemas.microsoft.com/office/drawing/2014/main" id="{0B6EB5D2-B75C-FB77-8F63-19FA53844E71}"/>
              </a:ext>
            </a:extLst>
          </p:cNvPr>
          <p:cNvSpPr>
            <a:spLocks noGrp="1"/>
          </p:cNvSpPr>
          <p:nvPr>
            <p:ph type="ftr" sz="quarter" idx="11"/>
          </p:nvPr>
        </p:nvSpPr>
        <p:spPr/>
        <p:txBody>
          <a:bodyPr/>
          <a:lstStyle/>
          <a:p>
            <a:endParaRPr lang="LID4096"/>
          </a:p>
        </p:txBody>
      </p:sp>
      <p:sp>
        <p:nvSpPr>
          <p:cNvPr id="4" name="Номер слайда 3">
            <a:extLst>
              <a:ext uri="{FF2B5EF4-FFF2-40B4-BE49-F238E27FC236}">
                <a16:creationId xmlns:a16="http://schemas.microsoft.com/office/drawing/2014/main" id="{DBB97733-0993-8A78-D35D-65EA8B9F81AD}"/>
              </a:ext>
            </a:extLst>
          </p:cNvPr>
          <p:cNvSpPr>
            <a:spLocks noGrp="1"/>
          </p:cNvSpPr>
          <p:nvPr>
            <p:ph type="sldNum" sz="quarter" idx="12"/>
          </p:nvPr>
        </p:nvSpPr>
        <p:spPr/>
        <p:txBody>
          <a:bodyPr/>
          <a:lstStyle/>
          <a:p>
            <a:fld id="{75414CC9-68D5-47AD-8438-7B4A21BFF56F}" type="slidenum">
              <a:rPr lang="LID4096" smtClean="0"/>
              <a:t>‹#›</a:t>
            </a:fld>
            <a:endParaRPr lang="LID4096"/>
          </a:p>
        </p:txBody>
      </p:sp>
    </p:spTree>
    <p:extLst>
      <p:ext uri="{BB962C8B-B14F-4D97-AF65-F5344CB8AC3E}">
        <p14:creationId xmlns:p14="http://schemas.microsoft.com/office/powerpoint/2010/main" val="2000510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6D8FC8E-4425-CC0C-710F-98C6425E3071}"/>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endParaRPr lang="LID4096"/>
          </a:p>
        </p:txBody>
      </p:sp>
      <p:sp>
        <p:nvSpPr>
          <p:cNvPr id="3" name="Объект 2">
            <a:extLst>
              <a:ext uri="{FF2B5EF4-FFF2-40B4-BE49-F238E27FC236}">
                <a16:creationId xmlns:a16="http://schemas.microsoft.com/office/drawing/2014/main" id="{E473CCAC-EA76-40D6-17B2-7C2AFD4353B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LID4096"/>
          </a:p>
        </p:txBody>
      </p:sp>
      <p:sp>
        <p:nvSpPr>
          <p:cNvPr id="4" name="Текст 3">
            <a:extLst>
              <a:ext uri="{FF2B5EF4-FFF2-40B4-BE49-F238E27FC236}">
                <a16:creationId xmlns:a16="http://schemas.microsoft.com/office/drawing/2014/main" id="{23FDA7B0-EDAC-58A1-8AED-C4E8D631B6D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97C5F31B-981C-419A-6E49-3095113FB273}"/>
              </a:ext>
            </a:extLst>
          </p:cNvPr>
          <p:cNvSpPr>
            <a:spLocks noGrp="1"/>
          </p:cNvSpPr>
          <p:nvPr>
            <p:ph type="dt" sz="half" idx="10"/>
          </p:nvPr>
        </p:nvSpPr>
        <p:spPr/>
        <p:txBody>
          <a:bodyPr/>
          <a:lstStyle/>
          <a:p>
            <a:fld id="{D94700BE-7692-4207-B54B-A48E0B87749C}" type="datetimeFigureOut">
              <a:rPr lang="LID4096" smtClean="0"/>
              <a:t>04/02/2025</a:t>
            </a:fld>
            <a:endParaRPr lang="LID4096"/>
          </a:p>
        </p:txBody>
      </p:sp>
      <p:sp>
        <p:nvSpPr>
          <p:cNvPr id="6" name="Нижний колонтитул 5">
            <a:extLst>
              <a:ext uri="{FF2B5EF4-FFF2-40B4-BE49-F238E27FC236}">
                <a16:creationId xmlns:a16="http://schemas.microsoft.com/office/drawing/2014/main" id="{098C04E2-0ACD-F790-199B-7863EDE0279D}"/>
              </a:ext>
            </a:extLst>
          </p:cNvPr>
          <p:cNvSpPr>
            <a:spLocks noGrp="1"/>
          </p:cNvSpPr>
          <p:nvPr>
            <p:ph type="ftr" sz="quarter" idx="11"/>
          </p:nvPr>
        </p:nvSpPr>
        <p:spPr/>
        <p:txBody>
          <a:bodyPr/>
          <a:lstStyle/>
          <a:p>
            <a:endParaRPr lang="LID4096"/>
          </a:p>
        </p:txBody>
      </p:sp>
      <p:sp>
        <p:nvSpPr>
          <p:cNvPr id="7" name="Номер слайда 6">
            <a:extLst>
              <a:ext uri="{FF2B5EF4-FFF2-40B4-BE49-F238E27FC236}">
                <a16:creationId xmlns:a16="http://schemas.microsoft.com/office/drawing/2014/main" id="{870F2067-A078-C57A-9204-3A8B2F2607FC}"/>
              </a:ext>
            </a:extLst>
          </p:cNvPr>
          <p:cNvSpPr>
            <a:spLocks noGrp="1"/>
          </p:cNvSpPr>
          <p:nvPr>
            <p:ph type="sldNum" sz="quarter" idx="12"/>
          </p:nvPr>
        </p:nvSpPr>
        <p:spPr/>
        <p:txBody>
          <a:bodyPr/>
          <a:lstStyle/>
          <a:p>
            <a:fld id="{75414CC9-68D5-47AD-8438-7B4A21BFF56F}" type="slidenum">
              <a:rPr lang="LID4096" smtClean="0"/>
              <a:t>‹#›</a:t>
            </a:fld>
            <a:endParaRPr lang="LID4096"/>
          </a:p>
        </p:txBody>
      </p:sp>
    </p:spTree>
    <p:extLst>
      <p:ext uri="{BB962C8B-B14F-4D97-AF65-F5344CB8AC3E}">
        <p14:creationId xmlns:p14="http://schemas.microsoft.com/office/powerpoint/2010/main" val="33921167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4129DED-D98F-B6A2-AD7C-772F99A34496}"/>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endParaRPr lang="LID4096"/>
          </a:p>
        </p:txBody>
      </p:sp>
      <p:sp>
        <p:nvSpPr>
          <p:cNvPr id="3" name="Рисунок 2">
            <a:extLst>
              <a:ext uri="{FF2B5EF4-FFF2-40B4-BE49-F238E27FC236}">
                <a16:creationId xmlns:a16="http://schemas.microsoft.com/office/drawing/2014/main" id="{300C5605-1482-0713-0D51-A3FAC78156A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LID4096"/>
          </a:p>
        </p:txBody>
      </p:sp>
      <p:sp>
        <p:nvSpPr>
          <p:cNvPr id="4" name="Текст 3">
            <a:extLst>
              <a:ext uri="{FF2B5EF4-FFF2-40B4-BE49-F238E27FC236}">
                <a16:creationId xmlns:a16="http://schemas.microsoft.com/office/drawing/2014/main" id="{56A60C0B-E2FB-D11A-ADBF-D996E01CFAE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B4DE09DD-B690-CF21-DFC4-F02331B63D5A}"/>
              </a:ext>
            </a:extLst>
          </p:cNvPr>
          <p:cNvSpPr>
            <a:spLocks noGrp="1"/>
          </p:cNvSpPr>
          <p:nvPr>
            <p:ph type="dt" sz="half" idx="10"/>
          </p:nvPr>
        </p:nvSpPr>
        <p:spPr/>
        <p:txBody>
          <a:bodyPr/>
          <a:lstStyle/>
          <a:p>
            <a:fld id="{D94700BE-7692-4207-B54B-A48E0B87749C}" type="datetimeFigureOut">
              <a:rPr lang="LID4096" smtClean="0"/>
              <a:t>04/02/2025</a:t>
            </a:fld>
            <a:endParaRPr lang="LID4096"/>
          </a:p>
        </p:txBody>
      </p:sp>
      <p:sp>
        <p:nvSpPr>
          <p:cNvPr id="6" name="Нижний колонтитул 5">
            <a:extLst>
              <a:ext uri="{FF2B5EF4-FFF2-40B4-BE49-F238E27FC236}">
                <a16:creationId xmlns:a16="http://schemas.microsoft.com/office/drawing/2014/main" id="{0D16318B-2EDE-3598-7847-C4B423955311}"/>
              </a:ext>
            </a:extLst>
          </p:cNvPr>
          <p:cNvSpPr>
            <a:spLocks noGrp="1"/>
          </p:cNvSpPr>
          <p:nvPr>
            <p:ph type="ftr" sz="quarter" idx="11"/>
          </p:nvPr>
        </p:nvSpPr>
        <p:spPr/>
        <p:txBody>
          <a:bodyPr/>
          <a:lstStyle/>
          <a:p>
            <a:endParaRPr lang="LID4096"/>
          </a:p>
        </p:txBody>
      </p:sp>
      <p:sp>
        <p:nvSpPr>
          <p:cNvPr id="7" name="Номер слайда 6">
            <a:extLst>
              <a:ext uri="{FF2B5EF4-FFF2-40B4-BE49-F238E27FC236}">
                <a16:creationId xmlns:a16="http://schemas.microsoft.com/office/drawing/2014/main" id="{097F3B72-6E6E-8853-E9C1-9458DC7C6736}"/>
              </a:ext>
            </a:extLst>
          </p:cNvPr>
          <p:cNvSpPr>
            <a:spLocks noGrp="1"/>
          </p:cNvSpPr>
          <p:nvPr>
            <p:ph type="sldNum" sz="quarter" idx="12"/>
          </p:nvPr>
        </p:nvSpPr>
        <p:spPr/>
        <p:txBody>
          <a:bodyPr/>
          <a:lstStyle/>
          <a:p>
            <a:fld id="{75414CC9-68D5-47AD-8438-7B4A21BFF56F}" type="slidenum">
              <a:rPr lang="LID4096" smtClean="0"/>
              <a:t>‹#›</a:t>
            </a:fld>
            <a:endParaRPr lang="LID4096"/>
          </a:p>
        </p:txBody>
      </p:sp>
    </p:spTree>
    <p:extLst>
      <p:ext uri="{BB962C8B-B14F-4D97-AF65-F5344CB8AC3E}">
        <p14:creationId xmlns:p14="http://schemas.microsoft.com/office/powerpoint/2010/main" val="4211409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78D0170-EF02-F5B2-75D2-863D1255221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endParaRPr lang="LID4096"/>
          </a:p>
        </p:txBody>
      </p:sp>
      <p:sp>
        <p:nvSpPr>
          <p:cNvPr id="3" name="Текст 2">
            <a:extLst>
              <a:ext uri="{FF2B5EF4-FFF2-40B4-BE49-F238E27FC236}">
                <a16:creationId xmlns:a16="http://schemas.microsoft.com/office/drawing/2014/main" id="{117FE9A8-6239-E8DA-5893-CC54DCF5A6F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LID4096"/>
          </a:p>
        </p:txBody>
      </p:sp>
      <p:sp>
        <p:nvSpPr>
          <p:cNvPr id="4" name="Дата 3">
            <a:extLst>
              <a:ext uri="{FF2B5EF4-FFF2-40B4-BE49-F238E27FC236}">
                <a16:creationId xmlns:a16="http://schemas.microsoft.com/office/drawing/2014/main" id="{F5C7A97B-8B60-4C6E-4780-AF77C5AA119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4700BE-7692-4207-B54B-A48E0B87749C}" type="datetimeFigureOut">
              <a:rPr lang="LID4096" smtClean="0"/>
              <a:t>04/02/2025</a:t>
            </a:fld>
            <a:endParaRPr lang="LID4096"/>
          </a:p>
        </p:txBody>
      </p:sp>
      <p:sp>
        <p:nvSpPr>
          <p:cNvPr id="5" name="Нижний колонтитул 4">
            <a:extLst>
              <a:ext uri="{FF2B5EF4-FFF2-40B4-BE49-F238E27FC236}">
                <a16:creationId xmlns:a16="http://schemas.microsoft.com/office/drawing/2014/main" id="{F09804F4-87F9-55E6-92A8-EB0A9D1E61E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LID4096"/>
          </a:p>
        </p:txBody>
      </p:sp>
      <p:sp>
        <p:nvSpPr>
          <p:cNvPr id="6" name="Номер слайда 5">
            <a:extLst>
              <a:ext uri="{FF2B5EF4-FFF2-40B4-BE49-F238E27FC236}">
                <a16:creationId xmlns:a16="http://schemas.microsoft.com/office/drawing/2014/main" id="{9E4F28E9-786F-C124-9986-B7AAB37E4D4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5414CC9-68D5-47AD-8438-7B4A21BFF56F}" type="slidenum">
              <a:rPr lang="LID4096" smtClean="0"/>
              <a:t>‹#›</a:t>
            </a:fld>
            <a:endParaRPr lang="LID4096"/>
          </a:p>
        </p:txBody>
      </p:sp>
    </p:spTree>
    <p:extLst>
      <p:ext uri="{BB962C8B-B14F-4D97-AF65-F5344CB8AC3E}">
        <p14:creationId xmlns:p14="http://schemas.microsoft.com/office/powerpoint/2010/main" val="35003678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LID4096"/>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hyperlink" Target="https://learn.microsoft.com/en-us/windows/win32/debug/getexceptioncode#return-value" TargetMode="Externa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A975775-7036-98AF-A483-822007F3728D}"/>
              </a:ext>
            </a:extLst>
          </p:cNvPr>
          <p:cNvSpPr>
            <a:spLocks noGrp="1"/>
          </p:cNvSpPr>
          <p:nvPr>
            <p:ph type="ctrTitle"/>
          </p:nvPr>
        </p:nvSpPr>
        <p:spPr>
          <a:xfrm>
            <a:off x="316523" y="1186961"/>
            <a:ext cx="11558954" cy="960194"/>
          </a:xfrm>
          <a:ln>
            <a:noFill/>
          </a:ln>
          <a:effectLst/>
        </p:spPr>
        <p:txBody>
          <a:bodyPr/>
          <a:lstStyle/>
          <a:p>
            <a:r>
              <a:rPr lang="ru-RU" dirty="0">
                <a:latin typeface="Cambria" panose="02040503050406030204" pitchFamily="18" charset="0"/>
                <a:ea typeface="Cambria" panose="02040503050406030204" pitchFamily="18" charset="0"/>
              </a:rPr>
              <a:t>Системное программирование</a:t>
            </a:r>
            <a:endParaRPr lang="LID4096" dirty="0">
              <a:latin typeface="Cambria" panose="02040503050406030204" pitchFamily="18" charset="0"/>
              <a:ea typeface="Cambria" panose="02040503050406030204" pitchFamily="18" charset="0"/>
            </a:endParaRPr>
          </a:p>
        </p:txBody>
      </p:sp>
      <p:sp>
        <p:nvSpPr>
          <p:cNvPr id="3" name="Подзаголовок 2">
            <a:extLst>
              <a:ext uri="{FF2B5EF4-FFF2-40B4-BE49-F238E27FC236}">
                <a16:creationId xmlns:a16="http://schemas.microsoft.com/office/drawing/2014/main" id="{0649BFEE-497D-21FD-61AE-CA3D267537F4}"/>
              </a:ext>
            </a:extLst>
          </p:cNvPr>
          <p:cNvSpPr>
            <a:spLocks noGrp="1"/>
          </p:cNvSpPr>
          <p:nvPr>
            <p:ph type="subTitle" idx="1"/>
          </p:nvPr>
        </p:nvSpPr>
        <p:spPr>
          <a:xfrm>
            <a:off x="1510810" y="3697763"/>
            <a:ext cx="9170377" cy="461839"/>
          </a:xfrm>
          <a:effectLst>
            <a:outerShdw blurRad="50800" dist="38100" dir="2700000" algn="tl" rotWithShape="0">
              <a:prstClr val="black">
                <a:alpha val="40000"/>
              </a:prstClr>
            </a:outerShdw>
          </a:effectLst>
        </p:spPr>
        <p:txBody>
          <a:bodyPr>
            <a:normAutofit lnSpcReduction="10000"/>
          </a:bodyPr>
          <a:lstStyle/>
          <a:p>
            <a:r>
              <a:rPr lang="ru-RU" sz="2800" b="1" dirty="0">
                <a:latin typeface="Verdana" panose="020B0604030504040204" pitchFamily="34" charset="0"/>
                <a:ea typeface="Verdana" panose="020B0604030504040204" pitchFamily="34" charset="0"/>
              </a:rPr>
              <a:t>Структурная обработка исключений</a:t>
            </a:r>
            <a:endParaRPr lang="LID4096" sz="2800" b="1" dirty="0">
              <a:latin typeface="Verdana" panose="020B0604030504040204" pitchFamily="34" charset="0"/>
              <a:ea typeface="Verdana" panose="020B0604030504040204" pitchFamily="34" charset="0"/>
            </a:endParaRPr>
          </a:p>
        </p:txBody>
      </p:sp>
      <p:sp>
        <p:nvSpPr>
          <p:cNvPr id="4" name="TextBox 3">
            <a:extLst>
              <a:ext uri="{FF2B5EF4-FFF2-40B4-BE49-F238E27FC236}">
                <a16:creationId xmlns:a16="http://schemas.microsoft.com/office/drawing/2014/main" id="{6BD3AED9-28E1-DDF9-E07D-185D5DD54F4C}"/>
              </a:ext>
            </a:extLst>
          </p:cNvPr>
          <p:cNvSpPr txBox="1"/>
          <p:nvPr/>
        </p:nvSpPr>
        <p:spPr>
          <a:xfrm>
            <a:off x="3200400" y="650631"/>
            <a:ext cx="5627077" cy="369332"/>
          </a:xfrm>
          <a:prstGeom prst="rect">
            <a:avLst/>
          </a:prstGeom>
          <a:noFill/>
        </p:spPr>
        <p:txBody>
          <a:bodyPr wrap="square" rtlCol="0">
            <a:spAutoFit/>
          </a:bodyPr>
          <a:lstStyle/>
          <a:p>
            <a:endParaRPr lang="LID4096" dirty="0"/>
          </a:p>
        </p:txBody>
      </p:sp>
      <p:sp>
        <p:nvSpPr>
          <p:cNvPr id="6" name="TextBox 5">
            <a:extLst>
              <a:ext uri="{FF2B5EF4-FFF2-40B4-BE49-F238E27FC236}">
                <a16:creationId xmlns:a16="http://schemas.microsoft.com/office/drawing/2014/main" id="{A277C454-9338-E7F4-034B-E11CD51ED0FB}"/>
              </a:ext>
            </a:extLst>
          </p:cNvPr>
          <p:cNvSpPr txBox="1"/>
          <p:nvPr/>
        </p:nvSpPr>
        <p:spPr>
          <a:xfrm>
            <a:off x="5162882" y="3051019"/>
            <a:ext cx="1702111" cy="523220"/>
          </a:xfrm>
          <a:prstGeom prst="rect">
            <a:avLst/>
          </a:prstGeom>
          <a:noFill/>
        </p:spPr>
        <p:txBody>
          <a:bodyPr wrap="square">
            <a:spAutoFit/>
          </a:bodyPr>
          <a:lstStyle/>
          <a:p>
            <a:r>
              <a:rPr lang="ru-RU" sz="2800" dirty="0">
                <a:latin typeface="Cambria" panose="02040503050406030204" pitchFamily="18" charset="0"/>
                <a:ea typeface="Cambria" panose="02040503050406030204" pitchFamily="18" charset="0"/>
              </a:rPr>
              <a:t>Лекция </a:t>
            </a:r>
            <a:r>
              <a:rPr lang="en-US" sz="2800" dirty="0">
                <a:latin typeface="Cambria" panose="02040503050406030204" pitchFamily="18" charset="0"/>
                <a:ea typeface="Cambria" panose="02040503050406030204" pitchFamily="18" charset="0"/>
              </a:rPr>
              <a:t>8</a:t>
            </a:r>
            <a:endParaRPr lang="ru-RU" sz="2800" dirty="0">
              <a:latin typeface="Cambria" panose="02040503050406030204" pitchFamily="18" charset="0"/>
              <a:ea typeface="Cambria" panose="02040503050406030204" pitchFamily="18" charset="0"/>
            </a:endParaRPr>
          </a:p>
        </p:txBody>
      </p:sp>
      <p:cxnSp>
        <p:nvCxnSpPr>
          <p:cNvPr id="8" name="Прямая соединительная линия 7">
            <a:extLst>
              <a:ext uri="{FF2B5EF4-FFF2-40B4-BE49-F238E27FC236}">
                <a16:creationId xmlns:a16="http://schemas.microsoft.com/office/drawing/2014/main" id="{519E2ADD-505C-77F2-DF62-A29BD8ED577A}"/>
              </a:ext>
            </a:extLst>
          </p:cNvPr>
          <p:cNvCxnSpPr/>
          <p:nvPr/>
        </p:nvCxnSpPr>
        <p:spPr>
          <a:xfrm>
            <a:off x="4339704" y="3574239"/>
            <a:ext cx="3509544"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619860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nvGraphicFramePr>
        <p:xfrm>
          <a:off x="990600" y="365126"/>
          <a:ext cx="10210800" cy="1018309"/>
        </p:xfrm>
        <a:graphic>
          <a:graphicData uri="http://schemas.openxmlformats.org/drawingml/2006/table">
            <a:tbl>
              <a:tblPr/>
              <a:tblGrid>
                <a:gridCol w="10210800">
                  <a:extLst>
                    <a:ext uri="{9D8B030D-6E8A-4147-A177-3AD203B41FA5}">
                      <a16:colId xmlns:a16="http://schemas.microsoft.com/office/drawing/2014/main" val="2263043944"/>
                    </a:ext>
                  </a:extLst>
                </a:gridCol>
              </a:tblGrid>
              <a:tr h="1018309">
                <a:tc>
                  <a:txBody>
                    <a:bodyPr/>
                    <a:lstStyle/>
                    <a:p>
                      <a:r>
                        <a:rPr lang="ru-RU" sz="4200" dirty="0">
                          <a:latin typeface="Cambria" panose="02040503050406030204" pitchFamily="18" charset="0"/>
                          <a:ea typeface="Cambria" panose="02040503050406030204" pitchFamily="18" charset="0"/>
                          <a:cs typeface="Arial" panose="020B0604020202020204" pitchFamily="34" charset="0"/>
                        </a:rPr>
                        <a:t>Структурная обработка исключений</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sp>
        <p:nvSpPr>
          <p:cNvPr id="7" name="Объект 6">
            <a:extLst>
              <a:ext uri="{FF2B5EF4-FFF2-40B4-BE49-F238E27FC236}">
                <a16:creationId xmlns:a16="http://schemas.microsoft.com/office/drawing/2014/main" id="{389FF4F3-573A-E56B-D456-6E4EB3FEF3B5}"/>
              </a:ext>
            </a:extLst>
          </p:cNvPr>
          <p:cNvSpPr>
            <a:spLocks noGrp="1"/>
          </p:cNvSpPr>
          <p:nvPr>
            <p:ph idx="1"/>
          </p:nvPr>
        </p:nvSpPr>
        <p:spPr>
          <a:xfrm>
            <a:off x="838200" y="1622724"/>
            <a:ext cx="10363200" cy="5123132"/>
          </a:xfrm>
        </p:spPr>
        <p:txBody>
          <a:bodyPr>
            <a:normAutofit lnSpcReduction="10000"/>
          </a:bodyPr>
          <a:lstStyle/>
          <a:p>
            <a:pPr marL="0" indent="0">
              <a:buNone/>
            </a:pPr>
            <a:r>
              <a:rPr lang="ru-RU" dirty="0">
                <a:latin typeface="Cambria" panose="02040503050406030204" pitchFamily="18" charset="0"/>
                <a:ea typeface="Cambria" panose="02040503050406030204" pitchFamily="18" charset="0"/>
              </a:rPr>
              <a:t>В предыдущем фрагменте кода совместные действия операционной системы и компилятора гарантируют, что код блока </a:t>
            </a:r>
            <a:r>
              <a:rPr lang="en-US" b="1" dirty="0">
                <a:latin typeface="Cambria" panose="02040503050406030204" pitchFamily="18" charset="0"/>
                <a:ea typeface="Cambria" panose="02040503050406030204" pitchFamily="18" charset="0"/>
              </a:rPr>
              <a:t>__</a:t>
            </a:r>
            <a:r>
              <a:rPr lang="ru-RU" b="1" dirty="0" err="1">
                <a:latin typeface="Cambria" panose="02040503050406030204" pitchFamily="18" charset="0"/>
                <a:ea typeface="Cambria" panose="02040503050406030204" pitchFamily="18" charset="0"/>
              </a:rPr>
              <a:t>finally</a:t>
            </a:r>
            <a:r>
              <a:rPr lang="ru-RU" b="1" dirty="0">
                <a:latin typeface="Cambria" panose="02040503050406030204" pitchFamily="18" charset="0"/>
                <a:ea typeface="Cambria" panose="02040503050406030204" pitchFamily="18" charset="0"/>
              </a:rPr>
              <a:t> </a:t>
            </a:r>
            <a:r>
              <a:rPr lang="ru-RU" dirty="0">
                <a:latin typeface="Cambria" panose="02040503050406030204" pitchFamily="18" charset="0"/>
                <a:ea typeface="Cambria" panose="02040503050406030204" pitchFamily="18" charset="0"/>
              </a:rPr>
              <a:t>обработчика завершения будет выполнен</a:t>
            </a:r>
            <a:r>
              <a:rPr lang="en-US" dirty="0">
                <a:latin typeface="Cambria" panose="02040503050406030204" pitchFamily="18" charset="0"/>
                <a:ea typeface="Cambria" panose="02040503050406030204" pitchFamily="18" charset="0"/>
              </a:rPr>
              <a:t> </a:t>
            </a:r>
            <a:r>
              <a:rPr lang="ru-RU" dirty="0">
                <a:latin typeface="Cambria" panose="02040503050406030204" pitchFamily="18" charset="0"/>
                <a:ea typeface="Cambria" panose="02040503050406030204" pitchFamily="18" charset="0"/>
              </a:rPr>
              <a:t>независимо от того, как произойдет выход из </a:t>
            </a:r>
            <a:r>
              <a:rPr lang="ru-RU" b="1" dirty="0">
                <a:latin typeface="Cambria" panose="02040503050406030204" pitchFamily="18" charset="0"/>
                <a:ea typeface="Cambria" panose="02040503050406030204" pitchFamily="18" charset="0"/>
              </a:rPr>
              <a:t>защищенного блока</a:t>
            </a:r>
            <a:endParaRPr lang="en-US" b="1" dirty="0">
              <a:latin typeface="Cambria" panose="02040503050406030204" pitchFamily="18" charset="0"/>
              <a:ea typeface="Cambria" panose="02040503050406030204" pitchFamily="18" charset="0"/>
            </a:endParaRPr>
          </a:p>
          <a:p>
            <a:pPr marL="0" indent="0">
              <a:buNone/>
            </a:pPr>
            <a:r>
              <a:rPr lang="ru-RU" dirty="0">
                <a:latin typeface="Cambria" panose="02040503050406030204" pitchFamily="18" charset="0"/>
                <a:ea typeface="Cambria" panose="02040503050406030204" pitchFamily="18" charset="0"/>
              </a:rPr>
              <a:t>И неважно, разместите Вы в защищенном блоке операторы </a:t>
            </a:r>
            <a:r>
              <a:rPr lang="ru-RU" b="1" dirty="0" err="1">
                <a:latin typeface="Cambria" panose="02040503050406030204" pitchFamily="18" charset="0"/>
                <a:ea typeface="Cambria" panose="02040503050406030204" pitchFamily="18" charset="0"/>
              </a:rPr>
              <a:t>return</a:t>
            </a:r>
            <a:r>
              <a:rPr lang="en-US" dirty="0">
                <a:latin typeface="Cambria" panose="02040503050406030204" pitchFamily="18" charset="0"/>
                <a:ea typeface="Cambria" panose="02040503050406030204" pitchFamily="18" charset="0"/>
              </a:rPr>
              <a:t> </a:t>
            </a:r>
            <a:r>
              <a:rPr lang="ru-RU" dirty="0">
                <a:latin typeface="Cambria" panose="02040503050406030204" pitchFamily="18" charset="0"/>
                <a:ea typeface="Cambria" panose="02040503050406030204" pitchFamily="18" charset="0"/>
              </a:rPr>
              <a:t>или </a:t>
            </a:r>
            <a:r>
              <a:rPr lang="ru-RU" b="1" dirty="0" err="1">
                <a:latin typeface="Cambria" panose="02040503050406030204" pitchFamily="18" charset="0"/>
                <a:ea typeface="Cambria" panose="02040503050406030204" pitchFamily="18" charset="0"/>
              </a:rPr>
              <a:t>goto</a:t>
            </a:r>
            <a:r>
              <a:rPr lang="ru-RU" dirty="0">
                <a:latin typeface="Cambria" panose="02040503050406030204" pitchFamily="18" charset="0"/>
                <a:ea typeface="Cambria" panose="02040503050406030204" pitchFamily="18" charset="0"/>
              </a:rPr>
              <a:t> </a:t>
            </a:r>
            <a:r>
              <a:rPr lang="en-US" dirty="0">
                <a:latin typeface="Cambria" panose="02040503050406030204" pitchFamily="18" charset="0"/>
                <a:ea typeface="Cambria" panose="02040503050406030204" pitchFamily="18" charset="0"/>
              </a:rPr>
              <a:t>–</a:t>
            </a:r>
            <a:r>
              <a:rPr lang="ru-RU" dirty="0">
                <a:latin typeface="Cambria" panose="02040503050406030204" pitchFamily="18" charset="0"/>
                <a:ea typeface="Cambria" panose="02040503050406030204" pitchFamily="18" charset="0"/>
              </a:rPr>
              <a:t> обработчик</a:t>
            </a:r>
            <a:r>
              <a:rPr lang="en-US" dirty="0">
                <a:latin typeface="Cambria" panose="02040503050406030204" pitchFamily="18" charset="0"/>
                <a:ea typeface="Cambria" panose="02040503050406030204" pitchFamily="18" charset="0"/>
              </a:rPr>
              <a:t> </a:t>
            </a:r>
            <a:r>
              <a:rPr lang="ru-RU" dirty="0">
                <a:latin typeface="Cambria" panose="02040503050406030204" pitchFamily="18" charset="0"/>
                <a:ea typeface="Cambria" panose="02040503050406030204" pitchFamily="18" charset="0"/>
              </a:rPr>
              <a:t>завершения все равно будет вызван</a:t>
            </a:r>
            <a:r>
              <a:rPr lang="en-US" dirty="0">
                <a:latin typeface="Cambria" panose="02040503050406030204" pitchFamily="18" charset="0"/>
                <a:ea typeface="Cambria" panose="02040503050406030204" pitchFamily="18" charset="0"/>
              </a:rPr>
              <a:t>!!!</a:t>
            </a:r>
          </a:p>
          <a:p>
            <a:pPr marL="0" indent="0">
              <a:buNone/>
            </a:pPr>
            <a:r>
              <a:rPr lang="ru-RU" dirty="0">
                <a:latin typeface="Cambria" panose="02040503050406030204" pitchFamily="18" charset="0"/>
                <a:ea typeface="Cambria" panose="02040503050406030204" pitchFamily="18" charset="0"/>
              </a:rPr>
              <a:t>Кстати, а что такое </a:t>
            </a:r>
            <a:r>
              <a:rPr lang="ru-RU" b="1" dirty="0">
                <a:latin typeface="Cambria" panose="02040503050406030204" pitchFamily="18" charset="0"/>
                <a:ea typeface="Cambria" panose="02040503050406030204" pitchFamily="18" charset="0"/>
              </a:rPr>
              <a:t>защищенный блок? </a:t>
            </a:r>
          </a:p>
          <a:p>
            <a:pPr marL="0" indent="0">
              <a:buNone/>
            </a:pPr>
            <a:r>
              <a:rPr lang="ru-RU" b="1" dirty="0">
                <a:latin typeface="Cambria" panose="02040503050406030204" pitchFamily="18" charset="0"/>
                <a:ea typeface="Cambria" panose="02040503050406030204" pitchFamily="18" charset="0"/>
              </a:rPr>
              <a:t>Защищенный или охраняемый блок кода – </a:t>
            </a:r>
            <a:r>
              <a:rPr lang="ru-RU" dirty="0">
                <a:latin typeface="Cambria" panose="02040503050406030204" pitchFamily="18" charset="0"/>
                <a:ea typeface="Cambria" panose="02040503050406030204" pitchFamily="18" charset="0"/>
              </a:rPr>
              <a:t>это</a:t>
            </a:r>
            <a:r>
              <a:rPr lang="ru-RU" b="1" dirty="0">
                <a:latin typeface="Cambria" panose="02040503050406030204" pitchFamily="18" charset="0"/>
                <a:ea typeface="Cambria" panose="02040503050406030204" pitchFamily="18" charset="0"/>
              </a:rPr>
              <a:t> </a:t>
            </a:r>
            <a:r>
              <a:rPr lang="ru-RU" dirty="0">
                <a:latin typeface="Cambria" panose="02040503050406030204" pitchFamily="18" charset="0"/>
                <a:ea typeface="Cambria" panose="02040503050406030204" pitchFamily="18" charset="0"/>
              </a:rPr>
              <a:t>блок кода, ограниченный фигурными скобками оператора</a:t>
            </a:r>
            <a:r>
              <a:rPr lang="ru-RU" b="1" dirty="0">
                <a:latin typeface="Cambria" panose="02040503050406030204" pitchFamily="18" charset="0"/>
                <a:ea typeface="Cambria" panose="02040503050406030204" pitchFamily="18" charset="0"/>
              </a:rPr>
              <a:t> __</a:t>
            </a:r>
            <a:r>
              <a:rPr lang="ru-RU" b="1" dirty="0" err="1">
                <a:latin typeface="Cambria" panose="02040503050406030204" pitchFamily="18" charset="0"/>
                <a:ea typeface="Cambria" panose="02040503050406030204" pitchFamily="18" charset="0"/>
              </a:rPr>
              <a:t>try</a:t>
            </a:r>
            <a:r>
              <a:rPr lang="ru-RU" dirty="0">
                <a:latin typeface="Cambria" panose="02040503050406030204" pitchFamily="18" charset="0"/>
                <a:ea typeface="Cambria" panose="02040503050406030204" pitchFamily="18" charset="0"/>
              </a:rPr>
              <a:t>. Предполагается, что в этом блоке может возникнуть исключение, которое следует обработать</a:t>
            </a:r>
          </a:p>
        </p:txBody>
      </p:sp>
    </p:spTree>
    <p:extLst>
      <p:ext uri="{BB962C8B-B14F-4D97-AF65-F5344CB8AC3E}">
        <p14:creationId xmlns:p14="http://schemas.microsoft.com/office/powerpoint/2010/main" val="4551231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nvGraphicFramePr>
        <p:xfrm>
          <a:off x="990600" y="365126"/>
          <a:ext cx="10210800" cy="1018309"/>
        </p:xfrm>
        <a:graphic>
          <a:graphicData uri="http://schemas.openxmlformats.org/drawingml/2006/table">
            <a:tbl>
              <a:tblPr/>
              <a:tblGrid>
                <a:gridCol w="10210800">
                  <a:extLst>
                    <a:ext uri="{9D8B030D-6E8A-4147-A177-3AD203B41FA5}">
                      <a16:colId xmlns:a16="http://schemas.microsoft.com/office/drawing/2014/main" val="2263043944"/>
                    </a:ext>
                  </a:extLst>
                </a:gridCol>
              </a:tblGrid>
              <a:tr h="1018309">
                <a:tc>
                  <a:txBody>
                    <a:bodyPr/>
                    <a:lstStyle/>
                    <a:p>
                      <a:r>
                        <a:rPr lang="ru-RU" sz="4200" dirty="0">
                          <a:latin typeface="Cambria" panose="02040503050406030204" pitchFamily="18" charset="0"/>
                          <a:ea typeface="Cambria" panose="02040503050406030204" pitchFamily="18" charset="0"/>
                          <a:cs typeface="Arial" panose="020B0604020202020204" pitchFamily="34" charset="0"/>
                        </a:rPr>
                        <a:t>Структурная обработка исключений</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pic>
        <p:nvPicPr>
          <p:cNvPr id="4" name="Content Placeholder 3">
            <a:extLst>
              <a:ext uri="{FF2B5EF4-FFF2-40B4-BE49-F238E27FC236}">
                <a16:creationId xmlns:a16="http://schemas.microsoft.com/office/drawing/2014/main" id="{9DD3A5AB-718F-03E9-FDB6-1410CF897FFD}"/>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5775910" y="1537584"/>
            <a:ext cx="6207913" cy="5122863"/>
          </a:xfrm>
        </p:spPr>
      </p:pic>
      <p:sp>
        <p:nvSpPr>
          <p:cNvPr id="5" name="TextBox 4">
            <a:extLst>
              <a:ext uri="{FF2B5EF4-FFF2-40B4-BE49-F238E27FC236}">
                <a16:creationId xmlns:a16="http://schemas.microsoft.com/office/drawing/2014/main" id="{06AC88BD-0F67-C78D-8062-C25BCC45C2DE}"/>
              </a:ext>
            </a:extLst>
          </p:cNvPr>
          <p:cNvSpPr txBox="1"/>
          <p:nvPr/>
        </p:nvSpPr>
        <p:spPr>
          <a:xfrm>
            <a:off x="395926" y="1537584"/>
            <a:ext cx="5379984" cy="4893647"/>
          </a:xfrm>
          <a:prstGeom prst="rect">
            <a:avLst/>
          </a:prstGeom>
          <a:noFill/>
        </p:spPr>
        <p:txBody>
          <a:bodyPr wrap="square" rtlCol="0">
            <a:spAutoFit/>
          </a:bodyPr>
          <a:lstStyle/>
          <a:p>
            <a:r>
              <a:rPr lang="ru-RU" sz="2400" dirty="0">
                <a:latin typeface="Cambria" panose="02040503050406030204" pitchFamily="18" charset="0"/>
                <a:ea typeface="Cambria" panose="02040503050406030204" pitchFamily="18" charset="0"/>
              </a:rPr>
              <a:t>Пронумерованные комментарии подсказывают, в каком порядке будет выполняться этот код. </a:t>
            </a:r>
          </a:p>
          <a:p>
            <a:r>
              <a:rPr lang="ru-RU" sz="2400" dirty="0">
                <a:latin typeface="Cambria" panose="02040503050406030204" pitchFamily="18" charset="0"/>
                <a:ea typeface="Cambria" panose="02040503050406030204" pitchFamily="18" charset="0"/>
              </a:rPr>
              <a:t>Использование в Funcenstein1 блоков </a:t>
            </a:r>
            <a:r>
              <a:rPr lang="ru-RU" sz="2400" b="1" dirty="0" err="1">
                <a:latin typeface="Cambria" panose="02040503050406030204" pitchFamily="18" charset="0"/>
                <a:ea typeface="Cambria" panose="02040503050406030204" pitchFamily="18" charset="0"/>
              </a:rPr>
              <a:t>try-finally</a:t>
            </a:r>
            <a:r>
              <a:rPr lang="ru-RU" sz="2400" dirty="0">
                <a:latin typeface="Cambria" panose="02040503050406030204" pitchFamily="18" charset="0"/>
                <a:ea typeface="Cambria" panose="02040503050406030204" pitchFamily="18" charset="0"/>
              </a:rPr>
              <a:t> на самом деле мало что дает</a:t>
            </a:r>
          </a:p>
          <a:p>
            <a:r>
              <a:rPr lang="ru-RU" sz="2400" dirty="0">
                <a:latin typeface="Cambria" panose="02040503050406030204" pitchFamily="18" charset="0"/>
                <a:ea typeface="Cambria" panose="02040503050406030204" pitchFamily="18" charset="0"/>
              </a:rPr>
              <a:t>Код ждет освобождения семафора, изменяет содержимое защищенных данных, сохраняет новое значение в локальной переменной </a:t>
            </a:r>
            <a:r>
              <a:rPr lang="ru-RU" sz="2400" b="1" i="1" dirty="0" err="1">
                <a:latin typeface="Cambria" panose="02040503050406030204" pitchFamily="18" charset="0"/>
                <a:ea typeface="Cambria" panose="02040503050406030204" pitchFamily="18" charset="0"/>
              </a:rPr>
              <a:t>dwTemp</a:t>
            </a:r>
            <a:r>
              <a:rPr lang="ru-RU" sz="2400" dirty="0">
                <a:latin typeface="Cambria" panose="02040503050406030204" pitchFamily="18" charset="0"/>
                <a:ea typeface="Cambria" panose="02040503050406030204" pitchFamily="18" charset="0"/>
              </a:rPr>
              <a:t>, освобождает семафор и возвращает новое значение тому, кто вызвал эту функцию</a:t>
            </a:r>
            <a:endParaRPr lang="en-US" sz="24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9604079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nvGraphicFramePr>
        <p:xfrm>
          <a:off x="990600" y="365126"/>
          <a:ext cx="10210800" cy="1018309"/>
        </p:xfrm>
        <a:graphic>
          <a:graphicData uri="http://schemas.openxmlformats.org/drawingml/2006/table">
            <a:tbl>
              <a:tblPr/>
              <a:tblGrid>
                <a:gridCol w="10210800">
                  <a:extLst>
                    <a:ext uri="{9D8B030D-6E8A-4147-A177-3AD203B41FA5}">
                      <a16:colId xmlns:a16="http://schemas.microsoft.com/office/drawing/2014/main" val="2263043944"/>
                    </a:ext>
                  </a:extLst>
                </a:gridCol>
              </a:tblGrid>
              <a:tr h="1018309">
                <a:tc>
                  <a:txBody>
                    <a:bodyPr/>
                    <a:lstStyle/>
                    <a:p>
                      <a:r>
                        <a:rPr lang="ru-RU" sz="4200" dirty="0">
                          <a:latin typeface="Cambria" panose="02040503050406030204" pitchFamily="18" charset="0"/>
                          <a:ea typeface="Cambria" panose="02040503050406030204" pitchFamily="18" charset="0"/>
                          <a:cs typeface="Arial" panose="020B0604020202020204" pitchFamily="34" charset="0"/>
                        </a:rPr>
                        <a:t>Структурная обработка исключений</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pic>
        <p:nvPicPr>
          <p:cNvPr id="4" name="Content Placeholder 3">
            <a:extLst>
              <a:ext uri="{FF2B5EF4-FFF2-40B4-BE49-F238E27FC236}">
                <a16:creationId xmlns:a16="http://schemas.microsoft.com/office/drawing/2014/main" id="{9DD3A5AB-718F-03E9-FDB6-1410CF897FFD}"/>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5775910" y="1537584"/>
            <a:ext cx="6207913" cy="5122863"/>
          </a:xfrm>
        </p:spPr>
      </p:pic>
      <p:sp>
        <p:nvSpPr>
          <p:cNvPr id="5" name="TextBox 4">
            <a:extLst>
              <a:ext uri="{FF2B5EF4-FFF2-40B4-BE49-F238E27FC236}">
                <a16:creationId xmlns:a16="http://schemas.microsoft.com/office/drawing/2014/main" id="{06AC88BD-0F67-C78D-8062-C25BCC45C2DE}"/>
              </a:ext>
            </a:extLst>
          </p:cNvPr>
          <p:cNvSpPr txBox="1"/>
          <p:nvPr/>
        </p:nvSpPr>
        <p:spPr>
          <a:xfrm>
            <a:off x="386499" y="1537584"/>
            <a:ext cx="5389411" cy="5170646"/>
          </a:xfrm>
          <a:prstGeom prst="rect">
            <a:avLst/>
          </a:prstGeom>
          <a:noFill/>
        </p:spPr>
        <p:txBody>
          <a:bodyPr wrap="square" rtlCol="0">
            <a:spAutoFit/>
          </a:bodyPr>
          <a:lstStyle/>
          <a:p>
            <a:r>
              <a:rPr lang="ru-RU" sz="2200" dirty="0">
                <a:latin typeface="Cambria" panose="02040503050406030204" pitchFamily="18" charset="0"/>
                <a:ea typeface="Cambria" panose="02040503050406030204" pitchFamily="18" charset="0"/>
              </a:rPr>
              <a:t>В конец блока </a:t>
            </a:r>
            <a:r>
              <a:rPr lang="ru-RU" sz="2200" b="1" dirty="0">
                <a:latin typeface="Cambria" panose="02040503050406030204" pitchFamily="18" charset="0"/>
                <a:ea typeface="Cambria" panose="02040503050406030204" pitchFamily="18" charset="0"/>
              </a:rPr>
              <a:t>__</a:t>
            </a:r>
            <a:r>
              <a:rPr lang="ru-RU" sz="2200" b="1" dirty="0" err="1">
                <a:latin typeface="Cambria" panose="02040503050406030204" pitchFamily="18" charset="0"/>
                <a:ea typeface="Cambria" panose="02040503050406030204" pitchFamily="18" charset="0"/>
              </a:rPr>
              <a:t>try</a:t>
            </a:r>
            <a:r>
              <a:rPr lang="ru-RU" sz="2200" b="1" dirty="0">
                <a:latin typeface="Cambria" panose="02040503050406030204" pitchFamily="18" charset="0"/>
                <a:ea typeface="Cambria" panose="02040503050406030204" pitchFamily="18" charset="0"/>
              </a:rPr>
              <a:t> </a:t>
            </a:r>
            <a:r>
              <a:rPr lang="ru-RU" sz="2200" dirty="0">
                <a:latin typeface="Cambria" panose="02040503050406030204" pitchFamily="18" charset="0"/>
                <a:ea typeface="Cambria" panose="02040503050406030204" pitchFamily="18" charset="0"/>
              </a:rPr>
              <a:t>в функции Funcenstein2 добавлен оператор </a:t>
            </a:r>
            <a:r>
              <a:rPr lang="ru-RU" sz="2200" b="1" dirty="0" err="1">
                <a:latin typeface="Cambria" panose="02040503050406030204" pitchFamily="18" charset="0"/>
                <a:ea typeface="Cambria" panose="02040503050406030204" pitchFamily="18" charset="0"/>
              </a:rPr>
              <a:t>return</a:t>
            </a:r>
            <a:r>
              <a:rPr lang="ru-RU" sz="2200" dirty="0">
                <a:latin typeface="Cambria" panose="02040503050406030204" pitchFamily="18" charset="0"/>
                <a:ea typeface="Cambria" panose="02040503050406030204" pitchFamily="18" charset="0"/>
              </a:rPr>
              <a:t>. Он сообщает компилятору, что Вы хотите выйти из функции и вернуть значение переменной</a:t>
            </a:r>
          </a:p>
          <a:p>
            <a:r>
              <a:rPr lang="ru-RU" sz="2200" b="1" i="1" dirty="0" err="1">
                <a:latin typeface="Cambria" panose="02040503050406030204" pitchFamily="18" charset="0"/>
                <a:ea typeface="Cambria" panose="02040503050406030204" pitchFamily="18" charset="0"/>
              </a:rPr>
              <a:t>dwTemp</a:t>
            </a:r>
            <a:r>
              <a:rPr lang="ru-RU" sz="2200" dirty="0">
                <a:latin typeface="Cambria" panose="02040503050406030204" pitchFamily="18" charset="0"/>
                <a:ea typeface="Cambria" panose="02040503050406030204" pitchFamily="18" charset="0"/>
              </a:rPr>
              <a:t> (в данный момент равное 5)</a:t>
            </a:r>
          </a:p>
          <a:p>
            <a:r>
              <a:rPr lang="ru-RU" sz="2200" dirty="0">
                <a:latin typeface="Cambria" panose="02040503050406030204" pitchFamily="18" charset="0"/>
                <a:ea typeface="Cambria" panose="02040503050406030204" pitchFamily="18" charset="0"/>
              </a:rPr>
              <a:t>Но, если будет выполнен </a:t>
            </a:r>
            <a:r>
              <a:rPr lang="ru-RU" sz="2200" b="1" dirty="0" err="1">
                <a:latin typeface="Cambria" panose="02040503050406030204" pitchFamily="18" charset="0"/>
                <a:ea typeface="Cambria" panose="02040503050406030204" pitchFamily="18" charset="0"/>
              </a:rPr>
              <a:t>return</a:t>
            </a:r>
            <a:r>
              <a:rPr lang="ru-RU" sz="2200" dirty="0">
                <a:latin typeface="Cambria" panose="02040503050406030204" pitchFamily="18" charset="0"/>
                <a:ea typeface="Cambria" panose="02040503050406030204" pitchFamily="18" charset="0"/>
              </a:rPr>
              <a:t>, текущий поток никогда не освободит семафор, и другие потоки не получат шанса занять этот семафор. Такой порядок выполнения грозит вылиться в действительно серьезную проблему: ведь потоки, ожидающие семафора, могут оказаться не в состоянии возобновить свое выполнение</a:t>
            </a:r>
            <a:endParaRPr lang="en-US" sz="22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3220299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nvGraphicFramePr>
        <p:xfrm>
          <a:off x="990600" y="365126"/>
          <a:ext cx="10210800" cy="1018309"/>
        </p:xfrm>
        <a:graphic>
          <a:graphicData uri="http://schemas.openxmlformats.org/drawingml/2006/table">
            <a:tbl>
              <a:tblPr/>
              <a:tblGrid>
                <a:gridCol w="10210800">
                  <a:extLst>
                    <a:ext uri="{9D8B030D-6E8A-4147-A177-3AD203B41FA5}">
                      <a16:colId xmlns:a16="http://schemas.microsoft.com/office/drawing/2014/main" val="2263043944"/>
                    </a:ext>
                  </a:extLst>
                </a:gridCol>
              </a:tblGrid>
              <a:tr h="1018309">
                <a:tc>
                  <a:txBody>
                    <a:bodyPr/>
                    <a:lstStyle/>
                    <a:p>
                      <a:r>
                        <a:rPr lang="ru-RU" sz="4200" dirty="0">
                          <a:latin typeface="Cambria" panose="02040503050406030204" pitchFamily="18" charset="0"/>
                          <a:ea typeface="Cambria" panose="02040503050406030204" pitchFamily="18" charset="0"/>
                          <a:cs typeface="Arial" panose="020B0604020202020204" pitchFamily="34" charset="0"/>
                        </a:rPr>
                        <a:t>Структурная обработка исключений</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sp>
        <p:nvSpPr>
          <p:cNvPr id="5" name="TextBox 4">
            <a:extLst>
              <a:ext uri="{FF2B5EF4-FFF2-40B4-BE49-F238E27FC236}">
                <a16:creationId xmlns:a16="http://schemas.microsoft.com/office/drawing/2014/main" id="{06AC88BD-0F67-C78D-8062-C25BCC45C2DE}"/>
              </a:ext>
            </a:extLst>
          </p:cNvPr>
          <p:cNvSpPr txBox="1"/>
          <p:nvPr/>
        </p:nvSpPr>
        <p:spPr>
          <a:xfrm>
            <a:off x="990599" y="1537584"/>
            <a:ext cx="10133029" cy="4893647"/>
          </a:xfrm>
          <a:prstGeom prst="rect">
            <a:avLst/>
          </a:prstGeom>
          <a:noFill/>
        </p:spPr>
        <p:txBody>
          <a:bodyPr wrap="square" rtlCol="0">
            <a:spAutoFit/>
          </a:bodyPr>
          <a:lstStyle/>
          <a:p>
            <a:r>
              <a:rPr lang="ru-RU" sz="2600" dirty="0">
                <a:latin typeface="Cambria" panose="02040503050406030204" pitchFamily="18" charset="0"/>
                <a:ea typeface="Cambria" panose="02040503050406030204" pitchFamily="18" charset="0"/>
              </a:rPr>
              <a:t>Применив обработчик завершения, мы не допустили преждевременного выполнения оператора </a:t>
            </a:r>
            <a:r>
              <a:rPr lang="ru-RU" sz="2600" b="1" dirty="0" err="1">
                <a:latin typeface="Cambria" panose="02040503050406030204" pitchFamily="18" charset="0"/>
                <a:ea typeface="Cambria" panose="02040503050406030204" pitchFamily="18" charset="0"/>
              </a:rPr>
              <a:t>return</a:t>
            </a:r>
            <a:r>
              <a:rPr lang="ru-RU" sz="2600" dirty="0">
                <a:latin typeface="Cambria" panose="02040503050406030204" pitchFamily="18" charset="0"/>
                <a:ea typeface="Cambria" panose="02040503050406030204" pitchFamily="18" charset="0"/>
              </a:rPr>
              <a:t>. Когда </a:t>
            </a:r>
            <a:r>
              <a:rPr lang="ru-RU" sz="2600" b="1" dirty="0" err="1">
                <a:latin typeface="Cambria" panose="02040503050406030204" pitchFamily="18" charset="0"/>
                <a:ea typeface="Cambria" panose="02040503050406030204" pitchFamily="18" charset="0"/>
              </a:rPr>
              <a:t>return</a:t>
            </a:r>
            <a:r>
              <a:rPr lang="ru-RU" sz="2600" dirty="0">
                <a:latin typeface="Cambria" panose="02040503050406030204" pitchFamily="18" charset="0"/>
                <a:ea typeface="Cambria" panose="02040503050406030204" pitchFamily="18" charset="0"/>
              </a:rPr>
              <a:t> пытается реализовать выход из блока </a:t>
            </a:r>
            <a:r>
              <a:rPr lang="ru-RU" sz="2600" b="1" dirty="0">
                <a:latin typeface="Cambria" panose="02040503050406030204" pitchFamily="18" charset="0"/>
                <a:ea typeface="Cambria" panose="02040503050406030204" pitchFamily="18" charset="0"/>
              </a:rPr>
              <a:t>__</a:t>
            </a:r>
            <a:r>
              <a:rPr lang="ru-RU" sz="2600" b="1" dirty="0" err="1">
                <a:latin typeface="Cambria" panose="02040503050406030204" pitchFamily="18" charset="0"/>
                <a:ea typeface="Cambria" panose="02040503050406030204" pitchFamily="18" charset="0"/>
              </a:rPr>
              <a:t>try</a:t>
            </a:r>
            <a:r>
              <a:rPr lang="ru-RU" sz="2600" dirty="0">
                <a:latin typeface="Cambria" panose="02040503050406030204" pitchFamily="18" charset="0"/>
                <a:ea typeface="Cambria" panose="02040503050406030204" pitchFamily="18" charset="0"/>
              </a:rPr>
              <a:t>, компилятор проверяет, чтобы сначала был выполнен код в блоке </a:t>
            </a:r>
            <a:r>
              <a:rPr lang="ru-RU" sz="2600" b="1" dirty="0">
                <a:latin typeface="Cambria" panose="02040503050406030204" pitchFamily="18" charset="0"/>
                <a:ea typeface="Cambria" panose="02040503050406030204" pitchFamily="18" charset="0"/>
              </a:rPr>
              <a:t>__</a:t>
            </a:r>
            <a:r>
              <a:rPr lang="ru-RU" sz="2600" b="1" dirty="0" err="1">
                <a:latin typeface="Cambria" panose="02040503050406030204" pitchFamily="18" charset="0"/>
                <a:ea typeface="Cambria" panose="02040503050406030204" pitchFamily="18" charset="0"/>
              </a:rPr>
              <a:t>finally</a:t>
            </a:r>
            <a:r>
              <a:rPr lang="ru-RU" sz="2600" dirty="0">
                <a:latin typeface="Cambria" panose="02040503050406030204" pitchFamily="18" charset="0"/>
                <a:ea typeface="Cambria" panose="02040503050406030204" pitchFamily="18" charset="0"/>
              </a:rPr>
              <a:t>, – причем до того, как оператору </a:t>
            </a:r>
            <a:r>
              <a:rPr lang="ru-RU" sz="2600" b="1" dirty="0" err="1">
                <a:latin typeface="Cambria" panose="02040503050406030204" pitchFamily="18" charset="0"/>
                <a:ea typeface="Cambria" panose="02040503050406030204" pitchFamily="18" charset="0"/>
              </a:rPr>
              <a:t>return</a:t>
            </a:r>
            <a:r>
              <a:rPr lang="ru-RU" sz="2600" dirty="0">
                <a:latin typeface="Cambria" panose="02040503050406030204" pitchFamily="18" charset="0"/>
                <a:ea typeface="Cambria" panose="02040503050406030204" pitchFamily="18" charset="0"/>
              </a:rPr>
              <a:t> в блоке </a:t>
            </a:r>
            <a:r>
              <a:rPr lang="ru-RU" sz="2600" b="1" dirty="0">
                <a:latin typeface="Cambria" panose="02040503050406030204" pitchFamily="18" charset="0"/>
                <a:ea typeface="Cambria" panose="02040503050406030204" pitchFamily="18" charset="0"/>
              </a:rPr>
              <a:t>__</a:t>
            </a:r>
            <a:r>
              <a:rPr lang="ru-RU" sz="2600" b="1" dirty="0" err="1">
                <a:latin typeface="Cambria" panose="02040503050406030204" pitchFamily="18" charset="0"/>
                <a:ea typeface="Cambria" panose="02040503050406030204" pitchFamily="18" charset="0"/>
              </a:rPr>
              <a:t>try</a:t>
            </a:r>
            <a:r>
              <a:rPr lang="ru-RU" sz="2600" dirty="0">
                <a:latin typeface="Cambria" panose="02040503050406030204" pitchFamily="18" charset="0"/>
                <a:ea typeface="Cambria" panose="02040503050406030204" pitchFamily="18" charset="0"/>
              </a:rPr>
              <a:t> будет позволено реализовать выход из функции</a:t>
            </a:r>
          </a:p>
          <a:p>
            <a:endParaRPr lang="ru-RU" sz="2600" dirty="0">
              <a:latin typeface="Cambria" panose="02040503050406030204" pitchFamily="18" charset="0"/>
              <a:ea typeface="Cambria" panose="02040503050406030204" pitchFamily="18" charset="0"/>
            </a:endParaRPr>
          </a:p>
          <a:p>
            <a:r>
              <a:rPr lang="ru-RU" sz="2600" dirty="0">
                <a:latin typeface="Cambria" panose="02040503050406030204" pitchFamily="18" charset="0"/>
                <a:ea typeface="Cambria" panose="02040503050406030204" pitchFamily="18" charset="0"/>
              </a:rPr>
              <a:t>Вызов </a:t>
            </a:r>
            <a:r>
              <a:rPr lang="ru-RU" sz="2600" dirty="0" err="1">
                <a:latin typeface="Cambria" panose="02040503050406030204" pitchFamily="18" charset="0"/>
                <a:ea typeface="Cambria" panose="02040503050406030204" pitchFamily="18" charset="0"/>
              </a:rPr>
              <a:t>ReleaseSemaphore</a:t>
            </a:r>
            <a:r>
              <a:rPr lang="ru-RU" sz="2600" dirty="0">
                <a:latin typeface="Cambria" panose="02040503050406030204" pitchFamily="18" charset="0"/>
                <a:ea typeface="Cambria" panose="02040503050406030204" pitchFamily="18" charset="0"/>
              </a:rPr>
              <a:t> в обработчике завершения (в функции Funcenstein2) гарантирует освобождение семафора – поток не сможет случайно сохранить права на семафор и тем самым лишить процессорного времени все ожидающие этот семафор потоки</a:t>
            </a:r>
            <a:endParaRPr lang="en-US" sz="26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876370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nvGraphicFramePr>
        <p:xfrm>
          <a:off x="990600" y="365126"/>
          <a:ext cx="10210800" cy="1018309"/>
        </p:xfrm>
        <a:graphic>
          <a:graphicData uri="http://schemas.openxmlformats.org/drawingml/2006/table">
            <a:tbl>
              <a:tblPr/>
              <a:tblGrid>
                <a:gridCol w="10210800">
                  <a:extLst>
                    <a:ext uri="{9D8B030D-6E8A-4147-A177-3AD203B41FA5}">
                      <a16:colId xmlns:a16="http://schemas.microsoft.com/office/drawing/2014/main" val="2263043944"/>
                    </a:ext>
                  </a:extLst>
                </a:gridCol>
              </a:tblGrid>
              <a:tr h="1018309">
                <a:tc>
                  <a:txBody>
                    <a:bodyPr/>
                    <a:lstStyle/>
                    <a:p>
                      <a:r>
                        <a:rPr lang="ru-RU" sz="4200" dirty="0">
                          <a:latin typeface="Cambria" panose="02040503050406030204" pitchFamily="18" charset="0"/>
                          <a:ea typeface="Cambria" panose="02040503050406030204" pitchFamily="18" charset="0"/>
                          <a:cs typeface="Arial" panose="020B0604020202020204" pitchFamily="34" charset="0"/>
                        </a:rPr>
                        <a:t>Структурная обработка исключений</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sp>
        <p:nvSpPr>
          <p:cNvPr id="5" name="TextBox 4">
            <a:extLst>
              <a:ext uri="{FF2B5EF4-FFF2-40B4-BE49-F238E27FC236}">
                <a16:creationId xmlns:a16="http://schemas.microsoft.com/office/drawing/2014/main" id="{06AC88BD-0F67-C78D-8062-C25BCC45C2DE}"/>
              </a:ext>
            </a:extLst>
          </p:cNvPr>
          <p:cNvSpPr txBox="1"/>
          <p:nvPr/>
        </p:nvSpPr>
        <p:spPr>
          <a:xfrm>
            <a:off x="990600" y="1499877"/>
            <a:ext cx="10210800" cy="5262979"/>
          </a:xfrm>
          <a:prstGeom prst="rect">
            <a:avLst/>
          </a:prstGeom>
          <a:noFill/>
        </p:spPr>
        <p:txBody>
          <a:bodyPr wrap="square" rtlCol="0">
            <a:spAutoFit/>
          </a:bodyPr>
          <a:lstStyle/>
          <a:p>
            <a:r>
              <a:rPr lang="ru-RU" sz="2400" dirty="0">
                <a:latin typeface="Cambria" panose="02040503050406030204" pitchFamily="18" charset="0"/>
                <a:ea typeface="Cambria" panose="02040503050406030204" pitchFamily="18" charset="0"/>
              </a:rPr>
              <a:t>После выполнения блока </a:t>
            </a:r>
            <a:r>
              <a:rPr lang="ru-RU" sz="2400" b="1" dirty="0">
                <a:latin typeface="Cambria" panose="02040503050406030204" pitchFamily="18" charset="0"/>
                <a:ea typeface="Cambria" panose="02040503050406030204" pitchFamily="18" charset="0"/>
              </a:rPr>
              <a:t>__</a:t>
            </a:r>
            <a:r>
              <a:rPr lang="ru-RU" sz="2400" b="1" dirty="0" err="1">
                <a:latin typeface="Cambria" panose="02040503050406030204" pitchFamily="18" charset="0"/>
                <a:ea typeface="Cambria" panose="02040503050406030204" pitchFamily="18" charset="0"/>
              </a:rPr>
              <a:t>finally</a:t>
            </a:r>
            <a:r>
              <a:rPr lang="ru-RU" sz="2400" b="1" dirty="0">
                <a:latin typeface="Cambria" panose="02040503050406030204" pitchFamily="18" charset="0"/>
                <a:ea typeface="Cambria" panose="02040503050406030204" pitchFamily="18" charset="0"/>
              </a:rPr>
              <a:t> </a:t>
            </a:r>
            <a:r>
              <a:rPr lang="ru-RU" sz="2400" dirty="0">
                <a:latin typeface="Cambria" panose="02040503050406030204" pitchFamily="18" charset="0"/>
                <a:ea typeface="Cambria" panose="02040503050406030204" pitchFamily="18" charset="0"/>
              </a:rPr>
              <a:t>функция фактически завершает работу. Любой код за блоком </a:t>
            </a:r>
            <a:r>
              <a:rPr lang="ru-RU" sz="2400" b="1" dirty="0">
                <a:latin typeface="Cambria" panose="02040503050406030204" pitchFamily="18" charset="0"/>
                <a:ea typeface="Cambria" panose="02040503050406030204" pitchFamily="18" charset="0"/>
              </a:rPr>
              <a:t>__</a:t>
            </a:r>
            <a:r>
              <a:rPr lang="ru-RU" sz="2400" b="1" dirty="0" err="1">
                <a:latin typeface="Cambria" panose="02040503050406030204" pitchFamily="18" charset="0"/>
                <a:ea typeface="Cambria" panose="02040503050406030204" pitchFamily="18" charset="0"/>
              </a:rPr>
              <a:t>finally</a:t>
            </a:r>
            <a:r>
              <a:rPr lang="ru-RU" sz="2400" b="1" dirty="0">
                <a:latin typeface="Cambria" panose="02040503050406030204" pitchFamily="18" charset="0"/>
                <a:ea typeface="Cambria" panose="02040503050406030204" pitchFamily="18" charset="0"/>
              </a:rPr>
              <a:t> </a:t>
            </a:r>
            <a:r>
              <a:rPr lang="ru-RU" sz="2400" dirty="0">
                <a:latin typeface="Cambria" panose="02040503050406030204" pitchFamily="18" charset="0"/>
                <a:ea typeface="Cambria" panose="02040503050406030204" pitchFamily="18" charset="0"/>
              </a:rPr>
              <a:t>не выполняется, поскольку возврат из функции происходит внутри блока </a:t>
            </a:r>
            <a:r>
              <a:rPr lang="ru-RU" sz="2400" b="1" dirty="0">
                <a:latin typeface="Cambria" panose="02040503050406030204" pitchFamily="18" charset="0"/>
                <a:ea typeface="Cambria" panose="02040503050406030204" pitchFamily="18" charset="0"/>
              </a:rPr>
              <a:t>__</a:t>
            </a:r>
            <a:r>
              <a:rPr lang="ru-RU" sz="2400" b="1" dirty="0" err="1">
                <a:latin typeface="Cambria" panose="02040503050406030204" pitchFamily="18" charset="0"/>
                <a:ea typeface="Cambria" panose="02040503050406030204" pitchFamily="18" charset="0"/>
              </a:rPr>
              <a:t>try</a:t>
            </a:r>
            <a:endParaRPr lang="ru-RU" sz="2400" b="1" dirty="0">
              <a:latin typeface="Cambria" panose="02040503050406030204" pitchFamily="18" charset="0"/>
              <a:ea typeface="Cambria" panose="02040503050406030204" pitchFamily="18" charset="0"/>
            </a:endParaRPr>
          </a:p>
          <a:p>
            <a:r>
              <a:rPr lang="ru-RU" sz="2400" dirty="0">
                <a:latin typeface="Cambria" panose="02040503050406030204" pitchFamily="18" charset="0"/>
                <a:ea typeface="Cambria" panose="02040503050406030204" pitchFamily="18" charset="0"/>
              </a:rPr>
              <a:t>Каким же образом компилятор гарантирует выполнение блока </a:t>
            </a:r>
            <a:r>
              <a:rPr lang="ru-RU" sz="2400" b="1" dirty="0">
                <a:latin typeface="Cambria" panose="02040503050406030204" pitchFamily="18" charset="0"/>
                <a:ea typeface="Cambria" panose="02040503050406030204" pitchFamily="18" charset="0"/>
              </a:rPr>
              <a:t>__</a:t>
            </a:r>
            <a:r>
              <a:rPr lang="ru-RU" sz="2400" b="1" dirty="0" err="1">
                <a:latin typeface="Cambria" panose="02040503050406030204" pitchFamily="18" charset="0"/>
                <a:ea typeface="Cambria" panose="02040503050406030204" pitchFamily="18" charset="0"/>
              </a:rPr>
              <a:t>finally</a:t>
            </a:r>
            <a:r>
              <a:rPr lang="ru-RU" sz="2400" b="1" dirty="0">
                <a:latin typeface="Cambria" panose="02040503050406030204" pitchFamily="18" charset="0"/>
                <a:ea typeface="Cambria" panose="02040503050406030204" pitchFamily="18" charset="0"/>
              </a:rPr>
              <a:t> </a:t>
            </a:r>
            <a:r>
              <a:rPr lang="ru-RU" sz="2400" dirty="0">
                <a:latin typeface="Cambria" panose="02040503050406030204" pitchFamily="18" charset="0"/>
                <a:ea typeface="Cambria" panose="02040503050406030204" pitchFamily="18" charset="0"/>
              </a:rPr>
              <a:t>до выхода из блока </a:t>
            </a:r>
            <a:r>
              <a:rPr lang="ru-RU" sz="2400" b="1" dirty="0">
                <a:latin typeface="Cambria" panose="02040503050406030204" pitchFamily="18" charset="0"/>
                <a:ea typeface="Cambria" panose="02040503050406030204" pitchFamily="18" charset="0"/>
              </a:rPr>
              <a:t>__</a:t>
            </a:r>
            <a:r>
              <a:rPr lang="ru-RU" sz="2400" b="1" dirty="0" err="1">
                <a:latin typeface="Cambria" panose="02040503050406030204" pitchFamily="18" charset="0"/>
                <a:ea typeface="Cambria" panose="02040503050406030204" pitchFamily="18" charset="0"/>
              </a:rPr>
              <a:t>try</a:t>
            </a:r>
            <a:r>
              <a:rPr lang="ru-RU" sz="2400" dirty="0">
                <a:latin typeface="Cambria" panose="02040503050406030204" pitchFamily="18" charset="0"/>
                <a:ea typeface="Cambria" panose="02040503050406030204" pitchFamily="18" charset="0"/>
              </a:rPr>
              <a:t>? </a:t>
            </a:r>
          </a:p>
          <a:p>
            <a:r>
              <a:rPr lang="ru-RU" sz="2400" dirty="0">
                <a:latin typeface="Cambria" panose="02040503050406030204" pitchFamily="18" charset="0"/>
                <a:ea typeface="Cambria" panose="02040503050406030204" pitchFamily="18" charset="0"/>
              </a:rPr>
              <a:t>Дело вот в чем:</a:t>
            </a:r>
          </a:p>
          <a:p>
            <a:r>
              <a:rPr lang="ru-RU" sz="2400" dirty="0">
                <a:latin typeface="Cambria" panose="02040503050406030204" pitchFamily="18" charset="0"/>
                <a:ea typeface="Cambria" panose="02040503050406030204" pitchFamily="18" charset="0"/>
              </a:rPr>
              <a:t>Просматривая исходный текст, компилятор видит, что Мы вставили </a:t>
            </a:r>
            <a:r>
              <a:rPr lang="ru-RU" sz="2400" b="1" dirty="0" err="1">
                <a:latin typeface="Cambria" panose="02040503050406030204" pitchFamily="18" charset="0"/>
                <a:ea typeface="Cambria" panose="02040503050406030204" pitchFamily="18" charset="0"/>
              </a:rPr>
              <a:t>return</a:t>
            </a:r>
            <a:r>
              <a:rPr lang="ru-RU" sz="2400" dirty="0">
                <a:latin typeface="Cambria" panose="02040503050406030204" pitchFamily="18" charset="0"/>
                <a:ea typeface="Cambria" panose="02040503050406030204" pitchFamily="18" charset="0"/>
              </a:rPr>
              <a:t> внутрь блока </a:t>
            </a:r>
            <a:r>
              <a:rPr lang="ru-RU" sz="2400" b="1" dirty="0">
                <a:latin typeface="Cambria" panose="02040503050406030204" pitchFamily="18" charset="0"/>
                <a:ea typeface="Cambria" panose="02040503050406030204" pitchFamily="18" charset="0"/>
              </a:rPr>
              <a:t>__</a:t>
            </a:r>
            <a:r>
              <a:rPr lang="ru-RU" sz="2400" b="1" dirty="0" err="1">
                <a:latin typeface="Cambria" panose="02040503050406030204" pitchFamily="18" charset="0"/>
                <a:ea typeface="Cambria" panose="02040503050406030204" pitchFamily="18" charset="0"/>
              </a:rPr>
              <a:t>try</a:t>
            </a:r>
            <a:r>
              <a:rPr lang="ru-RU" sz="2400" dirty="0">
                <a:latin typeface="Cambria" panose="02040503050406030204" pitchFamily="18" charset="0"/>
                <a:ea typeface="Cambria" panose="02040503050406030204" pitchFamily="18" charset="0"/>
              </a:rPr>
              <a:t>. Тогда он генерирует код, который сохраняет возвращаемое значение (в нашем примере 5) в созданной им же временной переменной. Затем создает код для выполнения инструкций, содержащихся внутри блока </a:t>
            </a:r>
            <a:r>
              <a:rPr lang="ru-RU" sz="2400" b="1" dirty="0">
                <a:latin typeface="Cambria" panose="02040503050406030204" pitchFamily="18" charset="0"/>
                <a:ea typeface="Cambria" panose="02040503050406030204" pitchFamily="18" charset="0"/>
              </a:rPr>
              <a:t>__</a:t>
            </a:r>
            <a:r>
              <a:rPr lang="ru-RU" sz="2400" b="1" dirty="0" err="1">
                <a:latin typeface="Cambria" panose="02040503050406030204" pitchFamily="18" charset="0"/>
                <a:ea typeface="Cambria" panose="02040503050406030204" pitchFamily="18" charset="0"/>
              </a:rPr>
              <a:t>finally</a:t>
            </a:r>
            <a:r>
              <a:rPr lang="ru-RU" sz="2400" dirty="0">
                <a:latin typeface="Cambria" panose="02040503050406030204" pitchFamily="18" charset="0"/>
                <a:ea typeface="Cambria" panose="02040503050406030204" pitchFamily="18" charset="0"/>
              </a:rPr>
              <a:t>, – это называется </a:t>
            </a:r>
            <a:r>
              <a:rPr lang="ru-RU" sz="2400" b="1" dirty="0">
                <a:latin typeface="Cambria" panose="02040503050406030204" pitchFamily="18" charset="0"/>
                <a:ea typeface="Cambria" panose="02040503050406030204" pitchFamily="18" charset="0"/>
              </a:rPr>
              <a:t>локальной раскруткой </a:t>
            </a:r>
            <a:r>
              <a:rPr lang="ru-RU" sz="2400" dirty="0">
                <a:latin typeface="Cambria" panose="02040503050406030204" pitchFamily="18" charset="0"/>
                <a:ea typeface="Cambria" panose="02040503050406030204" pitchFamily="18" charset="0"/>
              </a:rPr>
              <a:t>(</a:t>
            </a:r>
            <a:r>
              <a:rPr lang="ru-RU" sz="2400" b="1" dirty="0" err="1">
                <a:latin typeface="Cambria" panose="02040503050406030204" pitchFamily="18" charset="0"/>
                <a:ea typeface="Cambria" panose="02040503050406030204" pitchFamily="18" charset="0"/>
              </a:rPr>
              <a:t>local</a:t>
            </a:r>
            <a:r>
              <a:rPr lang="ru-RU" sz="2400" b="1" dirty="0">
                <a:latin typeface="Cambria" panose="02040503050406030204" pitchFamily="18" charset="0"/>
                <a:ea typeface="Cambria" panose="02040503050406030204" pitchFamily="18" charset="0"/>
              </a:rPr>
              <a:t> </a:t>
            </a:r>
            <a:r>
              <a:rPr lang="ru-RU" sz="2400" b="1" dirty="0" err="1">
                <a:latin typeface="Cambria" panose="02040503050406030204" pitchFamily="18" charset="0"/>
                <a:ea typeface="Cambria" panose="02040503050406030204" pitchFamily="18" charset="0"/>
              </a:rPr>
              <a:t>unwind</a:t>
            </a:r>
            <a:r>
              <a:rPr lang="ru-RU" sz="2400" dirty="0">
                <a:latin typeface="Cambria" panose="02040503050406030204" pitchFamily="18" charset="0"/>
                <a:ea typeface="Cambria" panose="02040503050406030204" pitchFamily="18" charset="0"/>
              </a:rPr>
              <a:t>)</a:t>
            </a:r>
          </a:p>
          <a:p>
            <a:r>
              <a:rPr lang="ru-RU" sz="2400" dirty="0">
                <a:latin typeface="Cambria" panose="02040503050406030204" pitchFamily="18" charset="0"/>
                <a:ea typeface="Cambria" panose="02040503050406030204" pitchFamily="18" charset="0"/>
              </a:rPr>
              <a:t>По сути раскрутка это процесс освобождения локальных объектов каждого из блоков из стека процесса (в частности вложенных блоков)</a:t>
            </a:r>
            <a:endParaRPr lang="en-US" sz="24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8587901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nvGraphicFramePr>
        <p:xfrm>
          <a:off x="990600" y="365126"/>
          <a:ext cx="10210800" cy="1018309"/>
        </p:xfrm>
        <a:graphic>
          <a:graphicData uri="http://schemas.openxmlformats.org/drawingml/2006/table">
            <a:tbl>
              <a:tblPr/>
              <a:tblGrid>
                <a:gridCol w="10210800">
                  <a:extLst>
                    <a:ext uri="{9D8B030D-6E8A-4147-A177-3AD203B41FA5}">
                      <a16:colId xmlns:a16="http://schemas.microsoft.com/office/drawing/2014/main" val="2263043944"/>
                    </a:ext>
                  </a:extLst>
                </a:gridCol>
              </a:tblGrid>
              <a:tr h="1018309">
                <a:tc>
                  <a:txBody>
                    <a:bodyPr/>
                    <a:lstStyle/>
                    <a:p>
                      <a:r>
                        <a:rPr lang="ru-RU" sz="4200" dirty="0">
                          <a:latin typeface="Cambria" panose="02040503050406030204" pitchFamily="18" charset="0"/>
                          <a:ea typeface="Cambria" panose="02040503050406030204" pitchFamily="18" charset="0"/>
                          <a:cs typeface="Arial" panose="020B0604020202020204" pitchFamily="34" charset="0"/>
                        </a:rPr>
                        <a:t>Структурная обработка исключений</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sp>
        <p:nvSpPr>
          <p:cNvPr id="7" name="Объект 6">
            <a:extLst>
              <a:ext uri="{FF2B5EF4-FFF2-40B4-BE49-F238E27FC236}">
                <a16:creationId xmlns:a16="http://schemas.microsoft.com/office/drawing/2014/main" id="{389FF4F3-573A-E56B-D456-6E4EB3FEF3B5}"/>
              </a:ext>
            </a:extLst>
          </p:cNvPr>
          <p:cNvSpPr>
            <a:spLocks noGrp="1"/>
          </p:cNvSpPr>
          <p:nvPr>
            <p:ph idx="1"/>
          </p:nvPr>
        </p:nvSpPr>
        <p:spPr>
          <a:xfrm>
            <a:off x="838200" y="1622724"/>
            <a:ext cx="10363200" cy="5123132"/>
          </a:xfrm>
        </p:spPr>
        <p:txBody>
          <a:bodyPr>
            <a:normAutofit fontScale="92500"/>
          </a:bodyPr>
          <a:lstStyle/>
          <a:p>
            <a:pPr marL="0" indent="0">
              <a:buNone/>
            </a:pPr>
            <a:r>
              <a:rPr lang="ru-RU" sz="2800" dirty="0">
                <a:latin typeface="Cambria" panose="02040503050406030204" pitchFamily="18" charset="0"/>
                <a:ea typeface="Cambria" panose="02040503050406030204" pitchFamily="18" charset="0"/>
              </a:rPr>
              <a:t>Точнее, </a:t>
            </a:r>
            <a:r>
              <a:rPr lang="ru-RU" sz="2800" b="1" dirty="0">
                <a:latin typeface="Cambria" panose="02040503050406030204" pitchFamily="18" charset="0"/>
                <a:ea typeface="Cambria" panose="02040503050406030204" pitchFamily="18" charset="0"/>
              </a:rPr>
              <a:t>локальная раскрутка </a:t>
            </a:r>
            <a:r>
              <a:rPr lang="ru-RU" sz="2800" dirty="0">
                <a:latin typeface="Cambria" panose="02040503050406030204" pitchFamily="18" charset="0"/>
                <a:ea typeface="Cambria" panose="02040503050406030204" pitchFamily="18" charset="0"/>
              </a:rPr>
              <a:t>происходит, когда система выполняет блок </a:t>
            </a:r>
            <a:r>
              <a:rPr lang="ru-RU" sz="2800" b="1" dirty="0">
                <a:latin typeface="Cambria" panose="02040503050406030204" pitchFamily="18" charset="0"/>
                <a:ea typeface="Cambria" panose="02040503050406030204" pitchFamily="18" charset="0"/>
              </a:rPr>
              <a:t>__</a:t>
            </a:r>
            <a:r>
              <a:rPr lang="ru-RU" sz="2800" b="1" dirty="0" err="1">
                <a:latin typeface="Cambria" panose="02040503050406030204" pitchFamily="18" charset="0"/>
                <a:ea typeface="Cambria" panose="02040503050406030204" pitchFamily="18" charset="0"/>
              </a:rPr>
              <a:t>finally</a:t>
            </a:r>
            <a:r>
              <a:rPr lang="ru-RU" sz="2800" dirty="0">
                <a:latin typeface="Cambria" panose="02040503050406030204" pitchFamily="18" charset="0"/>
                <a:ea typeface="Cambria" panose="02040503050406030204" pitchFamily="18" charset="0"/>
              </a:rPr>
              <a:t> из-за </a:t>
            </a:r>
            <a:r>
              <a:rPr lang="ru-RU" sz="2800" b="1" dirty="0">
                <a:latin typeface="Cambria" panose="02040503050406030204" pitchFamily="18" charset="0"/>
                <a:ea typeface="Cambria" panose="02040503050406030204" pitchFamily="18" charset="0"/>
              </a:rPr>
              <a:t>преждевременного</a:t>
            </a:r>
            <a:r>
              <a:rPr lang="ru-RU" sz="2800" dirty="0">
                <a:latin typeface="Cambria" panose="02040503050406030204" pitchFamily="18" charset="0"/>
                <a:ea typeface="Cambria" panose="02040503050406030204" pitchFamily="18" charset="0"/>
              </a:rPr>
              <a:t> выхода из блока </a:t>
            </a:r>
            <a:r>
              <a:rPr lang="ru-RU" sz="2800" b="1" dirty="0">
                <a:latin typeface="Cambria" panose="02040503050406030204" pitchFamily="18" charset="0"/>
                <a:ea typeface="Cambria" panose="02040503050406030204" pitchFamily="18" charset="0"/>
              </a:rPr>
              <a:t>__</a:t>
            </a:r>
            <a:r>
              <a:rPr lang="ru-RU" sz="2800" b="1" dirty="0" err="1">
                <a:latin typeface="Cambria" panose="02040503050406030204" pitchFamily="18" charset="0"/>
                <a:ea typeface="Cambria" panose="02040503050406030204" pitchFamily="18" charset="0"/>
              </a:rPr>
              <a:t>try</a:t>
            </a:r>
            <a:r>
              <a:rPr lang="ru-RU" sz="2800" dirty="0">
                <a:latin typeface="Cambria" panose="02040503050406030204" pitchFamily="18" charset="0"/>
                <a:ea typeface="Cambria" panose="02040503050406030204" pitchFamily="18" charset="0"/>
              </a:rPr>
              <a:t>. Значение временной переменной, сгенерированной компилятором, возвращается из функции после выполнения инструкций в блоке </a:t>
            </a:r>
            <a:r>
              <a:rPr lang="ru-RU" sz="2800" b="1" dirty="0">
                <a:latin typeface="Cambria" panose="02040503050406030204" pitchFamily="18" charset="0"/>
                <a:ea typeface="Cambria" panose="02040503050406030204" pitchFamily="18" charset="0"/>
              </a:rPr>
              <a:t>__</a:t>
            </a:r>
            <a:r>
              <a:rPr lang="ru-RU" sz="2800" b="1" dirty="0" err="1">
                <a:latin typeface="Cambria" panose="02040503050406030204" pitchFamily="18" charset="0"/>
                <a:ea typeface="Cambria" panose="02040503050406030204" pitchFamily="18" charset="0"/>
              </a:rPr>
              <a:t>finally</a:t>
            </a:r>
            <a:endParaRPr lang="ru-RU" b="1" dirty="0">
              <a:latin typeface="Cambria" panose="02040503050406030204" pitchFamily="18" charset="0"/>
              <a:ea typeface="Cambria" panose="02040503050406030204" pitchFamily="18" charset="0"/>
            </a:endParaRPr>
          </a:p>
          <a:p>
            <a:pPr marL="0" indent="0">
              <a:buNone/>
            </a:pPr>
            <a:r>
              <a:rPr lang="ru-RU" sz="2800" dirty="0">
                <a:latin typeface="Cambria" panose="02040503050406030204" pitchFamily="18" charset="0"/>
                <a:ea typeface="Cambria" panose="02040503050406030204" pitchFamily="18" charset="0"/>
              </a:rPr>
              <a:t>Как видите, чтобы все это вытянуть, компилятору приходится генерировать дополнительный код, а системе – выполнять дополнительную работу. На разных типах процессоров поддержка обработчиков завершения реализуется по-разному, вплоть до </a:t>
            </a:r>
            <a:r>
              <a:rPr lang="ru-RU" sz="2800" b="1" dirty="0">
                <a:latin typeface="Cambria" panose="02040503050406030204" pitchFamily="18" charset="0"/>
                <a:ea typeface="Cambria" panose="02040503050406030204" pitchFamily="18" charset="0"/>
              </a:rPr>
              <a:t>сотен тысяч дополнительных </a:t>
            </a:r>
            <a:r>
              <a:rPr lang="ru-RU" sz="2800" dirty="0">
                <a:latin typeface="Cambria" panose="02040503050406030204" pitchFamily="18" charset="0"/>
                <a:ea typeface="Cambria" panose="02040503050406030204" pitchFamily="18" charset="0"/>
              </a:rPr>
              <a:t>машинных команд, что может отрицательно сказаться на быстродействии программы</a:t>
            </a:r>
          </a:p>
          <a:p>
            <a:pPr marL="0" indent="0">
              <a:buNone/>
            </a:pPr>
            <a:r>
              <a:rPr lang="ru-RU" sz="2800" dirty="0">
                <a:latin typeface="Cambria" panose="02040503050406030204" pitchFamily="18" charset="0"/>
                <a:ea typeface="Cambria" panose="02040503050406030204" pitchFamily="18" charset="0"/>
              </a:rPr>
              <a:t>Поэтому лучше не писать код, вызывающий преждевременный выход из блока __</a:t>
            </a:r>
            <a:r>
              <a:rPr lang="ru-RU" sz="2800" b="1" dirty="0" err="1">
                <a:latin typeface="Cambria" panose="02040503050406030204" pitchFamily="18" charset="0"/>
                <a:ea typeface="Cambria" panose="02040503050406030204" pitchFamily="18" charset="0"/>
              </a:rPr>
              <a:t>try</a:t>
            </a:r>
            <a:r>
              <a:rPr lang="ru-RU" sz="2800" dirty="0">
                <a:latin typeface="Cambria" panose="02040503050406030204" pitchFamily="18" charset="0"/>
                <a:ea typeface="Cambria" panose="02040503050406030204" pitchFamily="18" charset="0"/>
              </a:rPr>
              <a:t> обработчика завершения</a:t>
            </a:r>
            <a:endParaRPr lang="en-US" sz="28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9000199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nvGraphicFramePr>
        <p:xfrm>
          <a:off x="990600" y="365126"/>
          <a:ext cx="10210800" cy="1018309"/>
        </p:xfrm>
        <a:graphic>
          <a:graphicData uri="http://schemas.openxmlformats.org/drawingml/2006/table">
            <a:tbl>
              <a:tblPr/>
              <a:tblGrid>
                <a:gridCol w="10210800">
                  <a:extLst>
                    <a:ext uri="{9D8B030D-6E8A-4147-A177-3AD203B41FA5}">
                      <a16:colId xmlns:a16="http://schemas.microsoft.com/office/drawing/2014/main" val="2263043944"/>
                    </a:ext>
                  </a:extLst>
                </a:gridCol>
              </a:tblGrid>
              <a:tr h="1018309">
                <a:tc>
                  <a:txBody>
                    <a:bodyPr/>
                    <a:lstStyle/>
                    <a:p>
                      <a:r>
                        <a:rPr lang="ru-RU" sz="4200" dirty="0">
                          <a:latin typeface="Cambria" panose="02040503050406030204" pitchFamily="18" charset="0"/>
                          <a:ea typeface="Cambria" panose="02040503050406030204" pitchFamily="18" charset="0"/>
                          <a:cs typeface="Arial" panose="020B0604020202020204" pitchFamily="34" charset="0"/>
                        </a:rPr>
                        <a:t>Структурная обработка исключений</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sp>
        <p:nvSpPr>
          <p:cNvPr id="7" name="Объект 6">
            <a:extLst>
              <a:ext uri="{FF2B5EF4-FFF2-40B4-BE49-F238E27FC236}">
                <a16:creationId xmlns:a16="http://schemas.microsoft.com/office/drawing/2014/main" id="{389FF4F3-573A-E56B-D456-6E4EB3FEF3B5}"/>
              </a:ext>
            </a:extLst>
          </p:cNvPr>
          <p:cNvSpPr>
            <a:spLocks noGrp="1"/>
          </p:cNvSpPr>
          <p:nvPr>
            <p:ph idx="1"/>
          </p:nvPr>
        </p:nvSpPr>
        <p:spPr>
          <a:xfrm>
            <a:off x="838200" y="1622724"/>
            <a:ext cx="10363200" cy="5123132"/>
          </a:xfrm>
        </p:spPr>
        <p:txBody>
          <a:bodyPr>
            <a:normAutofit/>
          </a:bodyPr>
          <a:lstStyle/>
          <a:p>
            <a:pPr marL="0" indent="0">
              <a:buNone/>
            </a:pPr>
            <a:r>
              <a:rPr lang="ru-RU" sz="2800" dirty="0">
                <a:latin typeface="Cambria" panose="02040503050406030204" pitchFamily="18" charset="0"/>
                <a:ea typeface="Cambria" panose="02040503050406030204" pitchFamily="18" charset="0"/>
              </a:rPr>
              <a:t>Обработка исключений предназначена для перехвата тех исключений, которые происходят не слишком часто (в нашем случае – преждевременного возврата)</a:t>
            </a:r>
          </a:p>
          <a:p>
            <a:pPr marL="0" indent="0">
              <a:buNone/>
            </a:pPr>
            <a:r>
              <a:rPr lang="ru-RU" sz="2800" dirty="0">
                <a:latin typeface="Cambria" panose="02040503050406030204" pitchFamily="18" charset="0"/>
                <a:ea typeface="Cambria" panose="02040503050406030204" pitchFamily="18" charset="0"/>
              </a:rPr>
              <a:t>Если же какое-то исключение – чуть ли не норма, гораздо эффективнее проверять его явно, не полагаясь на SEH.</a:t>
            </a:r>
          </a:p>
          <a:p>
            <a:pPr marL="0" indent="0">
              <a:buNone/>
            </a:pPr>
            <a:r>
              <a:rPr lang="ru-RU" sz="2800" dirty="0">
                <a:latin typeface="Cambria" panose="02040503050406030204" pitchFamily="18" charset="0"/>
                <a:ea typeface="Cambria" panose="02040503050406030204" pitchFamily="18" charset="0"/>
              </a:rPr>
              <a:t>Заметьте: когда поток управления выходит из блока </a:t>
            </a:r>
            <a:r>
              <a:rPr lang="ru-RU" sz="2800" b="1" dirty="0">
                <a:latin typeface="Cambria" panose="02040503050406030204" pitchFamily="18" charset="0"/>
                <a:ea typeface="Cambria" panose="02040503050406030204" pitchFamily="18" charset="0"/>
              </a:rPr>
              <a:t>__</a:t>
            </a:r>
            <a:r>
              <a:rPr lang="ru-RU" sz="2800" b="1" dirty="0" err="1">
                <a:latin typeface="Cambria" panose="02040503050406030204" pitchFamily="18" charset="0"/>
                <a:ea typeface="Cambria" panose="02040503050406030204" pitchFamily="18" charset="0"/>
              </a:rPr>
              <a:t>try</a:t>
            </a:r>
            <a:r>
              <a:rPr lang="ru-RU" sz="2800" b="1" dirty="0">
                <a:latin typeface="Cambria" panose="02040503050406030204" pitchFamily="18" charset="0"/>
                <a:ea typeface="Cambria" panose="02040503050406030204" pitchFamily="18" charset="0"/>
              </a:rPr>
              <a:t> </a:t>
            </a:r>
            <a:r>
              <a:rPr lang="ru-RU" sz="2800" dirty="0">
                <a:latin typeface="Cambria" panose="02040503050406030204" pitchFamily="18" charset="0"/>
                <a:ea typeface="Cambria" panose="02040503050406030204" pitchFamily="18" charset="0"/>
              </a:rPr>
              <a:t>естественным образом (как в Funcenstein1), издержки от вызова блока</a:t>
            </a:r>
            <a:r>
              <a:rPr lang="ru-RU" sz="2800" b="1" dirty="0">
                <a:latin typeface="Cambria" panose="02040503050406030204" pitchFamily="18" charset="0"/>
                <a:ea typeface="Cambria" panose="02040503050406030204" pitchFamily="18" charset="0"/>
              </a:rPr>
              <a:t> __</a:t>
            </a:r>
            <a:r>
              <a:rPr lang="ru-RU" sz="2800" b="1" dirty="0" err="1">
                <a:latin typeface="Cambria" panose="02040503050406030204" pitchFamily="18" charset="0"/>
                <a:ea typeface="Cambria" panose="02040503050406030204" pitchFamily="18" charset="0"/>
              </a:rPr>
              <a:t>finally</a:t>
            </a:r>
            <a:r>
              <a:rPr lang="ru-RU" sz="2800" b="1" dirty="0">
                <a:latin typeface="Cambria" panose="02040503050406030204" pitchFamily="18" charset="0"/>
                <a:ea typeface="Cambria" panose="02040503050406030204" pitchFamily="18" charset="0"/>
              </a:rPr>
              <a:t> </a:t>
            </a:r>
            <a:r>
              <a:rPr lang="ru-RU" sz="2800" dirty="0">
                <a:latin typeface="Cambria" panose="02040503050406030204" pitchFamily="18" charset="0"/>
                <a:ea typeface="Cambria" panose="02040503050406030204" pitchFamily="18" charset="0"/>
              </a:rPr>
              <a:t>минимальны, так как для входа в </a:t>
            </a:r>
            <a:r>
              <a:rPr lang="ru-RU" sz="2800" b="1" dirty="0">
                <a:latin typeface="Cambria" panose="02040503050406030204" pitchFamily="18" charset="0"/>
                <a:ea typeface="Cambria" panose="02040503050406030204" pitchFamily="18" charset="0"/>
              </a:rPr>
              <a:t>__</a:t>
            </a:r>
            <a:r>
              <a:rPr lang="ru-RU" sz="2800" b="1" dirty="0" err="1">
                <a:latin typeface="Cambria" panose="02040503050406030204" pitchFamily="18" charset="0"/>
                <a:ea typeface="Cambria" panose="02040503050406030204" pitchFamily="18" charset="0"/>
              </a:rPr>
              <a:t>finally</a:t>
            </a:r>
            <a:r>
              <a:rPr lang="ru-RU" sz="2800" b="1" dirty="0">
                <a:latin typeface="Cambria" panose="02040503050406030204" pitchFamily="18" charset="0"/>
                <a:ea typeface="Cambria" panose="02040503050406030204" pitchFamily="18" charset="0"/>
              </a:rPr>
              <a:t> </a:t>
            </a:r>
            <a:r>
              <a:rPr lang="ru-RU" sz="2800" dirty="0">
                <a:latin typeface="Cambria" panose="02040503050406030204" pitchFamily="18" charset="0"/>
                <a:ea typeface="Cambria" panose="02040503050406030204" pitchFamily="18" charset="0"/>
              </a:rPr>
              <a:t>при </a:t>
            </a:r>
            <a:r>
              <a:rPr lang="ru-RU" sz="2800" b="1" dirty="0">
                <a:latin typeface="Cambria" panose="02040503050406030204" pitchFamily="18" charset="0"/>
                <a:ea typeface="Cambria" panose="02040503050406030204" pitchFamily="18" charset="0"/>
              </a:rPr>
              <a:t>нормальном</a:t>
            </a:r>
            <a:r>
              <a:rPr lang="ru-RU" sz="2800" dirty="0">
                <a:latin typeface="Cambria" panose="02040503050406030204" pitchFamily="18" charset="0"/>
                <a:ea typeface="Cambria" panose="02040503050406030204" pitchFamily="18" charset="0"/>
              </a:rPr>
              <a:t> выходе из </a:t>
            </a:r>
            <a:r>
              <a:rPr lang="ru-RU" sz="2800" b="1" dirty="0">
                <a:latin typeface="Cambria" panose="02040503050406030204" pitchFamily="18" charset="0"/>
                <a:ea typeface="Cambria" panose="02040503050406030204" pitchFamily="18" charset="0"/>
              </a:rPr>
              <a:t>__</a:t>
            </a:r>
            <a:r>
              <a:rPr lang="ru-RU" sz="2800" b="1" dirty="0" err="1">
                <a:latin typeface="Cambria" panose="02040503050406030204" pitchFamily="18" charset="0"/>
                <a:ea typeface="Cambria" panose="02040503050406030204" pitchFamily="18" charset="0"/>
              </a:rPr>
              <a:t>try</a:t>
            </a:r>
            <a:r>
              <a:rPr lang="ru-RU" sz="2800" b="1" dirty="0">
                <a:latin typeface="Cambria" panose="02040503050406030204" pitchFamily="18" charset="0"/>
                <a:ea typeface="Cambria" panose="02040503050406030204" pitchFamily="18" charset="0"/>
              </a:rPr>
              <a:t> </a:t>
            </a:r>
            <a:r>
              <a:rPr lang="ru-RU" sz="2800" dirty="0">
                <a:latin typeface="Cambria" panose="02040503050406030204" pitchFamily="18" charset="0"/>
                <a:ea typeface="Cambria" panose="02040503050406030204" pitchFamily="18" charset="0"/>
              </a:rPr>
              <a:t>исполняется </a:t>
            </a:r>
            <a:r>
              <a:rPr lang="ru-RU" sz="2800" b="1" i="1" dirty="0">
                <a:latin typeface="Cambria" panose="02040503050406030204" pitchFamily="18" charset="0"/>
                <a:ea typeface="Cambria" panose="02040503050406030204" pitchFamily="18" charset="0"/>
              </a:rPr>
              <a:t>всего одна</a:t>
            </a:r>
            <a:r>
              <a:rPr lang="ru-RU" sz="2800" dirty="0">
                <a:latin typeface="Cambria" panose="02040503050406030204" pitchFamily="18" charset="0"/>
                <a:ea typeface="Cambria" panose="02040503050406030204" pitchFamily="18" charset="0"/>
              </a:rPr>
              <a:t> машинная команда – вряд ли Вы заметите ее влияние на быстродействие своей программы</a:t>
            </a:r>
            <a:endParaRPr lang="en-US" sz="28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7652218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nvGraphicFramePr>
        <p:xfrm>
          <a:off x="990600" y="365126"/>
          <a:ext cx="10210800" cy="1018309"/>
        </p:xfrm>
        <a:graphic>
          <a:graphicData uri="http://schemas.openxmlformats.org/drawingml/2006/table">
            <a:tbl>
              <a:tblPr/>
              <a:tblGrid>
                <a:gridCol w="10210800">
                  <a:extLst>
                    <a:ext uri="{9D8B030D-6E8A-4147-A177-3AD203B41FA5}">
                      <a16:colId xmlns:a16="http://schemas.microsoft.com/office/drawing/2014/main" val="2263043944"/>
                    </a:ext>
                  </a:extLst>
                </a:gridCol>
              </a:tblGrid>
              <a:tr h="1018309">
                <a:tc>
                  <a:txBody>
                    <a:bodyPr/>
                    <a:lstStyle/>
                    <a:p>
                      <a:r>
                        <a:rPr lang="ru-RU" sz="4200" dirty="0">
                          <a:latin typeface="Cambria" panose="02040503050406030204" pitchFamily="18" charset="0"/>
                          <a:ea typeface="Cambria" panose="02040503050406030204" pitchFamily="18" charset="0"/>
                          <a:cs typeface="Arial" panose="020B0604020202020204" pitchFamily="34" charset="0"/>
                        </a:rPr>
                        <a:t>Структурная обработка исключений</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pic>
        <p:nvPicPr>
          <p:cNvPr id="4" name="Content Placeholder 3">
            <a:extLst>
              <a:ext uri="{FF2B5EF4-FFF2-40B4-BE49-F238E27FC236}">
                <a16:creationId xmlns:a16="http://schemas.microsoft.com/office/drawing/2014/main" id="{9DD3A5AB-718F-03E9-FDB6-1410CF897FFD}"/>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5775910" y="1484531"/>
            <a:ext cx="6207913" cy="5122863"/>
          </a:xfrm>
        </p:spPr>
      </p:pic>
      <p:sp>
        <p:nvSpPr>
          <p:cNvPr id="5" name="TextBox 4">
            <a:extLst>
              <a:ext uri="{FF2B5EF4-FFF2-40B4-BE49-F238E27FC236}">
                <a16:creationId xmlns:a16="http://schemas.microsoft.com/office/drawing/2014/main" id="{06AC88BD-0F67-C78D-8062-C25BCC45C2DE}"/>
              </a:ext>
            </a:extLst>
          </p:cNvPr>
          <p:cNvSpPr txBox="1"/>
          <p:nvPr/>
        </p:nvSpPr>
        <p:spPr>
          <a:xfrm>
            <a:off x="377073" y="1537584"/>
            <a:ext cx="5398838" cy="5016758"/>
          </a:xfrm>
          <a:prstGeom prst="rect">
            <a:avLst/>
          </a:prstGeom>
          <a:noFill/>
        </p:spPr>
        <p:txBody>
          <a:bodyPr wrap="square" rtlCol="0">
            <a:spAutoFit/>
          </a:bodyPr>
          <a:lstStyle/>
          <a:p>
            <a:r>
              <a:rPr lang="ru-RU" sz="2000" dirty="0">
                <a:latin typeface="Cambria" panose="02040503050406030204" pitchFamily="18" charset="0"/>
                <a:ea typeface="Cambria" panose="02040503050406030204" pitchFamily="18" charset="0"/>
              </a:rPr>
              <a:t>Обнаружив в блоке </a:t>
            </a:r>
            <a:r>
              <a:rPr lang="ru-RU" sz="2000" b="1" dirty="0">
                <a:latin typeface="Cambria" panose="02040503050406030204" pitchFamily="18" charset="0"/>
                <a:ea typeface="Cambria" panose="02040503050406030204" pitchFamily="18" charset="0"/>
              </a:rPr>
              <a:t>__</a:t>
            </a:r>
            <a:r>
              <a:rPr lang="ru-RU" sz="2000" b="1" dirty="0" err="1">
                <a:latin typeface="Cambria" panose="02040503050406030204" pitchFamily="18" charset="0"/>
                <a:ea typeface="Cambria" panose="02040503050406030204" pitchFamily="18" charset="0"/>
              </a:rPr>
              <a:t>try</a:t>
            </a:r>
            <a:r>
              <a:rPr lang="ru-RU" sz="2000" b="1" dirty="0">
                <a:latin typeface="Cambria" panose="02040503050406030204" pitchFamily="18" charset="0"/>
                <a:ea typeface="Cambria" panose="02040503050406030204" pitchFamily="18" charset="0"/>
              </a:rPr>
              <a:t> </a:t>
            </a:r>
            <a:r>
              <a:rPr lang="ru-RU" sz="2000" dirty="0">
                <a:latin typeface="Cambria" panose="02040503050406030204" pitchFamily="18" charset="0"/>
                <a:ea typeface="Cambria" panose="02040503050406030204" pitchFamily="18" charset="0"/>
              </a:rPr>
              <a:t>функции Funcenstein3 оператор </a:t>
            </a:r>
            <a:r>
              <a:rPr lang="ru-RU" sz="2000" b="1" dirty="0" err="1">
                <a:latin typeface="Cambria" panose="02040503050406030204" pitchFamily="18" charset="0"/>
                <a:ea typeface="Cambria" panose="02040503050406030204" pitchFamily="18" charset="0"/>
              </a:rPr>
              <a:t>goto</a:t>
            </a:r>
            <a:r>
              <a:rPr lang="ru-RU" sz="2000" dirty="0">
                <a:latin typeface="Cambria" panose="02040503050406030204" pitchFamily="18" charset="0"/>
                <a:ea typeface="Cambria" panose="02040503050406030204" pitchFamily="18" charset="0"/>
              </a:rPr>
              <a:t>, компилятор генерирует код для локальной раскрутки, чтобы сначала выполнялся блок </a:t>
            </a:r>
            <a:r>
              <a:rPr lang="ru-RU" sz="2000" b="1" dirty="0">
                <a:latin typeface="Cambria" panose="02040503050406030204" pitchFamily="18" charset="0"/>
                <a:ea typeface="Cambria" panose="02040503050406030204" pitchFamily="18" charset="0"/>
              </a:rPr>
              <a:t>__</a:t>
            </a:r>
            <a:r>
              <a:rPr lang="ru-RU" sz="2000" b="1" dirty="0" err="1">
                <a:latin typeface="Cambria" panose="02040503050406030204" pitchFamily="18" charset="0"/>
                <a:ea typeface="Cambria" panose="02040503050406030204" pitchFamily="18" charset="0"/>
              </a:rPr>
              <a:t>finally</a:t>
            </a:r>
            <a:r>
              <a:rPr lang="ru-RU" sz="2000" dirty="0">
                <a:latin typeface="Cambria" panose="02040503050406030204" pitchFamily="18" charset="0"/>
                <a:ea typeface="Cambria" panose="02040503050406030204" pitchFamily="18" charset="0"/>
              </a:rPr>
              <a:t>. Но на этот</a:t>
            </a:r>
          </a:p>
          <a:p>
            <a:r>
              <a:rPr lang="ru-RU" sz="2000" dirty="0">
                <a:latin typeface="Cambria" panose="02040503050406030204" pitchFamily="18" charset="0"/>
                <a:ea typeface="Cambria" panose="02040503050406030204" pitchFamily="18" charset="0"/>
              </a:rPr>
              <a:t>раз после </a:t>
            </a:r>
            <a:r>
              <a:rPr lang="ru-RU" sz="2000" b="1" dirty="0">
                <a:latin typeface="Cambria" panose="02040503050406030204" pitchFamily="18" charset="0"/>
                <a:ea typeface="Cambria" panose="02040503050406030204" pitchFamily="18" charset="0"/>
              </a:rPr>
              <a:t>__</a:t>
            </a:r>
            <a:r>
              <a:rPr lang="ru-RU" sz="2000" b="1" dirty="0" err="1">
                <a:latin typeface="Cambria" panose="02040503050406030204" pitchFamily="18" charset="0"/>
                <a:ea typeface="Cambria" panose="02040503050406030204" pitchFamily="18" charset="0"/>
              </a:rPr>
              <a:t>finally</a:t>
            </a:r>
            <a:r>
              <a:rPr lang="ru-RU" sz="2000" b="1" dirty="0">
                <a:latin typeface="Cambria" panose="02040503050406030204" pitchFamily="18" charset="0"/>
                <a:ea typeface="Cambria" panose="02040503050406030204" pitchFamily="18" charset="0"/>
              </a:rPr>
              <a:t> </a:t>
            </a:r>
            <a:r>
              <a:rPr lang="ru-RU" sz="2000" dirty="0">
                <a:latin typeface="Cambria" panose="02040503050406030204" pitchFamily="18" charset="0"/>
                <a:ea typeface="Cambria" panose="02040503050406030204" pitchFamily="18" charset="0"/>
              </a:rPr>
              <a:t>исполняется код, расположенный за меткой </a:t>
            </a:r>
            <a:r>
              <a:rPr lang="ru-RU" sz="2000" dirty="0" err="1">
                <a:latin typeface="Cambria" panose="02040503050406030204" pitchFamily="18" charset="0"/>
                <a:ea typeface="Cambria" panose="02040503050406030204" pitchFamily="18" charset="0"/>
              </a:rPr>
              <a:t>ReturnValue</a:t>
            </a:r>
            <a:r>
              <a:rPr lang="ru-RU" sz="2000" dirty="0">
                <a:latin typeface="Cambria" panose="02040503050406030204" pitchFamily="18" charset="0"/>
                <a:ea typeface="Cambria" panose="02040503050406030204" pitchFamily="18" charset="0"/>
              </a:rPr>
              <a:t>, так как возврат из функции не происходит ни в блоке </a:t>
            </a:r>
            <a:r>
              <a:rPr lang="ru-RU" sz="2000" b="1" dirty="0">
                <a:latin typeface="Cambria" panose="02040503050406030204" pitchFamily="18" charset="0"/>
                <a:ea typeface="Cambria" panose="02040503050406030204" pitchFamily="18" charset="0"/>
              </a:rPr>
              <a:t>__</a:t>
            </a:r>
            <a:r>
              <a:rPr lang="ru-RU" sz="2000" b="1" dirty="0" err="1">
                <a:latin typeface="Cambria" panose="02040503050406030204" pitchFamily="18" charset="0"/>
                <a:ea typeface="Cambria" panose="02040503050406030204" pitchFamily="18" charset="0"/>
              </a:rPr>
              <a:t>try</a:t>
            </a:r>
            <a:r>
              <a:rPr lang="ru-RU" sz="2000" dirty="0">
                <a:latin typeface="Cambria" panose="02040503050406030204" pitchFamily="18" charset="0"/>
                <a:ea typeface="Cambria" panose="02040503050406030204" pitchFamily="18" charset="0"/>
              </a:rPr>
              <a:t>, ни в блоке </a:t>
            </a:r>
            <a:r>
              <a:rPr lang="ru-RU" sz="2000" b="1" dirty="0">
                <a:latin typeface="Cambria" panose="02040503050406030204" pitchFamily="18" charset="0"/>
                <a:ea typeface="Cambria" panose="02040503050406030204" pitchFamily="18" charset="0"/>
              </a:rPr>
              <a:t>__</a:t>
            </a:r>
            <a:r>
              <a:rPr lang="ru-RU" sz="2000" b="1" dirty="0" err="1">
                <a:latin typeface="Cambria" panose="02040503050406030204" pitchFamily="18" charset="0"/>
                <a:ea typeface="Cambria" panose="02040503050406030204" pitchFamily="18" charset="0"/>
              </a:rPr>
              <a:t>finally</a:t>
            </a:r>
            <a:r>
              <a:rPr lang="ru-RU" sz="2000" dirty="0">
                <a:latin typeface="Cambria" panose="02040503050406030204" pitchFamily="18" charset="0"/>
                <a:ea typeface="Cambria" panose="02040503050406030204" pitchFamily="18" charset="0"/>
              </a:rPr>
              <a:t>. В итоге функция возвращает 5. И опять, поскольку Вы прервали естественный ход потока управления</a:t>
            </a:r>
          </a:p>
          <a:p>
            <a:r>
              <a:rPr lang="ru-RU" sz="2000" dirty="0">
                <a:latin typeface="Cambria" panose="02040503050406030204" pitchFamily="18" charset="0"/>
                <a:ea typeface="Cambria" panose="02040503050406030204" pitchFamily="18" charset="0"/>
              </a:rPr>
              <a:t>из </a:t>
            </a:r>
            <a:r>
              <a:rPr lang="ru-RU" sz="2000" b="1" dirty="0">
                <a:latin typeface="Cambria" panose="02040503050406030204" pitchFamily="18" charset="0"/>
                <a:ea typeface="Cambria" panose="02040503050406030204" pitchFamily="18" charset="0"/>
              </a:rPr>
              <a:t>__</a:t>
            </a:r>
            <a:r>
              <a:rPr lang="ru-RU" sz="2000" b="1" dirty="0" err="1">
                <a:latin typeface="Cambria" panose="02040503050406030204" pitchFamily="18" charset="0"/>
                <a:ea typeface="Cambria" panose="02040503050406030204" pitchFamily="18" charset="0"/>
              </a:rPr>
              <a:t>try</a:t>
            </a:r>
            <a:r>
              <a:rPr lang="ru-RU" sz="2000" b="1" dirty="0">
                <a:latin typeface="Cambria" panose="02040503050406030204" pitchFamily="18" charset="0"/>
                <a:ea typeface="Cambria" panose="02040503050406030204" pitchFamily="18" charset="0"/>
              </a:rPr>
              <a:t> </a:t>
            </a:r>
            <a:r>
              <a:rPr lang="ru-RU" sz="2000" dirty="0">
                <a:latin typeface="Cambria" panose="02040503050406030204" pitchFamily="18" charset="0"/>
                <a:ea typeface="Cambria" panose="02040503050406030204" pitchFamily="18" charset="0"/>
              </a:rPr>
              <a:t>в </a:t>
            </a:r>
            <a:r>
              <a:rPr lang="ru-RU" sz="2000" b="1" dirty="0">
                <a:latin typeface="Cambria" panose="02040503050406030204" pitchFamily="18" charset="0"/>
                <a:ea typeface="Cambria" panose="02040503050406030204" pitchFamily="18" charset="0"/>
              </a:rPr>
              <a:t>__</a:t>
            </a:r>
            <a:r>
              <a:rPr lang="ru-RU" sz="2000" b="1" dirty="0" err="1">
                <a:latin typeface="Cambria" panose="02040503050406030204" pitchFamily="18" charset="0"/>
                <a:ea typeface="Cambria" panose="02040503050406030204" pitchFamily="18" charset="0"/>
              </a:rPr>
              <a:t>finally</a:t>
            </a:r>
            <a:r>
              <a:rPr lang="ru-RU" sz="2000" dirty="0">
                <a:latin typeface="Cambria" panose="02040503050406030204" pitchFamily="18" charset="0"/>
                <a:ea typeface="Cambria" panose="02040503050406030204" pitchFamily="18" charset="0"/>
              </a:rPr>
              <a:t>, быстродействие программы – в зависимости от типа процессора – может снизиться весьма значительно</a:t>
            </a:r>
            <a:endParaRPr lang="en-US" sz="20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5014216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nvGraphicFramePr>
        <p:xfrm>
          <a:off x="990600" y="365126"/>
          <a:ext cx="10210800" cy="1018309"/>
        </p:xfrm>
        <a:graphic>
          <a:graphicData uri="http://schemas.openxmlformats.org/drawingml/2006/table">
            <a:tbl>
              <a:tblPr/>
              <a:tblGrid>
                <a:gridCol w="10210800">
                  <a:extLst>
                    <a:ext uri="{9D8B030D-6E8A-4147-A177-3AD203B41FA5}">
                      <a16:colId xmlns:a16="http://schemas.microsoft.com/office/drawing/2014/main" val="2263043944"/>
                    </a:ext>
                  </a:extLst>
                </a:gridCol>
              </a:tblGrid>
              <a:tr h="1018309">
                <a:tc>
                  <a:txBody>
                    <a:bodyPr/>
                    <a:lstStyle/>
                    <a:p>
                      <a:r>
                        <a:rPr lang="ru-RU" sz="4200" dirty="0">
                          <a:latin typeface="Cambria" panose="02040503050406030204" pitchFamily="18" charset="0"/>
                          <a:ea typeface="Cambria" panose="02040503050406030204" pitchFamily="18" charset="0"/>
                          <a:cs typeface="Arial" panose="020B0604020202020204" pitchFamily="34" charset="0"/>
                        </a:rPr>
                        <a:t>Структурная обработка исключений</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pic>
        <p:nvPicPr>
          <p:cNvPr id="4" name="Content Placeholder 3">
            <a:extLst>
              <a:ext uri="{FF2B5EF4-FFF2-40B4-BE49-F238E27FC236}">
                <a16:creationId xmlns:a16="http://schemas.microsoft.com/office/drawing/2014/main" id="{9DD3A5AB-718F-03E9-FDB6-1410CF897FFD}"/>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5775910" y="1484531"/>
            <a:ext cx="6207913" cy="5122863"/>
          </a:xfrm>
        </p:spPr>
      </p:pic>
      <p:sp>
        <p:nvSpPr>
          <p:cNvPr id="5" name="TextBox 4">
            <a:extLst>
              <a:ext uri="{FF2B5EF4-FFF2-40B4-BE49-F238E27FC236}">
                <a16:creationId xmlns:a16="http://schemas.microsoft.com/office/drawing/2014/main" id="{06AC88BD-0F67-C78D-8062-C25BCC45C2DE}"/>
              </a:ext>
            </a:extLst>
          </p:cNvPr>
          <p:cNvSpPr txBox="1"/>
          <p:nvPr/>
        </p:nvSpPr>
        <p:spPr>
          <a:xfrm>
            <a:off x="292231" y="1537584"/>
            <a:ext cx="5483679" cy="5016758"/>
          </a:xfrm>
          <a:prstGeom prst="rect">
            <a:avLst/>
          </a:prstGeom>
          <a:noFill/>
        </p:spPr>
        <p:txBody>
          <a:bodyPr wrap="square" rtlCol="0">
            <a:spAutoFit/>
          </a:bodyPr>
          <a:lstStyle/>
          <a:p>
            <a:r>
              <a:rPr lang="ru-RU" sz="2000" dirty="0">
                <a:latin typeface="Cambria" panose="02040503050406030204" pitchFamily="18" charset="0"/>
                <a:ea typeface="Cambria" panose="02040503050406030204" pitchFamily="18" charset="0"/>
              </a:rPr>
              <a:t>Допустим, в функции </a:t>
            </a:r>
            <a:r>
              <a:rPr lang="ru-RU" sz="2000" b="1" dirty="0" err="1">
                <a:latin typeface="Cambria" panose="02040503050406030204" pitchFamily="18" charset="0"/>
                <a:ea typeface="Cambria" panose="02040503050406030204" pitchFamily="18" charset="0"/>
              </a:rPr>
              <a:t>Funcinator</a:t>
            </a:r>
            <a:r>
              <a:rPr lang="ru-RU" sz="2000" dirty="0">
                <a:latin typeface="Cambria" panose="02040503050406030204" pitchFamily="18" charset="0"/>
                <a:ea typeface="Cambria" panose="02040503050406030204" pitchFamily="18" charset="0"/>
              </a:rPr>
              <a:t>, вызванной из блока </a:t>
            </a:r>
            <a:r>
              <a:rPr lang="ru-RU" sz="2000" b="1" dirty="0">
                <a:latin typeface="Cambria" panose="02040503050406030204" pitchFamily="18" charset="0"/>
                <a:ea typeface="Cambria" panose="02040503050406030204" pitchFamily="18" charset="0"/>
              </a:rPr>
              <a:t>__</a:t>
            </a:r>
            <a:r>
              <a:rPr lang="ru-RU" sz="2000" b="1" dirty="0" err="1">
                <a:latin typeface="Cambria" panose="02040503050406030204" pitchFamily="18" charset="0"/>
                <a:ea typeface="Cambria" panose="02040503050406030204" pitchFamily="18" charset="0"/>
              </a:rPr>
              <a:t>try</a:t>
            </a:r>
            <a:r>
              <a:rPr lang="ru-RU" sz="2000" dirty="0">
                <a:latin typeface="Cambria" panose="02040503050406030204" pitchFamily="18" charset="0"/>
                <a:ea typeface="Cambria" panose="02040503050406030204" pitchFamily="18" charset="0"/>
              </a:rPr>
              <a:t>, – «жучок», из-за которого возникает нарушение доступа к памяти. Без SEH пользователь в очередной раз увидел бы самое известное диалоговое окно Application </a:t>
            </a:r>
            <a:r>
              <a:rPr lang="ru-RU" sz="2000" dirty="0" err="1">
                <a:latin typeface="Cambria" panose="02040503050406030204" pitchFamily="18" charset="0"/>
                <a:ea typeface="Cambria" panose="02040503050406030204" pitchFamily="18" charset="0"/>
              </a:rPr>
              <a:t>Error</a:t>
            </a:r>
            <a:endParaRPr lang="ru-RU" sz="2000" dirty="0">
              <a:latin typeface="Cambria" panose="02040503050406030204" pitchFamily="18" charset="0"/>
              <a:ea typeface="Cambria" panose="02040503050406030204" pitchFamily="18" charset="0"/>
            </a:endParaRPr>
          </a:p>
          <a:p>
            <a:r>
              <a:rPr lang="ru-RU" sz="2000" dirty="0">
                <a:latin typeface="Cambria" panose="02040503050406030204" pitchFamily="18" charset="0"/>
                <a:ea typeface="Cambria" panose="02040503050406030204" pitchFamily="18" charset="0"/>
              </a:rPr>
              <a:t>Стоит его закрыть – завершится и приложение. Если бы процесс завершился (из-за неправильного доступа к памяти), семафор остался бы занят – соответственно  и ожидающие его потоки не получили бы процессорное время. Но вызов </a:t>
            </a:r>
            <a:r>
              <a:rPr lang="ru-RU" sz="2000" dirty="0" err="1">
                <a:latin typeface="Cambria" panose="02040503050406030204" pitchFamily="18" charset="0"/>
                <a:ea typeface="Cambria" panose="02040503050406030204" pitchFamily="18" charset="0"/>
              </a:rPr>
              <a:t>ReleaseSemaphore</a:t>
            </a:r>
            <a:r>
              <a:rPr lang="ru-RU" sz="2000" dirty="0">
                <a:latin typeface="Cambria" panose="02040503050406030204" pitchFamily="18" charset="0"/>
                <a:ea typeface="Cambria" panose="02040503050406030204" pitchFamily="18" charset="0"/>
              </a:rPr>
              <a:t> в блоке </a:t>
            </a:r>
            <a:r>
              <a:rPr lang="ru-RU" sz="2000" b="1" dirty="0">
                <a:latin typeface="Cambria" panose="02040503050406030204" pitchFamily="18" charset="0"/>
                <a:ea typeface="Cambria" panose="02040503050406030204" pitchFamily="18" charset="0"/>
              </a:rPr>
              <a:t>__</a:t>
            </a:r>
            <a:r>
              <a:rPr lang="ru-RU" sz="2000" b="1" dirty="0" err="1">
                <a:latin typeface="Cambria" panose="02040503050406030204" pitchFamily="18" charset="0"/>
                <a:ea typeface="Cambria" panose="02040503050406030204" pitchFamily="18" charset="0"/>
              </a:rPr>
              <a:t>finally</a:t>
            </a:r>
            <a:r>
              <a:rPr lang="ru-RU" sz="2000" b="1" dirty="0">
                <a:latin typeface="Cambria" panose="02040503050406030204" pitchFamily="18" charset="0"/>
                <a:ea typeface="Cambria" panose="02040503050406030204" pitchFamily="18" charset="0"/>
              </a:rPr>
              <a:t> </a:t>
            </a:r>
            <a:r>
              <a:rPr lang="ru-RU" sz="2000" dirty="0">
                <a:latin typeface="Cambria" panose="02040503050406030204" pitchFamily="18" charset="0"/>
                <a:ea typeface="Cambria" panose="02040503050406030204" pitchFamily="18" charset="0"/>
              </a:rPr>
              <a:t>гарантирует освобождение семафора, даже если нарушение доступа к памяти происходит в какой-то другой функции</a:t>
            </a:r>
            <a:endParaRPr lang="en-US" sz="20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421839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nvGraphicFramePr>
        <p:xfrm>
          <a:off x="990600" y="365126"/>
          <a:ext cx="10210800" cy="1018309"/>
        </p:xfrm>
        <a:graphic>
          <a:graphicData uri="http://schemas.openxmlformats.org/drawingml/2006/table">
            <a:tbl>
              <a:tblPr/>
              <a:tblGrid>
                <a:gridCol w="10210800">
                  <a:extLst>
                    <a:ext uri="{9D8B030D-6E8A-4147-A177-3AD203B41FA5}">
                      <a16:colId xmlns:a16="http://schemas.microsoft.com/office/drawing/2014/main" val="2263043944"/>
                    </a:ext>
                  </a:extLst>
                </a:gridCol>
              </a:tblGrid>
              <a:tr h="1018309">
                <a:tc>
                  <a:txBody>
                    <a:bodyPr/>
                    <a:lstStyle/>
                    <a:p>
                      <a:r>
                        <a:rPr lang="ru-RU" sz="4200" dirty="0">
                          <a:latin typeface="Cambria" panose="02040503050406030204" pitchFamily="18" charset="0"/>
                          <a:ea typeface="Cambria" panose="02040503050406030204" pitchFamily="18" charset="0"/>
                          <a:cs typeface="Arial" panose="020B0604020202020204" pitchFamily="34" charset="0"/>
                        </a:rPr>
                        <a:t>Структурная обработка исключений</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sp>
        <p:nvSpPr>
          <p:cNvPr id="7" name="Объект 6">
            <a:extLst>
              <a:ext uri="{FF2B5EF4-FFF2-40B4-BE49-F238E27FC236}">
                <a16:creationId xmlns:a16="http://schemas.microsoft.com/office/drawing/2014/main" id="{389FF4F3-573A-E56B-D456-6E4EB3FEF3B5}"/>
              </a:ext>
            </a:extLst>
          </p:cNvPr>
          <p:cNvSpPr>
            <a:spLocks noGrp="1"/>
          </p:cNvSpPr>
          <p:nvPr>
            <p:ph idx="1"/>
          </p:nvPr>
        </p:nvSpPr>
        <p:spPr>
          <a:xfrm>
            <a:off x="838200" y="1622724"/>
            <a:ext cx="10363200" cy="5123132"/>
          </a:xfrm>
        </p:spPr>
        <p:txBody>
          <a:bodyPr>
            <a:normAutofit/>
          </a:bodyPr>
          <a:lstStyle/>
          <a:p>
            <a:pPr marL="0" indent="0">
              <a:buNone/>
            </a:pPr>
            <a:r>
              <a:rPr lang="ru-RU" sz="2800" dirty="0">
                <a:latin typeface="Cambria" panose="02040503050406030204" pitchFamily="18" charset="0"/>
                <a:ea typeface="Cambria" panose="02040503050406030204" pitchFamily="18" charset="0"/>
              </a:rPr>
              <a:t>Проверим себя!</a:t>
            </a:r>
          </a:p>
          <a:p>
            <a:pPr marL="0" indent="0">
              <a:buNone/>
            </a:pPr>
            <a:r>
              <a:rPr lang="ru-RU" dirty="0">
                <a:latin typeface="Cambria" panose="02040503050406030204" pitchFamily="18" charset="0"/>
                <a:ea typeface="Cambria" panose="02040503050406030204" pitchFamily="18" charset="0"/>
              </a:rPr>
              <a:t>Что вернёт следующая функция?</a:t>
            </a:r>
          </a:p>
          <a:p>
            <a:pPr marL="0" indent="0">
              <a:buNone/>
            </a:pPr>
            <a:endParaRPr lang="ru-RU" sz="2800" dirty="0">
              <a:latin typeface="Cambria" panose="02040503050406030204" pitchFamily="18" charset="0"/>
              <a:ea typeface="Cambria" panose="02040503050406030204" pitchFamily="18" charset="0"/>
            </a:endParaRPr>
          </a:p>
          <a:p>
            <a:pPr marL="0" indent="0">
              <a:buNone/>
            </a:pPr>
            <a:r>
              <a:rPr lang="ru-RU" dirty="0">
                <a:latin typeface="Cambria" panose="02040503050406030204" pitchFamily="18" charset="0"/>
                <a:ea typeface="Cambria" panose="02040503050406030204" pitchFamily="18" charset="0"/>
              </a:rPr>
              <a:t>Правильный ответ:</a:t>
            </a:r>
          </a:p>
          <a:p>
            <a:pPr marL="0" indent="0">
              <a:buNone/>
            </a:pPr>
            <a:endParaRPr lang="ru-RU" dirty="0">
              <a:latin typeface="Cambria" panose="02040503050406030204" pitchFamily="18" charset="0"/>
              <a:ea typeface="Cambria" panose="02040503050406030204" pitchFamily="18" charset="0"/>
            </a:endParaRPr>
          </a:p>
          <a:p>
            <a:pPr marL="0" indent="0">
              <a:buNone/>
            </a:pPr>
            <a:endParaRPr lang="ru-RU" dirty="0">
              <a:latin typeface="Cambria" panose="02040503050406030204" pitchFamily="18" charset="0"/>
              <a:ea typeface="Cambria" panose="02040503050406030204" pitchFamily="18" charset="0"/>
            </a:endParaRPr>
          </a:p>
          <a:p>
            <a:pPr marL="0" indent="0">
              <a:buNone/>
            </a:pPr>
            <a:endParaRPr lang="ru-RU" dirty="0">
              <a:latin typeface="Cambria" panose="02040503050406030204" pitchFamily="18" charset="0"/>
              <a:ea typeface="Cambria" panose="02040503050406030204" pitchFamily="18" charset="0"/>
            </a:endParaRPr>
          </a:p>
          <a:p>
            <a:pPr marL="0" indent="0">
              <a:buNone/>
            </a:pPr>
            <a:r>
              <a:rPr lang="ru-RU" dirty="0">
                <a:latin typeface="Cambria" panose="02040503050406030204" pitchFamily="18" charset="0"/>
                <a:ea typeface="Cambria" panose="02040503050406030204" pitchFamily="18" charset="0"/>
              </a:rPr>
              <a:t>Почему?</a:t>
            </a:r>
          </a:p>
          <a:p>
            <a:pPr marL="0" indent="0">
              <a:buNone/>
            </a:pPr>
            <a:endParaRPr lang="en-US" sz="2800" b="1" dirty="0">
              <a:latin typeface="Cambria" panose="02040503050406030204" pitchFamily="18" charset="0"/>
              <a:ea typeface="Cambria" panose="02040503050406030204" pitchFamily="18" charset="0"/>
            </a:endParaRPr>
          </a:p>
        </p:txBody>
      </p:sp>
      <p:pic>
        <p:nvPicPr>
          <p:cNvPr id="4" name="Picture 3">
            <a:extLst>
              <a:ext uri="{FF2B5EF4-FFF2-40B4-BE49-F238E27FC236}">
                <a16:creationId xmlns:a16="http://schemas.microsoft.com/office/drawing/2014/main" id="{72015F9F-7A34-0903-2882-270F04992406}"/>
              </a:ext>
            </a:extLst>
          </p:cNvPr>
          <p:cNvPicPr>
            <a:picLocks noChangeAspect="1"/>
          </p:cNvPicPr>
          <p:nvPr/>
        </p:nvPicPr>
        <p:blipFill>
          <a:blip r:embed="rId2"/>
          <a:stretch>
            <a:fillRect/>
          </a:stretch>
        </p:blipFill>
        <p:spPr>
          <a:xfrm>
            <a:off x="7336912" y="2107550"/>
            <a:ext cx="3362794" cy="4153480"/>
          </a:xfrm>
          <a:prstGeom prst="rect">
            <a:avLst/>
          </a:prstGeom>
        </p:spPr>
      </p:pic>
      <p:pic>
        <p:nvPicPr>
          <p:cNvPr id="10" name="Picture 9">
            <a:extLst>
              <a:ext uri="{FF2B5EF4-FFF2-40B4-BE49-F238E27FC236}">
                <a16:creationId xmlns:a16="http://schemas.microsoft.com/office/drawing/2014/main" id="{CCA14830-1E47-EBA0-2B79-BE13684B079B}"/>
              </a:ext>
            </a:extLst>
          </p:cNvPr>
          <p:cNvPicPr>
            <a:picLocks noChangeAspect="1"/>
          </p:cNvPicPr>
          <p:nvPr/>
        </p:nvPicPr>
        <p:blipFill>
          <a:blip r:embed="rId3"/>
          <a:stretch>
            <a:fillRect/>
          </a:stretch>
        </p:blipFill>
        <p:spPr>
          <a:xfrm>
            <a:off x="990600" y="3803257"/>
            <a:ext cx="4757758" cy="1183522"/>
          </a:xfrm>
          <a:prstGeom prst="rect">
            <a:avLst/>
          </a:prstGeom>
        </p:spPr>
      </p:pic>
    </p:spTree>
    <p:extLst>
      <p:ext uri="{BB962C8B-B14F-4D97-AF65-F5344CB8AC3E}">
        <p14:creationId xmlns:p14="http://schemas.microsoft.com/office/powerpoint/2010/main" val="29489446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E4C872B9-D9C1-72E3-7ECA-E6F5C6AF1ABA}"/>
              </a:ext>
            </a:extLst>
          </p:cNvPr>
          <p:cNvSpPr>
            <a:spLocks noGrp="1"/>
          </p:cNvSpPr>
          <p:nvPr>
            <p:ph idx="1"/>
          </p:nvPr>
        </p:nvSpPr>
        <p:spPr>
          <a:xfrm>
            <a:off x="838200" y="1494691"/>
            <a:ext cx="10515600" cy="4998183"/>
          </a:xfrm>
        </p:spPr>
        <p:txBody>
          <a:bodyPr>
            <a:normAutofit/>
          </a:bodyPr>
          <a:lstStyle/>
          <a:p>
            <a:pPr>
              <a:buFont typeface="Wingdings" panose="05000000000000000000" pitchFamily="2" charset="2"/>
              <a:buChar char="Ø"/>
            </a:pPr>
            <a:r>
              <a:rPr lang="ru-RU" altLang="ru-RU" sz="3200" dirty="0">
                <a:latin typeface="Cambria" panose="02040503050406030204" pitchFamily="18" charset="0"/>
                <a:ea typeface="Cambria" panose="02040503050406030204" pitchFamily="18" charset="0"/>
                <a:cs typeface="Arial" panose="020B0604020202020204" pitchFamily="34" charset="0"/>
              </a:rPr>
              <a:t>Структурная обработка исключений</a:t>
            </a:r>
          </a:p>
          <a:p>
            <a:pPr>
              <a:buFont typeface="Wingdings" panose="05000000000000000000" pitchFamily="2" charset="2"/>
              <a:buChar char="Ø"/>
            </a:pPr>
            <a:r>
              <a:rPr lang="ru-RU" altLang="ru-RU" sz="3200" dirty="0">
                <a:latin typeface="Cambria" panose="02040503050406030204" pitchFamily="18" charset="0"/>
                <a:ea typeface="Cambria" panose="02040503050406030204" pitchFamily="18" charset="0"/>
                <a:cs typeface="Arial" panose="020B0604020202020204" pitchFamily="34" charset="0"/>
              </a:rPr>
              <a:t>Обработчики завершения</a:t>
            </a:r>
          </a:p>
          <a:p>
            <a:pPr>
              <a:buFont typeface="Wingdings" panose="05000000000000000000" pitchFamily="2" charset="2"/>
              <a:buChar char="Ø"/>
            </a:pPr>
            <a:r>
              <a:rPr lang="ru-RU" altLang="ru-RU" sz="3200" dirty="0">
                <a:latin typeface="Cambria" panose="02040503050406030204" pitchFamily="18" charset="0"/>
                <a:ea typeface="Cambria" panose="02040503050406030204" pitchFamily="18" charset="0"/>
                <a:cs typeface="Arial" panose="020B0604020202020204" pitchFamily="34" charset="0"/>
              </a:rPr>
              <a:t>Фильтры и обработчики исключений</a:t>
            </a:r>
          </a:p>
          <a:p>
            <a:pPr>
              <a:buFont typeface="Wingdings" panose="05000000000000000000" pitchFamily="2" charset="2"/>
              <a:buChar char="Ø"/>
            </a:pPr>
            <a:r>
              <a:rPr lang="ru-RU" altLang="ru-RU" sz="3200" dirty="0">
                <a:latin typeface="Cambria" panose="02040503050406030204" pitchFamily="18" charset="0"/>
                <a:ea typeface="Cambria" panose="02040503050406030204" pitchFamily="18" charset="0"/>
                <a:cs typeface="Arial" panose="020B0604020202020204" pitchFamily="34" charset="0"/>
              </a:rPr>
              <a:t>Необработанные исключения и исключения C++</a:t>
            </a:r>
          </a:p>
          <a:p>
            <a:pPr>
              <a:buFont typeface="Wingdings" panose="05000000000000000000" pitchFamily="2" charset="2"/>
              <a:buChar char="Ø"/>
            </a:pPr>
            <a:endParaRPr lang="ru-RU" altLang="ru-RU" sz="3200" dirty="0">
              <a:latin typeface="Cambria" panose="02040503050406030204" pitchFamily="18" charset="0"/>
              <a:ea typeface="Cambria" panose="02040503050406030204" pitchFamily="18" charset="0"/>
              <a:cs typeface="Arial" panose="020B0604020202020204" pitchFamily="34" charset="0"/>
            </a:endParaRPr>
          </a:p>
          <a:p>
            <a:pPr marL="0" indent="0">
              <a:buNone/>
            </a:pPr>
            <a:endParaRPr lang="ru-RU" altLang="ru-RU" sz="3200" dirty="0">
              <a:latin typeface="Cambria" panose="02040503050406030204" pitchFamily="18" charset="0"/>
              <a:ea typeface="Cambria" panose="02040503050406030204" pitchFamily="18" charset="0"/>
              <a:cs typeface="Arial" panose="020B0604020202020204" pitchFamily="34" charset="0"/>
            </a:endParaRPr>
          </a:p>
          <a:p>
            <a:pPr marL="0" indent="0">
              <a:buNone/>
            </a:pPr>
            <a:endParaRPr lang="ru-RU" altLang="ru-RU" sz="3200" dirty="0">
              <a:latin typeface="Cambria" panose="02040503050406030204" pitchFamily="18" charset="0"/>
              <a:ea typeface="Cambria" panose="02040503050406030204" pitchFamily="18" charset="0"/>
              <a:cs typeface="Arial" panose="020B0604020202020204" pitchFamily="34" charset="0"/>
            </a:endParaRPr>
          </a:p>
          <a:p>
            <a:pPr marL="0" indent="0">
              <a:buNone/>
            </a:pPr>
            <a:endParaRPr lang="ru-RU" altLang="ru-RU" sz="2800" dirty="0">
              <a:latin typeface="Cambria" panose="02040503050406030204" pitchFamily="18" charset="0"/>
              <a:ea typeface="Cambria" panose="02040503050406030204" pitchFamily="18" charset="0"/>
              <a:cs typeface="Arial" panose="020B0604020202020204" pitchFamily="34" charset="0"/>
            </a:endParaRPr>
          </a:p>
          <a:p>
            <a:endParaRPr lang="ru-RU" dirty="0">
              <a:latin typeface="Cambria" panose="02040503050406030204" pitchFamily="18" charset="0"/>
              <a:ea typeface="Cambria" panose="02040503050406030204" pitchFamily="18" charset="0"/>
            </a:endParaRPr>
          </a:p>
          <a:p>
            <a:endParaRPr lang="LID4096" dirty="0">
              <a:latin typeface="Cambria" panose="02040503050406030204" pitchFamily="18" charset="0"/>
              <a:ea typeface="Cambria" panose="02040503050406030204" pitchFamily="18" charset="0"/>
            </a:endParaRPr>
          </a:p>
        </p:txBody>
      </p:sp>
      <p:graphicFrame>
        <p:nvGraphicFramePr>
          <p:cNvPr id="6" name="Таблица 5">
            <a:extLst>
              <a:ext uri="{FF2B5EF4-FFF2-40B4-BE49-F238E27FC236}">
                <a16:creationId xmlns:a16="http://schemas.microsoft.com/office/drawing/2014/main" id="{2C5C0B44-74BD-DFBA-0F4C-70ECA251D84A}"/>
              </a:ext>
            </a:extLst>
          </p:cNvPr>
          <p:cNvGraphicFramePr>
            <a:graphicFrameLocks noGrp="1"/>
          </p:cNvGraphicFramePr>
          <p:nvPr/>
        </p:nvGraphicFramePr>
        <p:xfrm>
          <a:off x="921328" y="365126"/>
          <a:ext cx="10432472" cy="1018309"/>
        </p:xfrm>
        <a:graphic>
          <a:graphicData uri="http://schemas.openxmlformats.org/drawingml/2006/table">
            <a:tbl>
              <a:tblPr/>
              <a:tblGrid>
                <a:gridCol w="10432472">
                  <a:extLst>
                    <a:ext uri="{9D8B030D-6E8A-4147-A177-3AD203B41FA5}">
                      <a16:colId xmlns:a16="http://schemas.microsoft.com/office/drawing/2014/main" val="2263043944"/>
                    </a:ext>
                  </a:extLst>
                </a:gridCol>
              </a:tblGrid>
              <a:tr h="1018309">
                <a:tc>
                  <a:txBody>
                    <a:bodyPr/>
                    <a:lstStyle/>
                    <a:p>
                      <a:r>
                        <a:rPr kumimoji="0" lang="ru-RU" altLang="ru-RU" sz="4400" b="0" i="0" u="none" strike="noStrike" kern="1200" cap="none" spc="0" normalizeH="0" baseline="0" noProof="0" dirty="0">
                          <a:ln>
                            <a:noFill/>
                          </a:ln>
                          <a:solidFill>
                            <a:prstClr val="black"/>
                          </a:solidFill>
                          <a:effectLst/>
                          <a:uLnTx/>
                          <a:uFillTx/>
                          <a:latin typeface="Cambria" panose="02040503050406030204" pitchFamily="18" charset="0"/>
                          <a:ea typeface="Cambria" panose="02040503050406030204" pitchFamily="18" charset="0"/>
                          <a:cs typeface="+mj-cs"/>
                        </a:rPr>
                        <a:t>План лекции</a:t>
                      </a:r>
                      <a:endParaRPr lang="LID4096" dirty="0"/>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Tree>
    <p:extLst>
      <p:ext uri="{BB962C8B-B14F-4D97-AF65-F5344CB8AC3E}">
        <p14:creationId xmlns:p14="http://schemas.microsoft.com/office/powerpoint/2010/main" val="14864257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nvGraphicFramePr>
        <p:xfrm>
          <a:off x="990600" y="365126"/>
          <a:ext cx="10210800" cy="1018309"/>
        </p:xfrm>
        <a:graphic>
          <a:graphicData uri="http://schemas.openxmlformats.org/drawingml/2006/table">
            <a:tbl>
              <a:tblPr/>
              <a:tblGrid>
                <a:gridCol w="10210800">
                  <a:extLst>
                    <a:ext uri="{9D8B030D-6E8A-4147-A177-3AD203B41FA5}">
                      <a16:colId xmlns:a16="http://schemas.microsoft.com/office/drawing/2014/main" val="2263043944"/>
                    </a:ext>
                  </a:extLst>
                </a:gridCol>
              </a:tblGrid>
              <a:tr h="1018309">
                <a:tc>
                  <a:txBody>
                    <a:bodyPr/>
                    <a:lstStyle/>
                    <a:p>
                      <a:r>
                        <a:rPr lang="ru-RU" sz="4200" dirty="0">
                          <a:latin typeface="Cambria" panose="02040503050406030204" pitchFamily="18" charset="0"/>
                          <a:ea typeface="Cambria" panose="02040503050406030204" pitchFamily="18" charset="0"/>
                          <a:cs typeface="Arial" panose="020B0604020202020204" pitchFamily="34" charset="0"/>
                        </a:rPr>
                        <a:t>Структурная обработка исключений</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pic>
        <p:nvPicPr>
          <p:cNvPr id="4" name="Content Placeholder 3">
            <a:extLst>
              <a:ext uri="{FF2B5EF4-FFF2-40B4-BE49-F238E27FC236}">
                <a16:creationId xmlns:a16="http://schemas.microsoft.com/office/drawing/2014/main" id="{9DD3A5AB-718F-03E9-FDB6-1410CF897FFD}"/>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5775910" y="1484531"/>
            <a:ext cx="6207913" cy="5122863"/>
          </a:xfrm>
        </p:spPr>
      </p:pic>
      <p:sp>
        <p:nvSpPr>
          <p:cNvPr id="5" name="TextBox 4">
            <a:extLst>
              <a:ext uri="{FF2B5EF4-FFF2-40B4-BE49-F238E27FC236}">
                <a16:creationId xmlns:a16="http://schemas.microsoft.com/office/drawing/2014/main" id="{06AC88BD-0F67-C78D-8062-C25BCC45C2DE}"/>
              </a:ext>
            </a:extLst>
          </p:cNvPr>
          <p:cNvSpPr txBox="1"/>
          <p:nvPr/>
        </p:nvSpPr>
        <p:spPr>
          <a:xfrm>
            <a:off x="292231" y="1537584"/>
            <a:ext cx="5483679" cy="4401205"/>
          </a:xfrm>
          <a:prstGeom prst="rect">
            <a:avLst/>
          </a:prstGeom>
          <a:noFill/>
        </p:spPr>
        <p:txBody>
          <a:bodyPr wrap="square" rtlCol="0">
            <a:spAutoFit/>
          </a:bodyPr>
          <a:lstStyle/>
          <a:p>
            <a:r>
              <a:rPr lang="ru-RU" sz="2000" dirty="0">
                <a:latin typeface="Cambria" panose="02040503050406030204" pitchFamily="18" charset="0"/>
                <a:ea typeface="Cambria" panose="02040503050406030204" pitchFamily="18" charset="0"/>
              </a:rPr>
              <a:t>Блок </a:t>
            </a:r>
            <a:r>
              <a:rPr lang="ru-RU" sz="2000" b="1" dirty="0">
                <a:latin typeface="Cambria" panose="02040503050406030204" pitchFamily="18" charset="0"/>
                <a:ea typeface="Cambria" panose="02040503050406030204" pitchFamily="18" charset="0"/>
              </a:rPr>
              <a:t>__</a:t>
            </a:r>
            <a:r>
              <a:rPr lang="ru-RU" sz="2000" b="1" dirty="0" err="1">
                <a:latin typeface="Cambria" panose="02040503050406030204" pitchFamily="18" charset="0"/>
                <a:ea typeface="Cambria" panose="02040503050406030204" pitchFamily="18" charset="0"/>
              </a:rPr>
              <a:t>try</a:t>
            </a:r>
            <a:r>
              <a:rPr lang="ru-RU" sz="2000" b="1" dirty="0">
                <a:latin typeface="Cambria" panose="02040503050406030204" pitchFamily="18" charset="0"/>
                <a:ea typeface="Cambria" panose="02040503050406030204" pitchFamily="18" charset="0"/>
              </a:rPr>
              <a:t> </a:t>
            </a:r>
            <a:r>
              <a:rPr lang="ru-RU" sz="2000" dirty="0">
                <a:latin typeface="Cambria" panose="02040503050406030204" pitchFamily="18" charset="0"/>
                <a:ea typeface="Cambria" panose="02040503050406030204" pitchFamily="18" charset="0"/>
              </a:rPr>
              <a:t>в Funcenstein4 пытается вернуть значение переменной </a:t>
            </a:r>
            <a:r>
              <a:rPr lang="ru-RU" sz="2000" dirty="0" err="1">
                <a:latin typeface="Cambria" panose="02040503050406030204" pitchFamily="18" charset="0"/>
                <a:ea typeface="Cambria" panose="02040503050406030204" pitchFamily="18" charset="0"/>
              </a:rPr>
              <a:t>dwTemp</a:t>
            </a:r>
            <a:r>
              <a:rPr lang="ru-RU" sz="2000" dirty="0">
                <a:latin typeface="Cambria" panose="02040503050406030204" pitchFamily="18" charset="0"/>
                <a:ea typeface="Cambria" panose="02040503050406030204" pitchFamily="18" charset="0"/>
              </a:rPr>
              <a:t> (5) функции, вызвавшей Funcenstein4</a:t>
            </a:r>
          </a:p>
          <a:p>
            <a:r>
              <a:rPr lang="ru-RU" sz="2000" dirty="0">
                <a:latin typeface="Cambria" panose="02040503050406030204" pitchFamily="18" charset="0"/>
                <a:ea typeface="Cambria" panose="02040503050406030204" pitchFamily="18" charset="0"/>
              </a:rPr>
              <a:t>Как мы уже отметили при обсуждении Funcenstein2, попытка преждевременного возврата из блока </a:t>
            </a:r>
            <a:r>
              <a:rPr lang="ru-RU" sz="2000" b="1" dirty="0">
                <a:latin typeface="Cambria" panose="02040503050406030204" pitchFamily="18" charset="0"/>
                <a:ea typeface="Cambria" panose="02040503050406030204" pitchFamily="18" charset="0"/>
              </a:rPr>
              <a:t>__</a:t>
            </a:r>
            <a:r>
              <a:rPr lang="ru-RU" sz="2000" b="1" dirty="0" err="1">
                <a:latin typeface="Cambria" panose="02040503050406030204" pitchFamily="18" charset="0"/>
                <a:ea typeface="Cambria" panose="02040503050406030204" pitchFamily="18" charset="0"/>
              </a:rPr>
              <a:t>try</a:t>
            </a:r>
            <a:r>
              <a:rPr lang="ru-RU" sz="2000" b="1" dirty="0">
                <a:latin typeface="Cambria" panose="02040503050406030204" pitchFamily="18" charset="0"/>
                <a:ea typeface="Cambria" panose="02040503050406030204" pitchFamily="18" charset="0"/>
              </a:rPr>
              <a:t> </a:t>
            </a:r>
            <a:r>
              <a:rPr lang="ru-RU" sz="2000" dirty="0">
                <a:latin typeface="Cambria" panose="02040503050406030204" pitchFamily="18" charset="0"/>
                <a:ea typeface="Cambria" panose="02040503050406030204" pitchFamily="18" charset="0"/>
              </a:rPr>
              <a:t>приводит к генерации кода, который записывает возвращаемое значение во временную переменную, созданную компилятором. Затем выполняется код в блоке </a:t>
            </a:r>
            <a:r>
              <a:rPr lang="ru-RU" sz="2000" b="1" dirty="0">
                <a:latin typeface="Cambria" panose="02040503050406030204" pitchFamily="18" charset="0"/>
                <a:ea typeface="Cambria" panose="02040503050406030204" pitchFamily="18" charset="0"/>
              </a:rPr>
              <a:t>__</a:t>
            </a:r>
            <a:r>
              <a:rPr lang="ru-RU" sz="2000" b="1" dirty="0" err="1">
                <a:latin typeface="Cambria" panose="02040503050406030204" pitchFamily="18" charset="0"/>
                <a:ea typeface="Cambria" panose="02040503050406030204" pitchFamily="18" charset="0"/>
              </a:rPr>
              <a:t>finally</a:t>
            </a:r>
            <a:r>
              <a:rPr lang="ru-RU" sz="2000" dirty="0">
                <a:latin typeface="Cambria" panose="02040503050406030204" pitchFamily="18" charset="0"/>
                <a:ea typeface="Cambria" panose="02040503050406030204" pitchFamily="18" charset="0"/>
              </a:rPr>
              <a:t> </a:t>
            </a:r>
          </a:p>
          <a:p>
            <a:r>
              <a:rPr lang="ru-RU" sz="2000" dirty="0">
                <a:latin typeface="Cambria" panose="02040503050406030204" pitchFamily="18" charset="0"/>
                <a:ea typeface="Cambria" panose="02040503050406030204" pitchFamily="18" charset="0"/>
              </a:rPr>
              <a:t>Funcenstein4  является копией Funcenstein2, но с добавлением в блок </a:t>
            </a:r>
            <a:r>
              <a:rPr lang="ru-RU" sz="2000" b="1" dirty="0">
                <a:latin typeface="Cambria" panose="02040503050406030204" pitchFamily="18" charset="0"/>
                <a:ea typeface="Cambria" panose="02040503050406030204" pitchFamily="18" charset="0"/>
              </a:rPr>
              <a:t>__</a:t>
            </a:r>
            <a:r>
              <a:rPr lang="ru-RU" sz="2000" b="1" dirty="0" err="1">
                <a:latin typeface="Cambria" panose="02040503050406030204" pitchFamily="18" charset="0"/>
                <a:ea typeface="Cambria" panose="02040503050406030204" pitchFamily="18" charset="0"/>
              </a:rPr>
              <a:t>finally</a:t>
            </a:r>
            <a:r>
              <a:rPr lang="ru-RU" sz="2000" b="1" dirty="0">
                <a:latin typeface="Cambria" panose="02040503050406030204" pitchFamily="18" charset="0"/>
                <a:ea typeface="Cambria" panose="02040503050406030204" pitchFamily="18" charset="0"/>
              </a:rPr>
              <a:t> </a:t>
            </a:r>
            <a:r>
              <a:rPr lang="ru-RU" sz="2000" dirty="0">
                <a:latin typeface="Cambria" panose="02040503050406030204" pitchFamily="18" charset="0"/>
                <a:ea typeface="Cambria" panose="02040503050406030204" pitchFamily="18" charset="0"/>
              </a:rPr>
              <a:t>оператора </a:t>
            </a:r>
            <a:r>
              <a:rPr lang="ru-RU" sz="2000" dirty="0" err="1">
                <a:latin typeface="Cambria" panose="02040503050406030204" pitchFamily="18" charset="0"/>
                <a:ea typeface="Cambria" panose="02040503050406030204" pitchFamily="18" charset="0"/>
              </a:rPr>
              <a:t>return</a:t>
            </a:r>
            <a:endParaRPr lang="ru-RU" sz="2000" dirty="0">
              <a:latin typeface="Cambria" panose="02040503050406030204" pitchFamily="18" charset="0"/>
              <a:ea typeface="Cambria" panose="02040503050406030204" pitchFamily="18" charset="0"/>
            </a:endParaRPr>
          </a:p>
          <a:p>
            <a:r>
              <a:rPr lang="ru-RU" sz="2000" dirty="0">
                <a:latin typeface="Cambria" panose="02040503050406030204" pitchFamily="18" charset="0"/>
                <a:ea typeface="Cambria" panose="02040503050406030204" pitchFamily="18" charset="0"/>
              </a:rPr>
              <a:t>Вопрос: что вернет Funcenstein4 – 5 или 103?</a:t>
            </a:r>
            <a:endParaRPr lang="en-US" sz="20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2638214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nvGraphicFramePr>
        <p:xfrm>
          <a:off x="990600" y="365126"/>
          <a:ext cx="10210800" cy="1018309"/>
        </p:xfrm>
        <a:graphic>
          <a:graphicData uri="http://schemas.openxmlformats.org/drawingml/2006/table">
            <a:tbl>
              <a:tblPr/>
              <a:tblGrid>
                <a:gridCol w="10210800">
                  <a:extLst>
                    <a:ext uri="{9D8B030D-6E8A-4147-A177-3AD203B41FA5}">
                      <a16:colId xmlns:a16="http://schemas.microsoft.com/office/drawing/2014/main" val="2263043944"/>
                    </a:ext>
                  </a:extLst>
                </a:gridCol>
              </a:tblGrid>
              <a:tr h="1018309">
                <a:tc>
                  <a:txBody>
                    <a:bodyPr/>
                    <a:lstStyle/>
                    <a:p>
                      <a:r>
                        <a:rPr lang="ru-RU" sz="4200" dirty="0">
                          <a:latin typeface="Cambria" panose="02040503050406030204" pitchFamily="18" charset="0"/>
                          <a:ea typeface="Cambria" panose="02040503050406030204" pitchFamily="18" charset="0"/>
                          <a:cs typeface="Arial" panose="020B0604020202020204" pitchFamily="34" charset="0"/>
                        </a:rPr>
                        <a:t>Структурная обработка исключений</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sp>
        <p:nvSpPr>
          <p:cNvPr id="7" name="Объект 6">
            <a:extLst>
              <a:ext uri="{FF2B5EF4-FFF2-40B4-BE49-F238E27FC236}">
                <a16:creationId xmlns:a16="http://schemas.microsoft.com/office/drawing/2014/main" id="{389FF4F3-573A-E56B-D456-6E4EB3FEF3B5}"/>
              </a:ext>
            </a:extLst>
          </p:cNvPr>
          <p:cNvSpPr>
            <a:spLocks noGrp="1"/>
          </p:cNvSpPr>
          <p:nvPr>
            <p:ph idx="1"/>
          </p:nvPr>
        </p:nvSpPr>
        <p:spPr>
          <a:xfrm>
            <a:off x="838200" y="1622724"/>
            <a:ext cx="10363200" cy="5123132"/>
          </a:xfrm>
        </p:spPr>
        <p:txBody>
          <a:bodyPr>
            <a:normAutofit fontScale="92500"/>
          </a:bodyPr>
          <a:lstStyle/>
          <a:p>
            <a:pPr marL="0" indent="0">
              <a:buNone/>
            </a:pPr>
            <a:r>
              <a:rPr lang="ru-RU" sz="2800" dirty="0">
                <a:latin typeface="Cambria" panose="02040503050406030204" pitchFamily="18" charset="0"/>
                <a:ea typeface="Cambria" panose="02040503050406030204" pitchFamily="18" charset="0"/>
              </a:rPr>
              <a:t>Итак, </a:t>
            </a:r>
            <a:r>
              <a:rPr lang="ru-RU" sz="2800" b="1" dirty="0">
                <a:latin typeface="Cambria" panose="02040503050406030204" pitchFamily="18" charset="0"/>
                <a:ea typeface="Cambria" panose="02040503050406030204" pitchFamily="18" charset="0"/>
              </a:rPr>
              <a:t>обработчики завершения</a:t>
            </a:r>
            <a:r>
              <a:rPr lang="ru-RU" sz="2800" dirty="0">
                <a:latin typeface="Cambria" panose="02040503050406030204" pitchFamily="18" charset="0"/>
                <a:ea typeface="Cambria" panose="02040503050406030204" pitchFamily="18" charset="0"/>
              </a:rPr>
              <a:t>, хоть и весьма эффективные однако при преждевременном выходе из блока </a:t>
            </a:r>
            <a:r>
              <a:rPr lang="ru-RU" sz="2800" b="1" dirty="0">
                <a:latin typeface="Cambria" panose="02040503050406030204" pitchFamily="18" charset="0"/>
                <a:ea typeface="Cambria" panose="02040503050406030204" pitchFamily="18" charset="0"/>
              </a:rPr>
              <a:t>__</a:t>
            </a:r>
            <a:r>
              <a:rPr lang="ru-RU" sz="2800" b="1" dirty="0" err="1">
                <a:latin typeface="Cambria" panose="02040503050406030204" pitchFamily="18" charset="0"/>
                <a:ea typeface="Cambria" panose="02040503050406030204" pitchFamily="18" charset="0"/>
              </a:rPr>
              <a:t>try</a:t>
            </a:r>
            <a:r>
              <a:rPr lang="ru-RU" sz="2800" dirty="0">
                <a:latin typeface="Cambria" panose="02040503050406030204" pitchFamily="18" charset="0"/>
                <a:ea typeface="Cambria" panose="02040503050406030204" pitchFamily="18" charset="0"/>
              </a:rPr>
              <a:t>, могут дать </a:t>
            </a:r>
            <a:r>
              <a:rPr lang="ru-RU" sz="2800" b="1" dirty="0">
                <a:latin typeface="Cambria" panose="02040503050406030204" pitchFamily="18" charset="0"/>
                <a:ea typeface="Cambria" panose="02040503050406030204" pitchFamily="18" charset="0"/>
              </a:rPr>
              <a:t>нежелательные</a:t>
            </a:r>
            <a:r>
              <a:rPr lang="ru-RU" sz="2800" dirty="0">
                <a:latin typeface="Cambria" panose="02040503050406030204" pitchFamily="18" charset="0"/>
                <a:ea typeface="Cambria" panose="02040503050406030204" pitchFamily="18" charset="0"/>
              </a:rPr>
              <a:t> результаты именно потому, что предотвращают досрочный выход из блока </a:t>
            </a:r>
            <a:r>
              <a:rPr lang="ru-RU" sz="2800" b="1" dirty="0">
                <a:latin typeface="Cambria" panose="02040503050406030204" pitchFamily="18" charset="0"/>
                <a:ea typeface="Cambria" panose="02040503050406030204" pitchFamily="18" charset="0"/>
              </a:rPr>
              <a:t>__</a:t>
            </a:r>
            <a:r>
              <a:rPr lang="ru-RU" sz="2800" b="1" dirty="0" err="1">
                <a:latin typeface="Cambria" panose="02040503050406030204" pitchFamily="18" charset="0"/>
                <a:ea typeface="Cambria" panose="02040503050406030204" pitchFamily="18" charset="0"/>
              </a:rPr>
              <a:t>try</a:t>
            </a:r>
            <a:endParaRPr lang="ru-RU" b="1" dirty="0">
              <a:latin typeface="Cambria" panose="02040503050406030204" pitchFamily="18" charset="0"/>
              <a:ea typeface="Cambria" panose="02040503050406030204" pitchFamily="18" charset="0"/>
            </a:endParaRPr>
          </a:p>
          <a:p>
            <a:pPr marL="0" indent="0">
              <a:buNone/>
            </a:pPr>
            <a:r>
              <a:rPr lang="ru-RU" sz="2800" dirty="0">
                <a:latin typeface="Cambria" panose="02040503050406030204" pitchFamily="18" charset="0"/>
                <a:ea typeface="Cambria" panose="02040503050406030204" pitchFamily="18" charset="0"/>
              </a:rPr>
              <a:t>Лучше всего избегать любых операторов, способных вызвать преждевременный выход из блока </a:t>
            </a:r>
            <a:r>
              <a:rPr lang="ru-RU" sz="2800" b="1" dirty="0">
                <a:latin typeface="Cambria" panose="02040503050406030204" pitchFamily="18" charset="0"/>
                <a:ea typeface="Cambria" panose="02040503050406030204" pitchFamily="18" charset="0"/>
              </a:rPr>
              <a:t>__</a:t>
            </a:r>
            <a:r>
              <a:rPr lang="ru-RU" sz="2800" b="1" dirty="0" err="1">
                <a:latin typeface="Cambria" panose="02040503050406030204" pitchFamily="18" charset="0"/>
                <a:ea typeface="Cambria" panose="02040503050406030204" pitchFamily="18" charset="0"/>
              </a:rPr>
              <a:t>try</a:t>
            </a:r>
            <a:r>
              <a:rPr lang="ru-RU" sz="2800" b="1" dirty="0">
                <a:latin typeface="Cambria" panose="02040503050406030204" pitchFamily="18" charset="0"/>
                <a:ea typeface="Cambria" panose="02040503050406030204" pitchFamily="18" charset="0"/>
              </a:rPr>
              <a:t> </a:t>
            </a:r>
            <a:r>
              <a:rPr lang="ru-RU" sz="2800" dirty="0">
                <a:latin typeface="Cambria" panose="02040503050406030204" pitchFamily="18" charset="0"/>
                <a:ea typeface="Cambria" panose="02040503050406030204" pitchFamily="18" charset="0"/>
              </a:rPr>
              <a:t>обработчика завершения. А в идеале – удалить все операторы </a:t>
            </a:r>
            <a:r>
              <a:rPr lang="ru-RU" sz="2800" b="1" dirty="0" err="1">
                <a:latin typeface="Cambria" panose="02040503050406030204" pitchFamily="18" charset="0"/>
                <a:ea typeface="Cambria" panose="02040503050406030204" pitchFamily="18" charset="0"/>
              </a:rPr>
              <a:t>return</a:t>
            </a:r>
            <a:r>
              <a:rPr lang="ru-RU" sz="2800" dirty="0">
                <a:latin typeface="Cambria" panose="02040503050406030204" pitchFamily="18" charset="0"/>
                <a:ea typeface="Cambria" panose="02040503050406030204" pitchFamily="18" charset="0"/>
              </a:rPr>
              <a:t>, </a:t>
            </a:r>
            <a:r>
              <a:rPr lang="ru-RU" sz="2800" b="1" dirty="0" err="1">
                <a:latin typeface="Cambria" panose="02040503050406030204" pitchFamily="18" charset="0"/>
                <a:ea typeface="Cambria" panose="02040503050406030204" pitchFamily="18" charset="0"/>
              </a:rPr>
              <a:t>continue</a:t>
            </a:r>
            <a:r>
              <a:rPr lang="ru-RU" sz="2800" dirty="0">
                <a:latin typeface="Cambria" panose="02040503050406030204" pitchFamily="18" charset="0"/>
                <a:ea typeface="Cambria" panose="02040503050406030204" pitchFamily="18" charset="0"/>
              </a:rPr>
              <a:t>, </a:t>
            </a:r>
            <a:r>
              <a:rPr lang="ru-RU" sz="2800" b="1" dirty="0" err="1">
                <a:latin typeface="Cambria" panose="02040503050406030204" pitchFamily="18" charset="0"/>
                <a:ea typeface="Cambria" panose="02040503050406030204" pitchFamily="18" charset="0"/>
              </a:rPr>
              <a:t>break</a:t>
            </a:r>
            <a:r>
              <a:rPr lang="ru-RU" sz="2800" dirty="0">
                <a:latin typeface="Cambria" panose="02040503050406030204" pitchFamily="18" charset="0"/>
                <a:ea typeface="Cambria" panose="02040503050406030204" pitchFamily="18" charset="0"/>
              </a:rPr>
              <a:t>, </a:t>
            </a:r>
            <a:r>
              <a:rPr lang="ru-RU" sz="2800" b="1" dirty="0" err="1">
                <a:latin typeface="Cambria" panose="02040503050406030204" pitchFamily="18" charset="0"/>
                <a:ea typeface="Cambria" panose="02040503050406030204" pitchFamily="18" charset="0"/>
              </a:rPr>
              <a:t>goto</a:t>
            </a:r>
            <a:r>
              <a:rPr lang="ru-RU" sz="2800" dirty="0">
                <a:latin typeface="Cambria" panose="02040503050406030204" pitchFamily="18" charset="0"/>
                <a:ea typeface="Cambria" panose="02040503050406030204" pitchFamily="18" charset="0"/>
              </a:rPr>
              <a:t> (и им подобные) как из блоков </a:t>
            </a:r>
            <a:r>
              <a:rPr lang="ru-RU" sz="2800" b="1" dirty="0">
                <a:latin typeface="Cambria" panose="02040503050406030204" pitchFamily="18" charset="0"/>
                <a:ea typeface="Cambria" panose="02040503050406030204" pitchFamily="18" charset="0"/>
              </a:rPr>
              <a:t>__</a:t>
            </a:r>
            <a:r>
              <a:rPr lang="ru-RU" sz="2800" b="1" dirty="0" err="1">
                <a:latin typeface="Cambria" panose="02040503050406030204" pitchFamily="18" charset="0"/>
                <a:ea typeface="Cambria" panose="02040503050406030204" pitchFamily="18" charset="0"/>
              </a:rPr>
              <a:t>try</a:t>
            </a:r>
            <a:r>
              <a:rPr lang="ru-RU" sz="2800" dirty="0">
                <a:latin typeface="Cambria" panose="02040503050406030204" pitchFamily="18" charset="0"/>
                <a:ea typeface="Cambria" panose="02040503050406030204" pitchFamily="18" charset="0"/>
              </a:rPr>
              <a:t>, так и из блоков </a:t>
            </a:r>
            <a:r>
              <a:rPr lang="ru-RU" sz="2800" b="1" dirty="0">
                <a:latin typeface="Cambria" panose="02040503050406030204" pitchFamily="18" charset="0"/>
                <a:ea typeface="Cambria" panose="02040503050406030204" pitchFamily="18" charset="0"/>
              </a:rPr>
              <a:t>__</a:t>
            </a:r>
            <a:r>
              <a:rPr lang="ru-RU" sz="2800" b="1" dirty="0" err="1">
                <a:latin typeface="Cambria" panose="02040503050406030204" pitchFamily="18" charset="0"/>
                <a:ea typeface="Cambria" panose="02040503050406030204" pitchFamily="18" charset="0"/>
              </a:rPr>
              <a:t>finally</a:t>
            </a:r>
            <a:endParaRPr lang="ru-RU" b="1" dirty="0">
              <a:latin typeface="Cambria" panose="02040503050406030204" pitchFamily="18" charset="0"/>
              <a:ea typeface="Cambria" panose="02040503050406030204" pitchFamily="18" charset="0"/>
            </a:endParaRPr>
          </a:p>
          <a:p>
            <a:pPr marL="0" indent="0">
              <a:buNone/>
            </a:pPr>
            <a:r>
              <a:rPr lang="ru-RU" sz="2800" dirty="0">
                <a:latin typeface="Cambria" panose="02040503050406030204" pitchFamily="18" charset="0"/>
                <a:ea typeface="Cambria" panose="02040503050406030204" pitchFamily="18" charset="0"/>
              </a:rPr>
              <a:t>Тогда компилятор сгенерирует код и более компактный (перехватывать преждевременные выходы из блоков </a:t>
            </a:r>
            <a:r>
              <a:rPr lang="ru-RU" sz="2800" b="1" dirty="0">
                <a:latin typeface="Cambria" panose="02040503050406030204" pitchFamily="18" charset="0"/>
                <a:ea typeface="Cambria" panose="02040503050406030204" pitchFamily="18" charset="0"/>
              </a:rPr>
              <a:t>__</a:t>
            </a:r>
            <a:r>
              <a:rPr lang="ru-RU" sz="2800" b="1" dirty="0" err="1">
                <a:latin typeface="Cambria" panose="02040503050406030204" pitchFamily="18" charset="0"/>
                <a:ea typeface="Cambria" panose="02040503050406030204" pitchFamily="18" charset="0"/>
              </a:rPr>
              <a:t>try</a:t>
            </a:r>
            <a:r>
              <a:rPr lang="ru-RU" sz="2800" b="1" dirty="0">
                <a:latin typeface="Cambria" panose="02040503050406030204" pitchFamily="18" charset="0"/>
                <a:ea typeface="Cambria" panose="02040503050406030204" pitchFamily="18" charset="0"/>
              </a:rPr>
              <a:t> </a:t>
            </a:r>
            <a:r>
              <a:rPr lang="ru-RU" sz="2800" dirty="0">
                <a:latin typeface="Cambria" panose="02040503050406030204" pitchFamily="18" charset="0"/>
                <a:ea typeface="Cambria" panose="02040503050406030204" pitchFamily="18" charset="0"/>
              </a:rPr>
              <a:t>не понадобится), и более быстрый (на локальную раскрутку потребуется меньше машинных команд)</a:t>
            </a:r>
            <a:r>
              <a:rPr lang="ru-RU" dirty="0">
                <a:latin typeface="Cambria" panose="02040503050406030204" pitchFamily="18" charset="0"/>
                <a:ea typeface="Cambria" panose="02040503050406030204" pitchFamily="18" charset="0"/>
              </a:rPr>
              <a:t>. </a:t>
            </a:r>
            <a:r>
              <a:rPr lang="ru-RU" sz="2800" dirty="0">
                <a:latin typeface="Cambria" panose="02040503050406030204" pitchFamily="18" charset="0"/>
                <a:ea typeface="Cambria" panose="02040503050406030204" pitchFamily="18" charset="0"/>
              </a:rPr>
              <a:t>Да и читать Ваш код будет гораздо легче</a:t>
            </a:r>
            <a:endParaRPr lang="en-US" sz="28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1741466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extLst>
              <p:ext uri="{D42A27DB-BD31-4B8C-83A1-F6EECF244321}">
                <p14:modId xmlns:p14="http://schemas.microsoft.com/office/powerpoint/2010/main" val="3454951677"/>
              </p:ext>
            </p:extLst>
          </p:nvPr>
        </p:nvGraphicFramePr>
        <p:xfrm>
          <a:off x="208177" y="252004"/>
          <a:ext cx="5485613" cy="1920240"/>
        </p:xfrm>
        <a:graphic>
          <a:graphicData uri="http://schemas.openxmlformats.org/drawingml/2006/table">
            <a:tbl>
              <a:tblPr/>
              <a:tblGrid>
                <a:gridCol w="5485613">
                  <a:extLst>
                    <a:ext uri="{9D8B030D-6E8A-4147-A177-3AD203B41FA5}">
                      <a16:colId xmlns:a16="http://schemas.microsoft.com/office/drawing/2014/main" val="2263043944"/>
                    </a:ext>
                  </a:extLst>
                </a:gridCol>
              </a:tblGrid>
              <a:tr h="1018309">
                <a:tc>
                  <a:txBody>
                    <a:bodyPr/>
                    <a:lstStyle/>
                    <a:p>
                      <a:r>
                        <a:rPr lang="ru-RU" sz="4200" dirty="0">
                          <a:latin typeface="Cambria" panose="02040503050406030204" pitchFamily="18" charset="0"/>
                          <a:ea typeface="Cambria" panose="02040503050406030204" pitchFamily="18" charset="0"/>
                          <a:cs typeface="Arial" panose="020B0604020202020204" pitchFamily="34" charset="0"/>
                        </a:rPr>
                        <a:t>Структурная обработка исключений</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pic>
        <p:nvPicPr>
          <p:cNvPr id="4" name="Content Placeholder 3">
            <a:extLst>
              <a:ext uri="{FF2B5EF4-FFF2-40B4-BE49-F238E27FC236}">
                <a16:creationId xmlns:a16="http://schemas.microsoft.com/office/drawing/2014/main" id="{9DD3A5AB-718F-03E9-FDB6-1410CF897FFD}"/>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5775910" y="160259"/>
            <a:ext cx="6207913" cy="6447136"/>
          </a:xfrm>
        </p:spPr>
      </p:pic>
      <p:sp>
        <p:nvSpPr>
          <p:cNvPr id="7" name="TextBox 6">
            <a:extLst>
              <a:ext uri="{FF2B5EF4-FFF2-40B4-BE49-F238E27FC236}">
                <a16:creationId xmlns:a16="http://schemas.microsoft.com/office/drawing/2014/main" id="{2CA7153B-CBB2-60FE-68C0-7372AB977963}"/>
              </a:ext>
            </a:extLst>
          </p:cNvPr>
          <p:cNvSpPr txBox="1"/>
          <p:nvPr/>
        </p:nvSpPr>
        <p:spPr>
          <a:xfrm>
            <a:off x="208177" y="2298876"/>
            <a:ext cx="5400771" cy="4154984"/>
          </a:xfrm>
          <a:prstGeom prst="rect">
            <a:avLst/>
          </a:prstGeom>
          <a:noFill/>
        </p:spPr>
        <p:txBody>
          <a:bodyPr wrap="square">
            <a:spAutoFit/>
          </a:bodyPr>
          <a:lstStyle/>
          <a:p>
            <a:r>
              <a:rPr lang="ru-RU" sz="2400" dirty="0">
                <a:latin typeface="Cambria" panose="02040503050406030204" pitchFamily="18" charset="0"/>
                <a:ea typeface="Cambria" panose="02040503050406030204" pitchFamily="18" charset="0"/>
              </a:rPr>
              <a:t>Теперь поговорим о том, как обработчики завершения упрощают более сложные задачи программирования. Взгляните на функцию, в которой не используются преимущества обработки завершения</a:t>
            </a:r>
          </a:p>
          <a:p>
            <a:r>
              <a:rPr lang="ru-RU" sz="2400" dirty="0">
                <a:latin typeface="Cambria" panose="02040503050406030204" pitchFamily="18" charset="0"/>
                <a:ea typeface="Cambria" panose="02040503050406030204" pitchFamily="18" charset="0"/>
              </a:rPr>
              <a:t>Проверки ошибок в функции Funcarama1 затрудняют чтение ее текста, что усложняет ее понимание, сопровождение и модификацию</a:t>
            </a:r>
            <a:endParaRPr lang="en-US" sz="24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2917017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nvGraphicFramePr>
        <p:xfrm>
          <a:off x="208177" y="252004"/>
          <a:ext cx="5485613" cy="1920240"/>
        </p:xfrm>
        <a:graphic>
          <a:graphicData uri="http://schemas.openxmlformats.org/drawingml/2006/table">
            <a:tbl>
              <a:tblPr/>
              <a:tblGrid>
                <a:gridCol w="5485613">
                  <a:extLst>
                    <a:ext uri="{9D8B030D-6E8A-4147-A177-3AD203B41FA5}">
                      <a16:colId xmlns:a16="http://schemas.microsoft.com/office/drawing/2014/main" val="2263043944"/>
                    </a:ext>
                  </a:extLst>
                </a:gridCol>
              </a:tblGrid>
              <a:tr h="1018309">
                <a:tc>
                  <a:txBody>
                    <a:bodyPr/>
                    <a:lstStyle/>
                    <a:p>
                      <a:r>
                        <a:rPr lang="ru-RU" sz="4200" dirty="0">
                          <a:latin typeface="Cambria" panose="02040503050406030204" pitchFamily="18" charset="0"/>
                          <a:ea typeface="Cambria" panose="02040503050406030204" pitchFamily="18" charset="0"/>
                          <a:cs typeface="Arial" panose="020B0604020202020204" pitchFamily="34" charset="0"/>
                        </a:rPr>
                        <a:t>Структурная обработка исключений</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pic>
        <p:nvPicPr>
          <p:cNvPr id="4" name="Content Placeholder 3">
            <a:extLst>
              <a:ext uri="{FF2B5EF4-FFF2-40B4-BE49-F238E27FC236}">
                <a16:creationId xmlns:a16="http://schemas.microsoft.com/office/drawing/2014/main" id="{9DD3A5AB-718F-03E9-FDB6-1410CF897FFD}"/>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5775910" y="160259"/>
            <a:ext cx="6207913" cy="6447136"/>
          </a:xfrm>
        </p:spPr>
      </p:pic>
      <p:sp>
        <p:nvSpPr>
          <p:cNvPr id="7" name="TextBox 6">
            <a:extLst>
              <a:ext uri="{FF2B5EF4-FFF2-40B4-BE49-F238E27FC236}">
                <a16:creationId xmlns:a16="http://schemas.microsoft.com/office/drawing/2014/main" id="{2CA7153B-CBB2-60FE-68C0-7372AB977963}"/>
              </a:ext>
            </a:extLst>
          </p:cNvPr>
          <p:cNvSpPr txBox="1"/>
          <p:nvPr/>
        </p:nvSpPr>
        <p:spPr>
          <a:xfrm>
            <a:off x="208177" y="2298876"/>
            <a:ext cx="5400771" cy="3785652"/>
          </a:xfrm>
          <a:prstGeom prst="rect">
            <a:avLst/>
          </a:prstGeom>
          <a:noFill/>
        </p:spPr>
        <p:txBody>
          <a:bodyPr wrap="square">
            <a:spAutoFit/>
          </a:bodyPr>
          <a:lstStyle/>
          <a:p>
            <a:r>
              <a:rPr lang="ru-RU" sz="2000" dirty="0">
                <a:latin typeface="Cambria" panose="02040503050406030204" pitchFamily="18" charset="0"/>
                <a:ea typeface="Cambria" panose="02040503050406030204" pitchFamily="18" charset="0"/>
              </a:rPr>
              <a:t>Конечно, можно переписать Funcarama1 так, чтобы она стала яснее</a:t>
            </a:r>
          </a:p>
          <a:p>
            <a:r>
              <a:rPr lang="ru-RU" sz="2000" dirty="0">
                <a:latin typeface="Cambria" panose="02040503050406030204" pitchFamily="18" charset="0"/>
                <a:ea typeface="Cambria" panose="02040503050406030204" pitchFamily="18" charset="0"/>
              </a:rPr>
              <a:t>Funcarama2 легче для понимания, но по-прежнему трудна для модификации и сопровождения</a:t>
            </a:r>
          </a:p>
          <a:p>
            <a:r>
              <a:rPr lang="ru-RU" sz="2000" dirty="0">
                <a:latin typeface="Cambria" panose="02040503050406030204" pitchFamily="18" charset="0"/>
                <a:ea typeface="Cambria" panose="02040503050406030204" pitchFamily="18" charset="0"/>
              </a:rPr>
              <a:t>Кроме того, приходится делать слишком много отступов по мере добавления новых условных операторов; после такой переделки Вы того и гляди начнете писать код на правом краю экрана и переносить операторы на другую строку</a:t>
            </a:r>
          </a:p>
          <a:p>
            <a:r>
              <a:rPr lang="ru-RU" sz="2000" dirty="0">
                <a:latin typeface="Cambria" panose="02040503050406030204" pitchFamily="18" charset="0"/>
                <a:ea typeface="Cambria" panose="02040503050406030204" pitchFamily="18" charset="0"/>
              </a:rPr>
              <a:t>через каждые пять символов!</a:t>
            </a:r>
            <a:endParaRPr lang="en-US" sz="20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502189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nvGraphicFramePr>
        <p:xfrm>
          <a:off x="208177" y="252004"/>
          <a:ext cx="5485613" cy="1920240"/>
        </p:xfrm>
        <a:graphic>
          <a:graphicData uri="http://schemas.openxmlformats.org/drawingml/2006/table">
            <a:tbl>
              <a:tblPr/>
              <a:tblGrid>
                <a:gridCol w="5485613">
                  <a:extLst>
                    <a:ext uri="{9D8B030D-6E8A-4147-A177-3AD203B41FA5}">
                      <a16:colId xmlns:a16="http://schemas.microsoft.com/office/drawing/2014/main" val="2263043944"/>
                    </a:ext>
                  </a:extLst>
                </a:gridCol>
              </a:tblGrid>
              <a:tr h="1018309">
                <a:tc>
                  <a:txBody>
                    <a:bodyPr/>
                    <a:lstStyle/>
                    <a:p>
                      <a:r>
                        <a:rPr lang="ru-RU" sz="4200" dirty="0">
                          <a:latin typeface="Cambria" panose="02040503050406030204" pitchFamily="18" charset="0"/>
                          <a:ea typeface="Cambria" panose="02040503050406030204" pitchFamily="18" charset="0"/>
                          <a:cs typeface="Arial" panose="020B0604020202020204" pitchFamily="34" charset="0"/>
                        </a:rPr>
                        <a:t>Структурная обработка исключений</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pic>
        <p:nvPicPr>
          <p:cNvPr id="4" name="Content Placeholder 3">
            <a:extLst>
              <a:ext uri="{FF2B5EF4-FFF2-40B4-BE49-F238E27FC236}">
                <a16:creationId xmlns:a16="http://schemas.microsoft.com/office/drawing/2014/main" id="{9DD3A5AB-718F-03E9-FDB6-1410CF897FFD}"/>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5775910" y="160259"/>
            <a:ext cx="6207913" cy="6447136"/>
          </a:xfrm>
        </p:spPr>
      </p:pic>
      <p:sp>
        <p:nvSpPr>
          <p:cNvPr id="7" name="TextBox 6">
            <a:extLst>
              <a:ext uri="{FF2B5EF4-FFF2-40B4-BE49-F238E27FC236}">
                <a16:creationId xmlns:a16="http://schemas.microsoft.com/office/drawing/2014/main" id="{2CA7153B-CBB2-60FE-68C0-7372AB977963}"/>
              </a:ext>
            </a:extLst>
          </p:cNvPr>
          <p:cNvSpPr txBox="1"/>
          <p:nvPr/>
        </p:nvSpPr>
        <p:spPr>
          <a:xfrm>
            <a:off x="208177" y="2298876"/>
            <a:ext cx="5400771" cy="4093428"/>
          </a:xfrm>
          <a:prstGeom prst="rect">
            <a:avLst/>
          </a:prstGeom>
          <a:noFill/>
        </p:spPr>
        <p:txBody>
          <a:bodyPr wrap="square">
            <a:spAutoFit/>
          </a:bodyPr>
          <a:lstStyle/>
          <a:p>
            <a:r>
              <a:rPr lang="ru-RU" sz="2000" dirty="0">
                <a:latin typeface="Cambria" panose="02040503050406030204" pitchFamily="18" charset="0"/>
                <a:ea typeface="Cambria" panose="02040503050406030204" pitchFamily="18" charset="0"/>
              </a:rPr>
              <a:t>Перепишем-ка еще раз первый вариант (Funcarama1), задействовав преимущества</a:t>
            </a:r>
          </a:p>
          <a:p>
            <a:r>
              <a:rPr lang="ru-RU" sz="2000" dirty="0">
                <a:latin typeface="Cambria" panose="02040503050406030204" pitchFamily="18" charset="0"/>
                <a:ea typeface="Cambria" panose="02040503050406030204" pitchFamily="18" charset="0"/>
              </a:rPr>
              <a:t>обработки завершения</a:t>
            </a:r>
          </a:p>
          <a:p>
            <a:r>
              <a:rPr lang="ru-RU" sz="2000" dirty="0">
                <a:latin typeface="Cambria" panose="02040503050406030204" pitchFamily="18" charset="0"/>
                <a:ea typeface="Cambria" panose="02040503050406030204" pitchFamily="18" charset="0"/>
              </a:rPr>
              <a:t>Главное достоинство Funcarama3 в том, что весь код, отвечающий за очистку, собран в одном месте – в блоке </a:t>
            </a:r>
            <a:r>
              <a:rPr lang="ru-RU" sz="2000" b="1" dirty="0">
                <a:latin typeface="Cambria" panose="02040503050406030204" pitchFamily="18" charset="0"/>
                <a:ea typeface="Cambria" panose="02040503050406030204" pitchFamily="18" charset="0"/>
              </a:rPr>
              <a:t>__</a:t>
            </a:r>
            <a:r>
              <a:rPr lang="ru-RU" sz="2000" b="1" dirty="0" err="1">
                <a:latin typeface="Cambria" panose="02040503050406030204" pitchFamily="18" charset="0"/>
                <a:ea typeface="Cambria" panose="02040503050406030204" pitchFamily="18" charset="0"/>
              </a:rPr>
              <a:t>finally</a:t>
            </a:r>
            <a:r>
              <a:rPr lang="ru-RU" sz="2000" dirty="0">
                <a:latin typeface="Cambria" panose="02040503050406030204" pitchFamily="18" charset="0"/>
                <a:ea typeface="Cambria" panose="02040503050406030204" pitchFamily="18" charset="0"/>
              </a:rPr>
              <a:t>. Если понадобится включить что-то в эту функцию, то для очистки мы просто добавим одну-единственную строку в блок </a:t>
            </a:r>
            <a:r>
              <a:rPr lang="ru-RU" sz="2000" b="1" dirty="0">
                <a:latin typeface="Cambria" panose="02040503050406030204" pitchFamily="18" charset="0"/>
                <a:ea typeface="Cambria" panose="02040503050406030204" pitchFamily="18" charset="0"/>
              </a:rPr>
              <a:t>__</a:t>
            </a:r>
            <a:r>
              <a:rPr lang="ru-RU" sz="2000" b="1" dirty="0" err="1">
                <a:latin typeface="Cambria" panose="02040503050406030204" pitchFamily="18" charset="0"/>
                <a:ea typeface="Cambria" panose="02040503050406030204" pitchFamily="18" charset="0"/>
              </a:rPr>
              <a:t>finally</a:t>
            </a:r>
            <a:r>
              <a:rPr lang="ru-RU" sz="2000" b="1" dirty="0">
                <a:latin typeface="Cambria" panose="02040503050406030204" pitchFamily="18" charset="0"/>
                <a:ea typeface="Cambria" panose="02040503050406030204" pitchFamily="18" charset="0"/>
              </a:rPr>
              <a:t> </a:t>
            </a:r>
            <a:r>
              <a:rPr lang="ru-RU" sz="2000" dirty="0">
                <a:latin typeface="Cambria" panose="02040503050406030204" pitchFamily="18" charset="0"/>
                <a:ea typeface="Cambria" panose="02040503050406030204" pitchFamily="18" charset="0"/>
              </a:rPr>
              <a:t>– возвращаться к каждому месту возможного возникновения ошибки и вставлять в него строку для очистки не нужно</a:t>
            </a:r>
            <a:endParaRPr lang="en-US" sz="20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6774396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nvGraphicFramePr>
        <p:xfrm>
          <a:off x="208177" y="252004"/>
          <a:ext cx="5485613" cy="1920240"/>
        </p:xfrm>
        <a:graphic>
          <a:graphicData uri="http://schemas.openxmlformats.org/drawingml/2006/table">
            <a:tbl>
              <a:tblPr/>
              <a:tblGrid>
                <a:gridCol w="5485613">
                  <a:extLst>
                    <a:ext uri="{9D8B030D-6E8A-4147-A177-3AD203B41FA5}">
                      <a16:colId xmlns:a16="http://schemas.microsoft.com/office/drawing/2014/main" val="2263043944"/>
                    </a:ext>
                  </a:extLst>
                </a:gridCol>
              </a:tblGrid>
              <a:tr h="1018309">
                <a:tc>
                  <a:txBody>
                    <a:bodyPr/>
                    <a:lstStyle/>
                    <a:p>
                      <a:r>
                        <a:rPr lang="ru-RU" sz="4200" dirty="0">
                          <a:latin typeface="Cambria" panose="02040503050406030204" pitchFamily="18" charset="0"/>
                          <a:ea typeface="Cambria" panose="02040503050406030204" pitchFamily="18" charset="0"/>
                          <a:cs typeface="Arial" panose="020B0604020202020204" pitchFamily="34" charset="0"/>
                        </a:rPr>
                        <a:t>Структурная обработка исключений</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pic>
        <p:nvPicPr>
          <p:cNvPr id="4" name="Content Placeholder 3">
            <a:extLst>
              <a:ext uri="{FF2B5EF4-FFF2-40B4-BE49-F238E27FC236}">
                <a16:creationId xmlns:a16="http://schemas.microsoft.com/office/drawing/2014/main" id="{9DD3A5AB-718F-03E9-FDB6-1410CF897FFD}"/>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5775910" y="160259"/>
            <a:ext cx="6207913" cy="6447136"/>
          </a:xfrm>
        </p:spPr>
      </p:pic>
      <p:sp>
        <p:nvSpPr>
          <p:cNvPr id="7" name="TextBox 6">
            <a:extLst>
              <a:ext uri="{FF2B5EF4-FFF2-40B4-BE49-F238E27FC236}">
                <a16:creationId xmlns:a16="http://schemas.microsoft.com/office/drawing/2014/main" id="{2CA7153B-CBB2-60FE-68C0-7372AB977963}"/>
              </a:ext>
            </a:extLst>
          </p:cNvPr>
          <p:cNvSpPr txBox="1"/>
          <p:nvPr/>
        </p:nvSpPr>
        <p:spPr>
          <a:xfrm>
            <a:off x="208177" y="2298876"/>
            <a:ext cx="5400771" cy="2862322"/>
          </a:xfrm>
          <a:prstGeom prst="rect">
            <a:avLst/>
          </a:prstGeom>
          <a:noFill/>
        </p:spPr>
        <p:txBody>
          <a:bodyPr wrap="square">
            <a:spAutoFit/>
          </a:bodyPr>
          <a:lstStyle/>
          <a:p>
            <a:r>
              <a:rPr lang="ru-RU" sz="2000" dirty="0">
                <a:latin typeface="Cambria" panose="02040503050406030204" pitchFamily="18" charset="0"/>
                <a:ea typeface="Cambria" panose="02040503050406030204" pitchFamily="18" charset="0"/>
              </a:rPr>
              <a:t>Настоящая проблема в Funcarama3 – расплата за изящество. Уже говорилось: избегайте по возможности операторов </a:t>
            </a:r>
            <a:r>
              <a:rPr lang="ru-RU" sz="2000" b="1" dirty="0" err="1">
                <a:latin typeface="Cambria" panose="02040503050406030204" pitchFamily="18" charset="0"/>
                <a:ea typeface="Cambria" panose="02040503050406030204" pitchFamily="18" charset="0"/>
              </a:rPr>
              <a:t>return</a:t>
            </a:r>
            <a:r>
              <a:rPr lang="ru-RU" sz="2000" dirty="0">
                <a:latin typeface="Cambria" panose="02040503050406030204" pitchFamily="18" charset="0"/>
                <a:ea typeface="Cambria" panose="02040503050406030204" pitchFamily="18" charset="0"/>
              </a:rPr>
              <a:t> внутри блока </a:t>
            </a:r>
            <a:r>
              <a:rPr lang="ru-RU" sz="2000" b="1" dirty="0">
                <a:latin typeface="Cambria" panose="02040503050406030204" pitchFamily="18" charset="0"/>
                <a:ea typeface="Cambria" panose="02040503050406030204" pitchFamily="18" charset="0"/>
              </a:rPr>
              <a:t>__</a:t>
            </a:r>
            <a:r>
              <a:rPr lang="ru-RU" sz="2000" b="1" dirty="0" err="1">
                <a:latin typeface="Cambria" panose="02040503050406030204" pitchFamily="18" charset="0"/>
                <a:ea typeface="Cambria" panose="02040503050406030204" pitchFamily="18" charset="0"/>
              </a:rPr>
              <a:t>try</a:t>
            </a:r>
            <a:endParaRPr lang="ru-RU" sz="2000" b="1" dirty="0">
              <a:latin typeface="Cambria" panose="02040503050406030204" pitchFamily="18" charset="0"/>
              <a:ea typeface="Cambria" panose="02040503050406030204" pitchFamily="18" charset="0"/>
            </a:endParaRPr>
          </a:p>
          <a:p>
            <a:r>
              <a:rPr lang="ru-RU" sz="2000" dirty="0">
                <a:latin typeface="Cambria" panose="02040503050406030204" pitchFamily="18" charset="0"/>
                <a:ea typeface="Cambria" panose="02040503050406030204" pitchFamily="18" charset="0"/>
              </a:rPr>
              <a:t>Чтобы облегчить последнюю задачу, Microsoft ввела еще одно ключевое слово в</a:t>
            </a:r>
          </a:p>
          <a:p>
            <a:r>
              <a:rPr lang="ru-RU" sz="2000" dirty="0">
                <a:latin typeface="Cambria" panose="02040503050406030204" pitchFamily="18" charset="0"/>
                <a:ea typeface="Cambria" panose="02040503050406030204" pitchFamily="18" charset="0"/>
              </a:rPr>
              <a:t>свой компилятор C: </a:t>
            </a:r>
            <a:r>
              <a:rPr lang="ru-RU" sz="2000" b="1" dirty="0">
                <a:latin typeface="Cambria" panose="02040503050406030204" pitchFamily="18" charset="0"/>
                <a:ea typeface="Cambria" panose="02040503050406030204" pitchFamily="18" charset="0"/>
              </a:rPr>
              <a:t>__</a:t>
            </a:r>
            <a:r>
              <a:rPr lang="ru-RU" sz="2000" b="1" dirty="0" err="1">
                <a:latin typeface="Cambria" panose="02040503050406030204" pitchFamily="18" charset="0"/>
                <a:ea typeface="Cambria" panose="02040503050406030204" pitchFamily="18" charset="0"/>
              </a:rPr>
              <a:t>leave</a:t>
            </a:r>
            <a:r>
              <a:rPr lang="ru-RU" sz="2000" dirty="0">
                <a:latin typeface="Cambria" panose="02040503050406030204" pitchFamily="18" charset="0"/>
                <a:ea typeface="Cambria" panose="02040503050406030204" pitchFamily="18" charset="0"/>
              </a:rPr>
              <a:t>. Вот новая версия (Funcarama4), построенная на применении нового ключевого слова</a:t>
            </a:r>
            <a:endParaRPr lang="en-US" sz="20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6804826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nvGraphicFramePr>
        <p:xfrm>
          <a:off x="990600" y="365126"/>
          <a:ext cx="10210800" cy="1018309"/>
        </p:xfrm>
        <a:graphic>
          <a:graphicData uri="http://schemas.openxmlformats.org/drawingml/2006/table">
            <a:tbl>
              <a:tblPr/>
              <a:tblGrid>
                <a:gridCol w="10210800">
                  <a:extLst>
                    <a:ext uri="{9D8B030D-6E8A-4147-A177-3AD203B41FA5}">
                      <a16:colId xmlns:a16="http://schemas.microsoft.com/office/drawing/2014/main" val="2263043944"/>
                    </a:ext>
                  </a:extLst>
                </a:gridCol>
              </a:tblGrid>
              <a:tr h="1018309">
                <a:tc>
                  <a:txBody>
                    <a:bodyPr/>
                    <a:lstStyle/>
                    <a:p>
                      <a:r>
                        <a:rPr lang="ru-RU" sz="4200" dirty="0">
                          <a:latin typeface="Cambria" panose="02040503050406030204" pitchFamily="18" charset="0"/>
                          <a:ea typeface="Cambria" panose="02040503050406030204" pitchFamily="18" charset="0"/>
                          <a:cs typeface="Arial" panose="020B0604020202020204" pitchFamily="34" charset="0"/>
                        </a:rPr>
                        <a:t>Структурная обработка исключений</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sp>
        <p:nvSpPr>
          <p:cNvPr id="7" name="Объект 6">
            <a:extLst>
              <a:ext uri="{FF2B5EF4-FFF2-40B4-BE49-F238E27FC236}">
                <a16:creationId xmlns:a16="http://schemas.microsoft.com/office/drawing/2014/main" id="{389FF4F3-573A-E56B-D456-6E4EB3FEF3B5}"/>
              </a:ext>
            </a:extLst>
          </p:cNvPr>
          <p:cNvSpPr>
            <a:spLocks noGrp="1"/>
          </p:cNvSpPr>
          <p:nvPr>
            <p:ph idx="1"/>
          </p:nvPr>
        </p:nvSpPr>
        <p:spPr>
          <a:xfrm>
            <a:off x="838200" y="1622724"/>
            <a:ext cx="10363200" cy="5123132"/>
          </a:xfrm>
        </p:spPr>
        <p:txBody>
          <a:bodyPr>
            <a:normAutofit/>
          </a:bodyPr>
          <a:lstStyle/>
          <a:p>
            <a:pPr marL="0" indent="0">
              <a:buNone/>
            </a:pPr>
            <a:r>
              <a:rPr lang="ru-RU" sz="2800" dirty="0">
                <a:latin typeface="Cambria" panose="02040503050406030204" pitchFamily="18" charset="0"/>
                <a:ea typeface="Cambria" panose="02040503050406030204" pitchFamily="18" charset="0"/>
              </a:rPr>
              <a:t>Ключевое слово </a:t>
            </a:r>
            <a:r>
              <a:rPr lang="ru-RU" sz="2800" b="1" dirty="0">
                <a:latin typeface="Cambria" panose="02040503050406030204" pitchFamily="18" charset="0"/>
                <a:ea typeface="Cambria" panose="02040503050406030204" pitchFamily="18" charset="0"/>
              </a:rPr>
              <a:t>__</a:t>
            </a:r>
            <a:r>
              <a:rPr lang="ru-RU" sz="2800" b="1" dirty="0" err="1">
                <a:latin typeface="Cambria" panose="02040503050406030204" pitchFamily="18" charset="0"/>
                <a:ea typeface="Cambria" panose="02040503050406030204" pitchFamily="18" charset="0"/>
              </a:rPr>
              <a:t>leave</a:t>
            </a:r>
            <a:r>
              <a:rPr lang="ru-RU" sz="2800" b="1" dirty="0">
                <a:latin typeface="Cambria" panose="02040503050406030204" pitchFamily="18" charset="0"/>
                <a:ea typeface="Cambria" panose="02040503050406030204" pitchFamily="18" charset="0"/>
              </a:rPr>
              <a:t> </a:t>
            </a:r>
            <a:r>
              <a:rPr lang="ru-RU" sz="2800" dirty="0">
                <a:latin typeface="Cambria" panose="02040503050406030204" pitchFamily="18" charset="0"/>
                <a:ea typeface="Cambria" panose="02040503050406030204" pitchFamily="18" charset="0"/>
              </a:rPr>
              <a:t>в блоке </a:t>
            </a:r>
            <a:r>
              <a:rPr lang="ru-RU" sz="2800" b="1" dirty="0">
                <a:latin typeface="Cambria" panose="02040503050406030204" pitchFamily="18" charset="0"/>
                <a:ea typeface="Cambria" panose="02040503050406030204" pitchFamily="18" charset="0"/>
              </a:rPr>
              <a:t>__</a:t>
            </a:r>
            <a:r>
              <a:rPr lang="ru-RU" sz="2800" b="1" dirty="0" err="1">
                <a:latin typeface="Cambria" panose="02040503050406030204" pitchFamily="18" charset="0"/>
                <a:ea typeface="Cambria" panose="02040503050406030204" pitchFamily="18" charset="0"/>
              </a:rPr>
              <a:t>try</a:t>
            </a:r>
            <a:r>
              <a:rPr lang="ru-RU" sz="2800" b="1" dirty="0">
                <a:latin typeface="Cambria" panose="02040503050406030204" pitchFamily="18" charset="0"/>
                <a:ea typeface="Cambria" panose="02040503050406030204" pitchFamily="18" charset="0"/>
              </a:rPr>
              <a:t> </a:t>
            </a:r>
            <a:r>
              <a:rPr lang="ru-RU" sz="2800" dirty="0">
                <a:latin typeface="Cambria" panose="02040503050406030204" pitchFamily="18" charset="0"/>
                <a:ea typeface="Cambria" panose="02040503050406030204" pitchFamily="18" charset="0"/>
              </a:rPr>
              <a:t>вызывает переход в конец этого блока. Можно рассматривать это как переход на закрывающую фигурную скобку блока </a:t>
            </a:r>
            <a:r>
              <a:rPr lang="ru-RU" sz="2800" b="1" dirty="0">
                <a:latin typeface="Cambria" panose="02040503050406030204" pitchFamily="18" charset="0"/>
                <a:ea typeface="Cambria" panose="02040503050406030204" pitchFamily="18" charset="0"/>
              </a:rPr>
              <a:t>__</a:t>
            </a:r>
            <a:r>
              <a:rPr lang="ru-RU" sz="2800" b="1" dirty="0" err="1">
                <a:latin typeface="Cambria" panose="02040503050406030204" pitchFamily="18" charset="0"/>
                <a:ea typeface="Cambria" panose="02040503050406030204" pitchFamily="18" charset="0"/>
              </a:rPr>
              <a:t>try</a:t>
            </a:r>
            <a:r>
              <a:rPr lang="ru-RU" sz="2800" dirty="0">
                <a:latin typeface="Cambria" panose="02040503050406030204" pitchFamily="18" charset="0"/>
                <a:ea typeface="Cambria" panose="02040503050406030204" pitchFamily="18" charset="0"/>
              </a:rPr>
              <a:t>.</a:t>
            </a:r>
          </a:p>
          <a:p>
            <a:pPr marL="0" indent="0">
              <a:buNone/>
            </a:pPr>
            <a:r>
              <a:rPr lang="ru-RU" sz="2800" dirty="0">
                <a:latin typeface="Cambria" panose="02040503050406030204" pitchFamily="18" charset="0"/>
                <a:ea typeface="Cambria" panose="02040503050406030204" pitchFamily="18" charset="0"/>
              </a:rPr>
              <a:t>И никаких неприятностей это не влечёт, потому что выход из блока </a:t>
            </a:r>
            <a:r>
              <a:rPr lang="ru-RU" sz="2800" b="1" dirty="0">
                <a:latin typeface="Cambria" panose="02040503050406030204" pitchFamily="18" charset="0"/>
                <a:ea typeface="Cambria" panose="02040503050406030204" pitchFamily="18" charset="0"/>
              </a:rPr>
              <a:t>__</a:t>
            </a:r>
            <a:r>
              <a:rPr lang="ru-RU" sz="2800" b="1" dirty="0" err="1">
                <a:latin typeface="Cambria" panose="02040503050406030204" pitchFamily="18" charset="0"/>
                <a:ea typeface="Cambria" panose="02040503050406030204" pitchFamily="18" charset="0"/>
              </a:rPr>
              <a:t>try</a:t>
            </a:r>
            <a:r>
              <a:rPr lang="ru-RU" sz="2800" b="1" dirty="0">
                <a:latin typeface="Cambria" panose="02040503050406030204" pitchFamily="18" charset="0"/>
                <a:ea typeface="Cambria" panose="02040503050406030204" pitchFamily="18" charset="0"/>
              </a:rPr>
              <a:t> </a:t>
            </a:r>
            <a:r>
              <a:rPr lang="ru-RU" sz="2800" dirty="0">
                <a:latin typeface="Cambria" panose="02040503050406030204" pitchFamily="18" charset="0"/>
                <a:ea typeface="Cambria" panose="02040503050406030204" pitchFamily="18" charset="0"/>
              </a:rPr>
              <a:t>и вход в блок </a:t>
            </a:r>
            <a:r>
              <a:rPr lang="ru-RU" sz="2800" b="1" dirty="0">
                <a:latin typeface="Cambria" panose="02040503050406030204" pitchFamily="18" charset="0"/>
                <a:ea typeface="Cambria" panose="02040503050406030204" pitchFamily="18" charset="0"/>
              </a:rPr>
              <a:t>__</a:t>
            </a:r>
            <a:r>
              <a:rPr lang="ru-RU" sz="2800" b="1" dirty="0" err="1">
                <a:latin typeface="Cambria" panose="02040503050406030204" pitchFamily="18" charset="0"/>
                <a:ea typeface="Cambria" panose="02040503050406030204" pitchFamily="18" charset="0"/>
              </a:rPr>
              <a:t>finally</a:t>
            </a:r>
            <a:r>
              <a:rPr lang="ru-RU" sz="2800" b="1" dirty="0">
                <a:latin typeface="Cambria" panose="02040503050406030204" pitchFamily="18" charset="0"/>
                <a:ea typeface="Cambria" panose="02040503050406030204" pitchFamily="18" charset="0"/>
              </a:rPr>
              <a:t> </a:t>
            </a:r>
            <a:r>
              <a:rPr lang="ru-RU" sz="2800" dirty="0">
                <a:latin typeface="Cambria" panose="02040503050406030204" pitchFamily="18" charset="0"/>
                <a:ea typeface="Cambria" panose="02040503050406030204" pitchFamily="18" charset="0"/>
              </a:rPr>
              <a:t>происходит </a:t>
            </a:r>
            <a:r>
              <a:rPr lang="ru-RU" sz="2800" b="1" dirty="0">
                <a:latin typeface="Cambria" panose="02040503050406030204" pitchFamily="18" charset="0"/>
                <a:ea typeface="Cambria" panose="02040503050406030204" pitchFamily="18" charset="0"/>
              </a:rPr>
              <a:t>естественным</a:t>
            </a:r>
            <a:r>
              <a:rPr lang="ru-RU" sz="2800" dirty="0">
                <a:latin typeface="Cambria" panose="02040503050406030204" pitchFamily="18" charset="0"/>
                <a:ea typeface="Cambria" panose="02040503050406030204" pitchFamily="18" charset="0"/>
              </a:rPr>
              <a:t> </a:t>
            </a:r>
            <a:r>
              <a:rPr lang="ru-RU" sz="2800" b="1" dirty="0">
                <a:latin typeface="Cambria" panose="02040503050406030204" pitchFamily="18" charset="0"/>
                <a:ea typeface="Cambria" panose="02040503050406030204" pitchFamily="18" charset="0"/>
              </a:rPr>
              <a:t>образом</a:t>
            </a:r>
            <a:endParaRPr lang="ru-RU" sz="2800" dirty="0">
              <a:latin typeface="Cambria" panose="02040503050406030204" pitchFamily="18" charset="0"/>
              <a:ea typeface="Cambria" panose="02040503050406030204" pitchFamily="18" charset="0"/>
            </a:endParaRPr>
          </a:p>
          <a:p>
            <a:pPr marL="0" indent="0">
              <a:buNone/>
            </a:pPr>
            <a:r>
              <a:rPr lang="ru-RU" sz="2800" dirty="0">
                <a:latin typeface="Cambria" panose="02040503050406030204" pitchFamily="18" charset="0"/>
                <a:ea typeface="Cambria" panose="02040503050406030204" pitchFamily="18" charset="0"/>
              </a:rPr>
              <a:t>Правда, нужно ввести дополнительную булеву переменную </a:t>
            </a:r>
            <a:r>
              <a:rPr lang="ru-RU" sz="2800" dirty="0" err="1">
                <a:latin typeface="Cambria" panose="02040503050406030204" pitchFamily="18" charset="0"/>
                <a:ea typeface="Cambria" panose="02040503050406030204" pitchFamily="18" charset="0"/>
              </a:rPr>
              <a:t>fFunctionOk</a:t>
            </a:r>
            <a:r>
              <a:rPr lang="ru-RU" sz="2800" dirty="0">
                <a:latin typeface="Cambria" panose="02040503050406030204" pitchFamily="18" charset="0"/>
                <a:ea typeface="Cambria" panose="02040503050406030204" pitchFamily="18" charset="0"/>
              </a:rPr>
              <a:t>, сообщающую о завершении функции: удачно оно или нет. Но это дает минимальные издержки</a:t>
            </a:r>
            <a:endParaRPr lang="en-US" sz="28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936425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nvGraphicFramePr>
        <p:xfrm>
          <a:off x="990600" y="365126"/>
          <a:ext cx="10210800" cy="1018309"/>
        </p:xfrm>
        <a:graphic>
          <a:graphicData uri="http://schemas.openxmlformats.org/drawingml/2006/table">
            <a:tbl>
              <a:tblPr/>
              <a:tblGrid>
                <a:gridCol w="10210800">
                  <a:extLst>
                    <a:ext uri="{9D8B030D-6E8A-4147-A177-3AD203B41FA5}">
                      <a16:colId xmlns:a16="http://schemas.microsoft.com/office/drawing/2014/main" val="2263043944"/>
                    </a:ext>
                  </a:extLst>
                </a:gridCol>
              </a:tblGrid>
              <a:tr h="1018309">
                <a:tc>
                  <a:txBody>
                    <a:bodyPr/>
                    <a:lstStyle/>
                    <a:p>
                      <a:r>
                        <a:rPr lang="ru-RU" sz="4200" dirty="0">
                          <a:latin typeface="Cambria" panose="02040503050406030204" pitchFamily="18" charset="0"/>
                          <a:ea typeface="Cambria" panose="02040503050406030204" pitchFamily="18" charset="0"/>
                          <a:cs typeface="Arial" panose="020B0604020202020204" pitchFamily="34" charset="0"/>
                        </a:rPr>
                        <a:t>Структурная обработка исключений</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sp>
        <p:nvSpPr>
          <p:cNvPr id="7" name="Объект 6">
            <a:extLst>
              <a:ext uri="{FF2B5EF4-FFF2-40B4-BE49-F238E27FC236}">
                <a16:creationId xmlns:a16="http://schemas.microsoft.com/office/drawing/2014/main" id="{389FF4F3-573A-E56B-D456-6E4EB3FEF3B5}"/>
              </a:ext>
            </a:extLst>
          </p:cNvPr>
          <p:cNvSpPr>
            <a:spLocks noGrp="1"/>
          </p:cNvSpPr>
          <p:nvPr>
            <p:ph idx="1"/>
          </p:nvPr>
        </p:nvSpPr>
        <p:spPr>
          <a:xfrm>
            <a:off x="838200" y="1622724"/>
            <a:ext cx="10363200" cy="5123132"/>
          </a:xfrm>
        </p:spPr>
        <p:txBody>
          <a:bodyPr>
            <a:normAutofit/>
          </a:bodyPr>
          <a:lstStyle/>
          <a:p>
            <a:pPr marL="0" indent="0">
              <a:buNone/>
            </a:pPr>
            <a:r>
              <a:rPr lang="ru-RU" sz="2800" dirty="0">
                <a:latin typeface="Cambria" panose="02040503050406030204" pitchFamily="18" charset="0"/>
                <a:ea typeface="Cambria" panose="02040503050406030204" pitchFamily="18" charset="0"/>
              </a:rPr>
              <a:t>Разрабатывая функции, использующие обработчики завершения делайте именно так, инициализируйте все описатели ресурсов недопустимыми значениями перед входом в блок </a:t>
            </a:r>
            <a:r>
              <a:rPr lang="ru-RU" sz="2800" b="1" dirty="0">
                <a:latin typeface="Cambria" panose="02040503050406030204" pitchFamily="18" charset="0"/>
                <a:ea typeface="Cambria" panose="02040503050406030204" pitchFamily="18" charset="0"/>
              </a:rPr>
              <a:t>__</a:t>
            </a:r>
            <a:r>
              <a:rPr lang="ru-RU" sz="2800" b="1" dirty="0" err="1">
                <a:latin typeface="Cambria" panose="02040503050406030204" pitchFamily="18" charset="0"/>
                <a:ea typeface="Cambria" panose="02040503050406030204" pitchFamily="18" charset="0"/>
              </a:rPr>
              <a:t>try</a:t>
            </a:r>
            <a:r>
              <a:rPr lang="ru-RU" sz="2800" dirty="0">
                <a:latin typeface="Cambria" panose="02040503050406030204" pitchFamily="18" charset="0"/>
                <a:ea typeface="Cambria" panose="02040503050406030204" pitchFamily="18" charset="0"/>
              </a:rPr>
              <a:t>. Тогда в блоке </a:t>
            </a:r>
            <a:r>
              <a:rPr lang="ru-RU" sz="2800" b="1" dirty="0">
                <a:latin typeface="Cambria" panose="02040503050406030204" pitchFamily="18" charset="0"/>
                <a:ea typeface="Cambria" panose="02040503050406030204" pitchFamily="18" charset="0"/>
              </a:rPr>
              <a:t>__</a:t>
            </a:r>
            <a:r>
              <a:rPr lang="ru-RU" sz="2800" b="1" dirty="0" err="1">
                <a:latin typeface="Cambria" panose="02040503050406030204" pitchFamily="18" charset="0"/>
                <a:ea typeface="Cambria" panose="02040503050406030204" pitchFamily="18" charset="0"/>
              </a:rPr>
              <a:t>finally</a:t>
            </a:r>
            <a:r>
              <a:rPr lang="ru-RU" sz="2800" b="1" dirty="0">
                <a:latin typeface="Cambria" panose="02040503050406030204" pitchFamily="18" charset="0"/>
                <a:ea typeface="Cambria" panose="02040503050406030204" pitchFamily="18" charset="0"/>
              </a:rPr>
              <a:t> </a:t>
            </a:r>
            <a:r>
              <a:rPr lang="ru-RU" sz="2800" dirty="0">
                <a:latin typeface="Cambria" panose="02040503050406030204" pitchFamily="18" charset="0"/>
                <a:ea typeface="Cambria" panose="02040503050406030204" pitchFamily="18" charset="0"/>
              </a:rPr>
              <a:t>Вы проверите, какие ресурсы выделены успешно, и узнаете тем самым, какие из них следует потом освободить</a:t>
            </a:r>
          </a:p>
          <a:p>
            <a:pPr marL="0" indent="0">
              <a:buNone/>
            </a:pPr>
            <a:r>
              <a:rPr lang="ru-RU" sz="2800" dirty="0">
                <a:latin typeface="Cambria" panose="02040503050406030204" pitchFamily="18" charset="0"/>
                <a:ea typeface="Cambria" panose="02040503050406030204" pitchFamily="18" charset="0"/>
              </a:rPr>
              <a:t>Другой распространенный метод отслеживания ресурсов, подлежащих освобождению, – установка флага при успешном выделении ресурса. Код </a:t>
            </a:r>
            <a:r>
              <a:rPr lang="ru-RU" sz="2800" b="1" dirty="0">
                <a:latin typeface="Cambria" panose="02040503050406030204" pitchFamily="18" charset="0"/>
                <a:ea typeface="Cambria" panose="02040503050406030204" pitchFamily="18" charset="0"/>
              </a:rPr>
              <a:t>__</a:t>
            </a:r>
            <a:r>
              <a:rPr lang="ru-RU" sz="2800" b="1" dirty="0" err="1">
                <a:latin typeface="Cambria" panose="02040503050406030204" pitchFamily="18" charset="0"/>
                <a:ea typeface="Cambria" panose="02040503050406030204" pitchFamily="18" charset="0"/>
              </a:rPr>
              <a:t>finally</a:t>
            </a:r>
            <a:r>
              <a:rPr lang="ru-RU" sz="2800" b="1" dirty="0">
                <a:latin typeface="Cambria" panose="02040503050406030204" pitchFamily="18" charset="0"/>
                <a:ea typeface="Cambria" panose="02040503050406030204" pitchFamily="18" charset="0"/>
              </a:rPr>
              <a:t> </a:t>
            </a:r>
            <a:r>
              <a:rPr lang="ru-RU" sz="2800" dirty="0">
                <a:latin typeface="Cambria" panose="02040503050406030204" pitchFamily="18" charset="0"/>
                <a:ea typeface="Cambria" panose="02040503050406030204" pitchFamily="18" charset="0"/>
              </a:rPr>
              <a:t>проверяет состояние флага и таким образом определяет, надо ли освобождать ресурс</a:t>
            </a:r>
            <a:endParaRPr lang="en-US" sz="28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64463419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nvGraphicFramePr>
        <p:xfrm>
          <a:off x="990600" y="365126"/>
          <a:ext cx="10210800" cy="1018309"/>
        </p:xfrm>
        <a:graphic>
          <a:graphicData uri="http://schemas.openxmlformats.org/drawingml/2006/table">
            <a:tbl>
              <a:tblPr/>
              <a:tblGrid>
                <a:gridCol w="10210800">
                  <a:extLst>
                    <a:ext uri="{9D8B030D-6E8A-4147-A177-3AD203B41FA5}">
                      <a16:colId xmlns:a16="http://schemas.microsoft.com/office/drawing/2014/main" val="2263043944"/>
                    </a:ext>
                  </a:extLst>
                </a:gridCol>
              </a:tblGrid>
              <a:tr h="1018309">
                <a:tc>
                  <a:txBody>
                    <a:bodyPr/>
                    <a:lstStyle/>
                    <a:p>
                      <a:r>
                        <a:rPr lang="ru-RU" sz="4200" dirty="0">
                          <a:latin typeface="Cambria" panose="02040503050406030204" pitchFamily="18" charset="0"/>
                          <a:ea typeface="Cambria" panose="02040503050406030204" pitchFamily="18" charset="0"/>
                          <a:cs typeface="Arial" panose="020B0604020202020204" pitchFamily="34" charset="0"/>
                        </a:rPr>
                        <a:t>Структурная обработка исключений</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sp>
        <p:nvSpPr>
          <p:cNvPr id="7" name="Объект 6">
            <a:extLst>
              <a:ext uri="{FF2B5EF4-FFF2-40B4-BE49-F238E27FC236}">
                <a16:creationId xmlns:a16="http://schemas.microsoft.com/office/drawing/2014/main" id="{389FF4F3-573A-E56B-D456-6E4EB3FEF3B5}"/>
              </a:ext>
            </a:extLst>
          </p:cNvPr>
          <p:cNvSpPr>
            <a:spLocks noGrp="1"/>
          </p:cNvSpPr>
          <p:nvPr>
            <p:ph idx="1"/>
          </p:nvPr>
        </p:nvSpPr>
        <p:spPr>
          <a:xfrm>
            <a:off x="838200" y="1622724"/>
            <a:ext cx="10363200" cy="5123132"/>
          </a:xfrm>
        </p:spPr>
        <p:txBody>
          <a:bodyPr>
            <a:normAutofit lnSpcReduction="10000"/>
          </a:bodyPr>
          <a:lstStyle/>
          <a:p>
            <a:pPr marL="0" indent="0">
              <a:buNone/>
            </a:pPr>
            <a:r>
              <a:rPr lang="ru-RU" sz="2800" dirty="0">
                <a:latin typeface="Cambria" panose="02040503050406030204" pitchFamily="18" charset="0"/>
                <a:ea typeface="Cambria" panose="02040503050406030204" pitchFamily="18" charset="0"/>
              </a:rPr>
              <a:t>Итак, </a:t>
            </a:r>
            <a:r>
              <a:rPr lang="ru-RU" dirty="0">
                <a:latin typeface="Cambria" panose="02040503050406030204" pitchFamily="18" charset="0"/>
                <a:ea typeface="Cambria" panose="02040503050406030204" pitchFamily="18" charset="0"/>
              </a:rPr>
              <a:t>п</a:t>
            </a:r>
            <a:r>
              <a:rPr lang="ru-RU" sz="2800" dirty="0">
                <a:latin typeface="Cambria" panose="02040503050406030204" pitchFamily="18" charset="0"/>
                <a:ea typeface="Cambria" panose="02040503050406030204" pitchFamily="18" charset="0"/>
              </a:rPr>
              <a:t>ока нам с Вами удалось четко выделить только два сценария, которые приводят к выполнению блока </a:t>
            </a:r>
            <a:r>
              <a:rPr lang="ru-RU" sz="2800" b="1" dirty="0">
                <a:latin typeface="Cambria" panose="02040503050406030204" pitchFamily="18" charset="0"/>
                <a:ea typeface="Cambria" panose="02040503050406030204" pitchFamily="18" charset="0"/>
              </a:rPr>
              <a:t>__</a:t>
            </a:r>
            <a:r>
              <a:rPr lang="ru-RU" sz="2800" b="1" dirty="0" err="1">
                <a:latin typeface="Cambria" panose="02040503050406030204" pitchFamily="18" charset="0"/>
                <a:ea typeface="Cambria" panose="02040503050406030204" pitchFamily="18" charset="0"/>
              </a:rPr>
              <a:t>finally</a:t>
            </a:r>
            <a:r>
              <a:rPr lang="ru-RU" sz="2800" b="1" dirty="0">
                <a:latin typeface="Cambria" panose="02040503050406030204" pitchFamily="18" charset="0"/>
                <a:ea typeface="Cambria" panose="02040503050406030204" pitchFamily="18" charset="0"/>
              </a:rPr>
              <a:t>:</a:t>
            </a:r>
          </a:p>
          <a:p>
            <a:pPr>
              <a:buFont typeface="Wingdings" panose="05000000000000000000" pitchFamily="2" charset="2"/>
              <a:buChar char="Ø"/>
            </a:pPr>
            <a:r>
              <a:rPr lang="ru-RU" sz="2800" dirty="0">
                <a:latin typeface="Cambria" panose="02040503050406030204" pitchFamily="18" charset="0"/>
                <a:ea typeface="Cambria" panose="02040503050406030204" pitchFamily="18" charset="0"/>
              </a:rPr>
              <a:t>нормальная передача управления от блока </a:t>
            </a:r>
            <a:r>
              <a:rPr lang="ru-RU" sz="2800" b="1" dirty="0">
                <a:latin typeface="Cambria" panose="02040503050406030204" pitchFamily="18" charset="0"/>
                <a:ea typeface="Cambria" panose="02040503050406030204" pitchFamily="18" charset="0"/>
              </a:rPr>
              <a:t>__</a:t>
            </a:r>
            <a:r>
              <a:rPr lang="ru-RU" sz="2800" b="1" dirty="0" err="1">
                <a:latin typeface="Cambria" panose="02040503050406030204" pitchFamily="18" charset="0"/>
                <a:ea typeface="Cambria" panose="02040503050406030204" pitchFamily="18" charset="0"/>
              </a:rPr>
              <a:t>try</a:t>
            </a:r>
            <a:r>
              <a:rPr lang="ru-RU" sz="2800" b="1" dirty="0">
                <a:latin typeface="Cambria" panose="02040503050406030204" pitchFamily="18" charset="0"/>
                <a:ea typeface="Cambria" panose="02040503050406030204" pitchFamily="18" charset="0"/>
              </a:rPr>
              <a:t> </a:t>
            </a:r>
            <a:r>
              <a:rPr lang="ru-RU" sz="2800" dirty="0">
                <a:latin typeface="Cambria" panose="02040503050406030204" pitchFamily="18" charset="0"/>
                <a:ea typeface="Cambria" panose="02040503050406030204" pitchFamily="18" charset="0"/>
              </a:rPr>
              <a:t>блоку </a:t>
            </a:r>
            <a:r>
              <a:rPr lang="ru-RU" sz="2800" b="1" dirty="0">
                <a:latin typeface="Cambria" panose="02040503050406030204" pitchFamily="18" charset="0"/>
                <a:ea typeface="Cambria" panose="02040503050406030204" pitchFamily="18" charset="0"/>
              </a:rPr>
              <a:t>__</a:t>
            </a:r>
            <a:r>
              <a:rPr lang="ru-RU" sz="2800" b="1" dirty="0" err="1">
                <a:latin typeface="Cambria" panose="02040503050406030204" pitchFamily="18" charset="0"/>
                <a:ea typeface="Cambria" panose="02040503050406030204" pitchFamily="18" charset="0"/>
              </a:rPr>
              <a:t>finally</a:t>
            </a:r>
            <a:endParaRPr lang="ru-RU" sz="2800" b="1" dirty="0">
              <a:latin typeface="Cambria" panose="02040503050406030204" pitchFamily="18" charset="0"/>
              <a:ea typeface="Cambria" panose="02040503050406030204" pitchFamily="18" charset="0"/>
            </a:endParaRPr>
          </a:p>
          <a:p>
            <a:pPr>
              <a:buFont typeface="Wingdings" panose="05000000000000000000" pitchFamily="2" charset="2"/>
              <a:buChar char="Ø"/>
            </a:pPr>
            <a:r>
              <a:rPr lang="ru-RU" sz="2800" b="1" dirty="0">
                <a:latin typeface="Cambria" panose="02040503050406030204" pitchFamily="18" charset="0"/>
                <a:ea typeface="Cambria" panose="02040503050406030204" pitchFamily="18" charset="0"/>
              </a:rPr>
              <a:t>локальная раскрутка </a:t>
            </a:r>
            <a:r>
              <a:rPr lang="ru-RU" sz="2800" dirty="0">
                <a:latin typeface="Cambria" panose="02040503050406030204" pitchFamily="18" charset="0"/>
                <a:ea typeface="Cambria" panose="02040503050406030204" pitchFamily="18" charset="0"/>
              </a:rPr>
              <a:t>– преждевременный выход из блока </a:t>
            </a:r>
            <a:r>
              <a:rPr lang="ru-RU" sz="2800" b="1" dirty="0">
                <a:latin typeface="Cambria" panose="02040503050406030204" pitchFamily="18" charset="0"/>
                <a:ea typeface="Cambria" panose="02040503050406030204" pitchFamily="18" charset="0"/>
              </a:rPr>
              <a:t>__</a:t>
            </a:r>
            <a:r>
              <a:rPr lang="ru-RU" sz="2800" b="1" dirty="0" err="1">
                <a:latin typeface="Cambria" panose="02040503050406030204" pitchFamily="18" charset="0"/>
                <a:ea typeface="Cambria" panose="02040503050406030204" pitchFamily="18" charset="0"/>
              </a:rPr>
              <a:t>try</a:t>
            </a:r>
            <a:r>
              <a:rPr lang="ru-RU" sz="2800" b="1" dirty="0">
                <a:latin typeface="Cambria" panose="02040503050406030204" pitchFamily="18" charset="0"/>
                <a:ea typeface="Cambria" panose="02040503050406030204" pitchFamily="18" charset="0"/>
              </a:rPr>
              <a:t> </a:t>
            </a:r>
            <a:r>
              <a:rPr lang="ru-RU" sz="2800" dirty="0">
                <a:latin typeface="Cambria" panose="02040503050406030204" pitchFamily="18" charset="0"/>
                <a:ea typeface="Cambria" panose="02040503050406030204" pitchFamily="18" charset="0"/>
              </a:rPr>
              <a:t>(из-за операторов </a:t>
            </a:r>
            <a:r>
              <a:rPr lang="ru-RU" sz="2800" dirty="0" err="1">
                <a:latin typeface="Cambria" panose="02040503050406030204" pitchFamily="18" charset="0"/>
                <a:ea typeface="Cambria" panose="02040503050406030204" pitchFamily="18" charset="0"/>
              </a:rPr>
              <a:t>goto</a:t>
            </a:r>
            <a:r>
              <a:rPr lang="ru-RU" sz="2800" dirty="0">
                <a:latin typeface="Cambria" panose="02040503050406030204" pitchFamily="18" charset="0"/>
                <a:ea typeface="Cambria" panose="02040503050406030204" pitchFamily="18" charset="0"/>
              </a:rPr>
              <a:t>, </a:t>
            </a:r>
            <a:r>
              <a:rPr lang="ru-RU" sz="2800" dirty="0" err="1">
                <a:latin typeface="Cambria" panose="02040503050406030204" pitchFamily="18" charset="0"/>
                <a:ea typeface="Cambria" panose="02040503050406030204" pitchFamily="18" charset="0"/>
              </a:rPr>
              <a:t>continue</a:t>
            </a:r>
            <a:r>
              <a:rPr lang="ru-RU" sz="2800" dirty="0">
                <a:latin typeface="Cambria" panose="02040503050406030204" pitchFamily="18" charset="0"/>
                <a:ea typeface="Cambria" panose="02040503050406030204" pitchFamily="18" charset="0"/>
              </a:rPr>
              <a:t>, </a:t>
            </a:r>
            <a:r>
              <a:rPr lang="ru-RU" sz="2800" dirty="0" err="1">
                <a:latin typeface="Cambria" panose="02040503050406030204" pitchFamily="18" charset="0"/>
                <a:ea typeface="Cambria" panose="02040503050406030204" pitchFamily="18" charset="0"/>
              </a:rPr>
              <a:t>break</a:t>
            </a:r>
            <a:r>
              <a:rPr lang="ru-RU" sz="2800" dirty="0">
                <a:latin typeface="Cambria" panose="02040503050406030204" pitchFamily="18" charset="0"/>
                <a:ea typeface="Cambria" panose="02040503050406030204" pitchFamily="18" charset="0"/>
              </a:rPr>
              <a:t>, </a:t>
            </a:r>
            <a:r>
              <a:rPr lang="ru-RU" sz="2800" dirty="0" err="1">
                <a:latin typeface="Cambria" panose="02040503050406030204" pitchFamily="18" charset="0"/>
                <a:ea typeface="Cambria" panose="02040503050406030204" pitchFamily="18" charset="0"/>
              </a:rPr>
              <a:t>return</a:t>
            </a:r>
            <a:r>
              <a:rPr lang="ru-RU" sz="2800" dirty="0">
                <a:latin typeface="Cambria" panose="02040503050406030204" pitchFamily="18" charset="0"/>
                <a:ea typeface="Cambria" panose="02040503050406030204" pitchFamily="18" charset="0"/>
              </a:rPr>
              <a:t> и т. д.), вызывающий принудительную передачу управления блоку </a:t>
            </a:r>
            <a:r>
              <a:rPr lang="ru-RU" sz="2800" b="1" dirty="0">
                <a:latin typeface="Cambria" panose="02040503050406030204" pitchFamily="18" charset="0"/>
                <a:ea typeface="Cambria" panose="02040503050406030204" pitchFamily="18" charset="0"/>
              </a:rPr>
              <a:t>__</a:t>
            </a:r>
            <a:r>
              <a:rPr lang="ru-RU" sz="2800" b="1" dirty="0" err="1">
                <a:latin typeface="Cambria" panose="02040503050406030204" pitchFamily="18" charset="0"/>
                <a:ea typeface="Cambria" panose="02040503050406030204" pitchFamily="18" charset="0"/>
              </a:rPr>
              <a:t>finally</a:t>
            </a:r>
            <a:endParaRPr lang="ru-RU" sz="2800" b="1" dirty="0">
              <a:latin typeface="Cambria" panose="02040503050406030204" pitchFamily="18" charset="0"/>
              <a:ea typeface="Cambria" panose="02040503050406030204" pitchFamily="18" charset="0"/>
            </a:endParaRPr>
          </a:p>
          <a:p>
            <a:pPr marL="0" indent="0">
              <a:buNone/>
            </a:pPr>
            <a:r>
              <a:rPr lang="ru-RU" sz="2800" dirty="0">
                <a:latin typeface="Cambria" panose="02040503050406030204" pitchFamily="18" charset="0"/>
                <a:ea typeface="Cambria" panose="02040503050406030204" pitchFamily="18" charset="0"/>
              </a:rPr>
              <a:t>Третий сценарий – </a:t>
            </a:r>
            <a:r>
              <a:rPr lang="ru-RU" sz="2800" b="1" dirty="0">
                <a:latin typeface="Cambria" panose="02040503050406030204" pitchFamily="18" charset="0"/>
                <a:ea typeface="Cambria" panose="02040503050406030204" pitchFamily="18" charset="0"/>
              </a:rPr>
              <a:t>глобальная раскрутка </a:t>
            </a:r>
            <a:r>
              <a:rPr lang="ru-RU" sz="2800" dirty="0">
                <a:latin typeface="Cambria" panose="02040503050406030204" pitchFamily="18" charset="0"/>
                <a:ea typeface="Cambria" panose="02040503050406030204" pitchFamily="18" charset="0"/>
              </a:rPr>
              <a:t>(</a:t>
            </a:r>
            <a:r>
              <a:rPr lang="ru-RU" sz="2800" b="1" dirty="0" err="1">
                <a:latin typeface="Cambria" panose="02040503050406030204" pitchFamily="18" charset="0"/>
                <a:ea typeface="Cambria" panose="02040503050406030204" pitchFamily="18" charset="0"/>
              </a:rPr>
              <a:t>global</a:t>
            </a:r>
            <a:r>
              <a:rPr lang="ru-RU" sz="2800" b="1" dirty="0">
                <a:latin typeface="Cambria" panose="02040503050406030204" pitchFamily="18" charset="0"/>
                <a:ea typeface="Cambria" panose="02040503050406030204" pitchFamily="18" charset="0"/>
              </a:rPr>
              <a:t> </a:t>
            </a:r>
            <a:r>
              <a:rPr lang="ru-RU" sz="2800" b="1" dirty="0" err="1">
                <a:latin typeface="Cambria" panose="02040503050406030204" pitchFamily="18" charset="0"/>
                <a:ea typeface="Cambria" panose="02040503050406030204" pitchFamily="18" charset="0"/>
              </a:rPr>
              <a:t>unwind</a:t>
            </a:r>
            <a:r>
              <a:rPr lang="ru-RU" sz="2800" dirty="0">
                <a:latin typeface="Cambria" panose="02040503050406030204" pitchFamily="18" charset="0"/>
                <a:ea typeface="Cambria" panose="02040503050406030204" pitchFamily="18" charset="0"/>
              </a:rPr>
              <a:t>) – протекает не столь выраженно. Вспомним Funcfurter1. Ее блок </a:t>
            </a:r>
            <a:r>
              <a:rPr lang="ru-RU" sz="2800" b="1" dirty="0">
                <a:latin typeface="Cambria" panose="02040503050406030204" pitchFamily="18" charset="0"/>
                <a:ea typeface="Cambria" panose="02040503050406030204" pitchFamily="18" charset="0"/>
              </a:rPr>
              <a:t>__</a:t>
            </a:r>
            <a:r>
              <a:rPr lang="ru-RU" sz="2800" b="1" dirty="0" err="1">
                <a:latin typeface="Cambria" panose="02040503050406030204" pitchFamily="18" charset="0"/>
                <a:ea typeface="Cambria" panose="02040503050406030204" pitchFamily="18" charset="0"/>
              </a:rPr>
              <a:t>try</a:t>
            </a:r>
            <a:r>
              <a:rPr lang="ru-RU" sz="2800" b="1" dirty="0">
                <a:latin typeface="Cambria" panose="02040503050406030204" pitchFamily="18" charset="0"/>
                <a:ea typeface="Cambria" panose="02040503050406030204" pitchFamily="18" charset="0"/>
              </a:rPr>
              <a:t> </a:t>
            </a:r>
            <a:r>
              <a:rPr lang="ru-RU" sz="2800" dirty="0">
                <a:latin typeface="Cambria" panose="02040503050406030204" pitchFamily="18" charset="0"/>
                <a:ea typeface="Cambria" panose="02040503050406030204" pitchFamily="18" charset="0"/>
              </a:rPr>
              <a:t>содержал вызов функции </a:t>
            </a:r>
            <a:r>
              <a:rPr lang="ru-RU" sz="2800" dirty="0" err="1">
                <a:latin typeface="Cambria" panose="02040503050406030204" pitchFamily="18" charset="0"/>
                <a:ea typeface="Cambria" panose="02040503050406030204" pitchFamily="18" charset="0"/>
              </a:rPr>
              <a:t>Funcinator</a:t>
            </a:r>
            <a:r>
              <a:rPr lang="ru-RU" sz="2800" dirty="0">
                <a:latin typeface="Cambria" panose="02040503050406030204" pitchFamily="18" charset="0"/>
                <a:ea typeface="Cambria" panose="02040503050406030204" pitchFamily="18" charset="0"/>
              </a:rPr>
              <a:t>. При неверном доступе к памяти в </a:t>
            </a:r>
            <a:r>
              <a:rPr lang="ru-RU" sz="2800" dirty="0" err="1">
                <a:latin typeface="Cambria" panose="02040503050406030204" pitchFamily="18" charset="0"/>
                <a:ea typeface="Cambria" panose="02040503050406030204" pitchFamily="18" charset="0"/>
              </a:rPr>
              <a:t>Funcinator</a:t>
            </a:r>
            <a:r>
              <a:rPr lang="ru-RU" sz="2800" dirty="0">
                <a:latin typeface="Cambria" panose="02040503050406030204" pitchFamily="18" charset="0"/>
                <a:ea typeface="Cambria" panose="02040503050406030204" pitchFamily="18" charset="0"/>
              </a:rPr>
              <a:t> глобальная раскрутка приводила к выполнению блока </a:t>
            </a:r>
            <a:r>
              <a:rPr lang="ru-RU" sz="2800" b="1" dirty="0">
                <a:latin typeface="Cambria" panose="02040503050406030204" pitchFamily="18" charset="0"/>
                <a:ea typeface="Cambria" panose="02040503050406030204" pitchFamily="18" charset="0"/>
              </a:rPr>
              <a:t>__</a:t>
            </a:r>
            <a:r>
              <a:rPr lang="ru-RU" sz="2800" b="1" dirty="0" err="1">
                <a:latin typeface="Cambria" panose="02040503050406030204" pitchFamily="18" charset="0"/>
                <a:ea typeface="Cambria" panose="02040503050406030204" pitchFamily="18" charset="0"/>
              </a:rPr>
              <a:t>finally</a:t>
            </a:r>
            <a:r>
              <a:rPr lang="ru-RU" sz="2800" b="1" dirty="0">
                <a:latin typeface="Cambria" panose="02040503050406030204" pitchFamily="18" charset="0"/>
                <a:ea typeface="Cambria" panose="02040503050406030204" pitchFamily="18" charset="0"/>
              </a:rPr>
              <a:t> </a:t>
            </a:r>
            <a:r>
              <a:rPr lang="ru-RU" sz="2800" dirty="0">
                <a:latin typeface="Cambria" panose="02040503050406030204" pitchFamily="18" charset="0"/>
                <a:ea typeface="Cambria" panose="02040503050406030204" pitchFamily="18" charset="0"/>
              </a:rPr>
              <a:t>в Funcfurter1</a:t>
            </a:r>
            <a:endParaRPr lang="en-US" sz="28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54794897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nvGraphicFramePr>
        <p:xfrm>
          <a:off x="990600" y="365126"/>
          <a:ext cx="10210800" cy="1018309"/>
        </p:xfrm>
        <a:graphic>
          <a:graphicData uri="http://schemas.openxmlformats.org/drawingml/2006/table">
            <a:tbl>
              <a:tblPr/>
              <a:tblGrid>
                <a:gridCol w="10210800">
                  <a:extLst>
                    <a:ext uri="{9D8B030D-6E8A-4147-A177-3AD203B41FA5}">
                      <a16:colId xmlns:a16="http://schemas.microsoft.com/office/drawing/2014/main" val="2263043944"/>
                    </a:ext>
                  </a:extLst>
                </a:gridCol>
              </a:tblGrid>
              <a:tr h="1018309">
                <a:tc>
                  <a:txBody>
                    <a:bodyPr/>
                    <a:lstStyle/>
                    <a:p>
                      <a:r>
                        <a:rPr lang="ru-RU" sz="4200" dirty="0">
                          <a:latin typeface="Cambria" panose="02040503050406030204" pitchFamily="18" charset="0"/>
                          <a:ea typeface="Cambria" panose="02040503050406030204" pitchFamily="18" charset="0"/>
                          <a:cs typeface="Arial" panose="020B0604020202020204" pitchFamily="34" charset="0"/>
                        </a:rPr>
                        <a:t>Структурная обработка исключений</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sp>
        <p:nvSpPr>
          <p:cNvPr id="7" name="Объект 6">
            <a:extLst>
              <a:ext uri="{FF2B5EF4-FFF2-40B4-BE49-F238E27FC236}">
                <a16:creationId xmlns:a16="http://schemas.microsoft.com/office/drawing/2014/main" id="{389FF4F3-573A-E56B-D456-6E4EB3FEF3B5}"/>
              </a:ext>
            </a:extLst>
          </p:cNvPr>
          <p:cNvSpPr>
            <a:spLocks noGrp="1"/>
          </p:cNvSpPr>
          <p:nvPr>
            <p:ph idx="1"/>
          </p:nvPr>
        </p:nvSpPr>
        <p:spPr>
          <a:xfrm>
            <a:off x="838200" y="1622724"/>
            <a:ext cx="10530526" cy="5123132"/>
          </a:xfrm>
        </p:spPr>
        <p:txBody>
          <a:bodyPr>
            <a:normAutofit lnSpcReduction="10000"/>
          </a:bodyPr>
          <a:lstStyle/>
          <a:p>
            <a:pPr marL="0" indent="0">
              <a:buNone/>
            </a:pPr>
            <a:r>
              <a:rPr lang="ru-RU" sz="2800" dirty="0">
                <a:latin typeface="Cambria" panose="02040503050406030204" pitchFamily="18" charset="0"/>
                <a:ea typeface="Cambria" panose="02040503050406030204" pitchFamily="18" charset="0"/>
              </a:rPr>
              <a:t>Выполнение кода в блоке </a:t>
            </a:r>
            <a:r>
              <a:rPr lang="ru-RU" sz="2800" b="1" dirty="0">
                <a:latin typeface="Cambria" panose="02040503050406030204" pitchFamily="18" charset="0"/>
                <a:ea typeface="Cambria" panose="02040503050406030204" pitchFamily="18" charset="0"/>
              </a:rPr>
              <a:t>__</a:t>
            </a:r>
            <a:r>
              <a:rPr lang="ru-RU" sz="2800" b="1" dirty="0" err="1">
                <a:latin typeface="Cambria" panose="02040503050406030204" pitchFamily="18" charset="0"/>
                <a:ea typeface="Cambria" panose="02040503050406030204" pitchFamily="18" charset="0"/>
              </a:rPr>
              <a:t>finally</a:t>
            </a:r>
            <a:r>
              <a:rPr lang="ru-RU" sz="2800" b="1" dirty="0">
                <a:latin typeface="Cambria" panose="02040503050406030204" pitchFamily="18" charset="0"/>
                <a:ea typeface="Cambria" panose="02040503050406030204" pitchFamily="18" charset="0"/>
              </a:rPr>
              <a:t> </a:t>
            </a:r>
            <a:r>
              <a:rPr lang="ru-RU" sz="2800" dirty="0">
                <a:latin typeface="Cambria" panose="02040503050406030204" pitchFamily="18" charset="0"/>
                <a:ea typeface="Cambria" panose="02040503050406030204" pitchFamily="18" charset="0"/>
              </a:rPr>
              <a:t>всегда начинается в результате возникновения одной из этих трех ситуаций. Чтобы определить, какая из них вызвала выполнение блока </a:t>
            </a:r>
            <a:r>
              <a:rPr lang="ru-RU" sz="2800" b="1" dirty="0">
                <a:latin typeface="Cambria" panose="02040503050406030204" pitchFamily="18" charset="0"/>
                <a:ea typeface="Cambria" panose="02040503050406030204" pitchFamily="18" charset="0"/>
              </a:rPr>
              <a:t>__</a:t>
            </a:r>
            <a:r>
              <a:rPr lang="ru-RU" sz="2800" b="1" dirty="0" err="1">
                <a:latin typeface="Cambria" panose="02040503050406030204" pitchFamily="18" charset="0"/>
                <a:ea typeface="Cambria" panose="02040503050406030204" pitchFamily="18" charset="0"/>
              </a:rPr>
              <a:t>finally</a:t>
            </a:r>
            <a:r>
              <a:rPr lang="ru-RU" sz="2800" dirty="0">
                <a:latin typeface="Cambria" panose="02040503050406030204" pitchFamily="18" charset="0"/>
                <a:ea typeface="Cambria" panose="02040503050406030204" pitchFamily="18" charset="0"/>
              </a:rPr>
              <a:t>, вызовите встраиваемую функцию </a:t>
            </a:r>
            <a:r>
              <a:rPr lang="ru-RU" sz="2800" dirty="0" err="1">
                <a:latin typeface="Cambria" panose="02040503050406030204" pitchFamily="18" charset="0"/>
                <a:ea typeface="Cambria" panose="02040503050406030204" pitchFamily="18" charset="0"/>
              </a:rPr>
              <a:t>AbnormalTermination</a:t>
            </a:r>
            <a:r>
              <a:rPr lang="ru-RU" sz="2800" dirty="0">
                <a:latin typeface="Cambria" panose="02040503050406030204" pitchFamily="18" charset="0"/>
                <a:ea typeface="Cambria" panose="02040503050406030204" pitchFamily="18" charset="0"/>
              </a:rPr>
              <a:t>:</a:t>
            </a:r>
          </a:p>
          <a:p>
            <a:pPr marL="0" indent="0">
              <a:buNone/>
            </a:pPr>
            <a:endParaRPr lang="ru-RU" dirty="0">
              <a:latin typeface="Cambria" panose="02040503050406030204" pitchFamily="18" charset="0"/>
              <a:ea typeface="Cambria" panose="02040503050406030204" pitchFamily="18" charset="0"/>
            </a:endParaRPr>
          </a:p>
          <a:p>
            <a:pPr marL="0" indent="0">
              <a:buNone/>
            </a:pPr>
            <a:endParaRPr lang="ru-RU" sz="2800" dirty="0">
              <a:latin typeface="Cambria" panose="02040503050406030204" pitchFamily="18" charset="0"/>
              <a:ea typeface="Cambria" panose="02040503050406030204" pitchFamily="18" charset="0"/>
            </a:endParaRPr>
          </a:p>
          <a:p>
            <a:pPr marL="0" indent="0">
              <a:buNone/>
            </a:pPr>
            <a:r>
              <a:rPr lang="ru-RU" dirty="0">
                <a:latin typeface="Cambria" panose="02040503050406030204" pitchFamily="18" charset="0"/>
                <a:ea typeface="Cambria" panose="02040503050406030204" pitchFamily="18" charset="0"/>
              </a:rPr>
              <a:t>Её</a:t>
            </a:r>
            <a:r>
              <a:rPr lang="ru-RU" sz="2800" dirty="0">
                <a:latin typeface="Cambria" panose="02040503050406030204" pitchFamily="18" charset="0"/>
                <a:ea typeface="Cambria" panose="02040503050406030204" pitchFamily="18" charset="0"/>
              </a:rPr>
              <a:t> можно вызвать только из блока </a:t>
            </a:r>
            <a:r>
              <a:rPr lang="ru-RU" sz="2800" b="1" dirty="0">
                <a:latin typeface="Cambria" panose="02040503050406030204" pitchFamily="18" charset="0"/>
                <a:ea typeface="Cambria" panose="02040503050406030204" pitchFamily="18" charset="0"/>
              </a:rPr>
              <a:t>__</a:t>
            </a:r>
            <a:r>
              <a:rPr lang="ru-RU" sz="2800" b="1" dirty="0" err="1">
                <a:latin typeface="Cambria" panose="02040503050406030204" pitchFamily="18" charset="0"/>
                <a:ea typeface="Cambria" panose="02040503050406030204" pitchFamily="18" charset="0"/>
              </a:rPr>
              <a:t>finally</a:t>
            </a:r>
            <a:r>
              <a:rPr lang="ru-RU" sz="2800" dirty="0">
                <a:latin typeface="Cambria" panose="02040503050406030204" pitchFamily="18" charset="0"/>
                <a:ea typeface="Cambria" panose="02040503050406030204" pitchFamily="18" charset="0"/>
              </a:rPr>
              <a:t>; она возвращает булево значение, которое сообщает, был ли преждевременный выход из блока </a:t>
            </a:r>
            <a:r>
              <a:rPr lang="ru-RU" sz="2800" b="1" dirty="0">
                <a:latin typeface="Cambria" panose="02040503050406030204" pitchFamily="18" charset="0"/>
                <a:ea typeface="Cambria" panose="02040503050406030204" pitchFamily="18" charset="0"/>
              </a:rPr>
              <a:t>__</a:t>
            </a:r>
            <a:r>
              <a:rPr lang="ru-RU" sz="2800" b="1" dirty="0" err="1">
                <a:latin typeface="Cambria" panose="02040503050406030204" pitchFamily="18" charset="0"/>
                <a:ea typeface="Cambria" panose="02040503050406030204" pitchFamily="18" charset="0"/>
              </a:rPr>
              <a:t>try</a:t>
            </a:r>
            <a:r>
              <a:rPr lang="ru-RU" sz="2800" dirty="0">
                <a:latin typeface="Cambria" panose="02040503050406030204" pitchFamily="18" charset="0"/>
                <a:ea typeface="Cambria" panose="02040503050406030204" pitchFamily="18" charset="0"/>
              </a:rPr>
              <a:t>, связанного с данным блоком </a:t>
            </a:r>
            <a:r>
              <a:rPr lang="ru-RU" sz="2800" b="1" dirty="0">
                <a:latin typeface="Cambria" panose="02040503050406030204" pitchFamily="18" charset="0"/>
                <a:ea typeface="Cambria" panose="02040503050406030204" pitchFamily="18" charset="0"/>
              </a:rPr>
              <a:t>__</a:t>
            </a:r>
            <a:r>
              <a:rPr lang="ru-RU" sz="2800" b="1" dirty="0" err="1">
                <a:latin typeface="Cambria" panose="02040503050406030204" pitchFamily="18" charset="0"/>
                <a:ea typeface="Cambria" panose="02040503050406030204" pitchFamily="18" charset="0"/>
              </a:rPr>
              <a:t>finally</a:t>
            </a:r>
            <a:r>
              <a:rPr lang="ru-RU" sz="2800" dirty="0">
                <a:latin typeface="Cambria" panose="02040503050406030204" pitchFamily="18" charset="0"/>
                <a:ea typeface="Cambria" panose="02040503050406030204" pitchFamily="18" charset="0"/>
              </a:rPr>
              <a:t>. Иначе говоря, если управление естественным образом передано из </a:t>
            </a:r>
            <a:r>
              <a:rPr lang="ru-RU" sz="2800" b="1" dirty="0">
                <a:latin typeface="Cambria" panose="02040503050406030204" pitchFamily="18" charset="0"/>
                <a:ea typeface="Cambria" panose="02040503050406030204" pitchFamily="18" charset="0"/>
              </a:rPr>
              <a:t>__</a:t>
            </a:r>
            <a:r>
              <a:rPr lang="ru-RU" sz="2800" b="1" dirty="0" err="1">
                <a:latin typeface="Cambria" panose="02040503050406030204" pitchFamily="18" charset="0"/>
                <a:ea typeface="Cambria" panose="02040503050406030204" pitchFamily="18" charset="0"/>
              </a:rPr>
              <a:t>try</a:t>
            </a:r>
            <a:r>
              <a:rPr lang="ru-RU" sz="2800" b="1" dirty="0">
                <a:latin typeface="Cambria" panose="02040503050406030204" pitchFamily="18" charset="0"/>
                <a:ea typeface="Cambria" panose="02040503050406030204" pitchFamily="18" charset="0"/>
              </a:rPr>
              <a:t> </a:t>
            </a:r>
            <a:r>
              <a:rPr lang="ru-RU" sz="2800" dirty="0">
                <a:latin typeface="Cambria" panose="02040503050406030204" pitchFamily="18" charset="0"/>
                <a:ea typeface="Cambria" panose="02040503050406030204" pitchFamily="18" charset="0"/>
              </a:rPr>
              <a:t>в </a:t>
            </a:r>
            <a:r>
              <a:rPr lang="ru-RU" sz="2800" b="1" dirty="0">
                <a:latin typeface="Cambria" panose="02040503050406030204" pitchFamily="18" charset="0"/>
                <a:ea typeface="Cambria" panose="02040503050406030204" pitchFamily="18" charset="0"/>
              </a:rPr>
              <a:t>__</a:t>
            </a:r>
            <a:r>
              <a:rPr lang="ru-RU" sz="2800" b="1" dirty="0" err="1">
                <a:latin typeface="Cambria" panose="02040503050406030204" pitchFamily="18" charset="0"/>
                <a:ea typeface="Cambria" panose="02040503050406030204" pitchFamily="18" charset="0"/>
              </a:rPr>
              <a:t>finally</a:t>
            </a:r>
            <a:r>
              <a:rPr lang="ru-RU" sz="2800" dirty="0">
                <a:latin typeface="Cambria" panose="02040503050406030204" pitchFamily="18" charset="0"/>
                <a:ea typeface="Cambria" panose="02040503050406030204" pitchFamily="18" charset="0"/>
              </a:rPr>
              <a:t>, </a:t>
            </a:r>
            <a:r>
              <a:rPr lang="ru-RU" sz="2800" b="1" dirty="0" err="1">
                <a:latin typeface="Cambria" panose="02040503050406030204" pitchFamily="18" charset="0"/>
                <a:ea typeface="Cambria" panose="02040503050406030204" pitchFamily="18" charset="0"/>
              </a:rPr>
              <a:t>AbnormalTermination</a:t>
            </a:r>
            <a:r>
              <a:rPr lang="ru-RU" sz="2800" dirty="0">
                <a:latin typeface="Cambria" panose="02040503050406030204" pitchFamily="18" charset="0"/>
                <a:ea typeface="Cambria" panose="02040503050406030204" pitchFamily="18" charset="0"/>
              </a:rPr>
              <a:t> возвращает FALSE. А если выход был преждевременным – то вызов </a:t>
            </a:r>
            <a:r>
              <a:rPr lang="ru-RU" sz="2800" b="1" dirty="0" err="1">
                <a:latin typeface="Cambria" panose="02040503050406030204" pitchFamily="18" charset="0"/>
                <a:ea typeface="Cambria" panose="02040503050406030204" pitchFamily="18" charset="0"/>
              </a:rPr>
              <a:t>AbnormalTermination</a:t>
            </a:r>
            <a:r>
              <a:rPr lang="ru-RU" sz="2800" dirty="0">
                <a:latin typeface="Cambria" panose="02040503050406030204" pitchFamily="18" charset="0"/>
                <a:ea typeface="Cambria" panose="02040503050406030204" pitchFamily="18" charset="0"/>
              </a:rPr>
              <a:t> дает TRUE</a:t>
            </a:r>
            <a:endParaRPr lang="en-US" sz="2800" dirty="0">
              <a:latin typeface="Cambria" panose="02040503050406030204" pitchFamily="18" charset="0"/>
              <a:ea typeface="Cambria" panose="02040503050406030204" pitchFamily="18" charset="0"/>
            </a:endParaRPr>
          </a:p>
        </p:txBody>
      </p:sp>
      <p:pic>
        <p:nvPicPr>
          <p:cNvPr id="4" name="Picture 3">
            <a:extLst>
              <a:ext uri="{FF2B5EF4-FFF2-40B4-BE49-F238E27FC236}">
                <a16:creationId xmlns:a16="http://schemas.microsoft.com/office/drawing/2014/main" id="{FE512602-F682-B200-DE2D-8F3F96C81D2D}"/>
              </a:ext>
            </a:extLst>
          </p:cNvPr>
          <p:cNvPicPr>
            <a:picLocks noChangeAspect="1"/>
          </p:cNvPicPr>
          <p:nvPr/>
        </p:nvPicPr>
        <p:blipFill>
          <a:blip r:embed="rId2"/>
          <a:stretch>
            <a:fillRect/>
          </a:stretch>
        </p:blipFill>
        <p:spPr>
          <a:xfrm>
            <a:off x="3665063" y="3206783"/>
            <a:ext cx="4876800" cy="5905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6579075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nvGraphicFramePr>
        <p:xfrm>
          <a:off x="990600" y="365126"/>
          <a:ext cx="10210800" cy="1018309"/>
        </p:xfrm>
        <a:graphic>
          <a:graphicData uri="http://schemas.openxmlformats.org/drawingml/2006/table">
            <a:tbl>
              <a:tblPr/>
              <a:tblGrid>
                <a:gridCol w="10210800">
                  <a:extLst>
                    <a:ext uri="{9D8B030D-6E8A-4147-A177-3AD203B41FA5}">
                      <a16:colId xmlns:a16="http://schemas.microsoft.com/office/drawing/2014/main" val="2263043944"/>
                    </a:ext>
                  </a:extLst>
                </a:gridCol>
              </a:tblGrid>
              <a:tr h="1018309">
                <a:tc>
                  <a:txBody>
                    <a:bodyPr/>
                    <a:lstStyle/>
                    <a:p>
                      <a:r>
                        <a:rPr lang="ru-RU" sz="4200" dirty="0">
                          <a:latin typeface="Cambria" panose="02040503050406030204" pitchFamily="18" charset="0"/>
                          <a:ea typeface="Cambria" panose="02040503050406030204" pitchFamily="18" charset="0"/>
                          <a:cs typeface="Arial" panose="020B0604020202020204" pitchFamily="34" charset="0"/>
                        </a:rPr>
                        <a:t>Структурная обработка исключений</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sp>
        <p:nvSpPr>
          <p:cNvPr id="7" name="Объект 6">
            <a:extLst>
              <a:ext uri="{FF2B5EF4-FFF2-40B4-BE49-F238E27FC236}">
                <a16:creationId xmlns:a16="http://schemas.microsoft.com/office/drawing/2014/main" id="{389FF4F3-573A-E56B-D456-6E4EB3FEF3B5}"/>
              </a:ext>
            </a:extLst>
          </p:cNvPr>
          <p:cNvSpPr>
            <a:spLocks noGrp="1"/>
          </p:cNvSpPr>
          <p:nvPr>
            <p:ph idx="1"/>
          </p:nvPr>
        </p:nvSpPr>
        <p:spPr>
          <a:xfrm>
            <a:off x="838200" y="1622724"/>
            <a:ext cx="10363200" cy="5123132"/>
          </a:xfrm>
        </p:spPr>
        <p:txBody>
          <a:bodyPr>
            <a:normAutofit lnSpcReduction="10000"/>
          </a:bodyPr>
          <a:lstStyle/>
          <a:p>
            <a:pPr marL="0" indent="0">
              <a:buNone/>
            </a:pPr>
            <a:r>
              <a:rPr lang="ru-RU" i="0" dirty="0">
                <a:effectLst/>
                <a:latin typeface="Cambria" panose="02040503050406030204" pitchFamily="18" charset="0"/>
                <a:ea typeface="Cambria" panose="02040503050406030204" pitchFamily="18" charset="0"/>
              </a:rPr>
              <a:t>Закроем глаза и помечтаем, какие бы программы мы писали, если бы сбои в них были невозможны!</a:t>
            </a:r>
          </a:p>
          <a:p>
            <a:pPr marL="0" indent="0">
              <a:buNone/>
            </a:pPr>
            <a:r>
              <a:rPr lang="ru-RU" i="0" dirty="0">
                <a:effectLst/>
                <a:latin typeface="Cambria" panose="02040503050406030204" pitchFamily="18" charset="0"/>
                <a:ea typeface="Cambria" panose="02040503050406030204" pitchFamily="18" charset="0"/>
              </a:rPr>
              <a:t>Представляете: памяти навалом, неверных указателей никто не передает, нужные файлы всегда на месте</a:t>
            </a:r>
          </a:p>
          <a:p>
            <a:pPr marL="0" indent="0">
              <a:buNone/>
            </a:pPr>
            <a:r>
              <a:rPr lang="ru-RU" i="0" dirty="0">
                <a:effectLst/>
                <a:latin typeface="Cambria" panose="02040503050406030204" pitchFamily="18" charset="0"/>
                <a:ea typeface="Cambria" panose="02040503050406030204" pitchFamily="18" charset="0"/>
              </a:rPr>
              <a:t>Не программирование, а праздник, да? А код программ? Насколько он стал бы проще и понятнее! Без всех этих </a:t>
            </a:r>
            <a:r>
              <a:rPr lang="ru-RU" i="0" dirty="0" err="1">
                <a:effectLst/>
                <a:latin typeface="Cambria" panose="02040503050406030204" pitchFamily="18" charset="0"/>
                <a:ea typeface="Cambria" panose="02040503050406030204" pitchFamily="18" charset="0"/>
              </a:rPr>
              <a:t>if</a:t>
            </a:r>
            <a:r>
              <a:rPr lang="ru-RU" i="0" dirty="0">
                <a:effectLst/>
                <a:latin typeface="Cambria" panose="02040503050406030204" pitchFamily="18" charset="0"/>
                <a:ea typeface="Cambria" panose="02040503050406030204" pitchFamily="18" charset="0"/>
              </a:rPr>
              <a:t> и </a:t>
            </a:r>
            <a:r>
              <a:rPr lang="ru-RU" i="0" dirty="0" err="1">
                <a:effectLst/>
                <a:latin typeface="Cambria" panose="02040503050406030204" pitchFamily="18" charset="0"/>
                <a:ea typeface="Cambria" panose="02040503050406030204" pitchFamily="18" charset="0"/>
              </a:rPr>
              <a:t>goto</a:t>
            </a:r>
            <a:endParaRPr lang="ru-RU" i="0" dirty="0">
              <a:effectLst/>
              <a:latin typeface="Cambria" panose="02040503050406030204" pitchFamily="18" charset="0"/>
              <a:ea typeface="Cambria" panose="02040503050406030204" pitchFamily="18" charset="0"/>
            </a:endParaRPr>
          </a:p>
          <a:p>
            <a:pPr marL="0" indent="0">
              <a:buNone/>
            </a:pPr>
            <a:r>
              <a:rPr lang="ru-RU" dirty="0">
                <a:latin typeface="Cambria" panose="02040503050406030204" pitchFamily="18" charset="0"/>
                <a:ea typeface="Cambria" panose="02040503050406030204" pitchFamily="18" charset="0"/>
              </a:rPr>
              <a:t>И если Вы давно мечтали о такой среде программирования, Вы сразу же оцените </a:t>
            </a:r>
            <a:r>
              <a:rPr lang="ru-RU" b="1" dirty="0">
                <a:latin typeface="Cambria" panose="02040503050406030204" pitchFamily="18" charset="0"/>
                <a:ea typeface="Cambria" panose="02040503050406030204" pitchFamily="18" charset="0"/>
              </a:rPr>
              <a:t>структурную обработку исключений </a:t>
            </a:r>
          </a:p>
          <a:p>
            <a:pPr marL="0" indent="0">
              <a:buNone/>
            </a:pPr>
            <a:r>
              <a:rPr lang="ru-RU" dirty="0">
                <a:latin typeface="Cambria" panose="02040503050406030204" pitchFamily="18" charset="0"/>
                <a:ea typeface="Cambria" panose="02040503050406030204" pitchFamily="18" charset="0"/>
              </a:rPr>
              <a:t>Преимущество SEH в том, что при написании кода можно сосредоточиться на решении своей задачи. Если при выполнении программы возникнут неприятности, система сама обнаружит их и сообщит пользователю</a:t>
            </a:r>
            <a:endParaRPr lang="en-US"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44590241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nvGraphicFramePr>
        <p:xfrm>
          <a:off x="208177" y="252004"/>
          <a:ext cx="5485613" cy="1920240"/>
        </p:xfrm>
        <a:graphic>
          <a:graphicData uri="http://schemas.openxmlformats.org/drawingml/2006/table">
            <a:tbl>
              <a:tblPr/>
              <a:tblGrid>
                <a:gridCol w="5485613">
                  <a:extLst>
                    <a:ext uri="{9D8B030D-6E8A-4147-A177-3AD203B41FA5}">
                      <a16:colId xmlns:a16="http://schemas.microsoft.com/office/drawing/2014/main" val="2263043944"/>
                    </a:ext>
                  </a:extLst>
                </a:gridCol>
              </a:tblGrid>
              <a:tr h="1018309">
                <a:tc>
                  <a:txBody>
                    <a:bodyPr/>
                    <a:lstStyle/>
                    <a:p>
                      <a:r>
                        <a:rPr lang="ru-RU" sz="4200" dirty="0">
                          <a:latin typeface="Cambria" panose="02040503050406030204" pitchFamily="18" charset="0"/>
                          <a:ea typeface="Cambria" panose="02040503050406030204" pitchFamily="18" charset="0"/>
                          <a:cs typeface="Arial" panose="020B0604020202020204" pitchFamily="34" charset="0"/>
                        </a:rPr>
                        <a:t>Структурная обработка исключений</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pic>
        <p:nvPicPr>
          <p:cNvPr id="4" name="Content Placeholder 3">
            <a:extLst>
              <a:ext uri="{FF2B5EF4-FFF2-40B4-BE49-F238E27FC236}">
                <a16:creationId xmlns:a16="http://schemas.microsoft.com/office/drawing/2014/main" id="{9DD3A5AB-718F-03E9-FDB6-1410CF897FFD}"/>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5775910" y="160259"/>
            <a:ext cx="6207913" cy="6447136"/>
          </a:xfrm>
        </p:spPr>
      </p:pic>
      <p:sp>
        <p:nvSpPr>
          <p:cNvPr id="7" name="TextBox 6">
            <a:extLst>
              <a:ext uri="{FF2B5EF4-FFF2-40B4-BE49-F238E27FC236}">
                <a16:creationId xmlns:a16="http://schemas.microsoft.com/office/drawing/2014/main" id="{2CA7153B-CBB2-60FE-68C0-7372AB977963}"/>
              </a:ext>
            </a:extLst>
          </p:cNvPr>
          <p:cNvSpPr txBox="1"/>
          <p:nvPr/>
        </p:nvSpPr>
        <p:spPr>
          <a:xfrm>
            <a:off x="208177" y="2298876"/>
            <a:ext cx="5400771" cy="1107996"/>
          </a:xfrm>
          <a:prstGeom prst="rect">
            <a:avLst/>
          </a:prstGeom>
          <a:noFill/>
        </p:spPr>
        <p:txBody>
          <a:bodyPr wrap="square">
            <a:spAutoFit/>
          </a:bodyPr>
          <a:lstStyle/>
          <a:p>
            <a:r>
              <a:rPr lang="ru-RU" sz="2200" dirty="0">
                <a:latin typeface="Cambria" panose="02040503050406030204" pitchFamily="18" charset="0"/>
                <a:ea typeface="Cambria" panose="02040503050406030204" pitchFamily="18" charset="0"/>
              </a:rPr>
              <a:t>Следующий фрагмент демонстрирует использование встраиваемой функции </a:t>
            </a:r>
            <a:r>
              <a:rPr lang="ru-RU" sz="2200" b="1" dirty="0" err="1">
                <a:latin typeface="Cambria" panose="02040503050406030204" pitchFamily="18" charset="0"/>
                <a:ea typeface="Cambria" panose="02040503050406030204" pitchFamily="18" charset="0"/>
              </a:rPr>
              <a:t>AbnormalTermination</a:t>
            </a:r>
            <a:endParaRPr lang="en-US" sz="2200" b="1"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85668243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nvGraphicFramePr>
        <p:xfrm>
          <a:off x="990600" y="365126"/>
          <a:ext cx="10210800" cy="1018309"/>
        </p:xfrm>
        <a:graphic>
          <a:graphicData uri="http://schemas.openxmlformats.org/drawingml/2006/table">
            <a:tbl>
              <a:tblPr/>
              <a:tblGrid>
                <a:gridCol w="10210800">
                  <a:extLst>
                    <a:ext uri="{9D8B030D-6E8A-4147-A177-3AD203B41FA5}">
                      <a16:colId xmlns:a16="http://schemas.microsoft.com/office/drawing/2014/main" val="2263043944"/>
                    </a:ext>
                  </a:extLst>
                </a:gridCol>
              </a:tblGrid>
              <a:tr h="1018309">
                <a:tc>
                  <a:txBody>
                    <a:bodyPr/>
                    <a:lstStyle/>
                    <a:p>
                      <a:r>
                        <a:rPr lang="ru-RU" sz="4200" dirty="0">
                          <a:latin typeface="Cambria" panose="02040503050406030204" pitchFamily="18" charset="0"/>
                          <a:ea typeface="Cambria" panose="02040503050406030204" pitchFamily="18" charset="0"/>
                          <a:cs typeface="Arial" panose="020B0604020202020204" pitchFamily="34" charset="0"/>
                        </a:rPr>
                        <a:t>Структурная обработка исключений</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sp>
        <p:nvSpPr>
          <p:cNvPr id="7" name="Объект 6">
            <a:extLst>
              <a:ext uri="{FF2B5EF4-FFF2-40B4-BE49-F238E27FC236}">
                <a16:creationId xmlns:a16="http://schemas.microsoft.com/office/drawing/2014/main" id="{389FF4F3-573A-E56B-D456-6E4EB3FEF3B5}"/>
              </a:ext>
            </a:extLst>
          </p:cNvPr>
          <p:cNvSpPr>
            <a:spLocks noGrp="1"/>
          </p:cNvSpPr>
          <p:nvPr>
            <p:ph idx="1"/>
          </p:nvPr>
        </p:nvSpPr>
        <p:spPr>
          <a:xfrm>
            <a:off x="838200" y="1622724"/>
            <a:ext cx="10530526" cy="5123132"/>
          </a:xfrm>
        </p:spPr>
        <p:txBody>
          <a:bodyPr>
            <a:normAutofit/>
          </a:bodyPr>
          <a:lstStyle/>
          <a:p>
            <a:pPr marL="0" indent="0">
              <a:buNone/>
            </a:pPr>
            <a:r>
              <a:rPr lang="ru-RU" sz="2800" dirty="0">
                <a:latin typeface="Cambria" panose="02040503050406030204" pitchFamily="18" charset="0"/>
                <a:ea typeface="Cambria" panose="02040503050406030204" pitchFamily="18" charset="0"/>
              </a:rPr>
              <a:t>Теперь Вы знаете, как создавать обработчики завершения. Давайте суммируем причины, по которым следует применять обработчики завершения.</a:t>
            </a:r>
          </a:p>
          <a:p>
            <a:pPr>
              <a:buFont typeface="Wingdings" panose="05000000000000000000" pitchFamily="2" charset="2"/>
              <a:buChar char="Ø"/>
            </a:pPr>
            <a:r>
              <a:rPr lang="ru-RU" sz="2800" dirty="0">
                <a:latin typeface="Cambria" panose="02040503050406030204" pitchFamily="18" charset="0"/>
                <a:ea typeface="Cambria" panose="02040503050406030204" pitchFamily="18" charset="0"/>
              </a:rPr>
              <a:t>Упрощается обработка ошибок – очистка гарантируется и проводится в одном месте</a:t>
            </a:r>
          </a:p>
          <a:p>
            <a:pPr>
              <a:buFont typeface="Wingdings" panose="05000000000000000000" pitchFamily="2" charset="2"/>
              <a:buChar char="Ø"/>
            </a:pPr>
            <a:r>
              <a:rPr lang="ru-RU" sz="2800" dirty="0">
                <a:latin typeface="Cambria" panose="02040503050406030204" pitchFamily="18" charset="0"/>
                <a:ea typeface="Cambria" panose="02040503050406030204" pitchFamily="18" charset="0"/>
              </a:rPr>
              <a:t>Улучшается восприятие текста программ</a:t>
            </a:r>
          </a:p>
          <a:p>
            <a:pPr>
              <a:buFont typeface="Wingdings" panose="05000000000000000000" pitchFamily="2" charset="2"/>
              <a:buChar char="Ø"/>
            </a:pPr>
            <a:r>
              <a:rPr lang="ru-RU" sz="2800" dirty="0">
                <a:latin typeface="Cambria" panose="02040503050406030204" pitchFamily="18" charset="0"/>
                <a:ea typeface="Cambria" panose="02040503050406030204" pitchFamily="18" charset="0"/>
              </a:rPr>
              <a:t>Облегчается сопровождение кода</a:t>
            </a:r>
          </a:p>
          <a:p>
            <a:pPr>
              <a:buFont typeface="Wingdings" panose="05000000000000000000" pitchFamily="2" charset="2"/>
              <a:buChar char="Ø"/>
            </a:pPr>
            <a:r>
              <a:rPr lang="ru-RU" sz="2800" dirty="0">
                <a:latin typeface="Cambria" panose="02040503050406030204" pitchFamily="18" charset="0"/>
                <a:ea typeface="Cambria" panose="02040503050406030204" pitchFamily="18" charset="0"/>
              </a:rPr>
              <a:t>Удается добиться минимальных издержек по скорости и размеру кода — при условии правильного применения обработчиков</a:t>
            </a:r>
            <a:endParaRPr lang="en-US" sz="28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99860453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nvGraphicFramePr>
        <p:xfrm>
          <a:off x="990600" y="365126"/>
          <a:ext cx="10210800" cy="1018309"/>
        </p:xfrm>
        <a:graphic>
          <a:graphicData uri="http://schemas.openxmlformats.org/drawingml/2006/table">
            <a:tbl>
              <a:tblPr/>
              <a:tblGrid>
                <a:gridCol w="10210800">
                  <a:extLst>
                    <a:ext uri="{9D8B030D-6E8A-4147-A177-3AD203B41FA5}">
                      <a16:colId xmlns:a16="http://schemas.microsoft.com/office/drawing/2014/main" val="2263043944"/>
                    </a:ext>
                  </a:extLst>
                </a:gridCol>
              </a:tblGrid>
              <a:tr h="1018309">
                <a:tc>
                  <a:txBody>
                    <a:bodyPr/>
                    <a:lstStyle/>
                    <a:p>
                      <a:r>
                        <a:rPr lang="ru-RU" sz="4200" dirty="0">
                          <a:latin typeface="Cambria" panose="02040503050406030204" pitchFamily="18" charset="0"/>
                          <a:ea typeface="Cambria" panose="02040503050406030204" pitchFamily="18" charset="0"/>
                          <a:cs typeface="Arial" panose="020B0604020202020204" pitchFamily="34" charset="0"/>
                        </a:rPr>
                        <a:t>Структурная обработка исключений</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sp>
        <p:nvSpPr>
          <p:cNvPr id="7" name="Объект 6">
            <a:extLst>
              <a:ext uri="{FF2B5EF4-FFF2-40B4-BE49-F238E27FC236}">
                <a16:creationId xmlns:a16="http://schemas.microsoft.com/office/drawing/2014/main" id="{389FF4F3-573A-E56B-D456-6E4EB3FEF3B5}"/>
              </a:ext>
            </a:extLst>
          </p:cNvPr>
          <p:cNvSpPr>
            <a:spLocks noGrp="1"/>
          </p:cNvSpPr>
          <p:nvPr>
            <p:ph idx="1"/>
          </p:nvPr>
        </p:nvSpPr>
        <p:spPr>
          <a:xfrm>
            <a:off x="838200" y="1622724"/>
            <a:ext cx="10530526" cy="5123132"/>
          </a:xfrm>
        </p:spPr>
        <p:txBody>
          <a:bodyPr>
            <a:normAutofit/>
          </a:bodyPr>
          <a:lstStyle/>
          <a:p>
            <a:pPr marL="0" indent="0">
              <a:buNone/>
            </a:pPr>
            <a:r>
              <a:rPr lang="ru-RU" sz="2800" dirty="0">
                <a:latin typeface="Cambria" panose="02040503050406030204" pitchFamily="18" charset="0"/>
                <a:ea typeface="Cambria" panose="02040503050406030204" pitchFamily="18" charset="0"/>
              </a:rPr>
              <a:t>Исключение </a:t>
            </a:r>
            <a:r>
              <a:rPr lang="ru-RU" dirty="0">
                <a:latin typeface="Cambria" panose="02040503050406030204" pitchFamily="18" charset="0"/>
                <a:ea typeface="Cambria" panose="02040503050406030204" pitchFamily="18" charset="0"/>
              </a:rPr>
              <a:t>–</a:t>
            </a:r>
            <a:r>
              <a:rPr lang="ru-RU" sz="2800" dirty="0">
                <a:latin typeface="Cambria" panose="02040503050406030204" pitchFamily="18" charset="0"/>
                <a:ea typeface="Cambria" panose="02040503050406030204" pitchFamily="18" charset="0"/>
              </a:rPr>
              <a:t> это событие, которого Вы не ожидали</a:t>
            </a:r>
          </a:p>
          <a:p>
            <a:pPr marL="0" indent="0">
              <a:buNone/>
            </a:pPr>
            <a:r>
              <a:rPr lang="ru-RU" sz="2800" dirty="0">
                <a:latin typeface="Cambria" panose="02040503050406030204" pitchFamily="18" charset="0"/>
                <a:ea typeface="Cambria" panose="02040503050406030204" pitchFamily="18" charset="0"/>
              </a:rPr>
              <a:t>В хорошо написанной программе не предполагается попыток обращения по неверному адресу или деления на нуль. И все же такие ошибки случаются. За перехват попыток обращения по неверному адресу и деления на нуль отвечает центральный процессор, возбуждающий исключения в ответ на эти ошибки</a:t>
            </a:r>
          </a:p>
          <a:p>
            <a:pPr marL="0" indent="0">
              <a:buNone/>
            </a:pPr>
            <a:r>
              <a:rPr lang="ru-RU" sz="2800" dirty="0">
                <a:latin typeface="Cambria" panose="02040503050406030204" pitchFamily="18" charset="0"/>
                <a:ea typeface="Cambria" panose="02040503050406030204" pitchFamily="18" charset="0"/>
              </a:rPr>
              <a:t>Исключение, возбужденное процессором, называется </a:t>
            </a:r>
            <a:r>
              <a:rPr lang="ru-RU" sz="2800" b="1" dirty="0">
                <a:latin typeface="Cambria" panose="02040503050406030204" pitchFamily="18" charset="0"/>
                <a:ea typeface="Cambria" panose="02040503050406030204" pitchFamily="18" charset="0"/>
              </a:rPr>
              <a:t>аппаратным</a:t>
            </a:r>
            <a:r>
              <a:rPr lang="ru-RU" sz="2800" dirty="0">
                <a:latin typeface="Cambria" panose="02040503050406030204" pitchFamily="18" charset="0"/>
                <a:ea typeface="Cambria" panose="02040503050406030204" pitchFamily="18" charset="0"/>
              </a:rPr>
              <a:t> (</a:t>
            </a:r>
            <a:r>
              <a:rPr lang="ru-RU" sz="2800" b="1" dirty="0" err="1">
                <a:latin typeface="Cambria" panose="02040503050406030204" pitchFamily="18" charset="0"/>
                <a:ea typeface="Cambria" panose="02040503050406030204" pitchFamily="18" charset="0"/>
              </a:rPr>
              <a:t>hardware</a:t>
            </a:r>
            <a:r>
              <a:rPr lang="ru-RU" sz="2800" b="1" dirty="0">
                <a:latin typeface="Cambria" panose="02040503050406030204" pitchFamily="18" charset="0"/>
                <a:ea typeface="Cambria" panose="02040503050406030204" pitchFamily="18" charset="0"/>
              </a:rPr>
              <a:t> exception</a:t>
            </a:r>
            <a:r>
              <a:rPr lang="ru-RU" sz="2800" dirty="0">
                <a:latin typeface="Cambria" panose="02040503050406030204" pitchFamily="18" charset="0"/>
                <a:ea typeface="Cambria" panose="02040503050406030204" pitchFamily="18" charset="0"/>
              </a:rPr>
              <a:t>)</a:t>
            </a:r>
          </a:p>
          <a:p>
            <a:pPr marL="0" indent="0">
              <a:buNone/>
            </a:pPr>
            <a:r>
              <a:rPr lang="ru-RU" sz="2800" dirty="0">
                <a:latin typeface="Cambria" panose="02040503050406030204" pitchFamily="18" charset="0"/>
                <a:ea typeface="Cambria" panose="02040503050406030204" pitchFamily="18" charset="0"/>
              </a:rPr>
              <a:t>Также операционная система и прикладные программы способны возбуждать собственные исключения – </a:t>
            </a:r>
            <a:r>
              <a:rPr lang="ru-RU" sz="2800" b="1" dirty="0">
                <a:latin typeface="Cambria" panose="02040503050406030204" pitchFamily="18" charset="0"/>
                <a:ea typeface="Cambria" panose="02040503050406030204" pitchFamily="18" charset="0"/>
              </a:rPr>
              <a:t>программные</a:t>
            </a:r>
            <a:r>
              <a:rPr lang="ru-RU" sz="2800" dirty="0">
                <a:latin typeface="Cambria" panose="02040503050406030204" pitchFamily="18" charset="0"/>
                <a:ea typeface="Cambria" panose="02040503050406030204" pitchFamily="18" charset="0"/>
              </a:rPr>
              <a:t> (</a:t>
            </a:r>
            <a:r>
              <a:rPr lang="ru-RU" sz="2800" b="1" dirty="0" err="1">
                <a:latin typeface="Cambria" panose="02040503050406030204" pitchFamily="18" charset="0"/>
                <a:ea typeface="Cambria" panose="02040503050406030204" pitchFamily="18" charset="0"/>
              </a:rPr>
              <a:t>software</a:t>
            </a:r>
            <a:r>
              <a:rPr lang="ru-RU" sz="2800" b="1" dirty="0">
                <a:latin typeface="Cambria" panose="02040503050406030204" pitchFamily="18" charset="0"/>
                <a:ea typeface="Cambria" panose="02040503050406030204" pitchFamily="18" charset="0"/>
              </a:rPr>
              <a:t> </a:t>
            </a:r>
            <a:r>
              <a:rPr lang="ru-RU" sz="2800" b="1" dirty="0" err="1">
                <a:latin typeface="Cambria" panose="02040503050406030204" pitchFamily="18" charset="0"/>
                <a:ea typeface="Cambria" panose="02040503050406030204" pitchFamily="18" charset="0"/>
              </a:rPr>
              <a:t>exceptions</a:t>
            </a:r>
            <a:r>
              <a:rPr lang="ru-RU" sz="2800" dirty="0">
                <a:latin typeface="Cambria" panose="02040503050406030204" pitchFamily="18" charset="0"/>
                <a:ea typeface="Cambria" panose="02040503050406030204" pitchFamily="18" charset="0"/>
              </a:rPr>
              <a:t>)</a:t>
            </a:r>
            <a:endParaRPr lang="en-US" sz="28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30423738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nvGraphicFramePr>
        <p:xfrm>
          <a:off x="990600" y="365126"/>
          <a:ext cx="10210800" cy="1018309"/>
        </p:xfrm>
        <a:graphic>
          <a:graphicData uri="http://schemas.openxmlformats.org/drawingml/2006/table">
            <a:tbl>
              <a:tblPr/>
              <a:tblGrid>
                <a:gridCol w="10210800">
                  <a:extLst>
                    <a:ext uri="{9D8B030D-6E8A-4147-A177-3AD203B41FA5}">
                      <a16:colId xmlns:a16="http://schemas.microsoft.com/office/drawing/2014/main" val="2263043944"/>
                    </a:ext>
                  </a:extLst>
                </a:gridCol>
              </a:tblGrid>
              <a:tr h="1018309">
                <a:tc>
                  <a:txBody>
                    <a:bodyPr/>
                    <a:lstStyle/>
                    <a:p>
                      <a:r>
                        <a:rPr lang="ru-RU" sz="4200" dirty="0">
                          <a:latin typeface="Cambria" panose="02040503050406030204" pitchFamily="18" charset="0"/>
                          <a:ea typeface="Cambria" panose="02040503050406030204" pitchFamily="18" charset="0"/>
                          <a:cs typeface="Arial" panose="020B0604020202020204" pitchFamily="34" charset="0"/>
                        </a:rPr>
                        <a:t>Структурная обработка исключений</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sp>
        <p:nvSpPr>
          <p:cNvPr id="7" name="Объект 6">
            <a:extLst>
              <a:ext uri="{FF2B5EF4-FFF2-40B4-BE49-F238E27FC236}">
                <a16:creationId xmlns:a16="http://schemas.microsoft.com/office/drawing/2014/main" id="{389FF4F3-573A-E56B-D456-6E4EB3FEF3B5}"/>
              </a:ext>
            </a:extLst>
          </p:cNvPr>
          <p:cNvSpPr>
            <a:spLocks noGrp="1"/>
          </p:cNvSpPr>
          <p:nvPr>
            <p:ph idx="1"/>
          </p:nvPr>
        </p:nvSpPr>
        <p:spPr>
          <a:xfrm>
            <a:off x="838200" y="1622724"/>
            <a:ext cx="10530526" cy="5123132"/>
          </a:xfrm>
        </p:spPr>
        <p:txBody>
          <a:bodyPr>
            <a:normAutofit/>
          </a:bodyPr>
          <a:lstStyle/>
          <a:p>
            <a:pPr marL="0" indent="0">
              <a:buNone/>
            </a:pPr>
            <a:r>
              <a:rPr lang="ru-RU" sz="2800" dirty="0">
                <a:latin typeface="Cambria" panose="02040503050406030204" pitchFamily="18" charset="0"/>
                <a:ea typeface="Cambria" panose="02040503050406030204" pitchFamily="18" charset="0"/>
              </a:rPr>
              <a:t>При возникновении аппаратного или программного исключения операционная система дает Вашему приложению шанс определить его тип и самостоятельно обработать Синтаксис </a:t>
            </a:r>
            <a:r>
              <a:rPr lang="ru-RU" sz="2800" b="1" dirty="0">
                <a:latin typeface="Cambria" panose="02040503050406030204" pitchFamily="18" charset="0"/>
                <a:ea typeface="Cambria" panose="02040503050406030204" pitchFamily="18" charset="0"/>
              </a:rPr>
              <a:t>обработчика исключений </a:t>
            </a:r>
            <a:r>
              <a:rPr lang="ru-RU" sz="2800" dirty="0">
                <a:latin typeface="Cambria" panose="02040503050406030204" pitchFamily="18" charset="0"/>
                <a:ea typeface="Cambria" panose="02040503050406030204" pitchFamily="18" charset="0"/>
              </a:rPr>
              <a:t>таков:</a:t>
            </a:r>
            <a:endParaRPr lang="en-US" sz="2800" dirty="0">
              <a:latin typeface="Cambria" panose="02040503050406030204" pitchFamily="18" charset="0"/>
              <a:ea typeface="Cambria" panose="02040503050406030204" pitchFamily="18" charset="0"/>
            </a:endParaRPr>
          </a:p>
        </p:txBody>
      </p:sp>
      <p:pic>
        <p:nvPicPr>
          <p:cNvPr id="4" name="Picture 3">
            <a:extLst>
              <a:ext uri="{FF2B5EF4-FFF2-40B4-BE49-F238E27FC236}">
                <a16:creationId xmlns:a16="http://schemas.microsoft.com/office/drawing/2014/main" id="{9838673E-5991-7A90-C4B5-2DE895C6908F}"/>
              </a:ext>
            </a:extLst>
          </p:cNvPr>
          <p:cNvPicPr>
            <a:picLocks noChangeAspect="1"/>
          </p:cNvPicPr>
          <p:nvPr/>
        </p:nvPicPr>
        <p:blipFill>
          <a:blip r:embed="rId2"/>
          <a:stretch>
            <a:fillRect/>
          </a:stretch>
        </p:blipFill>
        <p:spPr>
          <a:xfrm>
            <a:off x="4400550" y="3429000"/>
            <a:ext cx="3390900" cy="22002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47570637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nvGraphicFramePr>
        <p:xfrm>
          <a:off x="990600" y="365126"/>
          <a:ext cx="10210800" cy="1018309"/>
        </p:xfrm>
        <a:graphic>
          <a:graphicData uri="http://schemas.openxmlformats.org/drawingml/2006/table">
            <a:tbl>
              <a:tblPr/>
              <a:tblGrid>
                <a:gridCol w="10210800">
                  <a:extLst>
                    <a:ext uri="{9D8B030D-6E8A-4147-A177-3AD203B41FA5}">
                      <a16:colId xmlns:a16="http://schemas.microsoft.com/office/drawing/2014/main" val="2263043944"/>
                    </a:ext>
                  </a:extLst>
                </a:gridCol>
              </a:tblGrid>
              <a:tr h="1018309">
                <a:tc>
                  <a:txBody>
                    <a:bodyPr/>
                    <a:lstStyle/>
                    <a:p>
                      <a:r>
                        <a:rPr lang="ru-RU" sz="4200" dirty="0">
                          <a:latin typeface="Cambria" panose="02040503050406030204" pitchFamily="18" charset="0"/>
                          <a:ea typeface="Cambria" panose="02040503050406030204" pitchFamily="18" charset="0"/>
                          <a:cs typeface="Arial" panose="020B0604020202020204" pitchFamily="34" charset="0"/>
                        </a:rPr>
                        <a:t>Структурная обработка исключений</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sp>
        <p:nvSpPr>
          <p:cNvPr id="7" name="Объект 6">
            <a:extLst>
              <a:ext uri="{FF2B5EF4-FFF2-40B4-BE49-F238E27FC236}">
                <a16:creationId xmlns:a16="http://schemas.microsoft.com/office/drawing/2014/main" id="{389FF4F3-573A-E56B-D456-6E4EB3FEF3B5}"/>
              </a:ext>
            </a:extLst>
          </p:cNvPr>
          <p:cNvSpPr>
            <a:spLocks noGrp="1"/>
          </p:cNvSpPr>
          <p:nvPr>
            <p:ph idx="1"/>
          </p:nvPr>
        </p:nvSpPr>
        <p:spPr>
          <a:xfrm>
            <a:off x="838200" y="1622724"/>
            <a:ext cx="10530526" cy="5123132"/>
          </a:xfrm>
        </p:spPr>
        <p:txBody>
          <a:bodyPr>
            <a:normAutofit/>
          </a:bodyPr>
          <a:lstStyle/>
          <a:p>
            <a:pPr marL="0" indent="0">
              <a:buNone/>
            </a:pPr>
            <a:r>
              <a:rPr lang="ru-RU" sz="2800" dirty="0">
                <a:latin typeface="Cambria" panose="02040503050406030204" pitchFamily="18" charset="0"/>
                <a:ea typeface="Cambria" panose="02040503050406030204" pitchFamily="18" charset="0"/>
              </a:rPr>
              <a:t>Обратите внимание на ключевое слово </a:t>
            </a:r>
            <a:r>
              <a:rPr lang="ru-RU" sz="2800" b="1" dirty="0">
                <a:latin typeface="Cambria" panose="02040503050406030204" pitchFamily="18" charset="0"/>
                <a:ea typeface="Cambria" panose="02040503050406030204" pitchFamily="18" charset="0"/>
              </a:rPr>
              <a:t>__</a:t>
            </a:r>
            <a:r>
              <a:rPr lang="ru-RU" sz="2800" b="1" dirty="0" err="1">
                <a:latin typeface="Cambria" panose="02040503050406030204" pitchFamily="18" charset="0"/>
                <a:ea typeface="Cambria" panose="02040503050406030204" pitchFamily="18" charset="0"/>
              </a:rPr>
              <a:t>except</a:t>
            </a:r>
            <a:r>
              <a:rPr lang="ru-RU" sz="2800" dirty="0">
                <a:latin typeface="Cambria" panose="02040503050406030204" pitchFamily="18" charset="0"/>
                <a:ea typeface="Cambria" panose="02040503050406030204" pitchFamily="18" charset="0"/>
              </a:rPr>
              <a:t>. За блоком </a:t>
            </a:r>
            <a:r>
              <a:rPr lang="ru-RU" sz="2800" b="1" dirty="0">
                <a:latin typeface="Cambria" panose="02040503050406030204" pitchFamily="18" charset="0"/>
                <a:ea typeface="Cambria" panose="02040503050406030204" pitchFamily="18" charset="0"/>
              </a:rPr>
              <a:t>__</a:t>
            </a:r>
            <a:r>
              <a:rPr lang="ru-RU" sz="2800" b="1" dirty="0" err="1">
                <a:latin typeface="Cambria" panose="02040503050406030204" pitchFamily="18" charset="0"/>
                <a:ea typeface="Cambria" panose="02040503050406030204" pitchFamily="18" charset="0"/>
              </a:rPr>
              <a:t>try</a:t>
            </a:r>
            <a:r>
              <a:rPr lang="ru-RU" sz="2800" b="1" dirty="0">
                <a:latin typeface="Cambria" panose="02040503050406030204" pitchFamily="18" charset="0"/>
                <a:ea typeface="Cambria" panose="02040503050406030204" pitchFamily="18" charset="0"/>
              </a:rPr>
              <a:t> </a:t>
            </a:r>
            <a:r>
              <a:rPr lang="ru-RU" sz="2800" dirty="0">
                <a:latin typeface="Cambria" panose="02040503050406030204" pitchFamily="18" charset="0"/>
                <a:ea typeface="Cambria" panose="02040503050406030204" pitchFamily="18" charset="0"/>
              </a:rPr>
              <a:t>всегда должен следовать либо блок </a:t>
            </a:r>
            <a:r>
              <a:rPr lang="ru-RU" sz="2800" b="1" dirty="0">
                <a:latin typeface="Cambria" panose="02040503050406030204" pitchFamily="18" charset="0"/>
                <a:ea typeface="Cambria" panose="02040503050406030204" pitchFamily="18" charset="0"/>
              </a:rPr>
              <a:t>__</a:t>
            </a:r>
            <a:r>
              <a:rPr lang="ru-RU" sz="2800" b="1" dirty="0" err="1">
                <a:latin typeface="Cambria" panose="02040503050406030204" pitchFamily="18" charset="0"/>
                <a:ea typeface="Cambria" panose="02040503050406030204" pitchFamily="18" charset="0"/>
              </a:rPr>
              <a:t>finally</a:t>
            </a:r>
            <a:r>
              <a:rPr lang="ru-RU" sz="2800" dirty="0">
                <a:latin typeface="Cambria" panose="02040503050406030204" pitchFamily="18" charset="0"/>
                <a:ea typeface="Cambria" panose="02040503050406030204" pitchFamily="18" charset="0"/>
              </a:rPr>
              <a:t>, либо блок </a:t>
            </a:r>
            <a:r>
              <a:rPr lang="ru-RU" sz="2800" b="1" dirty="0">
                <a:latin typeface="Cambria" panose="02040503050406030204" pitchFamily="18" charset="0"/>
                <a:ea typeface="Cambria" panose="02040503050406030204" pitchFamily="18" charset="0"/>
              </a:rPr>
              <a:t>__</a:t>
            </a:r>
            <a:r>
              <a:rPr lang="ru-RU" sz="2800" b="1" dirty="0" err="1">
                <a:latin typeface="Cambria" panose="02040503050406030204" pitchFamily="18" charset="0"/>
                <a:ea typeface="Cambria" panose="02040503050406030204" pitchFamily="18" charset="0"/>
              </a:rPr>
              <a:t>except</a:t>
            </a:r>
            <a:endParaRPr lang="ru-RU" sz="2800" b="1" dirty="0">
              <a:latin typeface="Cambria" panose="02040503050406030204" pitchFamily="18" charset="0"/>
              <a:ea typeface="Cambria" panose="02040503050406030204" pitchFamily="18" charset="0"/>
            </a:endParaRPr>
          </a:p>
          <a:p>
            <a:pPr marL="0" indent="0">
              <a:buNone/>
            </a:pPr>
            <a:r>
              <a:rPr lang="ru-RU" sz="2800" dirty="0">
                <a:latin typeface="Cambria" panose="02040503050406030204" pitchFamily="18" charset="0"/>
                <a:ea typeface="Cambria" panose="02040503050406030204" pitchFamily="18" charset="0"/>
              </a:rPr>
              <a:t>Для данного блока </a:t>
            </a:r>
            <a:r>
              <a:rPr lang="ru-RU" sz="2800" b="1" dirty="0">
                <a:latin typeface="Cambria" panose="02040503050406030204" pitchFamily="18" charset="0"/>
                <a:ea typeface="Cambria" panose="02040503050406030204" pitchFamily="18" charset="0"/>
              </a:rPr>
              <a:t>__</a:t>
            </a:r>
            <a:r>
              <a:rPr lang="ru-RU" sz="2800" b="1" dirty="0" err="1">
                <a:latin typeface="Cambria" panose="02040503050406030204" pitchFamily="18" charset="0"/>
                <a:ea typeface="Cambria" panose="02040503050406030204" pitchFamily="18" charset="0"/>
              </a:rPr>
              <a:t>try</a:t>
            </a:r>
            <a:r>
              <a:rPr lang="ru-RU" sz="2800" b="1" dirty="0">
                <a:latin typeface="Cambria" panose="02040503050406030204" pitchFamily="18" charset="0"/>
                <a:ea typeface="Cambria" panose="02040503050406030204" pitchFamily="18" charset="0"/>
              </a:rPr>
              <a:t> </a:t>
            </a:r>
            <a:r>
              <a:rPr lang="ru-RU" sz="2800" dirty="0">
                <a:latin typeface="Cambria" panose="02040503050406030204" pitchFamily="18" charset="0"/>
                <a:ea typeface="Cambria" panose="02040503050406030204" pitchFamily="18" charset="0"/>
              </a:rPr>
              <a:t>нельзя указать одновременно и блок </a:t>
            </a:r>
            <a:r>
              <a:rPr lang="ru-RU" sz="2800" b="1" dirty="0">
                <a:latin typeface="Cambria" panose="02040503050406030204" pitchFamily="18" charset="0"/>
                <a:ea typeface="Cambria" panose="02040503050406030204" pitchFamily="18" charset="0"/>
              </a:rPr>
              <a:t>__</a:t>
            </a:r>
            <a:r>
              <a:rPr lang="ru-RU" sz="2800" b="1" dirty="0" err="1">
                <a:latin typeface="Cambria" panose="02040503050406030204" pitchFamily="18" charset="0"/>
                <a:ea typeface="Cambria" panose="02040503050406030204" pitchFamily="18" charset="0"/>
              </a:rPr>
              <a:t>finally</a:t>
            </a:r>
            <a:r>
              <a:rPr lang="ru-RU" sz="2800" dirty="0">
                <a:latin typeface="Cambria" panose="02040503050406030204" pitchFamily="18" charset="0"/>
                <a:ea typeface="Cambria" panose="02040503050406030204" pitchFamily="18" charset="0"/>
              </a:rPr>
              <a:t>, и блок </a:t>
            </a:r>
            <a:r>
              <a:rPr lang="ru-RU" sz="2800" b="1" dirty="0">
                <a:latin typeface="Cambria" panose="02040503050406030204" pitchFamily="18" charset="0"/>
                <a:ea typeface="Cambria" panose="02040503050406030204" pitchFamily="18" charset="0"/>
              </a:rPr>
              <a:t>__</a:t>
            </a:r>
            <a:r>
              <a:rPr lang="ru-RU" sz="2800" b="1" dirty="0" err="1">
                <a:latin typeface="Cambria" panose="02040503050406030204" pitchFamily="18" charset="0"/>
                <a:ea typeface="Cambria" panose="02040503050406030204" pitchFamily="18" charset="0"/>
              </a:rPr>
              <a:t>except</a:t>
            </a:r>
            <a:r>
              <a:rPr lang="ru-RU" sz="2800" dirty="0">
                <a:latin typeface="Cambria" panose="02040503050406030204" pitchFamily="18" charset="0"/>
                <a:ea typeface="Cambria" panose="02040503050406030204" pitchFamily="18" charset="0"/>
              </a:rPr>
              <a:t>; к тому же за </a:t>
            </a:r>
            <a:r>
              <a:rPr lang="ru-RU" sz="2800" b="1" dirty="0">
                <a:latin typeface="Cambria" panose="02040503050406030204" pitchFamily="18" charset="0"/>
                <a:ea typeface="Cambria" panose="02040503050406030204" pitchFamily="18" charset="0"/>
              </a:rPr>
              <a:t>__</a:t>
            </a:r>
            <a:r>
              <a:rPr lang="ru-RU" sz="2800" b="1" dirty="0" err="1">
                <a:latin typeface="Cambria" panose="02040503050406030204" pitchFamily="18" charset="0"/>
                <a:ea typeface="Cambria" panose="02040503050406030204" pitchFamily="18" charset="0"/>
              </a:rPr>
              <a:t>try</a:t>
            </a:r>
            <a:r>
              <a:rPr lang="ru-RU" sz="2800" b="1" dirty="0">
                <a:latin typeface="Cambria" panose="02040503050406030204" pitchFamily="18" charset="0"/>
                <a:ea typeface="Cambria" panose="02040503050406030204" pitchFamily="18" charset="0"/>
              </a:rPr>
              <a:t> </a:t>
            </a:r>
            <a:r>
              <a:rPr lang="ru-RU" sz="2800" dirty="0">
                <a:latin typeface="Cambria" panose="02040503050406030204" pitchFamily="18" charset="0"/>
                <a:ea typeface="Cambria" panose="02040503050406030204" pitchFamily="18" charset="0"/>
              </a:rPr>
              <a:t>не может следовать несколько блоков </a:t>
            </a:r>
            <a:r>
              <a:rPr lang="ru-RU" sz="2800" b="1" dirty="0">
                <a:latin typeface="Cambria" panose="02040503050406030204" pitchFamily="18" charset="0"/>
                <a:ea typeface="Cambria" panose="02040503050406030204" pitchFamily="18" charset="0"/>
              </a:rPr>
              <a:t>__</a:t>
            </a:r>
            <a:r>
              <a:rPr lang="ru-RU" sz="2800" b="1" dirty="0" err="1">
                <a:latin typeface="Cambria" panose="02040503050406030204" pitchFamily="18" charset="0"/>
                <a:ea typeface="Cambria" panose="02040503050406030204" pitchFamily="18" charset="0"/>
              </a:rPr>
              <a:t>finally</a:t>
            </a:r>
            <a:r>
              <a:rPr lang="ru-RU" sz="2800" b="1" dirty="0">
                <a:latin typeface="Cambria" panose="02040503050406030204" pitchFamily="18" charset="0"/>
                <a:ea typeface="Cambria" panose="02040503050406030204" pitchFamily="18" charset="0"/>
              </a:rPr>
              <a:t> </a:t>
            </a:r>
            <a:r>
              <a:rPr lang="ru-RU" sz="2800" dirty="0">
                <a:latin typeface="Cambria" panose="02040503050406030204" pitchFamily="18" charset="0"/>
                <a:ea typeface="Cambria" panose="02040503050406030204" pitchFamily="18" charset="0"/>
              </a:rPr>
              <a:t>или </a:t>
            </a:r>
            <a:r>
              <a:rPr lang="ru-RU" sz="2800" b="1" dirty="0">
                <a:latin typeface="Cambria" panose="02040503050406030204" pitchFamily="18" charset="0"/>
                <a:ea typeface="Cambria" panose="02040503050406030204" pitchFamily="18" charset="0"/>
              </a:rPr>
              <a:t>__</a:t>
            </a:r>
            <a:r>
              <a:rPr lang="ru-RU" sz="2800" b="1" dirty="0" err="1">
                <a:latin typeface="Cambria" panose="02040503050406030204" pitchFamily="18" charset="0"/>
                <a:ea typeface="Cambria" panose="02040503050406030204" pitchFamily="18" charset="0"/>
              </a:rPr>
              <a:t>except</a:t>
            </a:r>
            <a:endParaRPr lang="ru-RU" b="1" dirty="0">
              <a:latin typeface="Cambria" panose="02040503050406030204" pitchFamily="18" charset="0"/>
              <a:ea typeface="Cambria" panose="02040503050406030204" pitchFamily="18" charset="0"/>
            </a:endParaRPr>
          </a:p>
          <a:p>
            <a:pPr marL="0" indent="0">
              <a:buNone/>
            </a:pPr>
            <a:r>
              <a:rPr lang="ru-RU" sz="2800" dirty="0">
                <a:latin typeface="Cambria" panose="02040503050406030204" pitchFamily="18" charset="0"/>
                <a:ea typeface="Cambria" panose="02040503050406030204" pitchFamily="18" charset="0"/>
              </a:rPr>
              <a:t>Однако </a:t>
            </a:r>
            <a:r>
              <a:rPr lang="ru-RU" sz="2800" b="1" dirty="0" err="1">
                <a:latin typeface="Cambria" panose="02040503050406030204" pitchFamily="18" charset="0"/>
                <a:ea typeface="Cambria" panose="02040503050406030204" pitchFamily="18" charset="0"/>
              </a:rPr>
              <a:t>try-finally</a:t>
            </a:r>
            <a:r>
              <a:rPr lang="ru-RU" sz="2800" dirty="0">
                <a:latin typeface="Cambria" panose="02040503050406030204" pitchFamily="18" charset="0"/>
                <a:ea typeface="Cambria" panose="02040503050406030204" pitchFamily="18" charset="0"/>
              </a:rPr>
              <a:t> можно вложить в</a:t>
            </a:r>
            <a:r>
              <a:rPr lang="ru-RU" sz="2800" b="1" dirty="0">
                <a:latin typeface="Cambria" panose="02040503050406030204" pitchFamily="18" charset="0"/>
                <a:ea typeface="Cambria" panose="02040503050406030204" pitchFamily="18" charset="0"/>
              </a:rPr>
              <a:t> </a:t>
            </a:r>
            <a:r>
              <a:rPr lang="ru-RU" sz="2800" b="1" dirty="0" err="1">
                <a:latin typeface="Cambria" panose="02040503050406030204" pitchFamily="18" charset="0"/>
                <a:ea typeface="Cambria" panose="02040503050406030204" pitchFamily="18" charset="0"/>
              </a:rPr>
              <a:t>try-except</a:t>
            </a:r>
            <a:r>
              <a:rPr lang="ru-RU" sz="2800" dirty="0">
                <a:latin typeface="Cambria" panose="02040503050406030204" pitchFamily="18" charset="0"/>
                <a:ea typeface="Cambria" panose="02040503050406030204" pitchFamily="18" charset="0"/>
              </a:rPr>
              <a:t>, и наоборот</a:t>
            </a:r>
          </a:p>
          <a:p>
            <a:pPr marL="0" indent="0">
              <a:buNone/>
            </a:pPr>
            <a:r>
              <a:rPr lang="ru-RU" sz="2800" dirty="0">
                <a:latin typeface="Cambria" panose="02040503050406030204" pitchFamily="18" charset="0"/>
                <a:ea typeface="Cambria" panose="02040503050406030204" pitchFamily="18" charset="0"/>
              </a:rPr>
              <a:t>В отличие от </a:t>
            </a:r>
            <a:r>
              <a:rPr lang="ru-RU" sz="2800">
                <a:latin typeface="Cambria" panose="02040503050406030204" pitchFamily="18" charset="0"/>
                <a:ea typeface="Cambria" panose="02040503050406030204" pitchFamily="18" charset="0"/>
              </a:rPr>
              <a:t>обработчиков завершения, </a:t>
            </a:r>
            <a:r>
              <a:rPr lang="ru-RU" sz="2800" b="1" dirty="0">
                <a:latin typeface="Cambria" panose="02040503050406030204" pitchFamily="18" charset="0"/>
                <a:ea typeface="Cambria" panose="02040503050406030204" pitchFamily="18" charset="0"/>
              </a:rPr>
              <a:t>фильтры</a:t>
            </a:r>
            <a:r>
              <a:rPr lang="ru-RU" sz="2800" dirty="0">
                <a:latin typeface="Cambria" panose="02040503050406030204" pitchFamily="18" charset="0"/>
                <a:ea typeface="Cambria" panose="02040503050406030204" pitchFamily="18" charset="0"/>
              </a:rPr>
              <a:t> и </a:t>
            </a:r>
            <a:r>
              <a:rPr lang="ru-RU" sz="2800" b="1" dirty="0">
                <a:latin typeface="Cambria" panose="02040503050406030204" pitchFamily="18" charset="0"/>
                <a:ea typeface="Cambria" panose="02040503050406030204" pitchFamily="18" charset="0"/>
              </a:rPr>
              <a:t>обработчики исключений </a:t>
            </a:r>
            <a:r>
              <a:rPr lang="ru-RU" sz="2800" dirty="0">
                <a:latin typeface="Cambria" panose="02040503050406030204" pitchFamily="18" charset="0"/>
                <a:ea typeface="Cambria" panose="02040503050406030204" pitchFamily="18" charset="0"/>
              </a:rPr>
              <a:t>выполняются непосредственно операционной системой </a:t>
            </a:r>
            <a:r>
              <a:rPr lang="ru-RU" dirty="0">
                <a:latin typeface="Cambria" panose="02040503050406030204" pitchFamily="18" charset="0"/>
                <a:ea typeface="Cambria" panose="02040503050406030204" pitchFamily="18" charset="0"/>
              </a:rPr>
              <a:t>–</a:t>
            </a:r>
            <a:r>
              <a:rPr lang="ru-RU" sz="2800" dirty="0">
                <a:latin typeface="Cambria" panose="02040503050406030204" pitchFamily="18" charset="0"/>
                <a:ea typeface="Cambria" panose="02040503050406030204" pitchFamily="18" charset="0"/>
              </a:rPr>
              <a:t> нагрузка на компилятор при этом минимальна</a:t>
            </a:r>
            <a:endParaRPr lang="en-US" sz="28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67059118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nvGraphicFramePr>
        <p:xfrm>
          <a:off x="208177" y="252004"/>
          <a:ext cx="5485613" cy="1920240"/>
        </p:xfrm>
        <a:graphic>
          <a:graphicData uri="http://schemas.openxmlformats.org/drawingml/2006/table">
            <a:tbl>
              <a:tblPr/>
              <a:tblGrid>
                <a:gridCol w="5485613">
                  <a:extLst>
                    <a:ext uri="{9D8B030D-6E8A-4147-A177-3AD203B41FA5}">
                      <a16:colId xmlns:a16="http://schemas.microsoft.com/office/drawing/2014/main" val="2263043944"/>
                    </a:ext>
                  </a:extLst>
                </a:gridCol>
              </a:tblGrid>
              <a:tr h="1018309">
                <a:tc>
                  <a:txBody>
                    <a:bodyPr/>
                    <a:lstStyle/>
                    <a:p>
                      <a:r>
                        <a:rPr lang="ru-RU" sz="4200" dirty="0">
                          <a:latin typeface="Cambria" panose="02040503050406030204" pitchFamily="18" charset="0"/>
                          <a:ea typeface="Cambria" panose="02040503050406030204" pitchFamily="18" charset="0"/>
                          <a:cs typeface="Arial" panose="020B0604020202020204" pitchFamily="34" charset="0"/>
                        </a:rPr>
                        <a:t>Структурная обработка исключений</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pic>
        <p:nvPicPr>
          <p:cNvPr id="4" name="Content Placeholder 3">
            <a:extLst>
              <a:ext uri="{FF2B5EF4-FFF2-40B4-BE49-F238E27FC236}">
                <a16:creationId xmlns:a16="http://schemas.microsoft.com/office/drawing/2014/main" id="{9DD3A5AB-718F-03E9-FDB6-1410CF897FFD}"/>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5775910" y="160259"/>
            <a:ext cx="6207913" cy="6447136"/>
          </a:xfrm>
        </p:spPr>
      </p:pic>
      <p:sp>
        <p:nvSpPr>
          <p:cNvPr id="7" name="TextBox 6">
            <a:extLst>
              <a:ext uri="{FF2B5EF4-FFF2-40B4-BE49-F238E27FC236}">
                <a16:creationId xmlns:a16="http://schemas.microsoft.com/office/drawing/2014/main" id="{2CA7153B-CBB2-60FE-68C0-7372AB977963}"/>
              </a:ext>
            </a:extLst>
          </p:cNvPr>
          <p:cNvSpPr txBox="1"/>
          <p:nvPr/>
        </p:nvSpPr>
        <p:spPr>
          <a:xfrm>
            <a:off x="208177" y="2298876"/>
            <a:ext cx="5400771" cy="4154984"/>
          </a:xfrm>
          <a:prstGeom prst="rect">
            <a:avLst/>
          </a:prstGeom>
          <a:noFill/>
        </p:spPr>
        <p:txBody>
          <a:bodyPr wrap="square">
            <a:spAutoFit/>
          </a:bodyPr>
          <a:lstStyle/>
          <a:p>
            <a:r>
              <a:rPr lang="ru-RU" sz="2200" dirty="0">
                <a:latin typeface="Cambria" panose="02040503050406030204" pitchFamily="18" charset="0"/>
                <a:ea typeface="Cambria" panose="02040503050406030204" pitchFamily="18" charset="0"/>
              </a:rPr>
              <a:t>В блоке </a:t>
            </a:r>
            <a:r>
              <a:rPr lang="ru-RU" sz="2200" b="1" dirty="0">
                <a:latin typeface="Cambria" panose="02040503050406030204" pitchFamily="18" charset="0"/>
                <a:ea typeface="Cambria" panose="02040503050406030204" pitchFamily="18" charset="0"/>
              </a:rPr>
              <a:t>__</a:t>
            </a:r>
            <a:r>
              <a:rPr lang="ru-RU" sz="2200" b="1" dirty="0" err="1">
                <a:latin typeface="Cambria" panose="02040503050406030204" pitchFamily="18" charset="0"/>
                <a:ea typeface="Cambria" panose="02040503050406030204" pitchFamily="18" charset="0"/>
              </a:rPr>
              <a:t>try</a:t>
            </a:r>
            <a:r>
              <a:rPr lang="ru-RU" sz="2200" b="1" dirty="0">
                <a:latin typeface="Cambria" panose="02040503050406030204" pitchFamily="18" charset="0"/>
                <a:ea typeface="Cambria" panose="02040503050406030204" pitchFamily="18" charset="0"/>
              </a:rPr>
              <a:t> </a:t>
            </a:r>
            <a:r>
              <a:rPr lang="ru-RU" sz="2200" dirty="0">
                <a:latin typeface="Cambria" panose="02040503050406030204" pitchFamily="18" charset="0"/>
                <a:ea typeface="Cambria" panose="02040503050406030204" pitchFamily="18" charset="0"/>
              </a:rPr>
              <a:t>функции Funcmeister1 мы просто присваиваем 0 переменной </a:t>
            </a:r>
            <a:r>
              <a:rPr lang="ru-RU" sz="2200" b="1" i="1" dirty="0" err="1">
                <a:latin typeface="Cambria" panose="02040503050406030204" pitchFamily="18" charset="0"/>
                <a:ea typeface="Cambria" panose="02040503050406030204" pitchFamily="18" charset="0"/>
              </a:rPr>
              <a:t>dwTemp</a:t>
            </a:r>
            <a:r>
              <a:rPr lang="ru-RU" sz="2200" dirty="0">
                <a:latin typeface="Cambria" panose="02040503050406030204" pitchFamily="18" charset="0"/>
                <a:ea typeface="Cambria" panose="02040503050406030204" pitchFamily="18" charset="0"/>
              </a:rPr>
              <a:t>.</a:t>
            </a:r>
          </a:p>
          <a:p>
            <a:r>
              <a:rPr lang="ru-RU" sz="2200" dirty="0">
                <a:latin typeface="Cambria" panose="02040503050406030204" pitchFamily="18" charset="0"/>
                <a:ea typeface="Cambria" panose="02040503050406030204" pitchFamily="18" charset="0"/>
              </a:rPr>
              <a:t>Такая операция не приведет к исключению, и поэтому код в блоке </a:t>
            </a:r>
            <a:r>
              <a:rPr lang="ru-RU" sz="2200" b="1" dirty="0">
                <a:latin typeface="Cambria" panose="02040503050406030204" pitchFamily="18" charset="0"/>
                <a:ea typeface="Cambria" panose="02040503050406030204" pitchFamily="18" charset="0"/>
              </a:rPr>
              <a:t>__</a:t>
            </a:r>
            <a:r>
              <a:rPr lang="ru-RU" sz="2200" b="1" dirty="0" err="1">
                <a:latin typeface="Cambria" panose="02040503050406030204" pitchFamily="18" charset="0"/>
                <a:ea typeface="Cambria" panose="02040503050406030204" pitchFamily="18" charset="0"/>
              </a:rPr>
              <a:t>except</a:t>
            </a:r>
            <a:r>
              <a:rPr lang="ru-RU" sz="2200" b="1" dirty="0">
                <a:latin typeface="Cambria" panose="02040503050406030204" pitchFamily="18" charset="0"/>
                <a:ea typeface="Cambria" panose="02040503050406030204" pitchFamily="18" charset="0"/>
              </a:rPr>
              <a:t> </a:t>
            </a:r>
            <a:r>
              <a:rPr lang="ru-RU" sz="2200" dirty="0">
                <a:latin typeface="Cambria" panose="02040503050406030204" pitchFamily="18" charset="0"/>
                <a:ea typeface="Cambria" panose="02040503050406030204" pitchFamily="18" charset="0"/>
              </a:rPr>
              <a:t>никогда не выполняется</a:t>
            </a:r>
          </a:p>
          <a:p>
            <a:r>
              <a:rPr lang="ru-RU" sz="2200" dirty="0">
                <a:latin typeface="Cambria" panose="02040503050406030204" pitchFamily="18" charset="0"/>
                <a:ea typeface="Cambria" panose="02040503050406030204" pitchFamily="18" charset="0"/>
              </a:rPr>
              <a:t>Обратите внимание на такую особенность: конструкция </a:t>
            </a:r>
            <a:r>
              <a:rPr lang="ru-RU" sz="2200" b="1" dirty="0" err="1">
                <a:latin typeface="Cambria" panose="02040503050406030204" pitchFamily="18" charset="0"/>
                <a:ea typeface="Cambria" panose="02040503050406030204" pitchFamily="18" charset="0"/>
              </a:rPr>
              <a:t>try-finally</a:t>
            </a:r>
            <a:r>
              <a:rPr lang="ru-RU" sz="2200" dirty="0">
                <a:latin typeface="Cambria" panose="02040503050406030204" pitchFamily="18" charset="0"/>
                <a:ea typeface="Cambria" panose="02040503050406030204" pitchFamily="18" charset="0"/>
              </a:rPr>
              <a:t> ведет себя иначе. После того как переменной </a:t>
            </a:r>
            <a:r>
              <a:rPr lang="ru-RU" sz="2200" b="1" i="1" dirty="0" err="1">
                <a:latin typeface="Cambria" panose="02040503050406030204" pitchFamily="18" charset="0"/>
                <a:ea typeface="Cambria" panose="02040503050406030204" pitchFamily="18" charset="0"/>
              </a:rPr>
              <a:t>dwTemp</a:t>
            </a:r>
            <a:r>
              <a:rPr lang="ru-RU" sz="2200" dirty="0">
                <a:latin typeface="Cambria" panose="02040503050406030204" pitchFamily="18" charset="0"/>
                <a:ea typeface="Cambria" panose="02040503050406030204" pitchFamily="18" charset="0"/>
              </a:rPr>
              <a:t> присваивается 0, следующим исполняемым оператором оказывается </a:t>
            </a:r>
            <a:r>
              <a:rPr lang="ru-RU" sz="2200" b="1" dirty="0" err="1">
                <a:latin typeface="Cambria" panose="02040503050406030204" pitchFamily="18" charset="0"/>
                <a:ea typeface="Cambria" panose="02040503050406030204" pitchFamily="18" charset="0"/>
              </a:rPr>
              <a:t>return</a:t>
            </a:r>
            <a:endParaRPr lang="en-US" sz="2200" b="1"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21272090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nvGraphicFramePr>
        <p:xfrm>
          <a:off x="990600" y="365126"/>
          <a:ext cx="10210800" cy="1018309"/>
        </p:xfrm>
        <a:graphic>
          <a:graphicData uri="http://schemas.openxmlformats.org/drawingml/2006/table">
            <a:tbl>
              <a:tblPr/>
              <a:tblGrid>
                <a:gridCol w="10210800">
                  <a:extLst>
                    <a:ext uri="{9D8B030D-6E8A-4147-A177-3AD203B41FA5}">
                      <a16:colId xmlns:a16="http://schemas.microsoft.com/office/drawing/2014/main" val="2263043944"/>
                    </a:ext>
                  </a:extLst>
                </a:gridCol>
              </a:tblGrid>
              <a:tr h="1018309">
                <a:tc>
                  <a:txBody>
                    <a:bodyPr/>
                    <a:lstStyle/>
                    <a:p>
                      <a:r>
                        <a:rPr lang="ru-RU" sz="4200" dirty="0">
                          <a:latin typeface="Cambria" panose="02040503050406030204" pitchFamily="18" charset="0"/>
                          <a:ea typeface="Cambria" panose="02040503050406030204" pitchFamily="18" charset="0"/>
                          <a:cs typeface="Arial" panose="020B0604020202020204" pitchFamily="34" charset="0"/>
                        </a:rPr>
                        <a:t>Структурная обработка исключений</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sp>
        <p:nvSpPr>
          <p:cNvPr id="7" name="Объект 6">
            <a:extLst>
              <a:ext uri="{FF2B5EF4-FFF2-40B4-BE49-F238E27FC236}">
                <a16:creationId xmlns:a16="http://schemas.microsoft.com/office/drawing/2014/main" id="{389FF4F3-573A-E56B-D456-6E4EB3FEF3B5}"/>
              </a:ext>
            </a:extLst>
          </p:cNvPr>
          <p:cNvSpPr>
            <a:spLocks noGrp="1"/>
          </p:cNvSpPr>
          <p:nvPr>
            <p:ph idx="1"/>
          </p:nvPr>
        </p:nvSpPr>
        <p:spPr>
          <a:xfrm>
            <a:off x="838200" y="1622724"/>
            <a:ext cx="10530526" cy="5123132"/>
          </a:xfrm>
        </p:spPr>
        <p:txBody>
          <a:bodyPr>
            <a:normAutofit/>
          </a:bodyPr>
          <a:lstStyle/>
          <a:p>
            <a:pPr marL="0" indent="0">
              <a:buNone/>
            </a:pPr>
            <a:r>
              <a:rPr lang="ru-RU" sz="2800" dirty="0">
                <a:latin typeface="Cambria" panose="02040503050406030204" pitchFamily="18" charset="0"/>
                <a:ea typeface="Cambria" panose="02040503050406030204" pitchFamily="18" charset="0"/>
              </a:rPr>
              <a:t>Хотя ставить операторы </a:t>
            </a:r>
            <a:r>
              <a:rPr lang="ru-RU" sz="2800" b="1" dirty="0" err="1">
                <a:latin typeface="Cambria" panose="02040503050406030204" pitchFamily="18" charset="0"/>
                <a:ea typeface="Cambria" panose="02040503050406030204" pitchFamily="18" charset="0"/>
              </a:rPr>
              <a:t>return</a:t>
            </a:r>
            <a:r>
              <a:rPr lang="ru-RU" sz="2800" dirty="0">
                <a:latin typeface="Cambria" panose="02040503050406030204" pitchFamily="18" charset="0"/>
                <a:ea typeface="Cambria" panose="02040503050406030204" pitchFamily="18" charset="0"/>
              </a:rPr>
              <a:t>, </a:t>
            </a:r>
            <a:r>
              <a:rPr lang="ru-RU" sz="2800" b="1" dirty="0" err="1">
                <a:latin typeface="Cambria" panose="02040503050406030204" pitchFamily="18" charset="0"/>
                <a:ea typeface="Cambria" panose="02040503050406030204" pitchFamily="18" charset="0"/>
              </a:rPr>
              <a:t>goto</a:t>
            </a:r>
            <a:r>
              <a:rPr lang="ru-RU" sz="2800" dirty="0">
                <a:latin typeface="Cambria" panose="02040503050406030204" pitchFamily="18" charset="0"/>
                <a:ea typeface="Cambria" panose="02040503050406030204" pitchFamily="18" charset="0"/>
              </a:rPr>
              <a:t>, </a:t>
            </a:r>
            <a:r>
              <a:rPr lang="ru-RU" sz="2800" b="1" dirty="0" err="1">
                <a:latin typeface="Cambria" panose="02040503050406030204" pitchFamily="18" charset="0"/>
                <a:ea typeface="Cambria" panose="02040503050406030204" pitchFamily="18" charset="0"/>
              </a:rPr>
              <a:t>continue</a:t>
            </a:r>
            <a:r>
              <a:rPr lang="ru-RU" sz="2800" dirty="0">
                <a:latin typeface="Cambria" panose="02040503050406030204" pitchFamily="18" charset="0"/>
                <a:ea typeface="Cambria" panose="02040503050406030204" pitchFamily="18" charset="0"/>
              </a:rPr>
              <a:t> и </a:t>
            </a:r>
            <a:r>
              <a:rPr lang="ru-RU" sz="2800" b="1" dirty="0" err="1">
                <a:latin typeface="Cambria" panose="02040503050406030204" pitchFamily="18" charset="0"/>
                <a:ea typeface="Cambria" panose="02040503050406030204" pitchFamily="18" charset="0"/>
              </a:rPr>
              <a:t>break</a:t>
            </a:r>
            <a:r>
              <a:rPr lang="ru-RU" sz="2800" dirty="0">
                <a:latin typeface="Cambria" panose="02040503050406030204" pitchFamily="18" charset="0"/>
                <a:ea typeface="Cambria" panose="02040503050406030204" pitchFamily="18" charset="0"/>
              </a:rPr>
              <a:t> в блоке </a:t>
            </a:r>
            <a:r>
              <a:rPr lang="ru-RU" sz="2800" b="1" dirty="0">
                <a:latin typeface="Cambria" panose="02040503050406030204" pitchFamily="18" charset="0"/>
                <a:ea typeface="Cambria" panose="02040503050406030204" pitchFamily="18" charset="0"/>
              </a:rPr>
              <a:t>__</a:t>
            </a:r>
            <a:r>
              <a:rPr lang="ru-RU" sz="2800" b="1" dirty="0" err="1">
                <a:latin typeface="Cambria" panose="02040503050406030204" pitchFamily="18" charset="0"/>
                <a:ea typeface="Cambria" panose="02040503050406030204" pitchFamily="18" charset="0"/>
              </a:rPr>
              <a:t>try</a:t>
            </a:r>
            <a:r>
              <a:rPr lang="ru-RU" sz="2800" b="1" dirty="0">
                <a:latin typeface="Cambria" panose="02040503050406030204" pitchFamily="18" charset="0"/>
                <a:ea typeface="Cambria" panose="02040503050406030204" pitchFamily="18" charset="0"/>
              </a:rPr>
              <a:t> </a:t>
            </a:r>
            <a:r>
              <a:rPr lang="ru-RU" sz="2800" dirty="0">
                <a:latin typeface="Cambria" panose="02040503050406030204" pitchFamily="18" charset="0"/>
                <a:ea typeface="Cambria" panose="02040503050406030204" pitchFamily="18" charset="0"/>
              </a:rPr>
              <a:t>обработчика завершения настоятельно не рекомендуется, их применение в этом блоке не приводит к снижению быстродействия кода или к увеличению его размера</a:t>
            </a:r>
          </a:p>
          <a:p>
            <a:pPr marL="0" indent="0">
              <a:buNone/>
            </a:pPr>
            <a:r>
              <a:rPr lang="ru-RU" sz="2800" dirty="0">
                <a:latin typeface="Cambria" panose="02040503050406030204" pitchFamily="18" charset="0"/>
                <a:ea typeface="Cambria" panose="02040503050406030204" pitchFamily="18" charset="0"/>
              </a:rPr>
              <a:t>Использование этих операторов в блоке </a:t>
            </a:r>
            <a:r>
              <a:rPr lang="ru-RU" sz="2800" b="1" dirty="0">
                <a:latin typeface="Cambria" panose="02040503050406030204" pitchFamily="18" charset="0"/>
                <a:ea typeface="Cambria" panose="02040503050406030204" pitchFamily="18" charset="0"/>
              </a:rPr>
              <a:t>__</a:t>
            </a:r>
            <a:r>
              <a:rPr lang="ru-RU" sz="2800" b="1" dirty="0" err="1">
                <a:latin typeface="Cambria" panose="02040503050406030204" pitchFamily="18" charset="0"/>
                <a:ea typeface="Cambria" panose="02040503050406030204" pitchFamily="18" charset="0"/>
              </a:rPr>
              <a:t>try</a:t>
            </a:r>
            <a:r>
              <a:rPr lang="ru-RU" sz="2800" dirty="0">
                <a:latin typeface="Cambria" panose="02040503050406030204" pitchFamily="18" charset="0"/>
                <a:ea typeface="Cambria" panose="02040503050406030204" pitchFamily="18" charset="0"/>
              </a:rPr>
              <a:t>, связанном с блоком __</a:t>
            </a:r>
            <a:r>
              <a:rPr lang="ru-RU" sz="2800" b="1" dirty="0" err="1">
                <a:latin typeface="Cambria" panose="02040503050406030204" pitchFamily="18" charset="0"/>
                <a:ea typeface="Cambria" panose="02040503050406030204" pitchFamily="18" charset="0"/>
              </a:rPr>
              <a:t>except</a:t>
            </a:r>
            <a:r>
              <a:rPr lang="ru-RU" sz="2800" dirty="0">
                <a:latin typeface="Cambria" panose="02040503050406030204" pitchFamily="18" charset="0"/>
                <a:ea typeface="Cambria" panose="02040503050406030204" pitchFamily="18" charset="0"/>
              </a:rPr>
              <a:t>, не вызовет таких неприятностей, как локальная раскрутка</a:t>
            </a:r>
            <a:endParaRPr lang="en-US" sz="28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38672004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nvGraphicFramePr>
        <p:xfrm>
          <a:off x="208177" y="252004"/>
          <a:ext cx="5485613" cy="1920240"/>
        </p:xfrm>
        <a:graphic>
          <a:graphicData uri="http://schemas.openxmlformats.org/drawingml/2006/table">
            <a:tbl>
              <a:tblPr/>
              <a:tblGrid>
                <a:gridCol w="5485613">
                  <a:extLst>
                    <a:ext uri="{9D8B030D-6E8A-4147-A177-3AD203B41FA5}">
                      <a16:colId xmlns:a16="http://schemas.microsoft.com/office/drawing/2014/main" val="2263043944"/>
                    </a:ext>
                  </a:extLst>
                </a:gridCol>
              </a:tblGrid>
              <a:tr h="1018309">
                <a:tc>
                  <a:txBody>
                    <a:bodyPr/>
                    <a:lstStyle/>
                    <a:p>
                      <a:r>
                        <a:rPr lang="ru-RU" sz="4200" dirty="0">
                          <a:latin typeface="Cambria" panose="02040503050406030204" pitchFamily="18" charset="0"/>
                          <a:ea typeface="Cambria" panose="02040503050406030204" pitchFamily="18" charset="0"/>
                          <a:cs typeface="Arial" panose="020B0604020202020204" pitchFamily="34" charset="0"/>
                        </a:rPr>
                        <a:t>Структурная обработка исключений</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pic>
        <p:nvPicPr>
          <p:cNvPr id="4" name="Content Placeholder 3">
            <a:extLst>
              <a:ext uri="{FF2B5EF4-FFF2-40B4-BE49-F238E27FC236}">
                <a16:creationId xmlns:a16="http://schemas.microsoft.com/office/drawing/2014/main" id="{9DD3A5AB-718F-03E9-FDB6-1410CF897FFD}"/>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5775910" y="160259"/>
            <a:ext cx="6207913" cy="6447136"/>
          </a:xfrm>
        </p:spPr>
      </p:pic>
      <p:sp>
        <p:nvSpPr>
          <p:cNvPr id="7" name="TextBox 6">
            <a:extLst>
              <a:ext uri="{FF2B5EF4-FFF2-40B4-BE49-F238E27FC236}">
                <a16:creationId xmlns:a16="http://schemas.microsoft.com/office/drawing/2014/main" id="{2CA7153B-CBB2-60FE-68C0-7372AB977963}"/>
              </a:ext>
            </a:extLst>
          </p:cNvPr>
          <p:cNvSpPr txBox="1"/>
          <p:nvPr/>
        </p:nvSpPr>
        <p:spPr>
          <a:xfrm>
            <a:off x="208177" y="2298876"/>
            <a:ext cx="5400771" cy="3816429"/>
          </a:xfrm>
          <a:prstGeom prst="rect">
            <a:avLst/>
          </a:prstGeom>
          <a:noFill/>
        </p:spPr>
        <p:txBody>
          <a:bodyPr wrap="square">
            <a:spAutoFit/>
          </a:bodyPr>
          <a:lstStyle/>
          <a:p>
            <a:r>
              <a:rPr lang="ru-RU" sz="2200" dirty="0">
                <a:latin typeface="Cambria" panose="02040503050406030204" pitchFamily="18" charset="0"/>
                <a:ea typeface="Cambria" panose="02040503050406030204" pitchFamily="18" charset="0"/>
              </a:rPr>
              <a:t>Инструкция внутри блока </a:t>
            </a:r>
            <a:r>
              <a:rPr lang="ru-RU" sz="2200" b="1" dirty="0">
                <a:latin typeface="Cambria" panose="02040503050406030204" pitchFamily="18" charset="0"/>
                <a:ea typeface="Cambria" panose="02040503050406030204" pitchFamily="18" charset="0"/>
              </a:rPr>
              <a:t>__</a:t>
            </a:r>
            <a:r>
              <a:rPr lang="ru-RU" sz="2200" b="1" dirty="0" err="1">
                <a:latin typeface="Cambria" panose="02040503050406030204" pitchFamily="18" charset="0"/>
                <a:ea typeface="Cambria" panose="02040503050406030204" pitchFamily="18" charset="0"/>
              </a:rPr>
              <a:t>try</a:t>
            </a:r>
            <a:r>
              <a:rPr lang="ru-RU" sz="2200" b="1" dirty="0">
                <a:latin typeface="Cambria" panose="02040503050406030204" pitchFamily="18" charset="0"/>
                <a:ea typeface="Cambria" panose="02040503050406030204" pitchFamily="18" charset="0"/>
              </a:rPr>
              <a:t> </a:t>
            </a:r>
            <a:r>
              <a:rPr lang="ru-RU" sz="2200" dirty="0">
                <a:latin typeface="Cambria" panose="02040503050406030204" pitchFamily="18" charset="0"/>
                <a:ea typeface="Cambria" panose="02040503050406030204" pitchFamily="18" charset="0"/>
              </a:rPr>
              <a:t>функции </a:t>
            </a:r>
            <a:r>
              <a:rPr lang="ru-RU" sz="2200" b="1" dirty="0">
                <a:latin typeface="Cambria" panose="02040503050406030204" pitchFamily="18" charset="0"/>
                <a:ea typeface="Cambria" panose="02040503050406030204" pitchFamily="18" charset="0"/>
              </a:rPr>
              <a:t>Funcmeister2</a:t>
            </a:r>
            <a:r>
              <a:rPr lang="ru-RU" sz="2200" dirty="0">
                <a:latin typeface="Cambria" panose="02040503050406030204" pitchFamily="18" charset="0"/>
                <a:ea typeface="Cambria" panose="02040503050406030204" pitchFamily="18" charset="0"/>
              </a:rPr>
              <a:t> пытается поделить 5 на 0.</a:t>
            </a:r>
          </a:p>
          <a:p>
            <a:r>
              <a:rPr lang="ru-RU" sz="2200" dirty="0">
                <a:latin typeface="Cambria" panose="02040503050406030204" pitchFamily="18" charset="0"/>
                <a:ea typeface="Cambria" panose="02040503050406030204" pitchFamily="18" charset="0"/>
              </a:rPr>
              <a:t>Перехватив это событие, процессор возбуждает аппаратное исключение. Тогда операционная система ищет начало блока </a:t>
            </a:r>
            <a:r>
              <a:rPr lang="ru-RU" sz="2200" b="1" dirty="0">
                <a:latin typeface="Cambria" panose="02040503050406030204" pitchFamily="18" charset="0"/>
                <a:ea typeface="Cambria" panose="02040503050406030204" pitchFamily="18" charset="0"/>
              </a:rPr>
              <a:t>__</a:t>
            </a:r>
            <a:r>
              <a:rPr lang="ru-RU" sz="2200" b="1" dirty="0" err="1">
                <a:latin typeface="Cambria" panose="02040503050406030204" pitchFamily="18" charset="0"/>
                <a:ea typeface="Cambria" panose="02040503050406030204" pitchFamily="18" charset="0"/>
              </a:rPr>
              <a:t>except</a:t>
            </a:r>
            <a:r>
              <a:rPr lang="ru-RU" sz="2200" b="1" dirty="0">
                <a:latin typeface="Cambria" panose="02040503050406030204" pitchFamily="18" charset="0"/>
                <a:ea typeface="Cambria" panose="02040503050406030204" pitchFamily="18" charset="0"/>
              </a:rPr>
              <a:t> </a:t>
            </a:r>
            <a:r>
              <a:rPr lang="ru-RU" sz="2200" dirty="0">
                <a:latin typeface="Cambria" panose="02040503050406030204" pitchFamily="18" charset="0"/>
                <a:ea typeface="Cambria" panose="02040503050406030204" pitchFamily="18" charset="0"/>
              </a:rPr>
              <a:t>и проверяет выражение, указанное в качестве фильтра исключений; оно должно дать один из </a:t>
            </a:r>
            <a:r>
              <a:rPr lang="ru-RU" sz="2200" b="1" dirty="0">
                <a:latin typeface="Cambria" panose="02040503050406030204" pitchFamily="18" charset="0"/>
                <a:ea typeface="Cambria" panose="02040503050406030204" pitchFamily="18" charset="0"/>
              </a:rPr>
              <a:t>трех идентификаторов</a:t>
            </a:r>
            <a:r>
              <a:rPr lang="ru-RU" sz="2200" dirty="0">
                <a:latin typeface="Cambria" panose="02040503050406030204" pitchFamily="18" charset="0"/>
                <a:ea typeface="Cambria" panose="02040503050406030204" pitchFamily="18" charset="0"/>
              </a:rPr>
              <a:t>, определенных в заголовочном Windows-файле </a:t>
            </a:r>
            <a:r>
              <a:rPr lang="ru-RU" sz="2200" dirty="0" err="1">
                <a:latin typeface="Cambria" panose="02040503050406030204" pitchFamily="18" charset="0"/>
                <a:ea typeface="Cambria" panose="02040503050406030204" pitchFamily="18" charset="0"/>
              </a:rPr>
              <a:t>Excpt.h</a:t>
            </a:r>
            <a:endParaRPr lang="en-US" sz="22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4911207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nvGraphicFramePr>
        <p:xfrm>
          <a:off x="990600" y="365126"/>
          <a:ext cx="10210800" cy="1018309"/>
        </p:xfrm>
        <a:graphic>
          <a:graphicData uri="http://schemas.openxmlformats.org/drawingml/2006/table">
            <a:tbl>
              <a:tblPr/>
              <a:tblGrid>
                <a:gridCol w="10210800">
                  <a:extLst>
                    <a:ext uri="{9D8B030D-6E8A-4147-A177-3AD203B41FA5}">
                      <a16:colId xmlns:a16="http://schemas.microsoft.com/office/drawing/2014/main" val="2263043944"/>
                    </a:ext>
                  </a:extLst>
                </a:gridCol>
              </a:tblGrid>
              <a:tr h="1018309">
                <a:tc>
                  <a:txBody>
                    <a:bodyPr/>
                    <a:lstStyle/>
                    <a:p>
                      <a:r>
                        <a:rPr lang="ru-RU" sz="4200" dirty="0">
                          <a:latin typeface="Cambria" panose="02040503050406030204" pitchFamily="18" charset="0"/>
                          <a:ea typeface="Cambria" panose="02040503050406030204" pitchFamily="18" charset="0"/>
                          <a:cs typeface="Arial" panose="020B0604020202020204" pitchFamily="34" charset="0"/>
                        </a:rPr>
                        <a:t>Структурная обработка исключений</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sp>
        <p:nvSpPr>
          <p:cNvPr id="7" name="Объект 6">
            <a:extLst>
              <a:ext uri="{FF2B5EF4-FFF2-40B4-BE49-F238E27FC236}">
                <a16:creationId xmlns:a16="http://schemas.microsoft.com/office/drawing/2014/main" id="{389FF4F3-573A-E56B-D456-6E4EB3FEF3B5}"/>
              </a:ext>
            </a:extLst>
          </p:cNvPr>
          <p:cNvSpPr>
            <a:spLocks noGrp="1"/>
          </p:cNvSpPr>
          <p:nvPr>
            <p:ph idx="1"/>
          </p:nvPr>
        </p:nvSpPr>
        <p:spPr>
          <a:xfrm>
            <a:off x="838200" y="1622724"/>
            <a:ext cx="10363200" cy="5123132"/>
          </a:xfrm>
        </p:spPr>
        <p:txBody>
          <a:bodyPr>
            <a:normAutofit lnSpcReduction="10000"/>
          </a:bodyPr>
          <a:lstStyle/>
          <a:p>
            <a:pPr marL="0" indent="0">
              <a:buNone/>
            </a:pPr>
            <a:r>
              <a:rPr lang="ru-RU" dirty="0">
                <a:latin typeface="Cambria" panose="02040503050406030204" pitchFamily="18" charset="0"/>
                <a:ea typeface="Cambria" panose="02040503050406030204" pitchFamily="18" charset="0"/>
              </a:rPr>
              <a:t>Фильтры исключений</a:t>
            </a:r>
            <a:r>
              <a:rPr lang="en-US" dirty="0">
                <a:latin typeface="Cambria" panose="02040503050406030204" pitchFamily="18" charset="0"/>
                <a:ea typeface="Cambria" panose="02040503050406030204" pitchFamily="18" charset="0"/>
              </a:rPr>
              <a:t>:</a:t>
            </a:r>
            <a:endParaRPr lang="ru-RU" dirty="0">
              <a:latin typeface="Cambria" panose="02040503050406030204" pitchFamily="18" charset="0"/>
              <a:ea typeface="Cambria" panose="02040503050406030204" pitchFamily="18" charset="0"/>
            </a:endParaRPr>
          </a:p>
          <a:p>
            <a:pPr rtl="0" eaLnBrk="1" fontAlgn="t" latinLnBrk="0" hangingPunct="1">
              <a:spcBef>
                <a:spcPts val="0"/>
              </a:spcBef>
              <a:spcAft>
                <a:spcPts val="0"/>
              </a:spcAft>
              <a:buFont typeface="Wingdings" panose="05000000000000000000" pitchFamily="2" charset="2"/>
              <a:buChar char="Ø"/>
            </a:pPr>
            <a:r>
              <a:rPr lang="en-US" i="0" u="none" strike="noStrike" kern="1200" dirty="0">
                <a:solidFill>
                  <a:srgbClr val="000000"/>
                </a:solidFill>
                <a:effectLst/>
                <a:latin typeface="Cambria" panose="02040503050406030204" pitchFamily="18" charset="0"/>
                <a:ea typeface="Cambria" panose="02040503050406030204" pitchFamily="18" charset="0"/>
              </a:rPr>
              <a:t>EXCEPTION_EXECUTE_HANDLER</a:t>
            </a:r>
            <a:endParaRPr lang="ru-RU" i="0" u="none" strike="noStrike" kern="1200" dirty="0">
              <a:solidFill>
                <a:srgbClr val="000000"/>
              </a:solidFill>
              <a:effectLst/>
              <a:latin typeface="Cambria" panose="02040503050406030204" pitchFamily="18" charset="0"/>
              <a:ea typeface="Cambria" panose="02040503050406030204" pitchFamily="18" charset="0"/>
            </a:endParaRPr>
          </a:p>
          <a:p>
            <a:pPr rtl="0" eaLnBrk="1" fontAlgn="t" latinLnBrk="0" hangingPunct="1">
              <a:spcBef>
                <a:spcPts val="0"/>
              </a:spcBef>
              <a:spcAft>
                <a:spcPts val="0"/>
              </a:spcAft>
              <a:buFont typeface="Wingdings" panose="05000000000000000000" pitchFamily="2" charset="2"/>
              <a:buChar char="Ø"/>
            </a:pPr>
            <a:r>
              <a:rPr lang="en-US" i="0" u="none" strike="noStrike" kern="1200" dirty="0">
                <a:solidFill>
                  <a:srgbClr val="000000"/>
                </a:solidFill>
                <a:effectLst/>
                <a:latin typeface="Cambria" panose="02040503050406030204" pitchFamily="18" charset="0"/>
                <a:ea typeface="Cambria" panose="02040503050406030204" pitchFamily="18" charset="0"/>
              </a:rPr>
              <a:t>EXCEPTION_CONTINUE_SEARCH </a:t>
            </a:r>
            <a:endParaRPr lang="ru-RU" dirty="0">
              <a:latin typeface="Cambria" panose="02040503050406030204" pitchFamily="18" charset="0"/>
              <a:ea typeface="Cambria" panose="02040503050406030204" pitchFamily="18" charset="0"/>
            </a:endParaRPr>
          </a:p>
          <a:p>
            <a:pPr rtl="0" eaLnBrk="1" fontAlgn="t" latinLnBrk="0" hangingPunct="1">
              <a:spcBef>
                <a:spcPts val="0"/>
              </a:spcBef>
              <a:spcAft>
                <a:spcPts val="0"/>
              </a:spcAft>
              <a:buFont typeface="Wingdings" panose="05000000000000000000" pitchFamily="2" charset="2"/>
              <a:buChar char="Ø"/>
            </a:pPr>
            <a:r>
              <a:rPr lang="en-US" i="0" u="none" strike="noStrike" kern="1200" dirty="0">
                <a:solidFill>
                  <a:srgbClr val="000000"/>
                </a:solidFill>
                <a:effectLst/>
                <a:latin typeface="Cambria" panose="02040503050406030204" pitchFamily="18" charset="0"/>
                <a:ea typeface="Cambria" panose="02040503050406030204" pitchFamily="18" charset="0"/>
              </a:rPr>
              <a:t>EXCEPTION_CONTINUE_EXECUTION </a:t>
            </a:r>
            <a:endParaRPr lang="en-US" dirty="0">
              <a:latin typeface="Cambria" panose="02040503050406030204" pitchFamily="18" charset="0"/>
              <a:ea typeface="Cambria" panose="02040503050406030204" pitchFamily="18" charset="0"/>
            </a:endParaRPr>
          </a:p>
          <a:p>
            <a:pPr marL="0" indent="0">
              <a:buNone/>
            </a:pPr>
            <a:r>
              <a:rPr lang="en-US" b="1" i="0" u="none" strike="noStrike" kern="1200" dirty="0">
                <a:solidFill>
                  <a:srgbClr val="000000"/>
                </a:solidFill>
                <a:effectLst/>
                <a:latin typeface="Cambria" panose="02040503050406030204" pitchFamily="18" charset="0"/>
                <a:ea typeface="Cambria" panose="02040503050406030204" pitchFamily="18" charset="0"/>
              </a:rPr>
              <a:t>EXCEPTION_EXECUTE_HANDLER</a:t>
            </a:r>
            <a:r>
              <a:rPr lang="ru-RU" b="1" i="0" u="none" strike="noStrike" kern="1200" dirty="0">
                <a:solidFill>
                  <a:srgbClr val="000000"/>
                </a:solidFill>
                <a:effectLst/>
                <a:latin typeface="Cambria" panose="02040503050406030204" pitchFamily="18" charset="0"/>
                <a:ea typeface="Cambria" panose="02040503050406030204" pitchFamily="18" charset="0"/>
              </a:rPr>
              <a:t> </a:t>
            </a:r>
            <a:r>
              <a:rPr lang="ru-RU" i="0" u="none" strike="noStrike" kern="1200" dirty="0">
                <a:solidFill>
                  <a:srgbClr val="000000"/>
                </a:solidFill>
                <a:effectLst/>
                <a:latin typeface="Cambria" panose="02040503050406030204" pitchFamily="18" charset="0"/>
                <a:ea typeface="Cambria" panose="02040503050406030204" pitchFamily="18" charset="0"/>
              </a:rPr>
              <a:t>– это значение сообщает системе в основном вот что: «Я вижу это исключение; так и знал, что оно где-нибудь произойдет; у меня есть код для его обработки, и я хочу его сейчас выполнить.»</a:t>
            </a:r>
          </a:p>
          <a:p>
            <a:pPr marL="0" indent="0">
              <a:buNone/>
            </a:pPr>
            <a:r>
              <a:rPr lang="ru-RU" i="0" u="none" strike="noStrike" kern="1200" dirty="0">
                <a:solidFill>
                  <a:srgbClr val="000000"/>
                </a:solidFill>
                <a:effectLst/>
                <a:latin typeface="Cambria" panose="02040503050406030204" pitchFamily="18" charset="0"/>
                <a:ea typeface="Cambria" panose="02040503050406030204" pitchFamily="18" charset="0"/>
              </a:rPr>
              <a:t>В этот момент система проводит глобальную раскрутку, а затем управление передается коду внутри блока </a:t>
            </a:r>
            <a:r>
              <a:rPr lang="ru-RU" b="1" i="0" u="none" strike="noStrike" kern="1200" dirty="0">
                <a:solidFill>
                  <a:srgbClr val="000000"/>
                </a:solidFill>
                <a:effectLst/>
                <a:latin typeface="Cambria" panose="02040503050406030204" pitchFamily="18" charset="0"/>
                <a:ea typeface="Cambria" panose="02040503050406030204" pitchFamily="18" charset="0"/>
              </a:rPr>
              <a:t>__</a:t>
            </a:r>
            <a:r>
              <a:rPr lang="ru-RU" b="1" i="0" u="none" strike="noStrike" kern="1200" dirty="0" err="1">
                <a:solidFill>
                  <a:srgbClr val="000000"/>
                </a:solidFill>
                <a:effectLst/>
                <a:latin typeface="Cambria" panose="02040503050406030204" pitchFamily="18" charset="0"/>
                <a:ea typeface="Cambria" panose="02040503050406030204" pitchFamily="18" charset="0"/>
              </a:rPr>
              <a:t>except</a:t>
            </a:r>
            <a:r>
              <a:rPr lang="ru-RU" b="1" i="0" u="none" strike="noStrike" kern="1200" dirty="0">
                <a:solidFill>
                  <a:srgbClr val="000000"/>
                </a:solidFill>
                <a:effectLst/>
                <a:latin typeface="Cambria" panose="02040503050406030204" pitchFamily="18" charset="0"/>
                <a:ea typeface="Cambria" panose="02040503050406030204" pitchFamily="18" charset="0"/>
              </a:rPr>
              <a:t> </a:t>
            </a:r>
            <a:r>
              <a:rPr lang="ru-RU" i="0" u="none" strike="noStrike" kern="1200" dirty="0">
                <a:solidFill>
                  <a:srgbClr val="000000"/>
                </a:solidFill>
                <a:effectLst/>
                <a:latin typeface="Cambria" panose="02040503050406030204" pitchFamily="18" charset="0"/>
                <a:ea typeface="Cambria" panose="02040503050406030204" pitchFamily="18" charset="0"/>
              </a:rPr>
              <a:t>(коду обработчика исключений). После его выполнения система считает исключение обработанным и разрешает программе продолжить работу</a:t>
            </a:r>
          </a:p>
          <a:p>
            <a:pPr marL="0" indent="0">
              <a:buNone/>
            </a:pPr>
            <a:endParaRPr lang="ru-RU"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32892437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nvGraphicFramePr>
        <p:xfrm>
          <a:off x="990600" y="365126"/>
          <a:ext cx="10210800" cy="1018309"/>
        </p:xfrm>
        <a:graphic>
          <a:graphicData uri="http://schemas.openxmlformats.org/drawingml/2006/table">
            <a:tbl>
              <a:tblPr/>
              <a:tblGrid>
                <a:gridCol w="10210800">
                  <a:extLst>
                    <a:ext uri="{9D8B030D-6E8A-4147-A177-3AD203B41FA5}">
                      <a16:colId xmlns:a16="http://schemas.microsoft.com/office/drawing/2014/main" val="2263043944"/>
                    </a:ext>
                  </a:extLst>
                </a:gridCol>
              </a:tblGrid>
              <a:tr h="1018309">
                <a:tc>
                  <a:txBody>
                    <a:bodyPr/>
                    <a:lstStyle/>
                    <a:p>
                      <a:r>
                        <a:rPr lang="ru-RU" sz="4200" dirty="0">
                          <a:latin typeface="Cambria" panose="02040503050406030204" pitchFamily="18" charset="0"/>
                          <a:ea typeface="Cambria" panose="02040503050406030204" pitchFamily="18" charset="0"/>
                          <a:cs typeface="Arial" panose="020B0604020202020204" pitchFamily="34" charset="0"/>
                        </a:rPr>
                        <a:t>Структурная обработка исключений</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sp>
        <p:nvSpPr>
          <p:cNvPr id="7" name="Объект 6">
            <a:extLst>
              <a:ext uri="{FF2B5EF4-FFF2-40B4-BE49-F238E27FC236}">
                <a16:creationId xmlns:a16="http://schemas.microsoft.com/office/drawing/2014/main" id="{389FF4F3-573A-E56B-D456-6E4EB3FEF3B5}"/>
              </a:ext>
            </a:extLst>
          </p:cNvPr>
          <p:cNvSpPr>
            <a:spLocks noGrp="1"/>
          </p:cNvSpPr>
          <p:nvPr>
            <p:ph idx="1"/>
          </p:nvPr>
        </p:nvSpPr>
        <p:spPr>
          <a:xfrm>
            <a:off x="838200" y="1622724"/>
            <a:ext cx="10363200" cy="5123132"/>
          </a:xfrm>
        </p:spPr>
        <p:txBody>
          <a:bodyPr>
            <a:normAutofit/>
          </a:bodyPr>
          <a:lstStyle/>
          <a:p>
            <a:pPr marL="0" indent="0">
              <a:buNone/>
            </a:pPr>
            <a:r>
              <a:rPr lang="ru-RU" dirty="0">
                <a:latin typeface="Cambria" panose="02040503050406030204" pitchFamily="18" charset="0"/>
                <a:ea typeface="Cambria" panose="02040503050406030204" pitchFamily="18" charset="0"/>
              </a:rPr>
              <a:t>Но вот откуда возобновится выполнение?</a:t>
            </a:r>
          </a:p>
          <a:p>
            <a:pPr marL="0" indent="0">
              <a:buNone/>
            </a:pPr>
            <a:r>
              <a:rPr lang="ru-RU" dirty="0">
                <a:latin typeface="Cambria" panose="02040503050406030204" pitchFamily="18" charset="0"/>
                <a:ea typeface="Cambria" panose="02040503050406030204" pitchFamily="18" charset="0"/>
              </a:rPr>
              <a:t>Приложение возобновляет выполнение с инструкции, следующей за блоком </a:t>
            </a:r>
            <a:r>
              <a:rPr lang="ru-RU" b="1" dirty="0">
                <a:latin typeface="Cambria" panose="02040503050406030204" pitchFamily="18" charset="0"/>
                <a:ea typeface="Cambria" panose="02040503050406030204" pitchFamily="18" charset="0"/>
              </a:rPr>
              <a:t>__</a:t>
            </a:r>
            <a:r>
              <a:rPr lang="ru-RU" b="1" dirty="0" err="1">
                <a:latin typeface="Cambria" panose="02040503050406030204" pitchFamily="18" charset="0"/>
                <a:ea typeface="Cambria" panose="02040503050406030204" pitchFamily="18" charset="0"/>
              </a:rPr>
              <a:t>except</a:t>
            </a:r>
            <a:r>
              <a:rPr lang="ru-RU" dirty="0">
                <a:latin typeface="Cambria" panose="02040503050406030204" pitchFamily="18" charset="0"/>
                <a:ea typeface="Cambria" panose="02040503050406030204" pitchFamily="18" charset="0"/>
              </a:rPr>
              <a:t>. По окончании выполнения кода в блоке </a:t>
            </a:r>
            <a:r>
              <a:rPr lang="ru-RU" b="1" dirty="0">
                <a:latin typeface="Cambria" panose="02040503050406030204" pitchFamily="18" charset="0"/>
                <a:ea typeface="Cambria" panose="02040503050406030204" pitchFamily="18" charset="0"/>
              </a:rPr>
              <a:t>__</a:t>
            </a:r>
            <a:r>
              <a:rPr lang="ru-RU" b="1" dirty="0" err="1">
                <a:latin typeface="Cambria" panose="02040503050406030204" pitchFamily="18" charset="0"/>
                <a:ea typeface="Cambria" panose="02040503050406030204" pitchFamily="18" charset="0"/>
              </a:rPr>
              <a:t>except</a:t>
            </a:r>
            <a:r>
              <a:rPr lang="ru-RU" b="1" dirty="0">
                <a:latin typeface="Cambria" panose="02040503050406030204" pitchFamily="18" charset="0"/>
                <a:ea typeface="Cambria" panose="02040503050406030204" pitchFamily="18" charset="0"/>
              </a:rPr>
              <a:t> </a:t>
            </a:r>
            <a:r>
              <a:rPr lang="ru-RU" dirty="0">
                <a:latin typeface="Cambria" panose="02040503050406030204" pitchFamily="18" charset="0"/>
                <a:ea typeface="Cambria" panose="02040503050406030204" pitchFamily="18" charset="0"/>
              </a:rPr>
              <a:t>управление передается на первую строку за этим блоком</a:t>
            </a:r>
          </a:p>
          <a:p>
            <a:pPr marL="0" indent="0">
              <a:buNone/>
            </a:pPr>
            <a:r>
              <a:rPr lang="ru-RU" dirty="0">
                <a:latin typeface="Cambria" panose="02040503050406030204" pitchFamily="18" charset="0"/>
                <a:ea typeface="Cambria" panose="02040503050406030204" pitchFamily="18" charset="0"/>
              </a:rPr>
              <a:t>Когда фильтр исключений возвращает </a:t>
            </a:r>
            <a:r>
              <a:rPr lang="ru-RU" b="1" dirty="0">
                <a:latin typeface="Cambria" panose="02040503050406030204" pitchFamily="18" charset="0"/>
                <a:ea typeface="Cambria" panose="02040503050406030204" pitchFamily="18" charset="0"/>
              </a:rPr>
              <a:t>EXCEPTION_EXECUTE_HANDLER</a:t>
            </a:r>
            <a:r>
              <a:rPr lang="ru-RU" dirty="0">
                <a:latin typeface="Cambria" panose="02040503050406030204" pitchFamily="18" charset="0"/>
                <a:ea typeface="Cambria" panose="02040503050406030204" pitchFamily="18" charset="0"/>
              </a:rPr>
              <a:t>, системе приходится проводить </a:t>
            </a:r>
            <a:r>
              <a:rPr lang="ru-RU" b="1" dirty="0">
                <a:latin typeface="Cambria" panose="02040503050406030204" pitchFamily="18" charset="0"/>
                <a:ea typeface="Cambria" panose="02040503050406030204" pitchFamily="18" charset="0"/>
              </a:rPr>
              <a:t>глобальную раскрутку</a:t>
            </a:r>
            <a:r>
              <a:rPr lang="ru-RU" dirty="0">
                <a:latin typeface="Cambria" panose="02040503050406030204" pitchFamily="18" charset="0"/>
                <a:ea typeface="Cambria" panose="02040503050406030204" pitchFamily="18" charset="0"/>
              </a:rPr>
              <a:t>. Она приводит к продолжению обработки всех незавершенных блоков </a:t>
            </a:r>
            <a:r>
              <a:rPr lang="ru-RU" b="1" dirty="0" err="1">
                <a:latin typeface="Cambria" panose="02040503050406030204" pitchFamily="18" charset="0"/>
                <a:ea typeface="Cambria" panose="02040503050406030204" pitchFamily="18" charset="0"/>
              </a:rPr>
              <a:t>try-finally</a:t>
            </a:r>
            <a:r>
              <a:rPr lang="ru-RU" dirty="0">
                <a:latin typeface="Cambria" panose="02040503050406030204" pitchFamily="18" charset="0"/>
                <a:ea typeface="Cambria" panose="02040503050406030204" pitchFamily="18" charset="0"/>
              </a:rPr>
              <a:t>, выполнение которых началось вслед за блоком </a:t>
            </a:r>
            <a:r>
              <a:rPr lang="ru-RU" b="1" dirty="0" err="1">
                <a:latin typeface="Cambria" panose="02040503050406030204" pitchFamily="18" charset="0"/>
                <a:ea typeface="Cambria" panose="02040503050406030204" pitchFamily="18" charset="0"/>
              </a:rPr>
              <a:t>try-except</a:t>
            </a:r>
            <a:r>
              <a:rPr lang="ru-RU" dirty="0">
                <a:latin typeface="Cambria" panose="02040503050406030204" pitchFamily="18" charset="0"/>
                <a:ea typeface="Cambria" panose="02040503050406030204" pitchFamily="18" charset="0"/>
              </a:rPr>
              <a:t>, обрабатывающим данное исключение</a:t>
            </a:r>
          </a:p>
        </p:txBody>
      </p:sp>
    </p:spTree>
    <p:extLst>
      <p:ext uri="{BB962C8B-B14F-4D97-AF65-F5344CB8AC3E}">
        <p14:creationId xmlns:p14="http://schemas.microsoft.com/office/powerpoint/2010/main" val="3752160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nvGraphicFramePr>
        <p:xfrm>
          <a:off x="990600" y="365126"/>
          <a:ext cx="10210800" cy="1018309"/>
        </p:xfrm>
        <a:graphic>
          <a:graphicData uri="http://schemas.openxmlformats.org/drawingml/2006/table">
            <a:tbl>
              <a:tblPr/>
              <a:tblGrid>
                <a:gridCol w="10210800">
                  <a:extLst>
                    <a:ext uri="{9D8B030D-6E8A-4147-A177-3AD203B41FA5}">
                      <a16:colId xmlns:a16="http://schemas.microsoft.com/office/drawing/2014/main" val="2263043944"/>
                    </a:ext>
                  </a:extLst>
                </a:gridCol>
              </a:tblGrid>
              <a:tr h="1018309">
                <a:tc>
                  <a:txBody>
                    <a:bodyPr/>
                    <a:lstStyle/>
                    <a:p>
                      <a:r>
                        <a:rPr lang="ru-RU" sz="4200" dirty="0">
                          <a:latin typeface="Cambria" panose="02040503050406030204" pitchFamily="18" charset="0"/>
                          <a:ea typeface="Cambria" panose="02040503050406030204" pitchFamily="18" charset="0"/>
                          <a:cs typeface="Arial" panose="020B0604020202020204" pitchFamily="34" charset="0"/>
                        </a:rPr>
                        <a:t>Структурная обработка исключений</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sp>
        <p:nvSpPr>
          <p:cNvPr id="7" name="Объект 6">
            <a:extLst>
              <a:ext uri="{FF2B5EF4-FFF2-40B4-BE49-F238E27FC236}">
                <a16:creationId xmlns:a16="http://schemas.microsoft.com/office/drawing/2014/main" id="{389FF4F3-573A-E56B-D456-6E4EB3FEF3B5}"/>
              </a:ext>
            </a:extLst>
          </p:cNvPr>
          <p:cNvSpPr>
            <a:spLocks noGrp="1"/>
          </p:cNvSpPr>
          <p:nvPr>
            <p:ph idx="1"/>
          </p:nvPr>
        </p:nvSpPr>
        <p:spPr>
          <a:xfrm>
            <a:off x="838200" y="1622724"/>
            <a:ext cx="10363200" cy="5123132"/>
          </a:xfrm>
        </p:spPr>
        <p:txBody>
          <a:bodyPr>
            <a:normAutofit lnSpcReduction="10000"/>
          </a:bodyPr>
          <a:lstStyle/>
          <a:p>
            <a:pPr marL="0" indent="0">
              <a:buNone/>
            </a:pPr>
            <a:r>
              <a:rPr lang="ru-RU" b="1" i="0" dirty="0">
                <a:effectLst/>
                <a:latin typeface="Cambria" panose="02040503050406030204" pitchFamily="18" charset="0"/>
                <a:ea typeface="Cambria" panose="02040503050406030204" pitchFamily="18" charset="0"/>
              </a:rPr>
              <a:t>Но что за неприятности такие? Это – исключения!</a:t>
            </a:r>
          </a:p>
          <a:p>
            <a:pPr marL="0" indent="0">
              <a:buNone/>
            </a:pPr>
            <a:r>
              <a:rPr lang="ru-RU" b="1" i="0" dirty="0">
                <a:effectLst/>
                <a:latin typeface="Cambria" panose="02040503050406030204" pitchFamily="18" charset="0"/>
                <a:ea typeface="Cambria" panose="02040503050406030204" pitchFamily="18" charset="0"/>
              </a:rPr>
              <a:t>Исключение</a:t>
            </a:r>
            <a:r>
              <a:rPr lang="ru-RU" i="0" dirty="0">
                <a:effectLst/>
                <a:latin typeface="Cambria" panose="02040503050406030204" pitchFamily="18" charset="0"/>
                <a:ea typeface="Cambria" panose="02040503050406030204" pitchFamily="18" charset="0"/>
              </a:rPr>
              <a:t> – это событие, возникающее из-за выполнения определенной команды, которая вызвала ошибку процессора</a:t>
            </a:r>
          </a:p>
          <a:p>
            <a:pPr marL="0" indent="0">
              <a:buNone/>
            </a:pPr>
            <a:r>
              <a:rPr lang="ru-RU" dirty="0">
                <a:latin typeface="Cambria" panose="02040503050406030204" pitchFamily="18" charset="0"/>
                <a:ea typeface="Cambria" panose="02040503050406030204" pitchFamily="18" charset="0"/>
              </a:rPr>
              <a:t>Скорее всего </a:t>
            </a:r>
            <a:r>
              <a:rPr lang="ru-RU" i="0" dirty="0">
                <a:effectLst/>
                <a:latin typeface="Cambria" panose="02040503050406030204" pitchFamily="18" charset="0"/>
                <a:ea typeface="Cambria" panose="02040503050406030204" pitchFamily="18" charset="0"/>
              </a:rPr>
              <a:t>в результате такого события нормальное выполнение программы становится </a:t>
            </a:r>
            <a:r>
              <a:rPr lang="ru-RU" b="1" i="0" dirty="0">
                <a:effectLst/>
                <a:latin typeface="Cambria" panose="02040503050406030204" pitchFamily="18" charset="0"/>
                <a:ea typeface="Cambria" panose="02040503050406030204" pitchFamily="18" charset="0"/>
              </a:rPr>
              <a:t>не возможным</a:t>
            </a:r>
            <a:r>
              <a:rPr lang="ru-RU" i="0" dirty="0">
                <a:effectLst/>
                <a:latin typeface="Cambria" panose="02040503050406030204" pitchFamily="18" charset="0"/>
                <a:ea typeface="Cambria" panose="02040503050406030204" pitchFamily="18" charset="0"/>
              </a:rPr>
              <a:t>!</a:t>
            </a:r>
          </a:p>
          <a:p>
            <a:pPr marL="0" indent="0">
              <a:buNone/>
            </a:pPr>
            <a:r>
              <a:rPr lang="ru-RU" i="0" dirty="0">
                <a:effectLst/>
                <a:latin typeface="Cambria" panose="02040503050406030204" pitchFamily="18" charset="0"/>
                <a:ea typeface="Cambria" panose="02040503050406030204" pitchFamily="18" charset="0"/>
              </a:rPr>
              <a:t>Исключения в некотором роде похожи на прерывания, основное отличие заключается в том, что исключение является </a:t>
            </a:r>
            <a:r>
              <a:rPr lang="ru-RU" b="1" i="0" dirty="0">
                <a:effectLst/>
                <a:latin typeface="Cambria" panose="02040503050406030204" pitchFamily="18" charset="0"/>
                <a:ea typeface="Cambria" panose="02040503050406030204" pitchFamily="18" charset="0"/>
              </a:rPr>
              <a:t>синхронным</a:t>
            </a:r>
            <a:r>
              <a:rPr lang="ru-RU" i="0" dirty="0">
                <a:effectLst/>
                <a:latin typeface="Cambria" panose="02040503050406030204" pitchFamily="18" charset="0"/>
                <a:ea typeface="Cambria" panose="02040503050406030204" pitchFamily="18" charset="0"/>
              </a:rPr>
              <a:t> и </a:t>
            </a:r>
            <a:r>
              <a:rPr lang="ru-RU" b="1" i="0" dirty="0">
                <a:effectLst/>
                <a:latin typeface="Cambria" panose="02040503050406030204" pitchFamily="18" charset="0"/>
                <a:ea typeface="Cambria" panose="02040503050406030204" pitchFamily="18" charset="0"/>
              </a:rPr>
              <a:t>технически воспроизводимым </a:t>
            </a:r>
            <a:r>
              <a:rPr lang="ru-RU" i="0" dirty="0">
                <a:effectLst/>
                <a:latin typeface="Cambria" panose="02040503050406030204" pitchFamily="18" charset="0"/>
                <a:ea typeface="Cambria" panose="02040503050406030204" pitchFamily="18" charset="0"/>
              </a:rPr>
              <a:t>при тех же условиях, в то время как прерывание является асинхронным и может произойти в любой момент</a:t>
            </a:r>
          </a:p>
          <a:p>
            <a:pPr marL="0" indent="0">
              <a:buNone/>
            </a:pPr>
            <a:r>
              <a:rPr lang="ru-RU" i="0" dirty="0">
                <a:effectLst/>
                <a:latin typeface="Cambria" panose="02040503050406030204" pitchFamily="18" charset="0"/>
                <a:ea typeface="Cambria" panose="02040503050406030204" pitchFamily="18" charset="0"/>
              </a:rPr>
              <a:t>Примеры исключений: деление на ноль, точка останова, ошибка страницы, переполнение стека и недопустимая инструкция</a:t>
            </a:r>
          </a:p>
        </p:txBody>
      </p:sp>
    </p:spTree>
    <p:extLst>
      <p:ext uri="{BB962C8B-B14F-4D97-AF65-F5344CB8AC3E}">
        <p14:creationId xmlns:p14="http://schemas.microsoft.com/office/powerpoint/2010/main" val="202257825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nvGraphicFramePr>
        <p:xfrm>
          <a:off x="990600" y="365126"/>
          <a:ext cx="10210800" cy="1018309"/>
        </p:xfrm>
        <a:graphic>
          <a:graphicData uri="http://schemas.openxmlformats.org/drawingml/2006/table">
            <a:tbl>
              <a:tblPr/>
              <a:tblGrid>
                <a:gridCol w="10210800">
                  <a:extLst>
                    <a:ext uri="{9D8B030D-6E8A-4147-A177-3AD203B41FA5}">
                      <a16:colId xmlns:a16="http://schemas.microsoft.com/office/drawing/2014/main" val="2263043944"/>
                    </a:ext>
                  </a:extLst>
                </a:gridCol>
              </a:tblGrid>
              <a:tr h="1018309">
                <a:tc>
                  <a:txBody>
                    <a:bodyPr/>
                    <a:lstStyle/>
                    <a:p>
                      <a:r>
                        <a:rPr lang="ru-RU" sz="4200" dirty="0">
                          <a:latin typeface="Cambria" panose="02040503050406030204" pitchFamily="18" charset="0"/>
                          <a:ea typeface="Cambria" panose="02040503050406030204" pitchFamily="18" charset="0"/>
                          <a:cs typeface="Arial" panose="020B0604020202020204" pitchFamily="34" charset="0"/>
                        </a:rPr>
                        <a:t>Структурная обработка исключений</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pic>
        <p:nvPicPr>
          <p:cNvPr id="10" name="Picture 9">
            <a:extLst>
              <a:ext uri="{FF2B5EF4-FFF2-40B4-BE49-F238E27FC236}">
                <a16:creationId xmlns:a16="http://schemas.microsoft.com/office/drawing/2014/main" id="{0CEF99FE-603B-3909-55A5-C5C780D12E9A}"/>
              </a:ext>
            </a:extLst>
          </p:cNvPr>
          <p:cNvPicPr>
            <a:picLocks noChangeAspect="1"/>
          </p:cNvPicPr>
          <p:nvPr/>
        </p:nvPicPr>
        <p:blipFill>
          <a:blip r:embed="rId2"/>
          <a:srcRect r="4451"/>
          <a:stretch/>
        </p:blipFill>
        <p:spPr>
          <a:xfrm>
            <a:off x="1" y="1921237"/>
            <a:ext cx="6043816" cy="4410691"/>
          </a:xfrm>
          <a:prstGeom prst="rect">
            <a:avLst/>
          </a:prstGeom>
        </p:spPr>
      </p:pic>
      <p:pic>
        <p:nvPicPr>
          <p:cNvPr id="12" name="Picture 11">
            <a:extLst>
              <a:ext uri="{FF2B5EF4-FFF2-40B4-BE49-F238E27FC236}">
                <a16:creationId xmlns:a16="http://schemas.microsoft.com/office/drawing/2014/main" id="{05F5E13E-A7FB-22AD-D219-E3079BA296CF}"/>
              </a:ext>
            </a:extLst>
          </p:cNvPr>
          <p:cNvPicPr>
            <a:picLocks noChangeAspect="1"/>
          </p:cNvPicPr>
          <p:nvPr/>
        </p:nvPicPr>
        <p:blipFill>
          <a:blip r:embed="rId3"/>
          <a:stretch>
            <a:fillRect/>
          </a:stretch>
        </p:blipFill>
        <p:spPr>
          <a:xfrm>
            <a:off x="6096000" y="1623750"/>
            <a:ext cx="6043816" cy="5005664"/>
          </a:xfrm>
          <a:prstGeom prst="rect">
            <a:avLst/>
          </a:prstGeom>
        </p:spPr>
      </p:pic>
    </p:spTree>
    <p:extLst>
      <p:ext uri="{BB962C8B-B14F-4D97-AF65-F5344CB8AC3E}">
        <p14:creationId xmlns:p14="http://schemas.microsoft.com/office/powerpoint/2010/main" val="363526972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nvGraphicFramePr>
        <p:xfrm>
          <a:off x="208177" y="252004"/>
          <a:ext cx="5485613" cy="1920240"/>
        </p:xfrm>
        <a:graphic>
          <a:graphicData uri="http://schemas.openxmlformats.org/drawingml/2006/table">
            <a:tbl>
              <a:tblPr/>
              <a:tblGrid>
                <a:gridCol w="5485613">
                  <a:extLst>
                    <a:ext uri="{9D8B030D-6E8A-4147-A177-3AD203B41FA5}">
                      <a16:colId xmlns:a16="http://schemas.microsoft.com/office/drawing/2014/main" val="2263043944"/>
                    </a:ext>
                  </a:extLst>
                </a:gridCol>
              </a:tblGrid>
              <a:tr h="1018309">
                <a:tc>
                  <a:txBody>
                    <a:bodyPr/>
                    <a:lstStyle/>
                    <a:p>
                      <a:r>
                        <a:rPr lang="ru-RU" sz="4200" dirty="0">
                          <a:latin typeface="Cambria" panose="02040503050406030204" pitchFamily="18" charset="0"/>
                          <a:ea typeface="Cambria" panose="02040503050406030204" pitchFamily="18" charset="0"/>
                          <a:cs typeface="Arial" panose="020B0604020202020204" pitchFamily="34" charset="0"/>
                        </a:rPr>
                        <a:t>Структурная обработка исключений</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pic>
        <p:nvPicPr>
          <p:cNvPr id="4" name="Content Placeholder 3">
            <a:extLst>
              <a:ext uri="{FF2B5EF4-FFF2-40B4-BE49-F238E27FC236}">
                <a16:creationId xmlns:a16="http://schemas.microsoft.com/office/drawing/2014/main" id="{9DD3A5AB-718F-03E9-FDB6-1410CF897FFD}"/>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5775910" y="160259"/>
            <a:ext cx="6207913" cy="6447136"/>
          </a:xfrm>
        </p:spPr>
      </p:pic>
      <p:sp>
        <p:nvSpPr>
          <p:cNvPr id="7" name="TextBox 6">
            <a:extLst>
              <a:ext uri="{FF2B5EF4-FFF2-40B4-BE49-F238E27FC236}">
                <a16:creationId xmlns:a16="http://schemas.microsoft.com/office/drawing/2014/main" id="{2CA7153B-CBB2-60FE-68C0-7372AB977963}"/>
              </a:ext>
            </a:extLst>
          </p:cNvPr>
          <p:cNvSpPr txBox="1"/>
          <p:nvPr/>
        </p:nvSpPr>
        <p:spPr>
          <a:xfrm>
            <a:off x="208177" y="2298876"/>
            <a:ext cx="5400771" cy="4154984"/>
          </a:xfrm>
          <a:prstGeom prst="rect">
            <a:avLst/>
          </a:prstGeom>
          <a:noFill/>
        </p:spPr>
        <p:txBody>
          <a:bodyPr wrap="square">
            <a:spAutoFit/>
          </a:bodyPr>
          <a:lstStyle/>
          <a:p>
            <a:pPr marL="0" indent="0">
              <a:buNone/>
            </a:pPr>
            <a:r>
              <a:rPr lang="ru-RU" sz="2200" dirty="0">
                <a:latin typeface="Cambria" panose="02040503050406030204" pitchFamily="18" charset="0"/>
                <a:ea typeface="Cambria" panose="02040503050406030204" pitchFamily="18" charset="0"/>
              </a:rPr>
              <a:t>Глобальную раскрутку, осуществляемую системой, можно остановить, если в блок </a:t>
            </a:r>
            <a:r>
              <a:rPr lang="ru-RU" sz="2200" b="1" dirty="0">
                <a:latin typeface="Cambria" panose="02040503050406030204" pitchFamily="18" charset="0"/>
                <a:ea typeface="Cambria" panose="02040503050406030204" pitchFamily="18" charset="0"/>
              </a:rPr>
              <a:t>__</a:t>
            </a:r>
            <a:r>
              <a:rPr lang="ru-RU" sz="2200" b="1" dirty="0" err="1">
                <a:latin typeface="Cambria" panose="02040503050406030204" pitchFamily="18" charset="0"/>
                <a:ea typeface="Cambria" panose="02040503050406030204" pitchFamily="18" charset="0"/>
              </a:rPr>
              <a:t>finally</a:t>
            </a:r>
            <a:r>
              <a:rPr lang="ru-RU" sz="2200" b="1" dirty="0">
                <a:latin typeface="Cambria" panose="02040503050406030204" pitchFamily="18" charset="0"/>
                <a:ea typeface="Cambria" panose="02040503050406030204" pitchFamily="18" charset="0"/>
              </a:rPr>
              <a:t> </a:t>
            </a:r>
            <a:r>
              <a:rPr lang="ru-RU" sz="2200" dirty="0">
                <a:latin typeface="Cambria" panose="02040503050406030204" pitchFamily="18" charset="0"/>
                <a:ea typeface="Cambria" panose="02040503050406030204" pitchFamily="18" charset="0"/>
              </a:rPr>
              <a:t>включить оператор </a:t>
            </a:r>
            <a:r>
              <a:rPr lang="ru-RU" sz="2200" b="1" dirty="0" err="1">
                <a:latin typeface="Cambria" panose="02040503050406030204" pitchFamily="18" charset="0"/>
                <a:ea typeface="Cambria" panose="02040503050406030204" pitchFamily="18" charset="0"/>
              </a:rPr>
              <a:t>return</a:t>
            </a:r>
            <a:endParaRPr lang="ru-RU" sz="2200" b="1" dirty="0">
              <a:latin typeface="Cambria" panose="02040503050406030204" pitchFamily="18" charset="0"/>
              <a:ea typeface="Cambria" panose="02040503050406030204" pitchFamily="18" charset="0"/>
            </a:endParaRPr>
          </a:p>
          <a:p>
            <a:pPr marL="0" indent="0">
              <a:buNone/>
            </a:pPr>
            <a:r>
              <a:rPr lang="ru-RU" sz="2200" dirty="0">
                <a:latin typeface="Cambria" panose="02040503050406030204" pitchFamily="18" charset="0"/>
                <a:ea typeface="Cambria" panose="02040503050406030204" pitchFamily="18" charset="0"/>
              </a:rPr>
              <a:t>Заметьте: код блока </a:t>
            </a:r>
            <a:r>
              <a:rPr lang="ru-RU" sz="2200" b="1" dirty="0">
                <a:latin typeface="Cambria" panose="02040503050406030204" pitchFamily="18" charset="0"/>
                <a:ea typeface="Cambria" panose="02040503050406030204" pitchFamily="18" charset="0"/>
              </a:rPr>
              <a:t>__</a:t>
            </a:r>
            <a:r>
              <a:rPr lang="ru-RU" sz="2200" b="1" dirty="0" err="1">
                <a:latin typeface="Cambria" panose="02040503050406030204" pitchFamily="18" charset="0"/>
                <a:ea typeface="Cambria" panose="02040503050406030204" pitchFamily="18" charset="0"/>
              </a:rPr>
              <a:t>except</a:t>
            </a:r>
            <a:r>
              <a:rPr lang="ru-RU" sz="2200" b="1" dirty="0">
                <a:latin typeface="Cambria" panose="02040503050406030204" pitchFamily="18" charset="0"/>
                <a:ea typeface="Cambria" panose="02040503050406030204" pitchFamily="18" charset="0"/>
              </a:rPr>
              <a:t> </a:t>
            </a:r>
            <a:r>
              <a:rPr lang="ru-RU" sz="2200" dirty="0">
                <a:latin typeface="Cambria" panose="02040503050406030204" pitchFamily="18" charset="0"/>
                <a:ea typeface="Cambria" panose="02040503050406030204" pitchFamily="18" charset="0"/>
              </a:rPr>
              <a:t>в </a:t>
            </a:r>
            <a:r>
              <a:rPr lang="ru-RU" sz="2200" b="1" dirty="0" err="1">
                <a:latin typeface="Cambria" panose="02040503050406030204" pitchFamily="18" charset="0"/>
                <a:ea typeface="Cambria" panose="02040503050406030204" pitchFamily="18" charset="0"/>
              </a:rPr>
              <a:t>FuncMonkey</a:t>
            </a:r>
            <a:r>
              <a:rPr lang="ru-RU" sz="2200" dirty="0">
                <a:latin typeface="Cambria" panose="02040503050406030204" pitchFamily="18" charset="0"/>
                <a:ea typeface="Cambria" panose="02040503050406030204" pitchFamily="18" charset="0"/>
              </a:rPr>
              <a:t> никогда не вызовет </a:t>
            </a:r>
            <a:r>
              <a:rPr lang="ru-RU" sz="2200" b="1" dirty="0" err="1">
                <a:latin typeface="Cambria" panose="02040503050406030204" pitchFamily="18" charset="0"/>
                <a:ea typeface="Cambria" panose="02040503050406030204" pitchFamily="18" charset="0"/>
              </a:rPr>
              <a:t>MessageBeep</a:t>
            </a:r>
            <a:r>
              <a:rPr lang="ru-RU" sz="2200" dirty="0">
                <a:latin typeface="Cambria" panose="02040503050406030204" pitchFamily="18" charset="0"/>
                <a:ea typeface="Cambria" panose="02040503050406030204" pitchFamily="18" charset="0"/>
              </a:rPr>
              <a:t>. </a:t>
            </a:r>
          </a:p>
          <a:p>
            <a:pPr marL="0" indent="0">
              <a:buNone/>
            </a:pPr>
            <a:r>
              <a:rPr lang="ru-RU" sz="2200" dirty="0">
                <a:latin typeface="Cambria" panose="02040503050406030204" pitchFamily="18" charset="0"/>
                <a:ea typeface="Cambria" panose="02040503050406030204" pitchFamily="18" charset="0"/>
              </a:rPr>
              <a:t>Оператор </a:t>
            </a:r>
            <a:r>
              <a:rPr lang="ru-RU" sz="2200" b="1" dirty="0" err="1">
                <a:latin typeface="Cambria" panose="02040503050406030204" pitchFamily="18" charset="0"/>
                <a:ea typeface="Cambria" panose="02040503050406030204" pitchFamily="18" charset="0"/>
              </a:rPr>
              <a:t>return</a:t>
            </a:r>
            <a:r>
              <a:rPr lang="ru-RU" sz="2200" dirty="0">
                <a:latin typeface="Cambria" panose="02040503050406030204" pitchFamily="18" charset="0"/>
                <a:ea typeface="Cambria" panose="02040503050406030204" pitchFamily="18" charset="0"/>
              </a:rPr>
              <a:t> в блоке </a:t>
            </a:r>
            <a:r>
              <a:rPr lang="ru-RU" sz="2200" b="1" dirty="0">
                <a:latin typeface="Cambria" panose="02040503050406030204" pitchFamily="18" charset="0"/>
                <a:ea typeface="Cambria" panose="02040503050406030204" pitchFamily="18" charset="0"/>
              </a:rPr>
              <a:t>__</a:t>
            </a:r>
            <a:r>
              <a:rPr lang="ru-RU" sz="2200" b="1" dirty="0" err="1">
                <a:latin typeface="Cambria" panose="02040503050406030204" pitchFamily="18" charset="0"/>
                <a:ea typeface="Cambria" panose="02040503050406030204" pitchFamily="18" charset="0"/>
              </a:rPr>
              <a:t>finally</a:t>
            </a:r>
            <a:r>
              <a:rPr lang="ru-RU" sz="2200" b="1" dirty="0">
                <a:latin typeface="Cambria" panose="02040503050406030204" pitchFamily="18" charset="0"/>
                <a:ea typeface="Cambria" panose="02040503050406030204" pitchFamily="18" charset="0"/>
              </a:rPr>
              <a:t> </a:t>
            </a:r>
            <a:r>
              <a:rPr lang="ru-RU" sz="2200" dirty="0">
                <a:latin typeface="Cambria" panose="02040503050406030204" pitchFamily="18" charset="0"/>
                <a:ea typeface="Cambria" panose="02040503050406030204" pitchFamily="18" charset="0"/>
              </a:rPr>
              <a:t>функции </a:t>
            </a:r>
            <a:r>
              <a:rPr lang="ru-RU" sz="2200" b="1" dirty="0" err="1">
                <a:latin typeface="Cambria" panose="02040503050406030204" pitchFamily="18" charset="0"/>
                <a:ea typeface="Cambria" panose="02040503050406030204" pitchFamily="18" charset="0"/>
              </a:rPr>
              <a:t>FuncPheasant</a:t>
            </a:r>
            <a:r>
              <a:rPr lang="ru-RU" sz="2200" dirty="0">
                <a:latin typeface="Cambria" panose="02040503050406030204" pitchFamily="18" charset="0"/>
                <a:ea typeface="Cambria" panose="02040503050406030204" pitchFamily="18" charset="0"/>
              </a:rPr>
              <a:t> заставит систему вообще прекратить раскрутку, и поэтому выполнение продолжится так, будто ничего не произошло</a:t>
            </a:r>
          </a:p>
          <a:p>
            <a:pPr marL="0" indent="0">
              <a:buNone/>
            </a:pPr>
            <a:endParaRPr lang="ru-RU" sz="2200" b="1"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426823335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nvGraphicFramePr>
        <p:xfrm>
          <a:off x="990600" y="365126"/>
          <a:ext cx="10210800" cy="1018309"/>
        </p:xfrm>
        <a:graphic>
          <a:graphicData uri="http://schemas.openxmlformats.org/drawingml/2006/table">
            <a:tbl>
              <a:tblPr/>
              <a:tblGrid>
                <a:gridCol w="10210800">
                  <a:extLst>
                    <a:ext uri="{9D8B030D-6E8A-4147-A177-3AD203B41FA5}">
                      <a16:colId xmlns:a16="http://schemas.microsoft.com/office/drawing/2014/main" val="2263043944"/>
                    </a:ext>
                  </a:extLst>
                </a:gridCol>
              </a:tblGrid>
              <a:tr h="1018309">
                <a:tc>
                  <a:txBody>
                    <a:bodyPr/>
                    <a:lstStyle/>
                    <a:p>
                      <a:r>
                        <a:rPr lang="ru-RU" sz="4200" dirty="0">
                          <a:latin typeface="Cambria" panose="02040503050406030204" pitchFamily="18" charset="0"/>
                          <a:ea typeface="Cambria" panose="02040503050406030204" pitchFamily="18" charset="0"/>
                          <a:cs typeface="Arial" panose="020B0604020202020204" pitchFamily="34" charset="0"/>
                        </a:rPr>
                        <a:t>Структурная обработка исключений</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sp>
        <p:nvSpPr>
          <p:cNvPr id="7" name="Объект 6">
            <a:extLst>
              <a:ext uri="{FF2B5EF4-FFF2-40B4-BE49-F238E27FC236}">
                <a16:creationId xmlns:a16="http://schemas.microsoft.com/office/drawing/2014/main" id="{389FF4F3-573A-E56B-D456-6E4EB3FEF3B5}"/>
              </a:ext>
            </a:extLst>
          </p:cNvPr>
          <p:cNvSpPr>
            <a:spLocks noGrp="1"/>
          </p:cNvSpPr>
          <p:nvPr>
            <p:ph idx="1"/>
          </p:nvPr>
        </p:nvSpPr>
        <p:spPr>
          <a:xfrm>
            <a:off x="838200" y="1622724"/>
            <a:ext cx="10363200" cy="5123132"/>
          </a:xfrm>
        </p:spPr>
        <p:txBody>
          <a:bodyPr>
            <a:normAutofit lnSpcReduction="10000"/>
          </a:bodyPr>
          <a:lstStyle/>
          <a:p>
            <a:pPr marL="0" indent="0">
              <a:buNone/>
            </a:pPr>
            <a:r>
              <a:rPr lang="en-US" b="1" i="0" u="none" strike="noStrike" kern="1200" dirty="0">
                <a:solidFill>
                  <a:srgbClr val="000000"/>
                </a:solidFill>
                <a:effectLst/>
                <a:latin typeface="Cambria" panose="02040503050406030204" pitchFamily="18" charset="0"/>
                <a:ea typeface="Cambria" panose="02040503050406030204" pitchFamily="18" charset="0"/>
              </a:rPr>
              <a:t>EXCEPTION_CONTINUE_EXECUTION </a:t>
            </a:r>
            <a:r>
              <a:rPr lang="ru-RU" i="0" u="none" strike="noStrike" kern="1200" dirty="0">
                <a:solidFill>
                  <a:srgbClr val="000000"/>
                </a:solidFill>
                <a:effectLst/>
                <a:latin typeface="Cambria" panose="02040503050406030204" pitchFamily="18" charset="0"/>
                <a:ea typeface="Cambria" panose="02040503050406030204" pitchFamily="18" charset="0"/>
              </a:rPr>
              <a:t>– обнаружив такое значение выражения в фильтре, система возвращается к инструкции, вызвавшей исключение, и пытается выполнить ее снова</a:t>
            </a:r>
          </a:p>
          <a:p>
            <a:pPr marL="0" indent="0">
              <a:buNone/>
            </a:pPr>
            <a:r>
              <a:rPr lang="en-US" b="1" dirty="0">
                <a:latin typeface="Cambria" panose="02040503050406030204" pitchFamily="18" charset="0"/>
                <a:ea typeface="Cambria" panose="02040503050406030204" pitchFamily="18" charset="0"/>
              </a:rPr>
              <a:t>EXCEPTION_CONTINUE_SEARCH</a:t>
            </a:r>
            <a:r>
              <a:rPr lang="ru-RU" b="1" i="0" u="none" strike="noStrike" kern="1200" dirty="0">
                <a:solidFill>
                  <a:srgbClr val="000000"/>
                </a:solidFill>
                <a:effectLst/>
                <a:latin typeface="Cambria" panose="02040503050406030204" pitchFamily="18" charset="0"/>
                <a:ea typeface="Cambria" panose="02040503050406030204" pitchFamily="18" charset="0"/>
              </a:rPr>
              <a:t> </a:t>
            </a:r>
            <a:r>
              <a:rPr lang="ru-RU" i="0" u="none" strike="noStrike" kern="1200" dirty="0">
                <a:solidFill>
                  <a:srgbClr val="000000"/>
                </a:solidFill>
                <a:effectLst/>
                <a:latin typeface="Cambria" panose="02040503050406030204" pitchFamily="18" charset="0"/>
                <a:ea typeface="Cambria" panose="02040503050406030204" pitchFamily="18" charset="0"/>
              </a:rPr>
              <a:t>– данный идентификатор указывает системе перейти к предыдущему блоку </a:t>
            </a:r>
            <a:r>
              <a:rPr lang="ru-RU" b="1" i="0" u="none" strike="noStrike" kern="1200" dirty="0">
                <a:solidFill>
                  <a:srgbClr val="000000"/>
                </a:solidFill>
                <a:effectLst/>
                <a:latin typeface="Cambria" panose="02040503050406030204" pitchFamily="18" charset="0"/>
                <a:ea typeface="Cambria" panose="02040503050406030204" pitchFamily="18" charset="0"/>
              </a:rPr>
              <a:t>__</a:t>
            </a:r>
            <a:r>
              <a:rPr lang="ru-RU" b="1" i="0" u="none" strike="noStrike" kern="1200" dirty="0" err="1">
                <a:solidFill>
                  <a:srgbClr val="000000"/>
                </a:solidFill>
                <a:effectLst/>
                <a:latin typeface="Cambria" panose="02040503050406030204" pitchFamily="18" charset="0"/>
                <a:ea typeface="Cambria" panose="02040503050406030204" pitchFamily="18" charset="0"/>
              </a:rPr>
              <a:t>try</a:t>
            </a:r>
            <a:r>
              <a:rPr lang="ru-RU" i="0" u="none" strike="noStrike" kern="1200" dirty="0">
                <a:solidFill>
                  <a:srgbClr val="000000"/>
                </a:solidFill>
                <a:effectLst/>
                <a:latin typeface="Cambria" panose="02040503050406030204" pitchFamily="18" charset="0"/>
                <a:ea typeface="Cambria" panose="02040503050406030204" pitchFamily="18" charset="0"/>
              </a:rPr>
              <a:t>, которому соответствует блок </a:t>
            </a:r>
            <a:r>
              <a:rPr lang="ru-RU" b="1" i="0" u="none" strike="noStrike" kern="1200" dirty="0">
                <a:solidFill>
                  <a:srgbClr val="000000"/>
                </a:solidFill>
                <a:effectLst/>
                <a:latin typeface="Cambria" panose="02040503050406030204" pitchFamily="18" charset="0"/>
                <a:ea typeface="Cambria" panose="02040503050406030204" pitchFamily="18" charset="0"/>
              </a:rPr>
              <a:t>__</a:t>
            </a:r>
            <a:r>
              <a:rPr lang="ru-RU" b="1" i="0" u="none" strike="noStrike" kern="1200" dirty="0" err="1">
                <a:solidFill>
                  <a:srgbClr val="000000"/>
                </a:solidFill>
                <a:effectLst/>
                <a:latin typeface="Cambria" panose="02040503050406030204" pitchFamily="18" charset="0"/>
                <a:ea typeface="Cambria" panose="02040503050406030204" pitchFamily="18" charset="0"/>
              </a:rPr>
              <a:t>except</a:t>
            </a:r>
            <a:r>
              <a:rPr lang="ru-RU" i="0" u="none" strike="noStrike" kern="1200" dirty="0">
                <a:solidFill>
                  <a:srgbClr val="000000"/>
                </a:solidFill>
                <a:effectLst/>
                <a:latin typeface="Cambria" panose="02040503050406030204" pitchFamily="18" charset="0"/>
                <a:ea typeface="Cambria" panose="02040503050406030204" pitchFamily="18" charset="0"/>
              </a:rPr>
              <a:t>, и обработать его фильтр</a:t>
            </a:r>
          </a:p>
          <a:p>
            <a:pPr marL="0" indent="0">
              <a:buNone/>
            </a:pPr>
            <a:r>
              <a:rPr lang="ru-RU" dirty="0">
                <a:latin typeface="Cambria" panose="02040503050406030204" pitchFamily="18" charset="0"/>
                <a:ea typeface="Cambria" panose="02040503050406030204" pitchFamily="18" charset="0"/>
              </a:rPr>
              <a:t>Это значит, что система пропускает при просмотре цепочки блоков любые блоки </a:t>
            </a:r>
            <a:r>
              <a:rPr lang="ru-RU" b="1" dirty="0">
                <a:latin typeface="Cambria" panose="02040503050406030204" pitchFamily="18" charset="0"/>
                <a:ea typeface="Cambria" panose="02040503050406030204" pitchFamily="18" charset="0"/>
              </a:rPr>
              <a:t>__</a:t>
            </a:r>
            <a:r>
              <a:rPr lang="ru-RU" b="1" dirty="0" err="1">
                <a:latin typeface="Cambria" panose="02040503050406030204" pitchFamily="18" charset="0"/>
                <a:ea typeface="Cambria" panose="02040503050406030204" pitchFamily="18" charset="0"/>
              </a:rPr>
              <a:t>try</a:t>
            </a:r>
            <a:r>
              <a:rPr lang="ru-RU" dirty="0">
                <a:latin typeface="Cambria" panose="02040503050406030204" pitchFamily="18" charset="0"/>
                <a:ea typeface="Cambria" panose="02040503050406030204" pitchFamily="18" charset="0"/>
              </a:rPr>
              <a:t>, которым соответствуют блоки </a:t>
            </a:r>
            <a:r>
              <a:rPr lang="ru-RU" b="1" dirty="0">
                <a:latin typeface="Cambria" panose="02040503050406030204" pitchFamily="18" charset="0"/>
                <a:ea typeface="Cambria" panose="02040503050406030204" pitchFamily="18" charset="0"/>
              </a:rPr>
              <a:t>__</a:t>
            </a:r>
            <a:r>
              <a:rPr lang="ru-RU" b="1" dirty="0" err="1">
                <a:latin typeface="Cambria" panose="02040503050406030204" pitchFamily="18" charset="0"/>
                <a:ea typeface="Cambria" panose="02040503050406030204" pitchFamily="18" charset="0"/>
              </a:rPr>
              <a:t>finally</a:t>
            </a:r>
            <a:r>
              <a:rPr lang="ru-RU" b="1" dirty="0">
                <a:latin typeface="Cambria" panose="02040503050406030204" pitchFamily="18" charset="0"/>
                <a:ea typeface="Cambria" panose="02040503050406030204" pitchFamily="18" charset="0"/>
              </a:rPr>
              <a:t> </a:t>
            </a:r>
            <a:r>
              <a:rPr lang="ru-RU" dirty="0">
                <a:latin typeface="Cambria" panose="02040503050406030204" pitchFamily="18" charset="0"/>
                <a:ea typeface="Cambria" panose="02040503050406030204" pitchFamily="18" charset="0"/>
              </a:rPr>
              <a:t>(а не </a:t>
            </a:r>
            <a:r>
              <a:rPr lang="ru-RU" b="1" dirty="0">
                <a:latin typeface="Cambria" panose="02040503050406030204" pitchFamily="18" charset="0"/>
                <a:ea typeface="Cambria" panose="02040503050406030204" pitchFamily="18" charset="0"/>
              </a:rPr>
              <a:t>__</a:t>
            </a:r>
            <a:r>
              <a:rPr lang="ru-RU" b="1" dirty="0" err="1">
                <a:latin typeface="Cambria" panose="02040503050406030204" pitchFamily="18" charset="0"/>
                <a:ea typeface="Cambria" panose="02040503050406030204" pitchFamily="18" charset="0"/>
              </a:rPr>
              <a:t>except</a:t>
            </a:r>
            <a:r>
              <a:rPr lang="ru-RU" dirty="0">
                <a:latin typeface="Cambria" panose="02040503050406030204" pitchFamily="18" charset="0"/>
                <a:ea typeface="Cambria" panose="02040503050406030204" pitchFamily="18" charset="0"/>
              </a:rPr>
              <a:t>). Причина этого очевидна: в блоках </a:t>
            </a:r>
            <a:r>
              <a:rPr lang="ru-RU" b="1" dirty="0">
                <a:latin typeface="Cambria" panose="02040503050406030204" pitchFamily="18" charset="0"/>
                <a:ea typeface="Cambria" panose="02040503050406030204" pitchFamily="18" charset="0"/>
              </a:rPr>
              <a:t>__</a:t>
            </a:r>
            <a:r>
              <a:rPr lang="ru-RU" b="1" dirty="0" err="1">
                <a:latin typeface="Cambria" panose="02040503050406030204" pitchFamily="18" charset="0"/>
                <a:ea typeface="Cambria" panose="02040503050406030204" pitchFamily="18" charset="0"/>
              </a:rPr>
              <a:t>finally</a:t>
            </a:r>
            <a:r>
              <a:rPr lang="ru-RU" b="1" dirty="0">
                <a:latin typeface="Cambria" panose="02040503050406030204" pitchFamily="18" charset="0"/>
                <a:ea typeface="Cambria" panose="02040503050406030204" pitchFamily="18" charset="0"/>
              </a:rPr>
              <a:t> </a:t>
            </a:r>
            <a:r>
              <a:rPr lang="ru-RU" dirty="0">
                <a:latin typeface="Cambria" panose="02040503050406030204" pitchFamily="18" charset="0"/>
                <a:ea typeface="Cambria" panose="02040503050406030204" pitchFamily="18" charset="0"/>
              </a:rPr>
              <a:t>нет фильтров исключений, а потому и проверять в них нечего </a:t>
            </a:r>
          </a:p>
        </p:txBody>
      </p:sp>
    </p:spTree>
    <p:extLst>
      <p:ext uri="{BB962C8B-B14F-4D97-AF65-F5344CB8AC3E}">
        <p14:creationId xmlns:p14="http://schemas.microsoft.com/office/powerpoint/2010/main" val="328501908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nvGraphicFramePr>
        <p:xfrm>
          <a:off x="990600" y="365126"/>
          <a:ext cx="10210800" cy="1018309"/>
        </p:xfrm>
        <a:graphic>
          <a:graphicData uri="http://schemas.openxmlformats.org/drawingml/2006/table">
            <a:tbl>
              <a:tblPr/>
              <a:tblGrid>
                <a:gridCol w="10210800">
                  <a:extLst>
                    <a:ext uri="{9D8B030D-6E8A-4147-A177-3AD203B41FA5}">
                      <a16:colId xmlns:a16="http://schemas.microsoft.com/office/drawing/2014/main" val="2263043944"/>
                    </a:ext>
                  </a:extLst>
                </a:gridCol>
              </a:tblGrid>
              <a:tr h="1018309">
                <a:tc>
                  <a:txBody>
                    <a:bodyPr/>
                    <a:lstStyle/>
                    <a:p>
                      <a:r>
                        <a:rPr lang="ru-RU" sz="4200" dirty="0">
                          <a:latin typeface="Cambria" panose="02040503050406030204" pitchFamily="18" charset="0"/>
                          <a:ea typeface="Cambria" panose="02040503050406030204" pitchFamily="18" charset="0"/>
                          <a:cs typeface="Arial" panose="020B0604020202020204" pitchFamily="34" charset="0"/>
                        </a:rPr>
                        <a:t>Структурная обработка исключений</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sp>
        <p:nvSpPr>
          <p:cNvPr id="7" name="Объект 6">
            <a:extLst>
              <a:ext uri="{FF2B5EF4-FFF2-40B4-BE49-F238E27FC236}">
                <a16:creationId xmlns:a16="http://schemas.microsoft.com/office/drawing/2014/main" id="{389FF4F3-573A-E56B-D456-6E4EB3FEF3B5}"/>
              </a:ext>
            </a:extLst>
          </p:cNvPr>
          <p:cNvSpPr>
            <a:spLocks noGrp="1"/>
          </p:cNvSpPr>
          <p:nvPr>
            <p:ph idx="1"/>
          </p:nvPr>
        </p:nvSpPr>
        <p:spPr>
          <a:xfrm>
            <a:off x="838200" y="1622724"/>
            <a:ext cx="10530526" cy="5123132"/>
          </a:xfrm>
        </p:spPr>
        <p:txBody>
          <a:bodyPr>
            <a:normAutofit/>
          </a:bodyPr>
          <a:lstStyle/>
          <a:p>
            <a:pPr marL="0" indent="0">
              <a:buNone/>
            </a:pPr>
            <a:r>
              <a:rPr lang="ru-RU" sz="2800" dirty="0">
                <a:latin typeface="Cambria" panose="02040503050406030204" pitchFamily="18" charset="0"/>
                <a:ea typeface="Cambria" panose="02040503050406030204" pitchFamily="18" charset="0"/>
              </a:rPr>
              <a:t>Часто фильтр исключений должен проанализировать ситуацию, прежде чем определить, какое значение ему вернуть. Например, Ваш обработчик может знать, что делать при делении на нуль, но не знать, как обработать нарушение доступа к памяти. Именно поэтому фильтр отвечает за анализ ситуации и возврат соответствующего значения</a:t>
            </a:r>
            <a:endParaRPr lang="en-US" sz="2800" dirty="0">
              <a:latin typeface="Cambria" panose="02040503050406030204" pitchFamily="18" charset="0"/>
              <a:ea typeface="Cambria" panose="02040503050406030204" pitchFamily="18" charset="0"/>
            </a:endParaRPr>
          </a:p>
        </p:txBody>
      </p:sp>
      <p:pic>
        <p:nvPicPr>
          <p:cNvPr id="8" name="Picture 7">
            <a:extLst>
              <a:ext uri="{FF2B5EF4-FFF2-40B4-BE49-F238E27FC236}">
                <a16:creationId xmlns:a16="http://schemas.microsoft.com/office/drawing/2014/main" id="{26A02CC8-1294-9D25-8B93-E75D893A8FC8}"/>
              </a:ext>
            </a:extLst>
          </p:cNvPr>
          <p:cNvPicPr>
            <a:picLocks noChangeAspect="1"/>
          </p:cNvPicPr>
          <p:nvPr/>
        </p:nvPicPr>
        <p:blipFill>
          <a:blip r:embed="rId2"/>
          <a:stretch>
            <a:fillRect/>
          </a:stretch>
        </p:blipFill>
        <p:spPr>
          <a:xfrm>
            <a:off x="2414073" y="4192143"/>
            <a:ext cx="7363853" cy="2086266"/>
          </a:xfrm>
          <a:prstGeom prst="rect">
            <a:avLst/>
          </a:prstGeom>
        </p:spPr>
      </p:pic>
    </p:spTree>
    <p:extLst>
      <p:ext uri="{BB962C8B-B14F-4D97-AF65-F5344CB8AC3E}">
        <p14:creationId xmlns:p14="http://schemas.microsoft.com/office/powerpoint/2010/main" val="399996834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nvGraphicFramePr>
        <p:xfrm>
          <a:off x="990600" y="365126"/>
          <a:ext cx="10210800" cy="1018309"/>
        </p:xfrm>
        <a:graphic>
          <a:graphicData uri="http://schemas.openxmlformats.org/drawingml/2006/table">
            <a:tbl>
              <a:tblPr/>
              <a:tblGrid>
                <a:gridCol w="10210800">
                  <a:extLst>
                    <a:ext uri="{9D8B030D-6E8A-4147-A177-3AD203B41FA5}">
                      <a16:colId xmlns:a16="http://schemas.microsoft.com/office/drawing/2014/main" val="2263043944"/>
                    </a:ext>
                  </a:extLst>
                </a:gridCol>
              </a:tblGrid>
              <a:tr h="1018309">
                <a:tc>
                  <a:txBody>
                    <a:bodyPr/>
                    <a:lstStyle/>
                    <a:p>
                      <a:r>
                        <a:rPr lang="ru-RU" sz="4200" dirty="0">
                          <a:latin typeface="Cambria" panose="02040503050406030204" pitchFamily="18" charset="0"/>
                          <a:ea typeface="Cambria" panose="02040503050406030204" pitchFamily="18" charset="0"/>
                          <a:cs typeface="Arial" panose="020B0604020202020204" pitchFamily="34" charset="0"/>
                        </a:rPr>
                        <a:t>Структурная обработка исключений</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sp>
        <p:nvSpPr>
          <p:cNvPr id="7" name="Объект 6">
            <a:extLst>
              <a:ext uri="{FF2B5EF4-FFF2-40B4-BE49-F238E27FC236}">
                <a16:creationId xmlns:a16="http://schemas.microsoft.com/office/drawing/2014/main" id="{389FF4F3-573A-E56B-D456-6E4EB3FEF3B5}"/>
              </a:ext>
            </a:extLst>
          </p:cNvPr>
          <p:cNvSpPr>
            <a:spLocks noGrp="1"/>
          </p:cNvSpPr>
          <p:nvPr>
            <p:ph idx="1"/>
          </p:nvPr>
        </p:nvSpPr>
        <p:spPr>
          <a:xfrm>
            <a:off x="838200" y="1622724"/>
            <a:ext cx="10530526" cy="5123132"/>
          </a:xfrm>
        </p:spPr>
        <p:txBody>
          <a:bodyPr>
            <a:normAutofit/>
          </a:bodyPr>
          <a:lstStyle/>
          <a:p>
            <a:pPr marL="0" indent="0">
              <a:buNone/>
            </a:pPr>
            <a:r>
              <a:rPr lang="ru-RU" sz="2800" dirty="0">
                <a:latin typeface="Cambria" panose="02040503050406030204" pitchFamily="18" charset="0"/>
                <a:ea typeface="Cambria" panose="02040503050406030204" pitchFamily="18" charset="0"/>
              </a:rPr>
              <a:t>Встраиваемая функция </a:t>
            </a:r>
            <a:r>
              <a:rPr lang="ru-RU" sz="2800" b="1" dirty="0" err="1">
                <a:latin typeface="Cambria" panose="02040503050406030204" pitchFamily="18" charset="0"/>
                <a:ea typeface="Cambria" panose="02040503050406030204" pitchFamily="18" charset="0"/>
              </a:rPr>
              <a:t>GetExceptionCode</a:t>
            </a:r>
            <a:r>
              <a:rPr lang="ru-RU" sz="2800" dirty="0">
                <a:latin typeface="Cambria" panose="02040503050406030204" pitchFamily="18" charset="0"/>
                <a:ea typeface="Cambria" panose="02040503050406030204" pitchFamily="18" charset="0"/>
              </a:rPr>
              <a:t> возвращает идентификатор типа исключения (некоторые из кодов описаны </a:t>
            </a:r>
            <a:r>
              <a:rPr lang="ru-RU" sz="2800" b="1" dirty="0">
                <a:latin typeface="Cambria" panose="02040503050406030204" pitchFamily="18" charset="0"/>
                <a:ea typeface="Cambria" panose="02040503050406030204" pitchFamily="18" charset="0"/>
                <a:hlinkClick r:id="rId2">
                  <a:extLst>
                    <a:ext uri="{A12FA001-AC4F-418D-AE19-62706E023703}">
                      <ahyp:hlinkClr xmlns:ahyp="http://schemas.microsoft.com/office/drawing/2018/hyperlinkcolor" val="tx"/>
                    </a:ext>
                  </a:extLst>
                </a:hlinkClick>
              </a:rPr>
              <a:t>здесь</a:t>
            </a:r>
            <a:r>
              <a:rPr lang="ru-RU" sz="2800" dirty="0">
                <a:latin typeface="Cambria" panose="02040503050406030204" pitchFamily="18" charset="0"/>
                <a:ea typeface="Cambria" panose="02040503050406030204" pitchFamily="18" charset="0"/>
              </a:rPr>
              <a:t>)</a:t>
            </a:r>
          </a:p>
          <a:p>
            <a:pPr marL="0" indent="0">
              <a:buNone/>
            </a:pPr>
            <a:r>
              <a:rPr lang="ru-RU" sz="2800" dirty="0">
                <a:latin typeface="Cambria" panose="02040503050406030204" pitchFamily="18" charset="0"/>
                <a:ea typeface="Cambria" panose="02040503050406030204" pitchFamily="18" charset="0"/>
              </a:rPr>
              <a:t>Встраиваемую функцию </a:t>
            </a:r>
            <a:r>
              <a:rPr lang="ru-RU" sz="2800" b="1" dirty="0" err="1">
                <a:latin typeface="Cambria" panose="02040503050406030204" pitchFamily="18" charset="0"/>
                <a:ea typeface="Cambria" panose="02040503050406030204" pitchFamily="18" charset="0"/>
              </a:rPr>
              <a:t>GetExceptionCode</a:t>
            </a:r>
            <a:r>
              <a:rPr lang="ru-RU" sz="2800" dirty="0">
                <a:latin typeface="Cambria" panose="02040503050406030204" pitchFamily="18" charset="0"/>
                <a:ea typeface="Cambria" panose="02040503050406030204" pitchFamily="18" charset="0"/>
              </a:rPr>
              <a:t> можно вызвать только из фильтра исключений (между скобками, которые следуют за </a:t>
            </a:r>
            <a:r>
              <a:rPr lang="ru-RU" sz="2800" b="1" dirty="0">
                <a:latin typeface="Cambria" panose="02040503050406030204" pitchFamily="18" charset="0"/>
                <a:ea typeface="Cambria" panose="02040503050406030204" pitchFamily="18" charset="0"/>
              </a:rPr>
              <a:t>__</a:t>
            </a:r>
            <a:r>
              <a:rPr lang="ru-RU" sz="2800" b="1" dirty="0" err="1">
                <a:latin typeface="Cambria" panose="02040503050406030204" pitchFamily="18" charset="0"/>
                <a:ea typeface="Cambria" panose="02040503050406030204" pitchFamily="18" charset="0"/>
              </a:rPr>
              <a:t>except</a:t>
            </a:r>
            <a:r>
              <a:rPr lang="ru-RU" sz="2800" dirty="0">
                <a:latin typeface="Cambria" panose="02040503050406030204" pitchFamily="18" charset="0"/>
                <a:ea typeface="Cambria" panose="02040503050406030204" pitchFamily="18" charset="0"/>
              </a:rPr>
              <a:t>) или из обработчика исключений</a:t>
            </a:r>
          </a:p>
          <a:p>
            <a:pPr marL="0" indent="0">
              <a:buNone/>
            </a:pPr>
            <a:r>
              <a:rPr lang="ru-RU" sz="2800" dirty="0">
                <a:latin typeface="Cambria" panose="02040503050406030204" pitchFamily="18" charset="0"/>
                <a:ea typeface="Cambria" panose="02040503050406030204" pitchFamily="18" charset="0"/>
              </a:rPr>
              <a:t>Однако </a:t>
            </a:r>
            <a:r>
              <a:rPr lang="ru-RU" sz="2800" b="1" dirty="0" err="1">
                <a:latin typeface="Cambria" panose="02040503050406030204" pitchFamily="18" charset="0"/>
                <a:ea typeface="Cambria" panose="02040503050406030204" pitchFamily="18" charset="0"/>
              </a:rPr>
              <a:t>GetExceptionCode</a:t>
            </a:r>
            <a:r>
              <a:rPr lang="ru-RU" sz="2800" dirty="0">
                <a:latin typeface="Cambria" panose="02040503050406030204" pitchFamily="18" charset="0"/>
                <a:ea typeface="Cambria" panose="02040503050406030204" pitchFamily="18" charset="0"/>
              </a:rPr>
              <a:t> нельзя вызывать из функции фильтра исключений. Компилятор помогает вылавливать такие ошибки и обязательно сообщит о таковой</a:t>
            </a:r>
            <a:endParaRPr lang="en-US" sz="28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71639971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nvGraphicFramePr>
        <p:xfrm>
          <a:off x="990600" y="365126"/>
          <a:ext cx="10210800" cy="1018309"/>
        </p:xfrm>
        <a:graphic>
          <a:graphicData uri="http://schemas.openxmlformats.org/drawingml/2006/table">
            <a:tbl>
              <a:tblPr/>
              <a:tblGrid>
                <a:gridCol w="10210800">
                  <a:extLst>
                    <a:ext uri="{9D8B030D-6E8A-4147-A177-3AD203B41FA5}">
                      <a16:colId xmlns:a16="http://schemas.microsoft.com/office/drawing/2014/main" val="2263043944"/>
                    </a:ext>
                  </a:extLst>
                </a:gridCol>
              </a:tblGrid>
              <a:tr h="1018309">
                <a:tc>
                  <a:txBody>
                    <a:bodyPr/>
                    <a:lstStyle/>
                    <a:p>
                      <a:r>
                        <a:rPr lang="ru-RU" sz="4200" dirty="0">
                          <a:latin typeface="Cambria" panose="02040503050406030204" pitchFamily="18" charset="0"/>
                          <a:ea typeface="Cambria" panose="02040503050406030204" pitchFamily="18" charset="0"/>
                          <a:cs typeface="Arial" panose="020B0604020202020204" pitchFamily="34" charset="0"/>
                        </a:rPr>
                        <a:t>Структурная обработка исключений</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sp>
        <p:nvSpPr>
          <p:cNvPr id="7" name="Объект 6">
            <a:extLst>
              <a:ext uri="{FF2B5EF4-FFF2-40B4-BE49-F238E27FC236}">
                <a16:creationId xmlns:a16="http://schemas.microsoft.com/office/drawing/2014/main" id="{389FF4F3-573A-E56B-D456-6E4EB3FEF3B5}"/>
              </a:ext>
            </a:extLst>
          </p:cNvPr>
          <p:cNvSpPr>
            <a:spLocks noGrp="1"/>
          </p:cNvSpPr>
          <p:nvPr>
            <p:ph idx="1"/>
          </p:nvPr>
        </p:nvSpPr>
        <p:spPr>
          <a:xfrm>
            <a:off x="838200" y="1622724"/>
            <a:ext cx="10530526" cy="5123132"/>
          </a:xfrm>
        </p:spPr>
        <p:txBody>
          <a:bodyPr>
            <a:normAutofit/>
          </a:bodyPr>
          <a:lstStyle/>
          <a:p>
            <a:pPr marL="0" indent="0">
              <a:buNone/>
            </a:pPr>
            <a:r>
              <a:rPr lang="ru-RU" sz="2800" dirty="0">
                <a:latin typeface="Cambria" panose="02040503050406030204" pitchFamily="18" charset="0"/>
                <a:ea typeface="Cambria" panose="02040503050406030204" pitchFamily="18" charset="0"/>
              </a:rPr>
              <a:t>Коды исключений формируются по тем же правилам, что и коды ошибок, определенные в файле </a:t>
            </a:r>
            <a:r>
              <a:rPr lang="ru-RU" sz="2800" dirty="0" err="1">
                <a:latin typeface="Cambria" panose="02040503050406030204" pitchFamily="18" charset="0"/>
                <a:ea typeface="Cambria" panose="02040503050406030204" pitchFamily="18" charset="0"/>
              </a:rPr>
              <a:t>WinError.h</a:t>
            </a:r>
            <a:r>
              <a:rPr lang="ru-RU" sz="2800" dirty="0">
                <a:latin typeface="Cambria" panose="02040503050406030204" pitchFamily="18" charset="0"/>
                <a:ea typeface="Cambria" panose="02040503050406030204" pitchFamily="18" charset="0"/>
              </a:rPr>
              <a:t>. Каждое значение типа DWORD разбивается на поля</a:t>
            </a:r>
          </a:p>
          <a:p>
            <a:pPr marL="0" indent="0">
              <a:buNone/>
            </a:pPr>
            <a:endParaRPr lang="ru-RU" dirty="0">
              <a:latin typeface="Cambria" panose="02040503050406030204" pitchFamily="18" charset="0"/>
              <a:ea typeface="Cambria" panose="02040503050406030204" pitchFamily="18" charset="0"/>
            </a:endParaRPr>
          </a:p>
          <a:p>
            <a:pPr marL="0" indent="0">
              <a:buNone/>
            </a:pPr>
            <a:endParaRPr lang="ru-RU" sz="2800" dirty="0">
              <a:latin typeface="Cambria" panose="02040503050406030204" pitchFamily="18" charset="0"/>
              <a:ea typeface="Cambria" panose="02040503050406030204" pitchFamily="18" charset="0"/>
            </a:endParaRPr>
          </a:p>
          <a:p>
            <a:pPr marL="0" indent="0">
              <a:buNone/>
            </a:pPr>
            <a:endParaRPr lang="ru-RU" dirty="0">
              <a:latin typeface="Cambria" panose="02040503050406030204" pitchFamily="18" charset="0"/>
              <a:ea typeface="Cambria" panose="02040503050406030204" pitchFamily="18" charset="0"/>
            </a:endParaRPr>
          </a:p>
          <a:p>
            <a:pPr marL="0" indent="0">
              <a:buNone/>
            </a:pPr>
            <a:endParaRPr lang="ru-RU" sz="2800" dirty="0">
              <a:latin typeface="Cambria" panose="02040503050406030204" pitchFamily="18" charset="0"/>
              <a:ea typeface="Cambria" panose="02040503050406030204" pitchFamily="18" charset="0"/>
            </a:endParaRPr>
          </a:p>
          <a:p>
            <a:pPr marL="0" indent="0">
              <a:buNone/>
            </a:pPr>
            <a:endParaRPr lang="ru-RU" dirty="0">
              <a:latin typeface="Cambria" panose="02040503050406030204" pitchFamily="18" charset="0"/>
              <a:ea typeface="Cambria" panose="02040503050406030204" pitchFamily="18" charset="0"/>
            </a:endParaRPr>
          </a:p>
          <a:p>
            <a:pPr marL="0" indent="0">
              <a:buNone/>
            </a:pPr>
            <a:r>
              <a:rPr lang="ru-RU" sz="2800" dirty="0">
                <a:latin typeface="Cambria" panose="02040503050406030204" pitchFamily="18" charset="0"/>
                <a:ea typeface="Cambria" panose="02040503050406030204" pitchFamily="18" charset="0"/>
              </a:rPr>
              <a:t>По сути данная структура исключения соответствует структуре </a:t>
            </a:r>
            <a:r>
              <a:rPr lang="en-US" sz="2800" dirty="0">
                <a:latin typeface="Cambria" panose="02040503050406030204" pitchFamily="18" charset="0"/>
                <a:ea typeface="Cambria" panose="02040503050406030204" pitchFamily="18" charset="0"/>
              </a:rPr>
              <a:t>HRESULT </a:t>
            </a:r>
            <a:r>
              <a:rPr lang="ru-RU" sz="2800" dirty="0">
                <a:latin typeface="Cambria" panose="02040503050406030204" pitchFamily="18" charset="0"/>
                <a:ea typeface="Cambria" panose="02040503050406030204" pitchFamily="18" charset="0"/>
              </a:rPr>
              <a:t>из методологии </a:t>
            </a:r>
            <a:r>
              <a:rPr lang="en-US" sz="2800" dirty="0">
                <a:latin typeface="Cambria" panose="02040503050406030204" pitchFamily="18" charset="0"/>
                <a:ea typeface="Cambria" panose="02040503050406030204" pitchFamily="18" charset="0"/>
              </a:rPr>
              <a:t>COM</a:t>
            </a:r>
          </a:p>
        </p:txBody>
      </p:sp>
      <p:pic>
        <p:nvPicPr>
          <p:cNvPr id="4" name="Picture 3">
            <a:extLst>
              <a:ext uri="{FF2B5EF4-FFF2-40B4-BE49-F238E27FC236}">
                <a16:creationId xmlns:a16="http://schemas.microsoft.com/office/drawing/2014/main" id="{181B1D5A-67A3-317A-1097-770AFDD834D7}"/>
              </a:ext>
            </a:extLst>
          </p:cNvPr>
          <p:cNvPicPr>
            <a:picLocks noChangeAspect="1"/>
          </p:cNvPicPr>
          <p:nvPr/>
        </p:nvPicPr>
        <p:blipFill>
          <a:blip r:embed="rId2"/>
          <a:stretch>
            <a:fillRect/>
          </a:stretch>
        </p:blipFill>
        <p:spPr>
          <a:xfrm>
            <a:off x="1469550" y="3155590"/>
            <a:ext cx="9267825" cy="2057400"/>
          </a:xfrm>
          <a:prstGeom prst="rect">
            <a:avLst/>
          </a:prstGeom>
        </p:spPr>
      </p:pic>
    </p:spTree>
    <p:extLst>
      <p:ext uri="{BB962C8B-B14F-4D97-AF65-F5344CB8AC3E}">
        <p14:creationId xmlns:p14="http://schemas.microsoft.com/office/powerpoint/2010/main" val="152767621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nvGraphicFramePr>
        <p:xfrm>
          <a:off x="990600" y="365126"/>
          <a:ext cx="10210800" cy="1018309"/>
        </p:xfrm>
        <a:graphic>
          <a:graphicData uri="http://schemas.openxmlformats.org/drawingml/2006/table">
            <a:tbl>
              <a:tblPr/>
              <a:tblGrid>
                <a:gridCol w="10210800">
                  <a:extLst>
                    <a:ext uri="{9D8B030D-6E8A-4147-A177-3AD203B41FA5}">
                      <a16:colId xmlns:a16="http://schemas.microsoft.com/office/drawing/2014/main" val="2263043944"/>
                    </a:ext>
                  </a:extLst>
                </a:gridCol>
              </a:tblGrid>
              <a:tr h="1018309">
                <a:tc>
                  <a:txBody>
                    <a:bodyPr/>
                    <a:lstStyle/>
                    <a:p>
                      <a:r>
                        <a:rPr lang="ru-RU" sz="4200" dirty="0">
                          <a:latin typeface="Cambria" panose="02040503050406030204" pitchFamily="18" charset="0"/>
                          <a:ea typeface="Cambria" panose="02040503050406030204" pitchFamily="18" charset="0"/>
                          <a:cs typeface="Arial" panose="020B0604020202020204" pitchFamily="34" charset="0"/>
                        </a:rPr>
                        <a:t>Структурная обработка исключений</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sp>
        <p:nvSpPr>
          <p:cNvPr id="7" name="Объект 6">
            <a:extLst>
              <a:ext uri="{FF2B5EF4-FFF2-40B4-BE49-F238E27FC236}">
                <a16:creationId xmlns:a16="http://schemas.microsoft.com/office/drawing/2014/main" id="{389FF4F3-573A-E56B-D456-6E4EB3FEF3B5}"/>
              </a:ext>
            </a:extLst>
          </p:cNvPr>
          <p:cNvSpPr>
            <a:spLocks noGrp="1"/>
          </p:cNvSpPr>
          <p:nvPr>
            <p:ph idx="1"/>
          </p:nvPr>
        </p:nvSpPr>
        <p:spPr>
          <a:xfrm>
            <a:off x="838200" y="1622724"/>
            <a:ext cx="10530526" cy="5123132"/>
          </a:xfrm>
        </p:spPr>
        <p:txBody>
          <a:bodyPr>
            <a:normAutofit/>
          </a:bodyPr>
          <a:lstStyle/>
          <a:p>
            <a:pPr marL="0" indent="0">
              <a:buNone/>
            </a:pPr>
            <a:r>
              <a:rPr lang="ru-RU" sz="2800" dirty="0">
                <a:latin typeface="Cambria" panose="02040503050406030204" pitchFamily="18" charset="0"/>
                <a:ea typeface="Cambria" panose="02040503050406030204" pitchFamily="18" charset="0"/>
              </a:rPr>
              <a:t>Когда возникает исключение, операционная система заталкивает в стек соответствующего потока структуры EXCEPTION_RECORD, CONTEXT и EXCEPTION_POINTERS</a:t>
            </a:r>
          </a:p>
          <a:p>
            <a:pPr marL="0" indent="0">
              <a:buNone/>
            </a:pPr>
            <a:r>
              <a:rPr lang="ru-RU" dirty="0">
                <a:latin typeface="Cambria" panose="02040503050406030204" pitchFamily="18" charset="0"/>
                <a:ea typeface="Cambria" panose="02040503050406030204" pitchFamily="18" charset="0"/>
              </a:rPr>
              <a:t>EXCEPTION_RECORD содержит информацию об исключении, независимую от типа</a:t>
            </a:r>
            <a:r>
              <a:rPr lang="en-US" dirty="0">
                <a:latin typeface="Cambria" panose="02040503050406030204" pitchFamily="18" charset="0"/>
                <a:ea typeface="Cambria" panose="02040503050406030204" pitchFamily="18" charset="0"/>
              </a:rPr>
              <a:t> </a:t>
            </a:r>
            <a:r>
              <a:rPr lang="ru-RU" dirty="0">
                <a:latin typeface="Cambria" panose="02040503050406030204" pitchFamily="18" charset="0"/>
                <a:ea typeface="Cambria" panose="02040503050406030204" pitchFamily="18" charset="0"/>
              </a:rPr>
              <a:t>процессора, а CONTEXT </a:t>
            </a:r>
            <a:r>
              <a:rPr lang="en-US" dirty="0">
                <a:latin typeface="Cambria" panose="02040503050406030204" pitchFamily="18" charset="0"/>
                <a:ea typeface="Cambria" panose="02040503050406030204" pitchFamily="18" charset="0"/>
              </a:rPr>
              <a:t>–</a:t>
            </a:r>
            <a:r>
              <a:rPr lang="ru-RU" dirty="0">
                <a:latin typeface="Cambria" panose="02040503050406030204" pitchFamily="18" charset="0"/>
                <a:ea typeface="Cambria" panose="02040503050406030204" pitchFamily="18" charset="0"/>
              </a:rPr>
              <a:t> машинно-зависимую информацию об этом исключении.</a:t>
            </a:r>
            <a:endParaRPr lang="en-US" dirty="0">
              <a:latin typeface="Cambria" panose="02040503050406030204" pitchFamily="18" charset="0"/>
              <a:ea typeface="Cambria" panose="02040503050406030204" pitchFamily="18" charset="0"/>
            </a:endParaRPr>
          </a:p>
          <a:p>
            <a:pPr marL="0" indent="0">
              <a:buNone/>
            </a:pPr>
            <a:r>
              <a:rPr lang="ru-RU" dirty="0">
                <a:latin typeface="Cambria" panose="02040503050406030204" pitchFamily="18" charset="0"/>
                <a:ea typeface="Cambria" panose="02040503050406030204" pitchFamily="18" charset="0"/>
              </a:rPr>
              <a:t>В структуре EXCEPTION_POINTERS всего два элемента </a:t>
            </a:r>
            <a:r>
              <a:rPr lang="en-US" dirty="0">
                <a:latin typeface="Cambria" panose="02040503050406030204" pitchFamily="18" charset="0"/>
                <a:ea typeface="Cambria" panose="02040503050406030204" pitchFamily="18" charset="0"/>
              </a:rPr>
              <a:t>– </a:t>
            </a:r>
            <a:r>
              <a:rPr lang="ru-RU" dirty="0">
                <a:latin typeface="Cambria" panose="02040503050406030204" pitchFamily="18" charset="0"/>
                <a:ea typeface="Cambria" panose="02040503050406030204" pitchFamily="18" charset="0"/>
              </a:rPr>
              <a:t> указатели на помещенные в</a:t>
            </a:r>
            <a:r>
              <a:rPr lang="en-US" dirty="0">
                <a:latin typeface="Cambria" panose="02040503050406030204" pitchFamily="18" charset="0"/>
                <a:ea typeface="Cambria" panose="02040503050406030204" pitchFamily="18" charset="0"/>
              </a:rPr>
              <a:t> </a:t>
            </a:r>
            <a:r>
              <a:rPr lang="ru-RU" dirty="0">
                <a:latin typeface="Cambria" panose="02040503050406030204" pitchFamily="18" charset="0"/>
                <a:ea typeface="Cambria" panose="02040503050406030204" pitchFamily="18" charset="0"/>
              </a:rPr>
              <a:t>стек структуры EXCEPTION_RECO</a:t>
            </a:r>
            <a:r>
              <a:rPr lang="en-US" dirty="0">
                <a:latin typeface="Cambria" panose="02040503050406030204" pitchFamily="18" charset="0"/>
                <a:ea typeface="Cambria" panose="02040503050406030204" pitchFamily="18" charset="0"/>
              </a:rPr>
              <a:t>R</a:t>
            </a:r>
            <a:r>
              <a:rPr lang="ru-RU" dirty="0">
                <a:latin typeface="Cambria" panose="02040503050406030204" pitchFamily="18" charset="0"/>
                <a:ea typeface="Cambria" panose="02040503050406030204" pitchFamily="18" charset="0"/>
              </a:rPr>
              <a:t>D и CONTEXT</a:t>
            </a:r>
          </a:p>
          <a:p>
            <a:pPr marL="0" indent="0">
              <a:buNone/>
            </a:pPr>
            <a:endParaRPr lang="ru-RU" sz="2800" dirty="0">
              <a:latin typeface="Cambria" panose="02040503050406030204" pitchFamily="18" charset="0"/>
              <a:ea typeface="Cambria" panose="02040503050406030204" pitchFamily="18" charset="0"/>
            </a:endParaRPr>
          </a:p>
          <a:p>
            <a:pPr marL="0" indent="0">
              <a:buNone/>
            </a:pPr>
            <a:endParaRPr lang="ru-RU" dirty="0">
              <a:latin typeface="Cambria" panose="02040503050406030204" pitchFamily="18" charset="0"/>
              <a:ea typeface="Cambria" panose="02040503050406030204" pitchFamily="18" charset="0"/>
            </a:endParaRPr>
          </a:p>
        </p:txBody>
      </p:sp>
      <p:pic>
        <p:nvPicPr>
          <p:cNvPr id="5" name="Picture 4">
            <a:extLst>
              <a:ext uri="{FF2B5EF4-FFF2-40B4-BE49-F238E27FC236}">
                <a16:creationId xmlns:a16="http://schemas.microsoft.com/office/drawing/2014/main" id="{DA5ABD98-2AAE-E376-511F-FC8E69B58822}"/>
              </a:ext>
            </a:extLst>
          </p:cNvPr>
          <p:cNvPicPr>
            <a:picLocks noChangeAspect="1"/>
          </p:cNvPicPr>
          <p:nvPr/>
        </p:nvPicPr>
        <p:blipFill>
          <a:blip r:embed="rId2"/>
          <a:stretch>
            <a:fillRect/>
          </a:stretch>
        </p:blipFill>
        <p:spPr>
          <a:xfrm>
            <a:off x="6962775" y="5235276"/>
            <a:ext cx="4391025" cy="1314450"/>
          </a:xfrm>
          <a:prstGeom prst="rect">
            <a:avLst/>
          </a:prstGeom>
        </p:spPr>
      </p:pic>
    </p:spTree>
    <p:extLst>
      <p:ext uri="{BB962C8B-B14F-4D97-AF65-F5344CB8AC3E}">
        <p14:creationId xmlns:p14="http://schemas.microsoft.com/office/powerpoint/2010/main" val="382689951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nvGraphicFramePr>
        <p:xfrm>
          <a:off x="990600" y="365126"/>
          <a:ext cx="10210800" cy="1018309"/>
        </p:xfrm>
        <a:graphic>
          <a:graphicData uri="http://schemas.openxmlformats.org/drawingml/2006/table">
            <a:tbl>
              <a:tblPr/>
              <a:tblGrid>
                <a:gridCol w="10210800">
                  <a:extLst>
                    <a:ext uri="{9D8B030D-6E8A-4147-A177-3AD203B41FA5}">
                      <a16:colId xmlns:a16="http://schemas.microsoft.com/office/drawing/2014/main" val="2263043944"/>
                    </a:ext>
                  </a:extLst>
                </a:gridCol>
              </a:tblGrid>
              <a:tr h="1018309">
                <a:tc>
                  <a:txBody>
                    <a:bodyPr/>
                    <a:lstStyle/>
                    <a:p>
                      <a:r>
                        <a:rPr lang="ru-RU" sz="4200" dirty="0">
                          <a:latin typeface="Cambria" panose="02040503050406030204" pitchFamily="18" charset="0"/>
                          <a:ea typeface="Cambria" panose="02040503050406030204" pitchFamily="18" charset="0"/>
                          <a:cs typeface="Arial" panose="020B0604020202020204" pitchFamily="34" charset="0"/>
                        </a:rPr>
                        <a:t>Структурная обработка исключений</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sp>
        <p:nvSpPr>
          <p:cNvPr id="7" name="Объект 6">
            <a:extLst>
              <a:ext uri="{FF2B5EF4-FFF2-40B4-BE49-F238E27FC236}">
                <a16:creationId xmlns:a16="http://schemas.microsoft.com/office/drawing/2014/main" id="{389FF4F3-573A-E56B-D456-6E4EB3FEF3B5}"/>
              </a:ext>
            </a:extLst>
          </p:cNvPr>
          <p:cNvSpPr>
            <a:spLocks noGrp="1"/>
          </p:cNvSpPr>
          <p:nvPr>
            <p:ph idx="1"/>
          </p:nvPr>
        </p:nvSpPr>
        <p:spPr>
          <a:xfrm>
            <a:off x="838200" y="1622724"/>
            <a:ext cx="10530526" cy="5123132"/>
          </a:xfrm>
        </p:spPr>
        <p:txBody>
          <a:bodyPr>
            <a:normAutofit/>
          </a:bodyPr>
          <a:lstStyle/>
          <a:p>
            <a:pPr marL="0" indent="0">
              <a:buNone/>
            </a:pPr>
            <a:r>
              <a:rPr lang="ru-RU" sz="2800" dirty="0">
                <a:latin typeface="Cambria" panose="02040503050406030204" pitchFamily="18" charset="0"/>
                <a:ea typeface="Cambria" panose="02040503050406030204" pitchFamily="18" charset="0"/>
              </a:rPr>
              <a:t>Чтобы получить эту информацию и использовать ее в программе, вызовите </a:t>
            </a:r>
            <a:r>
              <a:rPr lang="ru-RU" sz="2800" b="1" dirty="0" err="1">
                <a:latin typeface="Cambria" panose="02040503050406030204" pitchFamily="18" charset="0"/>
                <a:ea typeface="Cambria" panose="02040503050406030204" pitchFamily="18" charset="0"/>
              </a:rPr>
              <a:t>GetExceptionInformation</a:t>
            </a:r>
            <a:endParaRPr lang="en-US" sz="2800" b="1" dirty="0">
              <a:latin typeface="Cambria" panose="02040503050406030204" pitchFamily="18" charset="0"/>
              <a:ea typeface="Cambria" panose="02040503050406030204" pitchFamily="18" charset="0"/>
            </a:endParaRPr>
          </a:p>
          <a:p>
            <a:pPr marL="0" indent="0">
              <a:buNone/>
            </a:pPr>
            <a:r>
              <a:rPr lang="ru-RU" sz="2800" dirty="0">
                <a:latin typeface="Cambria" panose="02040503050406030204" pitchFamily="18" charset="0"/>
                <a:ea typeface="Cambria" panose="02040503050406030204" pitchFamily="18" charset="0"/>
              </a:rPr>
              <a:t>Эта встраиваемая функция возвращает указатель на структуру EXCEPTION_POINTERS</a:t>
            </a:r>
            <a:endParaRPr lang="en-US" dirty="0">
              <a:latin typeface="Cambria" panose="02040503050406030204" pitchFamily="18" charset="0"/>
              <a:ea typeface="Cambria" panose="02040503050406030204" pitchFamily="18" charset="0"/>
            </a:endParaRPr>
          </a:p>
          <a:p>
            <a:pPr marL="0" indent="0">
              <a:buNone/>
            </a:pPr>
            <a:r>
              <a:rPr lang="ru-RU" sz="2800" dirty="0">
                <a:latin typeface="Cambria" panose="02040503050406030204" pitchFamily="18" charset="0"/>
                <a:ea typeface="Cambria" panose="02040503050406030204" pitchFamily="18" charset="0"/>
              </a:rPr>
              <a:t>Самое важное в </a:t>
            </a:r>
            <a:r>
              <a:rPr lang="ru-RU" sz="2800" b="1" dirty="0" err="1">
                <a:latin typeface="Cambria" panose="02040503050406030204" pitchFamily="18" charset="0"/>
                <a:ea typeface="Cambria" panose="02040503050406030204" pitchFamily="18" charset="0"/>
              </a:rPr>
              <a:t>GetExceptionInformation</a:t>
            </a:r>
            <a:r>
              <a:rPr lang="ru-RU" sz="2800" dirty="0">
                <a:latin typeface="Cambria" panose="02040503050406030204" pitchFamily="18" charset="0"/>
                <a:ea typeface="Cambria" panose="02040503050406030204" pitchFamily="18" charset="0"/>
              </a:rPr>
              <a:t> то, что ее можно вызывать только в фильтре исключений и больше нигде, потому что структуры CONTEXT, EXCEPTION_RECORD и EXCEPTION_POINTERS существуют лишь во время обработки фильтра исключений. Когда управление переходит к обработчику исключений, эти данные в стеке</a:t>
            </a:r>
            <a:r>
              <a:rPr lang="en-US" sz="2800" dirty="0">
                <a:latin typeface="Cambria" panose="02040503050406030204" pitchFamily="18" charset="0"/>
                <a:ea typeface="Cambria" panose="02040503050406030204" pitchFamily="18" charset="0"/>
              </a:rPr>
              <a:t> </a:t>
            </a:r>
            <a:r>
              <a:rPr lang="ru-RU" sz="2800" dirty="0">
                <a:latin typeface="Cambria" panose="02040503050406030204" pitchFamily="18" charset="0"/>
                <a:ea typeface="Cambria" panose="02040503050406030204" pitchFamily="18" charset="0"/>
              </a:rPr>
              <a:t>разрушаются</a:t>
            </a:r>
          </a:p>
          <a:p>
            <a:pPr marL="0" indent="0">
              <a:buNone/>
            </a:pPr>
            <a:endParaRPr lang="ru-RU"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20982622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nvGraphicFramePr>
        <p:xfrm>
          <a:off x="990600" y="365126"/>
          <a:ext cx="10210800" cy="1018309"/>
        </p:xfrm>
        <a:graphic>
          <a:graphicData uri="http://schemas.openxmlformats.org/drawingml/2006/table">
            <a:tbl>
              <a:tblPr/>
              <a:tblGrid>
                <a:gridCol w="10210800">
                  <a:extLst>
                    <a:ext uri="{9D8B030D-6E8A-4147-A177-3AD203B41FA5}">
                      <a16:colId xmlns:a16="http://schemas.microsoft.com/office/drawing/2014/main" val="2263043944"/>
                    </a:ext>
                  </a:extLst>
                </a:gridCol>
              </a:tblGrid>
              <a:tr h="1018309">
                <a:tc>
                  <a:txBody>
                    <a:bodyPr/>
                    <a:lstStyle/>
                    <a:p>
                      <a:r>
                        <a:rPr lang="ru-RU" sz="4200" dirty="0">
                          <a:latin typeface="Cambria" panose="02040503050406030204" pitchFamily="18" charset="0"/>
                          <a:ea typeface="Cambria" panose="02040503050406030204" pitchFamily="18" charset="0"/>
                          <a:cs typeface="Arial" panose="020B0604020202020204" pitchFamily="34" charset="0"/>
                        </a:rPr>
                        <a:t>Структурная обработка исключений</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sp>
        <p:nvSpPr>
          <p:cNvPr id="7" name="Объект 6">
            <a:extLst>
              <a:ext uri="{FF2B5EF4-FFF2-40B4-BE49-F238E27FC236}">
                <a16:creationId xmlns:a16="http://schemas.microsoft.com/office/drawing/2014/main" id="{389FF4F3-573A-E56B-D456-6E4EB3FEF3B5}"/>
              </a:ext>
            </a:extLst>
          </p:cNvPr>
          <p:cNvSpPr>
            <a:spLocks noGrp="1"/>
          </p:cNvSpPr>
          <p:nvPr>
            <p:ph idx="1"/>
          </p:nvPr>
        </p:nvSpPr>
        <p:spPr>
          <a:xfrm>
            <a:off x="838200" y="1622724"/>
            <a:ext cx="10530526" cy="5123132"/>
          </a:xfrm>
        </p:spPr>
        <p:txBody>
          <a:bodyPr>
            <a:normAutofit/>
          </a:bodyPr>
          <a:lstStyle/>
          <a:p>
            <a:pPr marL="0" indent="0">
              <a:buNone/>
            </a:pPr>
            <a:r>
              <a:rPr lang="ru-RU" sz="2800" dirty="0">
                <a:latin typeface="Cambria" panose="02040503050406030204" pitchFamily="18" charset="0"/>
                <a:ea typeface="Cambria" panose="02040503050406030204" pitchFamily="18" charset="0"/>
              </a:rPr>
              <a:t>До сих пор мы рассматривали обработку аппаратных исключений, когда процессор</a:t>
            </a:r>
            <a:r>
              <a:rPr lang="en-US" sz="2800" dirty="0">
                <a:latin typeface="Cambria" panose="02040503050406030204" pitchFamily="18" charset="0"/>
                <a:ea typeface="Cambria" panose="02040503050406030204" pitchFamily="18" charset="0"/>
              </a:rPr>
              <a:t> </a:t>
            </a:r>
            <a:r>
              <a:rPr lang="ru-RU" sz="2800" dirty="0">
                <a:latin typeface="Cambria" panose="02040503050406030204" pitchFamily="18" charset="0"/>
                <a:ea typeface="Cambria" panose="02040503050406030204" pitchFamily="18" charset="0"/>
              </a:rPr>
              <a:t>перехватывает некое событие и возбуждает исключение</a:t>
            </a:r>
            <a:endParaRPr lang="en-US" sz="2800" dirty="0">
              <a:latin typeface="Cambria" panose="02040503050406030204" pitchFamily="18" charset="0"/>
              <a:ea typeface="Cambria" panose="02040503050406030204" pitchFamily="18" charset="0"/>
            </a:endParaRPr>
          </a:p>
          <a:p>
            <a:pPr marL="0" indent="0">
              <a:buNone/>
            </a:pPr>
            <a:r>
              <a:rPr lang="ru-RU" sz="2800" dirty="0">
                <a:latin typeface="Cambria" panose="02040503050406030204" pitchFamily="18" charset="0"/>
                <a:ea typeface="Cambria" panose="02040503050406030204" pitchFamily="18" charset="0"/>
              </a:rPr>
              <a:t>Но Вы можете и сами генерировать исключения. Это еще один способ для функции сообщить о неудаче вызвавшему ее коду </a:t>
            </a:r>
          </a:p>
          <a:p>
            <a:pPr marL="0" indent="0">
              <a:buNone/>
            </a:pPr>
            <a:r>
              <a:rPr lang="ru-RU" sz="2800" dirty="0">
                <a:latin typeface="Cambria" panose="02040503050406030204" pitchFamily="18" charset="0"/>
                <a:ea typeface="Cambria" panose="02040503050406030204" pitchFamily="18" charset="0"/>
              </a:rPr>
              <a:t>Традиционно функции, которые могут закончиться неудачно, возвращают некое особое значение </a:t>
            </a:r>
            <a:r>
              <a:rPr lang="en-US" sz="2800" dirty="0">
                <a:latin typeface="Cambria" panose="02040503050406030204" pitchFamily="18" charset="0"/>
                <a:ea typeface="Cambria" panose="02040503050406030204" pitchFamily="18" charset="0"/>
              </a:rPr>
              <a:t>–</a:t>
            </a:r>
            <a:r>
              <a:rPr lang="ru-RU" sz="2800" dirty="0">
                <a:latin typeface="Cambria" panose="02040503050406030204" pitchFamily="18" charset="0"/>
                <a:ea typeface="Cambria" panose="02040503050406030204" pitchFamily="18" charset="0"/>
              </a:rPr>
              <a:t> </a:t>
            </a:r>
            <a:r>
              <a:rPr lang="ru-RU" sz="2800" b="1" dirty="0">
                <a:latin typeface="Cambria" panose="02040503050406030204" pitchFamily="18" charset="0"/>
                <a:ea typeface="Cambria" panose="02040503050406030204" pitchFamily="18" charset="0"/>
              </a:rPr>
              <a:t>признак ошибки</a:t>
            </a:r>
            <a:endParaRPr lang="en-US" sz="2800" b="1" dirty="0">
              <a:latin typeface="Cambria" panose="02040503050406030204" pitchFamily="18" charset="0"/>
              <a:ea typeface="Cambria" panose="02040503050406030204" pitchFamily="18" charset="0"/>
            </a:endParaRPr>
          </a:p>
          <a:p>
            <a:pPr marL="0" indent="0">
              <a:buNone/>
            </a:pPr>
            <a:r>
              <a:rPr lang="ru-RU" dirty="0">
                <a:latin typeface="Cambria" panose="02040503050406030204" pitchFamily="18" charset="0"/>
                <a:ea typeface="Cambria" panose="02040503050406030204" pitchFamily="18" charset="0"/>
              </a:rPr>
              <a:t>При этом предполагается, что</a:t>
            </a:r>
            <a:r>
              <a:rPr lang="en-US" dirty="0">
                <a:latin typeface="Cambria" panose="02040503050406030204" pitchFamily="18" charset="0"/>
                <a:ea typeface="Cambria" panose="02040503050406030204" pitchFamily="18" charset="0"/>
              </a:rPr>
              <a:t> </a:t>
            </a:r>
            <a:r>
              <a:rPr lang="ru-RU" dirty="0">
                <a:latin typeface="Cambria" panose="02040503050406030204" pitchFamily="18" charset="0"/>
                <a:ea typeface="Cambria" panose="02040503050406030204" pitchFamily="18" charset="0"/>
              </a:rPr>
              <a:t>код, вызвавший функцию, проверяет, не вернула ли она это особое значение, и, если</a:t>
            </a:r>
            <a:r>
              <a:rPr lang="en-US" dirty="0">
                <a:latin typeface="Cambria" panose="02040503050406030204" pitchFamily="18" charset="0"/>
                <a:ea typeface="Cambria" panose="02040503050406030204" pitchFamily="18" charset="0"/>
              </a:rPr>
              <a:t> </a:t>
            </a:r>
            <a:r>
              <a:rPr lang="ru-RU" dirty="0">
                <a:latin typeface="Cambria" panose="02040503050406030204" pitchFamily="18" charset="0"/>
                <a:ea typeface="Cambria" panose="02040503050406030204" pitchFamily="18" charset="0"/>
              </a:rPr>
              <a:t>да, выполняет какие-то альтернативные операции</a:t>
            </a:r>
          </a:p>
        </p:txBody>
      </p:sp>
    </p:spTree>
    <p:extLst>
      <p:ext uri="{BB962C8B-B14F-4D97-AF65-F5344CB8AC3E}">
        <p14:creationId xmlns:p14="http://schemas.microsoft.com/office/powerpoint/2010/main" val="138080579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nvGraphicFramePr>
        <p:xfrm>
          <a:off x="990600" y="365126"/>
          <a:ext cx="10210800" cy="1018309"/>
        </p:xfrm>
        <a:graphic>
          <a:graphicData uri="http://schemas.openxmlformats.org/drawingml/2006/table">
            <a:tbl>
              <a:tblPr/>
              <a:tblGrid>
                <a:gridCol w="10210800">
                  <a:extLst>
                    <a:ext uri="{9D8B030D-6E8A-4147-A177-3AD203B41FA5}">
                      <a16:colId xmlns:a16="http://schemas.microsoft.com/office/drawing/2014/main" val="2263043944"/>
                    </a:ext>
                  </a:extLst>
                </a:gridCol>
              </a:tblGrid>
              <a:tr h="1018309">
                <a:tc>
                  <a:txBody>
                    <a:bodyPr/>
                    <a:lstStyle/>
                    <a:p>
                      <a:r>
                        <a:rPr lang="ru-RU" sz="4200" dirty="0">
                          <a:latin typeface="Cambria" panose="02040503050406030204" pitchFamily="18" charset="0"/>
                          <a:ea typeface="Cambria" panose="02040503050406030204" pitchFamily="18" charset="0"/>
                          <a:cs typeface="Arial" panose="020B0604020202020204" pitchFamily="34" charset="0"/>
                        </a:rPr>
                        <a:t>Структурная обработка исключений</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sp>
        <p:nvSpPr>
          <p:cNvPr id="7" name="Объект 6">
            <a:extLst>
              <a:ext uri="{FF2B5EF4-FFF2-40B4-BE49-F238E27FC236}">
                <a16:creationId xmlns:a16="http://schemas.microsoft.com/office/drawing/2014/main" id="{389FF4F3-573A-E56B-D456-6E4EB3FEF3B5}"/>
              </a:ext>
            </a:extLst>
          </p:cNvPr>
          <p:cNvSpPr>
            <a:spLocks noGrp="1"/>
          </p:cNvSpPr>
          <p:nvPr>
            <p:ph idx="1"/>
          </p:nvPr>
        </p:nvSpPr>
        <p:spPr>
          <a:xfrm>
            <a:off x="838200" y="1622724"/>
            <a:ext cx="10530526" cy="5123132"/>
          </a:xfrm>
        </p:spPr>
        <p:txBody>
          <a:bodyPr>
            <a:normAutofit/>
          </a:bodyPr>
          <a:lstStyle/>
          <a:p>
            <a:pPr marL="0" indent="0">
              <a:buNone/>
            </a:pPr>
            <a:r>
              <a:rPr lang="ru-RU" sz="2800" dirty="0">
                <a:latin typeface="Cambria" panose="02040503050406030204" pitchFamily="18" charset="0"/>
                <a:ea typeface="Cambria" panose="02040503050406030204" pitchFamily="18" charset="0"/>
              </a:rPr>
              <a:t>Альтернативный подход заключается в том, что при неудачном вызове функции</a:t>
            </a:r>
            <a:r>
              <a:rPr lang="en-US" sz="2800" dirty="0">
                <a:latin typeface="Cambria" panose="02040503050406030204" pitchFamily="18" charset="0"/>
                <a:ea typeface="Cambria" panose="02040503050406030204" pitchFamily="18" charset="0"/>
              </a:rPr>
              <a:t> </a:t>
            </a:r>
            <a:r>
              <a:rPr lang="ru-RU" sz="2800" b="1" dirty="0">
                <a:latin typeface="Cambria" panose="02040503050406030204" pitchFamily="18" charset="0"/>
                <a:ea typeface="Cambria" panose="02040503050406030204" pitchFamily="18" charset="0"/>
              </a:rPr>
              <a:t>возбуждают исключения</a:t>
            </a:r>
            <a:endParaRPr lang="en-US" sz="2800" b="1" dirty="0">
              <a:latin typeface="Cambria" panose="02040503050406030204" pitchFamily="18" charset="0"/>
              <a:ea typeface="Cambria" panose="02040503050406030204" pitchFamily="18" charset="0"/>
            </a:endParaRPr>
          </a:p>
          <a:p>
            <a:pPr marL="0" indent="0">
              <a:buNone/>
            </a:pPr>
            <a:r>
              <a:rPr lang="ru-RU" sz="2800" dirty="0">
                <a:latin typeface="Cambria" panose="02040503050406030204" pitchFamily="18" charset="0"/>
                <a:ea typeface="Cambria" panose="02040503050406030204" pitchFamily="18" charset="0"/>
              </a:rPr>
              <a:t>Тогда написание и сопровождение кода становится гораздо</a:t>
            </a:r>
            <a:r>
              <a:rPr lang="en-US" sz="2800" dirty="0">
                <a:latin typeface="Cambria" panose="02040503050406030204" pitchFamily="18" charset="0"/>
                <a:ea typeface="Cambria" panose="02040503050406030204" pitchFamily="18" charset="0"/>
              </a:rPr>
              <a:t> </a:t>
            </a:r>
            <a:r>
              <a:rPr lang="ru-RU" sz="2800" dirty="0">
                <a:latin typeface="Cambria" panose="02040503050406030204" pitchFamily="18" charset="0"/>
                <a:ea typeface="Cambria" panose="02040503050406030204" pitchFamily="18" charset="0"/>
              </a:rPr>
              <a:t>проще, а программы работают намного быстрее</a:t>
            </a:r>
            <a:endParaRPr lang="en-US" sz="2800" dirty="0">
              <a:latin typeface="Cambria" panose="02040503050406030204" pitchFamily="18" charset="0"/>
              <a:ea typeface="Cambria" panose="02040503050406030204" pitchFamily="18" charset="0"/>
            </a:endParaRPr>
          </a:p>
          <a:p>
            <a:pPr marL="0" indent="0">
              <a:buNone/>
            </a:pPr>
            <a:r>
              <a:rPr lang="ru-RU" sz="2800" dirty="0">
                <a:latin typeface="Cambria" panose="02040503050406030204" pitchFamily="18" charset="0"/>
                <a:ea typeface="Cambria" panose="02040503050406030204" pitchFamily="18" charset="0"/>
              </a:rPr>
              <a:t>Последнее связано с тем, что та часть</a:t>
            </a:r>
            <a:r>
              <a:rPr lang="en-US" sz="2800" dirty="0">
                <a:latin typeface="Cambria" panose="02040503050406030204" pitchFamily="18" charset="0"/>
                <a:ea typeface="Cambria" panose="02040503050406030204" pitchFamily="18" charset="0"/>
              </a:rPr>
              <a:t> </a:t>
            </a:r>
            <a:r>
              <a:rPr lang="ru-RU" sz="2800" dirty="0">
                <a:latin typeface="Cambria" panose="02040503050406030204" pitchFamily="18" charset="0"/>
                <a:ea typeface="Cambria" panose="02040503050406030204" pitchFamily="18" charset="0"/>
              </a:rPr>
              <a:t>кода, которая отвечает за контроль ошибок, вступает в действие лишь при сбоях, т. е.</a:t>
            </a:r>
            <a:r>
              <a:rPr lang="en-US" sz="2800" dirty="0">
                <a:latin typeface="Cambria" panose="02040503050406030204" pitchFamily="18" charset="0"/>
                <a:ea typeface="Cambria" panose="02040503050406030204" pitchFamily="18" charset="0"/>
              </a:rPr>
              <a:t> </a:t>
            </a:r>
            <a:r>
              <a:rPr lang="ru-RU" sz="2800" dirty="0">
                <a:latin typeface="Cambria" panose="02040503050406030204" pitchFamily="18" charset="0"/>
                <a:ea typeface="Cambria" panose="02040503050406030204" pitchFamily="18" charset="0"/>
              </a:rPr>
              <a:t>в исключительных ситуациях</a:t>
            </a:r>
            <a:endParaRPr lang="en-US" sz="2800" dirty="0">
              <a:latin typeface="Cambria" panose="02040503050406030204" pitchFamily="18" charset="0"/>
              <a:ea typeface="Cambria" panose="02040503050406030204" pitchFamily="18" charset="0"/>
            </a:endParaRPr>
          </a:p>
          <a:p>
            <a:pPr marL="0" indent="0">
              <a:buNone/>
            </a:pPr>
            <a:r>
              <a:rPr lang="ru-RU" dirty="0">
                <a:latin typeface="Cambria" panose="02040503050406030204" pitchFamily="18" charset="0"/>
                <a:ea typeface="Cambria" panose="02040503050406030204" pitchFamily="18" charset="0"/>
              </a:rPr>
              <a:t>Возбудить программное исключение несложно </a:t>
            </a:r>
            <a:r>
              <a:rPr lang="en-US" dirty="0">
                <a:latin typeface="Cambria" panose="02040503050406030204" pitchFamily="18" charset="0"/>
                <a:ea typeface="Cambria" panose="02040503050406030204" pitchFamily="18" charset="0"/>
              </a:rPr>
              <a:t>–</a:t>
            </a:r>
            <a:r>
              <a:rPr lang="ru-RU" dirty="0">
                <a:latin typeface="Cambria" panose="02040503050406030204" pitchFamily="18" charset="0"/>
                <a:ea typeface="Cambria" panose="02040503050406030204" pitchFamily="18" charset="0"/>
              </a:rPr>
              <a:t> достаточно вызвать функцию</a:t>
            </a:r>
            <a:r>
              <a:rPr lang="en-US" dirty="0">
                <a:latin typeface="Cambria" panose="02040503050406030204" pitchFamily="18" charset="0"/>
                <a:ea typeface="Cambria" panose="02040503050406030204" pitchFamily="18" charset="0"/>
              </a:rPr>
              <a:t> </a:t>
            </a:r>
            <a:r>
              <a:rPr lang="ru-RU" b="1" dirty="0" err="1">
                <a:latin typeface="Cambria" panose="02040503050406030204" pitchFamily="18" charset="0"/>
                <a:ea typeface="Cambria" panose="02040503050406030204" pitchFamily="18" charset="0"/>
              </a:rPr>
              <a:t>RaiseException</a:t>
            </a:r>
            <a:endParaRPr lang="ru-RU" b="1"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8587970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extLst>
              <p:ext uri="{D42A27DB-BD31-4B8C-83A1-F6EECF244321}">
                <p14:modId xmlns:p14="http://schemas.microsoft.com/office/powerpoint/2010/main" val="1981494945"/>
              </p:ext>
            </p:extLst>
          </p:nvPr>
        </p:nvGraphicFramePr>
        <p:xfrm>
          <a:off x="990600" y="365126"/>
          <a:ext cx="10210800" cy="1018309"/>
        </p:xfrm>
        <a:graphic>
          <a:graphicData uri="http://schemas.openxmlformats.org/drawingml/2006/table">
            <a:tbl>
              <a:tblPr/>
              <a:tblGrid>
                <a:gridCol w="10210800">
                  <a:extLst>
                    <a:ext uri="{9D8B030D-6E8A-4147-A177-3AD203B41FA5}">
                      <a16:colId xmlns:a16="http://schemas.microsoft.com/office/drawing/2014/main" val="2263043944"/>
                    </a:ext>
                  </a:extLst>
                </a:gridCol>
              </a:tblGrid>
              <a:tr h="1018309">
                <a:tc>
                  <a:txBody>
                    <a:bodyPr/>
                    <a:lstStyle/>
                    <a:p>
                      <a:r>
                        <a:rPr lang="ru-RU" sz="4200" dirty="0">
                          <a:latin typeface="Cambria" panose="02040503050406030204" pitchFamily="18" charset="0"/>
                          <a:ea typeface="Cambria" panose="02040503050406030204" pitchFamily="18" charset="0"/>
                          <a:cs typeface="Arial" panose="020B0604020202020204" pitchFamily="34" charset="0"/>
                        </a:rPr>
                        <a:t>Структурная обработка исключений</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sp>
        <p:nvSpPr>
          <p:cNvPr id="7" name="Объект 6">
            <a:extLst>
              <a:ext uri="{FF2B5EF4-FFF2-40B4-BE49-F238E27FC236}">
                <a16:creationId xmlns:a16="http://schemas.microsoft.com/office/drawing/2014/main" id="{389FF4F3-573A-E56B-D456-6E4EB3FEF3B5}"/>
              </a:ext>
            </a:extLst>
          </p:cNvPr>
          <p:cNvSpPr>
            <a:spLocks noGrp="1"/>
          </p:cNvSpPr>
          <p:nvPr>
            <p:ph idx="1"/>
          </p:nvPr>
        </p:nvSpPr>
        <p:spPr>
          <a:xfrm>
            <a:off x="838200" y="1622724"/>
            <a:ext cx="10363200" cy="5123132"/>
          </a:xfrm>
        </p:spPr>
        <p:txBody>
          <a:bodyPr>
            <a:normAutofit/>
          </a:bodyPr>
          <a:lstStyle/>
          <a:p>
            <a:pPr marL="0" indent="0">
              <a:buNone/>
            </a:pPr>
            <a:r>
              <a:rPr lang="ru-RU" dirty="0">
                <a:latin typeface="Cambria" panose="02040503050406030204" pitchFamily="18" charset="0"/>
                <a:ea typeface="Cambria" panose="02040503050406030204" pitchFamily="18" charset="0"/>
              </a:rPr>
              <a:t>Если возникает исключение, ядро перехватывает его и позволяет коду обработать исключение, если это возможно</a:t>
            </a:r>
          </a:p>
          <a:p>
            <a:pPr marL="0" indent="0">
              <a:buNone/>
            </a:pPr>
            <a:r>
              <a:rPr lang="ru-RU" dirty="0">
                <a:latin typeface="Cambria" panose="02040503050406030204" pitchFamily="18" charset="0"/>
                <a:ea typeface="Cambria" panose="02040503050406030204" pitchFamily="18" charset="0"/>
              </a:rPr>
              <a:t>Этот механизм и называется </a:t>
            </a:r>
            <a:r>
              <a:rPr lang="ru-RU" b="1" dirty="0" err="1">
                <a:latin typeface="Cambria" panose="02040503050406030204" pitchFamily="18" charset="0"/>
                <a:ea typeface="Cambria" panose="02040503050406030204" pitchFamily="18" charset="0"/>
              </a:rPr>
              <a:t>Structured</a:t>
            </a:r>
            <a:r>
              <a:rPr lang="ru-RU" b="1" dirty="0">
                <a:latin typeface="Cambria" panose="02040503050406030204" pitchFamily="18" charset="0"/>
                <a:ea typeface="Cambria" panose="02040503050406030204" pitchFamily="18" charset="0"/>
              </a:rPr>
              <a:t> Exception Handling </a:t>
            </a:r>
            <a:r>
              <a:rPr lang="ru-RU" dirty="0">
                <a:latin typeface="Cambria" panose="02040503050406030204" pitchFamily="18" charset="0"/>
                <a:ea typeface="Cambria" panose="02040503050406030204" pitchFamily="18" charset="0"/>
              </a:rPr>
              <a:t>(</a:t>
            </a:r>
            <a:r>
              <a:rPr lang="ru-RU" b="1" dirty="0">
                <a:latin typeface="Cambria" panose="02040503050406030204" pitchFamily="18" charset="0"/>
                <a:ea typeface="Cambria" panose="02040503050406030204" pitchFamily="18" charset="0"/>
              </a:rPr>
              <a:t>SEH</a:t>
            </a:r>
            <a:r>
              <a:rPr lang="ru-RU" dirty="0">
                <a:latin typeface="Cambria" panose="02040503050406030204" pitchFamily="18" charset="0"/>
                <a:ea typeface="Cambria" panose="02040503050406030204" pitchFamily="18" charset="0"/>
              </a:rPr>
              <a:t>) и доступен как для кода пользовательского режима, так и для кода режима ядра</a:t>
            </a:r>
          </a:p>
          <a:p>
            <a:pPr marL="0" indent="0">
              <a:buNone/>
            </a:pPr>
            <a:r>
              <a:rPr lang="ru-RU" dirty="0">
                <a:latin typeface="Cambria" panose="02040503050406030204" pitchFamily="18" charset="0"/>
                <a:ea typeface="Cambria" panose="02040503050406030204" pitchFamily="18" charset="0"/>
              </a:rPr>
              <a:t>Для справки! </a:t>
            </a:r>
            <a:r>
              <a:rPr lang="en-US" dirty="0">
                <a:latin typeface="Cambria" panose="02040503050406030204" pitchFamily="18" charset="0"/>
                <a:ea typeface="Cambria" panose="02040503050406030204" pitchFamily="18" charset="0"/>
              </a:rPr>
              <a:t>SEH </a:t>
            </a:r>
            <a:r>
              <a:rPr lang="ru-RU" dirty="0">
                <a:latin typeface="Cambria" panose="02040503050406030204" pitchFamily="18" charset="0"/>
                <a:ea typeface="Cambria" panose="02040503050406030204" pitchFamily="18" charset="0"/>
              </a:rPr>
              <a:t>является частью </a:t>
            </a:r>
            <a:r>
              <a:rPr lang="ru-RU" b="1" dirty="0">
                <a:latin typeface="Cambria" panose="02040503050406030204" pitchFamily="18" charset="0"/>
                <a:ea typeface="Cambria" panose="02040503050406030204" pitchFamily="18" charset="0"/>
              </a:rPr>
              <a:t>исключительно</a:t>
            </a:r>
            <a:r>
              <a:rPr lang="ru-RU" dirty="0">
                <a:latin typeface="Cambria" panose="02040503050406030204" pitchFamily="18" charset="0"/>
                <a:ea typeface="Cambria" panose="02040503050406030204" pitchFamily="18" charset="0"/>
              </a:rPr>
              <a:t> операционной системы </a:t>
            </a:r>
            <a:r>
              <a:rPr lang="en-US" dirty="0">
                <a:latin typeface="Cambria" panose="02040503050406030204" pitchFamily="18" charset="0"/>
                <a:ea typeface="Cambria" panose="02040503050406030204" pitchFamily="18" charset="0"/>
              </a:rPr>
              <a:t>Windows!</a:t>
            </a:r>
            <a:r>
              <a:rPr lang="ru-RU" dirty="0">
                <a:latin typeface="Cambria" panose="02040503050406030204" pitchFamily="18" charset="0"/>
                <a:ea typeface="Cambria" panose="02040503050406030204" pitchFamily="18" charset="0"/>
              </a:rPr>
              <a:t> Также стоит отметить, что полная поддержка </a:t>
            </a:r>
            <a:r>
              <a:rPr lang="en-US" dirty="0">
                <a:latin typeface="Cambria" panose="02040503050406030204" pitchFamily="18" charset="0"/>
                <a:ea typeface="Cambria" panose="02040503050406030204" pitchFamily="18" charset="0"/>
              </a:rPr>
              <a:t>SEH</a:t>
            </a:r>
            <a:r>
              <a:rPr lang="ru-RU" dirty="0">
                <a:latin typeface="Cambria" panose="02040503050406030204" pitchFamily="18" charset="0"/>
                <a:ea typeface="Cambria" panose="02040503050406030204" pitchFamily="18" charset="0"/>
              </a:rPr>
              <a:t> присутствует только в компиляторе </a:t>
            </a:r>
            <a:r>
              <a:rPr lang="en-US" b="1" dirty="0">
                <a:latin typeface="Cambria" panose="02040503050406030204" pitchFamily="18" charset="0"/>
                <a:ea typeface="Cambria" panose="02040503050406030204" pitchFamily="18" charset="0"/>
              </a:rPr>
              <a:t>MSVC</a:t>
            </a:r>
            <a:r>
              <a:rPr lang="en-US" dirty="0">
                <a:latin typeface="Cambria" panose="02040503050406030204" pitchFamily="18" charset="0"/>
                <a:ea typeface="Cambria" panose="02040503050406030204" pitchFamily="18" charset="0"/>
              </a:rPr>
              <a:t>!</a:t>
            </a:r>
          </a:p>
        </p:txBody>
      </p:sp>
    </p:spTree>
    <p:extLst>
      <p:ext uri="{BB962C8B-B14F-4D97-AF65-F5344CB8AC3E}">
        <p14:creationId xmlns:p14="http://schemas.microsoft.com/office/powerpoint/2010/main" val="152814286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nvGraphicFramePr>
        <p:xfrm>
          <a:off x="990600" y="365126"/>
          <a:ext cx="10210800" cy="1018309"/>
        </p:xfrm>
        <a:graphic>
          <a:graphicData uri="http://schemas.openxmlformats.org/drawingml/2006/table">
            <a:tbl>
              <a:tblPr/>
              <a:tblGrid>
                <a:gridCol w="10210800">
                  <a:extLst>
                    <a:ext uri="{9D8B030D-6E8A-4147-A177-3AD203B41FA5}">
                      <a16:colId xmlns:a16="http://schemas.microsoft.com/office/drawing/2014/main" val="2263043944"/>
                    </a:ext>
                  </a:extLst>
                </a:gridCol>
              </a:tblGrid>
              <a:tr h="1018309">
                <a:tc>
                  <a:txBody>
                    <a:bodyPr/>
                    <a:lstStyle/>
                    <a:p>
                      <a:r>
                        <a:rPr lang="ru-RU" sz="4200" dirty="0">
                          <a:latin typeface="Cambria" panose="02040503050406030204" pitchFamily="18" charset="0"/>
                          <a:ea typeface="Cambria" panose="02040503050406030204" pitchFamily="18" charset="0"/>
                          <a:cs typeface="Arial" panose="020B0604020202020204" pitchFamily="34" charset="0"/>
                        </a:rPr>
                        <a:t>Структурная обработка исключений</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pic>
        <p:nvPicPr>
          <p:cNvPr id="4" name="Content Placeholder 3">
            <a:extLst>
              <a:ext uri="{FF2B5EF4-FFF2-40B4-BE49-F238E27FC236}">
                <a16:creationId xmlns:a16="http://schemas.microsoft.com/office/drawing/2014/main" id="{6315A354-BF0D-CF90-283D-E2718FA1F552}"/>
              </a:ext>
            </a:extLst>
          </p:cNvPr>
          <p:cNvPicPr>
            <a:picLocks noGrp="1" noChangeAspect="1"/>
          </p:cNvPicPr>
          <p:nvPr>
            <p:ph idx="1"/>
          </p:nvPr>
        </p:nvPicPr>
        <p:blipFill>
          <a:blip r:embed="rId2"/>
          <a:stretch>
            <a:fillRect/>
          </a:stretch>
        </p:blipFill>
        <p:spPr>
          <a:xfrm>
            <a:off x="3810814" y="1567740"/>
            <a:ext cx="4570372" cy="1685901"/>
          </a:xfrm>
          <a:prstGeom prst="rect">
            <a:avLst/>
          </a:prstGeom>
          <a:ln>
            <a:noFill/>
          </a:ln>
          <a:effectLst>
            <a:outerShdw blurRad="292100" dist="139700" dir="2700000" algn="tl" rotWithShape="0">
              <a:srgbClr val="333333">
                <a:alpha val="65000"/>
              </a:srgbClr>
            </a:outerShdw>
          </a:effectLst>
        </p:spPr>
      </p:pic>
      <p:sp>
        <p:nvSpPr>
          <p:cNvPr id="8" name="TextBox 7">
            <a:extLst>
              <a:ext uri="{FF2B5EF4-FFF2-40B4-BE49-F238E27FC236}">
                <a16:creationId xmlns:a16="http://schemas.microsoft.com/office/drawing/2014/main" id="{168190DC-49C4-A1D8-E8F4-612488A928B0}"/>
              </a:ext>
            </a:extLst>
          </p:cNvPr>
          <p:cNvSpPr txBox="1"/>
          <p:nvPr/>
        </p:nvSpPr>
        <p:spPr>
          <a:xfrm>
            <a:off x="990600" y="3397434"/>
            <a:ext cx="10511118" cy="3785652"/>
          </a:xfrm>
          <a:prstGeom prst="rect">
            <a:avLst/>
          </a:prstGeom>
          <a:noFill/>
        </p:spPr>
        <p:txBody>
          <a:bodyPr wrap="square">
            <a:spAutoFit/>
          </a:bodyPr>
          <a:lstStyle/>
          <a:p>
            <a:r>
              <a:rPr lang="ru-RU" sz="2400" dirty="0">
                <a:latin typeface="Cambria" panose="02040503050406030204" pitchFamily="18" charset="0"/>
                <a:ea typeface="Cambria" panose="02040503050406030204" pitchFamily="18" charset="0"/>
              </a:rPr>
              <a:t>Ее первый параметр, </a:t>
            </a:r>
            <a:r>
              <a:rPr lang="ru-RU" sz="2400" b="1" i="1" dirty="0" err="1">
                <a:latin typeface="Cambria" panose="02040503050406030204" pitchFamily="18" charset="0"/>
                <a:ea typeface="Cambria" panose="02040503050406030204" pitchFamily="18" charset="0"/>
              </a:rPr>
              <a:t>dwExceptionCode</a:t>
            </a:r>
            <a:r>
              <a:rPr lang="ru-RU" sz="2400" dirty="0">
                <a:latin typeface="Cambria" panose="02040503050406030204" pitchFamily="18" charset="0"/>
                <a:ea typeface="Cambria" panose="02040503050406030204" pitchFamily="18" charset="0"/>
              </a:rPr>
              <a:t>, –  значение, которое идентифицирует генерируемое исключение</a:t>
            </a:r>
            <a:endParaRPr lang="en-US" sz="2400" dirty="0">
              <a:latin typeface="Cambria" panose="02040503050406030204" pitchFamily="18" charset="0"/>
              <a:ea typeface="Cambria" panose="02040503050406030204" pitchFamily="18" charset="0"/>
            </a:endParaRPr>
          </a:p>
          <a:p>
            <a:r>
              <a:rPr lang="ru-RU" sz="2400" dirty="0">
                <a:latin typeface="Cambria" panose="02040503050406030204" pitchFamily="18" charset="0"/>
                <a:ea typeface="Cambria" panose="02040503050406030204" pitchFamily="18" charset="0"/>
              </a:rPr>
              <a:t>Второй параметр функции</a:t>
            </a:r>
            <a:r>
              <a:rPr lang="en-US" sz="2400" dirty="0">
                <a:latin typeface="Cambria" panose="02040503050406030204" pitchFamily="18" charset="0"/>
                <a:ea typeface="Cambria" panose="02040503050406030204" pitchFamily="18" charset="0"/>
              </a:rPr>
              <a:t> – </a:t>
            </a:r>
            <a:r>
              <a:rPr lang="en-US" sz="2400" b="1" i="1" dirty="0" err="1">
                <a:latin typeface="Cambria" panose="02040503050406030204" pitchFamily="18" charset="0"/>
                <a:ea typeface="Cambria" panose="02040503050406030204" pitchFamily="18" charset="0"/>
              </a:rPr>
              <a:t>dwExceptionFlags</a:t>
            </a:r>
            <a:r>
              <a:rPr lang="en-US" sz="2400" dirty="0">
                <a:latin typeface="Cambria" panose="02040503050406030204" pitchFamily="18" charset="0"/>
                <a:ea typeface="Cambria" panose="02040503050406030204" pitchFamily="18" charset="0"/>
              </a:rPr>
              <a:t> – </a:t>
            </a:r>
            <a:r>
              <a:rPr lang="ru-RU" sz="2400" dirty="0">
                <a:latin typeface="Cambria" panose="02040503050406030204" pitchFamily="18" charset="0"/>
                <a:ea typeface="Cambria" panose="02040503050406030204" pitchFamily="18" charset="0"/>
              </a:rPr>
              <a:t>должен быть</a:t>
            </a:r>
            <a:r>
              <a:rPr lang="en-US" sz="2400" dirty="0">
                <a:latin typeface="Cambria" panose="02040503050406030204" pitchFamily="18" charset="0"/>
                <a:ea typeface="Cambria" panose="02040503050406030204" pitchFamily="18" charset="0"/>
              </a:rPr>
              <a:t> </a:t>
            </a:r>
            <a:r>
              <a:rPr lang="ru-RU" sz="2400" dirty="0">
                <a:latin typeface="Cambria" panose="02040503050406030204" pitchFamily="18" charset="0"/>
                <a:ea typeface="Cambria" panose="02040503050406030204" pitchFamily="18" charset="0"/>
              </a:rPr>
              <a:t>либо 0, либо </a:t>
            </a:r>
            <a:r>
              <a:rPr lang="en-US" sz="2400" dirty="0">
                <a:latin typeface="Cambria" panose="02040503050406030204" pitchFamily="18" charset="0"/>
                <a:ea typeface="Cambria" panose="02040503050406030204" pitchFamily="18" charset="0"/>
              </a:rPr>
              <a:t>EXCEPTION_NONCONTINUABLE. </a:t>
            </a:r>
            <a:r>
              <a:rPr lang="ru-RU" sz="2400" dirty="0">
                <a:latin typeface="Cambria" panose="02040503050406030204" pitchFamily="18" charset="0"/>
                <a:ea typeface="Cambria" panose="02040503050406030204" pitchFamily="18" charset="0"/>
              </a:rPr>
              <a:t>В принципе этот флаг указывает, может</a:t>
            </a:r>
            <a:r>
              <a:rPr lang="en-US" sz="2400" dirty="0">
                <a:latin typeface="Cambria" panose="02040503050406030204" pitchFamily="18" charset="0"/>
                <a:ea typeface="Cambria" panose="02040503050406030204" pitchFamily="18" charset="0"/>
              </a:rPr>
              <a:t> </a:t>
            </a:r>
            <a:r>
              <a:rPr lang="ru-RU" sz="2400" dirty="0">
                <a:latin typeface="Cambria" panose="02040503050406030204" pitchFamily="18" charset="0"/>
                <a:ea typeface="Cambria" panose="02040503050406030204" pitchFamily="18" charset="0"/>
              </a:rPr>
              <a:t>ли фильтр исключений вернуть</a:t>
            </a:r>
            <a:r>
              <a:rPr lang="en-US" sz="2400" dirty="0">
                <a:latin typeface="Cambria" panose="02040503050406030204" pitchFamily="18" charset="0"/>
                <a:ea typeface="Cambria" panose="02040503050406030204" pitchFamily="18" charset="0"/>
              </a:rPr>
              <a:t>  EXCEPTION_CONTINUE_EXECUTION </a:t>
            </a:r>
            <a:r>
              <a:rPr lang="ru-RU" sz="2400" dirty="0">
                <a:latin typeface="Cambria" panose="02040503050406030204" pitchFamily="18" charset="0"/>
                <a:ea typeface="Cambria" panose="02040503050406030204" pitchFamily="18" charset="0"/>
              </a:rPr>
              <a:t>в ответ на данное исключение</a:t>
            </a:r>
            <a:endParaRPr lang="en-US" sz="2400" dirty="0">
              <a:latin typeface="Cambria" panose="02040503050406030204" pitchFamily="18" charset="0"/>
              <a:ea typeface="Cambria" panose="02040503050406030204" pitchFamily="18" charset="0"/>
            </a:endParaRPr>
          </a:p>
          <a:p>
            <a:r>
              <a:rPr lang="ru-RU" sz="2400" dirty="0">
                <a:latin typeface="Cambria" panose="02040503050406030204" pitchFamily="18" charset="0"/>
                <a:ea typeface="Cambria" panose="02040503050406030204" pitchFamily="18" charset="0"/>
              </a:rPr>
              <a:t>Третий и четвертый параметры (</a:t>
            </a:r>
            <a:r>
              <a:rPr lang="ru-RU" sz="2400" b="1" i="1" dirty="0" err="1">
                <a:latin typeface="Cambria" panose="02040503050406030204" pitchFamily="18" charset="0"/>
                <a:ea typeface="Cambria" panose="02040503050406030204" pitchFamily="18" charset="0"/>
              </a:rPr>
              <a:t>nNumberOfArguments</a:t>
            </a:r>
            <a:r>
              <a:rPr lang="ru-RU" sz="2400" dirty="0">
                <a:latin typeface="Cambria" panose="02040503050406030204" pitchFamily="18" charset="0"/>
                <a:ea typeface="Cambria" panose="02040503050406030204" pitchFamily="18" charset="0"/>
              </a:rPr>
              <a:t> и </a:t>
            </a:r>
            <a:r>
              <a:rPr lang="ru-RU" sz="2400" b="1" i="1" dirty="0" err="1">
                <a:latin typeface="Cambria" panose="02040503050406030204" pitchFamily="18" charset="0"/>
                <a:ea typeface="Cambria" panose="02040503050406030204" pitchFamily="18" charset="0"/>
              </a:rPr>
              <a:t>pArguments</a:t>
            </a:r>
            <a:r>
              <a:rPr lang="ru-RU" sz="2400" dirty="0">
                <a:latin typeface="Cambria" panose="02040503050406030204" pitchFamily="18" charset="0"/>
                <a:ea typeface="Cambria" panose="02040503050406030204" pitchFamily="18" charset="0"/>
              </a:rPr>
              <a:t>) функции </a:t>
            </a:r>
            <a:r>
              <a:rPr lang="ru-RU" sz="2400" b="1" dirty="0" err="1">
                <a:latin typeface="Cambria" panose="02040503050406030204" pitchFamily="18" charset="0"/>
                <a:ea typeface="Cambria" panose="02040503050406030204" pitchFamily="18" charset="0"/>
              </a:rPr>
              <a:t>RaiseException</a:t>
            </a:r>
            <a:r>
              <a:rPr lang="ru-RU" sz="2400" dirty="0">
                <a:latin typeface="Cambria" panose="02040503050406030204" pitchFamily="18" charset="0"/>
                <a:ea typeface="Cambria" panose="02040503050406030204" pitchFamily="18" charset="0"/>
              </a:rPr>
              <a:t> позволяют передать дополнительные данные о генерируемом исключении</a:t>
            </a:r>
            <a:endParaRPr lang="en-US" sz="2400" dirty="0">
              <a:latin typeface="Cambria" panose="02040503050406030204" pitchFamily="18" charset="0"/>
              <a:ea typeface="Cambria" panose="02040503050406030204" pitchFamily="18" charset="0"/>
            </a:endParaRPr>
          </a:p>
          <a:p>
            <a:endParaRPr lang="ru-RU" sz="24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12510694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nvGraphicFramePr>
        <p:xfrm>
          <a:off x="990600" y="365126"/>
          <a:ext cx="10210800" cy="1018309"/>
        </p:xfrm>
        <a:graphic>
          <a:graphicData uri="http://schemas.openxmlformats.org/drawingml/2006/table">
            <a:tbl>
              <a:tblPr/>
              <a:tblGrid>
                <a:gridCol w="10210800">
                  <a:extLst>
                    <a:ext uri="{9D8B030D-6E8A-4147-A177-3AD203B41FA5}">
                      <a16:colId xmlns:a16="http://schemas.microsoft.com/office/drawing/2014/main" val="2263043944"/>
                    </a:ext>
                  </a:extLst>
                </a:gridCol>
              </a:tblGrid>
              <a:tr h="1018309">
                <a:tc>
                  <a:txBody>
                    <a:bodyPr/>
                    <a:lstStyle/>
                    <a:p>
                      <a:r>
                        <a:rPr lang="ru-RU" sz="4200" dirty="0">
                          <a:latin typeface="Cambria" panose="02040503050406030204" pitchFamily="18" charset="0"/>
                          <a:ea typeface="Cambria" panose="02040503050406030204" pitchFamily="18" charset="0"/>
                          <a:cs typeface="Arial" panose="020B0604020202020204" pitchFamily="34" charset="0"/>
                        </a:rPr>
                        <a:t>Структурная обработка исключений</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sp>
        <p:nvSpPr>
          <p:cNvPr id="7" name="Объект 6">
            <a:extLst>
              <a:ext uri="{FF2B5EF4-FFF2-40B4-BE49-F238E27FC236}">
                <a16:creationId xmlns:a16="http://schemas.microsoft.com/office/drawing/2014/main" id="{389FF4F3-573A-E56B-D456-6E4EB3FEF3B5}"/>
              </a:ext>
            </a:extLst>
          </p:cNvPr>
          <p:cNvSpPr>
            <a:spLocks noGrp="1"/>
          </p:cNvSpPr>
          <p:nvPr>
            <p:ph idx="1"/>
          </p:nvPr>
        </p:nvSpPr>
        <p:spPr>
          <a:xfrm>
            <a:off x="838200" y="1622724"/>
            <a:ext cx="10530526" cy="5123132"/>
          </a:xfrm>
        </p:spPr>
        <p:txBody>
          <a:bodyPr>
            <a:normAutofit/>
          </a:bodyPr>
          <a:lstStyle/>
          <a:p>
            <a:pPr marL="0" indent="0">
              <a:buNone/>
            </a:pPr>
            <a:r>
              <a:rPr lang="ru-RU" sz="2600" dirty="0">
                <a:latin typeface="Cambria" panose="02040503050406030204" pitchFamily="18" charset="0"/>
                <a:ea typeface="Cambria" panose="02040503050406030204" pitchFamily="18" charset="0"/>
              </a:rPr>
              <a:t>Собственные программные исключения генерируют в приложениях по целому</a:t>
            </a:r>
            <a:r>
              <a:rPr lang="en-US" sz="2600" dirty="0">
                <a:latin typeface="Cambria" panose="02040503050406030204" pitchFamily="18" charset="0"/>
                <a:ea typeface="Cambria" panose="02040503050406030204" pitchFamily="18" charset="0"/>
              </a:rPr>
              <a:t> </a:t>
            </a:r>
            <a:r>
              <a:rPr lang="ru-RU" sz="2600" dirty="0">
                <a:latin typeface="Cambria" panose="02040503050406030204" pitchFamily="18" charset="0"/>
                <a:ea typeface="Cambria" panose="02040503050406030204" pitchFamily="18" charset="0"/>
              </a:rPr>
              <a:t>ряду причин</a:t>
            </a:r>
            <a:endParaRPr lang="en-US" sz="2600" dirty="0">
              <a:latin typeface="Cambria" panose="02040503050406030204" pitchFamily="18" charset="0"/>
              <a:ea typeface="Cambria" panose="02040503050406030204" pitchFamily="18" charset="0"/>
            </a:endParaRPr>
          </a:p>
          <a:p>
            <a:pPr marL="0" indent="0">
              <a:buNone/>
            </a:pPr>
            <a:r>
              <a:rPr lang="ru-RU" sz="2600" dirty="0">
                <a:latin typeface="Cambria" panose="02040503050406030204" pitchFamily="18" charset="0"/>
                <a:ea typeface="Cambria" panose="02040503050406030204" pitchFamily="18" charset="0"/>
              </a:rPr>
              <a:t>Например, чтобы посылать информационные сообщения в системный</a:t>
            </a:r>
            <a:r>
              <a:rPr lang="en-US" sz="2600" dirty="0">
                <a:latin typeface="Cambria" panose="02040503050406030204" pitchFamily="18" charset="0"/>
                <a:ea typeface="Cambria" panose="02040503050406030204" pitchFamily="18" charset="0"/>
              </a:rPr>
              <a:t> </a:t>
            </a:r>
            <a:r>
              <a:rPr lang="ru-RU" sz="2600" dirty="0">
                <a:latin typeface="Cambria" panose="02040503050406030204" pitchFamily="18" charset="0"/>
                <a:ea typeface="Cambria" panose="02040503050406030204" pitchFamily="18" charset="0"/>
              </a:rPr>
              <a:t>журнал событий. Как только какая-нибудь функция в Вашей программе столкнется с</a:t>
            </a:r>
            <a:r>
              <a:rPr lang="en-US" sz="2600" dirty="0">
                <a:latin typeface="Cambria" panose="02040503050406030204" pitchFamily="18" charset="0"/>
                <a:ea typeface="Cambria" panose="02040503050406030204" pitchFamily="18" charset="0"/>
              </a:rPr>
              <a:t> </a:t>
            </a:r>
            <a:r>
              <a:rPr lang="ru-RU" sz="2600" dirty="0">
                <a:latin typeface="Cambria" panose="02040503050406030204" pitchFamily="18" charset="0"/>
                <a:ea typeface="Cambria" panose="02040503050406030204" pitchFamily="18" charset="0"/>
              </a:rPr>
              <a:t>той или иной проблемой, Вы можете вызвать </a:t>
            </a:r>
            <a:r>
              <a:rPr lang="ru-RU" sz="2600" b="1" dirty="0" err="1">
                <a:latin typeface="Cambria" panose="02040503050406030204" pitchFamily="18" charset="0"/>
                <a:ea typeface="Cambria" panose="02040503050406030204" pitchFamily="18" charset="0"/>
              </a:rPr>
              <a:t>RaiseException</a:t>
            </a:r>
            <a:r>
              <a:rPr lang="ru-RU" sz="2600" dirty="0">
                <a:latin typeface="Cambria" panose="02040503050406030204" pitchFamily="18" charset="0"/>
                <a:ea typeface="Cambria" panose="02040503050406030204" pitchFamily="18" charset="0"/>
              </a:rPr>
              <a:t>; при этом обработчик</a:t>
            </a:r>
            <a:r>
              <a:rPr lang="en-US" sz="2600" dirty="0">
                <a:latin typeface="Cambria" panose="02040503050406030204" pitchFamily="18" charset="0"/>
                <a:ea typeface="Cambria" panose="02040503050406030204" pitchFamily="18" charset="0"/>
              </a:rPr>
              <a:t> </a:t>
            </a:r>
            <a:r>
              <a:rPr lang="ru-RU" sz="2600" dirty="0">
                <a:latin typeface="Cambria" panose="02040503050406030204" pitchFamily="18" charset="0"/>
                <a:ea typeface="Cambria" panose="02040503050406030204" pitchFamily="18" charset="0"/>
              </a:rPr>
              <a:t>исключений следует разместить выше по дереву вызовов, тогда </a:t>
            </a:r>
            <a:r>
              <a:rPr lang="en-US" sz="2600" dirty="0">
                <a:latin typeface="Cambria" panose="02040503050406030204" pitchFamily="18" charset="0"/>
                <a:ea typeface="Cambria" panose="02040503050406030204" pitchFamily="18" charset="0"/>
              </a:rPr>
              <a:t>–</a:t>
            </a:r>
            <a:r>
              <a:rPr lang="ru-RU" sz="2600" dirty="0">
                <a:latin typeface="Cambria" panose="02040503050406030204" pitchFamily="18" charset="0"/>
                <a:ea typeface="Cambria" panose="02040503050406030204" pitchFamily="18" charset="0"/>
              </a:rPr>
              <a:t> в</a:t>
            </a:r>
            <a:r>
              <a:rPr lang="en-US" sz="2600" dirty="0">
                <a:latin typeface="Cambria" panose="02040503050406030204" pitchFamily="18" charset="0"/>
                <a:ea typeface="Cambria" panose="02040503050406030204" pitchFamily="18" charset="0"/>
              </a:rPr>
              <a:t> </a:t>
            </a:r>
            <a:r>
              <a:rPr lang="ru-RU" sz="2600" dirty="0">
                <a:latin typeface="Cambria" panose="02040503050406030204" pitchFamily="18" charset="0"/>
                <a:ea typeface="Cambria" panose="02040503050406030204" pitchFamily="18" charset="0"/>
              </a:rPr>
              <a:t> зависимости от</a:t>
            </a:r>
            <a:r>
              <a:rPr lang="en-US" sz="2600" dirty="0">
                <a:latin typeface="Cambria" panose="02040503050406030204" pitchFamily="18" charset="0"/>
                <a:ea typeface="Cambria" panose="02040503050406030204" pitchFamily="18" charset="0"/>
              </a:rPr>
              <a:t> </a:t>
            </a:r>
            <a:r>
              <a:rPr lang="ru-RU" sz="2600" dirty="0">
                <a:latin typeface="Cambria" panose="02040503050406030204" pitchFamily="18" charset="0"/>
                <a:ea typeface="Cambria" panose="02040503050406030204" pitchFamily="18" charset="0"/>
              </a:rPr>
              <a:t>типа исключения </a:t>
            </a:r>
            <a:r>
              <a:rPr lang="en-US" sz="2600" dirty="0">
                <a:latin typeface="Cambria" panose="02040503050406030204" pitchFamily="18" charset="0"/>
                <a:ea typeface="Cambria" panose="02040503050406030204" pitchFamily="18" charset="0"/>
              </a:rPr>
              <a:t>–</a:t>
            </a:r>
            <a:r>
              <a:rPr lang="ru-RU" sz="2600" dirty="0">
                <a:latin typeface="Cambria" panose="02040503050406030204" pitchFamily="18" charset="0"/>
                <a:ea typeface="Cambria" panose="02040503050406030204" pitchFamily="18" charset="0"/>
              </a:rPr>
              <a:t> он будет либо заносить его в журнал событий, либо сообщать о</a:t>
            </a:r>
            <a:r>
              <a:rPr lang="en-US" sz="2600" dirty="0">
                <a:latin typeface="Cambria" panose="02040503050406030204" pitchFamily="18" charset="0"/>
                <a:ea typeface="Cambria" panose="02040503050406030204" pitchFamily="18" charset="0"/>
              </a:rPr>
              <a:t> </a:t>
            </a:r>
            <a:r>
              <a:rPr lang="ru-RU" sz="2600" dirty="0">
                <a:latin typeface="Cambria" panose="02040503050406030204" pitchFamily="18" charset="0"/>
                <a:ea typeface="Cambria" panose="02040503050406030204" pitchFamily="18" charset="0"/>
              </a:rPr>
              <a:t>нем пользователю</a:t>
            </a:r>
            <a:endParaRPr lang="en-US" sz="2600" dirty="0">
              <a:latin typeface="Cambria" panose="02040503050406030204" pitchFamily="18" charset="0"/>
              <a:ea typeface="Cambria" panose="02040503050406030204" pitchFamily="18" charset="0"/>
            </a:endParaRPr>
          </a:p>
          <a:p>
            <a:pPr marL="0" indent="0">
              <a:buNone/>
            </a:pPr>
            <a:r>
              <a:rPr lang="ru-RU" sz="2600" dirty="0">
                <a:latin typeface="Cambria" panose="02040503050406030204" pitchFamily="18" charset="0"/>
                <a:ea typeface="Cambria" panose="02040503050406030204" pitchFamily="18" charset="0"/>
              </a:rPr>
              <a:t>Вполне допустимо возбуждать программные исключения и для</a:t>
            </a:r>
            <a:r>
              <a:rPr lang="en-US" sz="2600" dirty="0">
                <a:latin typeface="Cambria" panose="02040503050406030204" pitchFamily="18" charset="0"/>
                <a:ea typeface="Cambria" panose="02040503050406030204" pitchFamily="18" charset="0"/>
              </a:rPr>
              <a:t> </a:t>
            </a:r>
            <a:r>
              <a:rPr lang="ru-RU" sz="2600" dirty="0">
                <a:latin typeface="Cambria" panose="02040503050406030204" pitchFamily="18" charset="0"/>
                <a:ea typeface="Cambria" panose="02040503050406030204" pitchFamily="18" charset="0"/>
              </a:rPr>
              <a:t>уведомления о внутренних фатальных ошибках в приложении</a:t>
            </a:r>
            <a:endParaRPr lang="ru-RU" sz="2600" b="1"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08441078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nvGraphicFramePr>
        <p:xfrm>
          <a:off x="990600" y="365126"/>
          <a:ext cx="10210800" cy="1018309"/>
        </p:xfrm>
        <a:graphic>
          <a:graphicData uri="http://schemas.openxmlformats.org/drawingml/2006/table">
            <a:tbl>
              <a:tblPr/>
              <a:tblGrid>
                <a:gridCol w="10210800">
                  <a:extLst>
                    <a:ext uri="{9D8B030D-6E8A-4147-A177-3AD203B41FA5}">
                      <a16:colId xmlns:a16="http://schemas.microsoft.com/office/drawing/2014/main" val="2263043944"/>
                    </a:ext>
                  </a:extLst>
                </a:gridCol>
              </a:tblGrid>
              <a:tr h="1018309">
                <a:tc>
                  <a:txBody>
                    <a:bodyPr/>
                    <a:lstStyle/>
                    <a:p>
                      <a:r>
                        <a:rPr lang="ru-RU" sz="4200" dirty="0">
                          <a:latin typeface="Cambria" panose="02040503050406030204" pitchFamily="18" charset="0"/>
                          <a:ea typeface="Cambria" panose="02040503050406030204" pitchFamily="18" charset="0"/>
                          <a:cs typeface="Arial" panose="020B0604020202020204" pitchFamily="34" charset="0"/>
                        </a:rPr>
                        <a:t>Структурная обработка исключений</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sp>
        <p:nvSpPr>
          <p:cNvPr id="7" name="Объект 6">
            <a:extLst>
              <a:ext uri="{FF2B5EF4-FFF2-40B4-BE49-F238E27FC236}">
                <a16:creationId xmlns:a16="http://schemas.microsoft.com/office/drawing/2014/main" id="{389FF4F3-573A-E56B-D456-6E4EB3FEF3B5}"/>
              </a:ext>
            </a:extLst>
          </p:cNvPr>
          <p:cNvSpPr>
            <a:spLocks noGrp="1"/>
          </p:cNvSpPr>
          <p:nvPr>
            <p:ph idx="1"/>
          </p:nvPr>
        </p:nvSpPr>
        <p:spPr>
          <a:xfrm>
            <a:off x="838200" y="1622724"/>
            <a:ext cx="10530526" cy="5123132"/>
          </a:xfrm>
        </p:spPr>
        <p:txBody>
          <a:bodyPr>
            <a:normAutofit/>
          </a:bodyPr>
          <a:lstStyle/>
          <a:p>
            <a:pPr marL="0" indent="0">
              <a:buNone/>
            </a:pPr>
            <a:r>
              <a:rPr lang="ru-RU" dirty="0">
                <a:latin typeface="Cambria" panose="02040503050406030204" pitchFamily="18" charset="0"/>
                <a:ea typeface="Cambria" panose="02040503050406030204" pitchFamily="18" charset="0"/>
              </a:rPr>
              <a:t>Мы обсудили, что происходит, когда фильтр возвращает значение EXCEPTION_CONTINUE_SEARCH. Оно заставляет систему искать дополнительные фильтры исключений, продвигаясь вверх по дереву вызовов. А что будет, если все фильтры вернут EXCEPTION_CONTINUE_SEARCH? Тогда мы получим </a:t>
            </a:r>
            <a:r>
              <a:rPr lang="ru-RU" b="1" dirty="0">
                <a:latin typeface="Cambria" panose="02040503050406030204" pitchFamily="18" charset="0"/>
                <a:ea typeface="Cambria" panose="02040503050406030204" pitchFamily="18" charset="0"/>
              </a:rPr>
              <a:t>необработанное исключение </a:t>
            </a:r>
            <a:r>
              <a:rPr lang="ru-RU" dirty="0">
                <a:latin typeface="Cambria" panose="02040503050406030204" pitchFamily="18" charset="0"/>
                <a:ea typeface="Cambria" panose="02040503050406030204" pitchFamily="18" charset="0"/>
              </a:rPr>
              <a:t>(</a:t>
            </a:r>
            <a:r>
              <a:rPr lang="ru-RU" b="1" dirty="0" err="1">
                <a:latin typeface="Cambria" panose="02040503050406030204" pitchFamily="18" charset="0"/>
                <a:ea typeface="Cambria" panose="02040503050406030204" pitchFamily="18" charset="0"/>
              </a:rPr>
              <a:t>unhandled</a:t>
            </a:r>
            <a:r>
              <a:rPr lang="ru-RU" b="1" dirty="0">
                <a:latin typeface="Cambria" panose="02040503050406030204" pitchFamily="18" charset="0"/>
                <a:ea typeface="Cambria" panose="02040503050406030204" pitchFamily="18" charset="0"/>
              </a:rPr>
              <a:t> exception</a:t>
            </a:r>
            <a:r>
              <a:rPr lang="ru-RU" dirty="0">
                <a:latin typeface="Cambria" panose="02040503050406030204" pitchFamily="18" charset="0"/>
                <a:ea typeface="Cambria" panose="02040503050406030204" pitchFamily="18" charset="0"/>
              </a:rPr>
              <a:t>)</a:t>
            </a:r>
          </a:p>
          <a:p>
            <a:pPr marL="0" indent="0">
              <a:buNone/>
            </a:pPr>
            <a:r>
              <a:rPr lang="ru-RU" dirty="0">
                <a:latin typeface="Cambria" panose="02040503050406030204" pitchFamily="18" charset="0"/>
                <a:ea typeface="Cambria" panose="02040503050406030204" pitchFamily="18" charset="0"/>
              </a:rPr>
              <a:t>Для таких случаев может быть вызвана особая функция фильтра, предоставляемая операционной системой:</a:t>
            </a:r>
          </a:p>
          <a:p>
            <a:pPr marL="0" indent="0">
              <a:buNone/>
            </a:pPr>
            <a:r>
              <a:rPr lang="ru-RU" dirty="0">
                <a:latin typeface="Cambria" panose="02040503050406030204" pitchFamily="18" charset="0"/>
                <a:ea typeface="Cambria" panose="02040503050406030204" pitchFamily="18" charset="0"/>
              </a:rPr>
              <a:t> </a:t>
            </a:r>
          </a:p>
        </p:txBody>
      </p:sp>
      <p:pic>
        <p:nvPicPr>
          <p:cNvPr id="4" name="Picture 3">
            <a:extLst>
              <a:ext uri="{FF2B5EF4-FFF2-40B4-BE49-F238E27FC236}">
                <a16:creationId xmlns:a16="http://schemas.microsoft.com/office/drawing/2014/main" id="{F99A7DEF-8E8D-61F6-075A-786C6EEEA08B}"/>
              </a:ext>
            </a:extLst>
          </p:cNvPr>
          <p:cNvPicPr>
            <a:picLocks noChangeAspect="1"/>
          </p:cNvPicPr>
          <p:nvPr/>
        </p:nvPicPr>
        <p:blipFill>
          <a:blip r:embed="rId2"/>
          <a:stretch>
            <a:fillRect/>
          </a:stretch>
        </p:blipFill>
        <p:spPr>
          <a:xfrm>
            <a:off x="1749557" y="5235276"/>
            <a:ext cx="8692885" cy="64583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01640005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nvGraphicFramePr>
        <p:xfrm>
          <a:off x="990600" y="365126"/>
          <a:ext cx="10210800" cy="1018309"/>
        </p:xfrm>
        <a:graphic>
          <a:graphicData uri="http://schemas.openxmlformats.org/drawingml/2006/table">
            <a:tbl>
              <a:tblPr/>
              <a:tblGrid>
                <a:gridCol w="10210800">
                  <a:extLst>
                    <a:ext uri="{9D8B030D-6E8A-4147-A177-3AD203B41FA5}">
                      <a16:colId xmlns:a16="http://schemas.microsoft.com/office/drawing/2014/main" val="2263043944"/>
                    </a:ext>
                  </a:extLst>
                </a:gridCol>
              </a:tblGrid>
              <a:tr h="1018309">
                <a:tc>
                  <a:txBody>
                    <a:bodyPr/>
                    <a:lstStyle/>
                    <a:p>
                      <a:r>
                        <a:rPr lang="ru-RU" sz="4200" dirty="0">
                          <a:latin typeface="Cambria" panose="02040503050406030204" pitchFamily="18" charset="0"/>
                          <a:ea typeface="Cambria" panose="02040503050406030204" pitchFamily="18" charset="0"/>
                          <a:cs typeface="Arial" panose="020B0604020202020204" pitchFamily="34" charset="0"/>
                        </a:rPr>
                        <a:t>Структурная обработка исключений</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pic>
        <p:nvPicPr>
          <p:cNvPr id="9" name="Content Placeholder 8">
            <a:extLst>
              <a:ext uri="{FF2B5EF4-FFF2-40B4-BE49-F238E27FC236}">
                <a16:creationId xmlns:a16="http://schemas.microsoft.com/office/drawing/2014/main" id="{E9A66B71-C1E2-9F83-17B6-0A476E5CFFF0}"/>
              </a:ext>
            </a:extLst>
          </p:cNvPr>
          <p:cNvPicPr>
            <a:picLocks noGrp="1" noChangeAspect="1"/>
          </p:cNvPicPr>
          <p:nvPr>
            <p:ph idx="1"/>
          </p:nvPr>
        </p:nvPicPr>
        <p:blipFill>
          <a:blip r:embed="rId2"/>
          <a:stretch>
            <a:fillRect/>
          </a:stretch>
        </p:blipFill>
        <p:spPr>
          <a:xfrm>
            <a:off x="1566026" y="3209699"/>
            <a:ext cx="9059948" cy="3030846"/>
          </a:xfrm>
        </p:spPr>
      </p:pic>
      <p:sp>
        <p:nvSpPr>
          <p:cNvPr id="11" name="TextBox 10">
            <a:extLst>
              <a:ext uri="{FF2B5EF4-FFF2-40B4-BE49-F238E27FC236}">
                <a16:creationId xmlns:a16="http://schemas.microsoft.com/office/drawing/2014/main" id="{B4776202-D864-7750-46C4-18E8E7152A80}"/>
              </a:ext>
            </a:extLst>
          </p:cNvPr>
          <p:cNvSpPr txBox="1"/>
          <p:nvPr/>
        </p:nvSpPr>
        <p:spPr>
          <a:xfrm>
            <a:off x="990600" y="1748560"/>
            <a:ext cx="10210800" cy="1200329"/>
          </a:xfrm>
          <a:prstGeom prst="rect">
            <a:avLst/>
          </a:prstGeom>
          <a:noFill/>
        </p:spPr>
        <p:txBody>
          <a:bodyPr wrap="square">
            <a:spAutoFit/>
          </a:bodyPr>
          <a:lstStyle/>
          <a:p>
            <a:r>
              <a:rPr lang="ru-RU" sz="2400" dirty="0">
                <a:latin typeface="Cambria" panose="02040503050406030204" pitchFamily="18" charset="0"/>
                <a:ea typeface="Cambria" panose="02040503050406030204" pitchFamily="18" charset="0"/>
              </a:rPr>
              <a:t>Она выводит окно, указывающее на то, что поток в процессе вызвал необрабатываемое им исключение, и предлагает либо закрыть процесс, либо начать его отладку</a:t>
            </a:r>
          </a:p>
        </p:txBody>
      </p:sp>
    </p:spTree>
    <p:extLst>
      <p:ext uri="{BB962C8B-B14F-4D97-AF65-F5344CB8AC3E}">
        <p14:creationId xmlns:p14="http://schemas.microsoft.com/office/powerpoint/2010/main" val="134222282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nvGraphicFramePr>
        <p:xfrm>
          <a:off x="990600" y="365126"/>
          <a:ext cx="10210800" cy="1018309"/>
        </p:xfrm>
        <a:graphic>
          <a:graphicData uri="http://schemas.openxmlformats.org/drawingml/2006/table">
            <a:tbl>
              <a:tblPr/>
              <a:tblGrid>
                <a:gridCol w="10210800">
                  <a:extLst>
                    <a:ext uri="{9D8B030D-6E8A-4147-A177-3AD203B41FA5}">
                      <a16:colId xmlns:a16="http://schemas.microsoft.com/office/drawing/2014/main" val="2263043944"/>
                    </a:ext>
                  </a:extLst>
                </a:gridCol>
              </a:tblGrid>
              <a:tr h="1018309">
                <a:tc>
                  <a:txBody>
                    <a:bodyPr/>
                    <a:lstStyle/>
                    <a:p>
                      <a:r>
                        <a:rPr lang="ru-RU" sz="4200" dirty="0">
                          <a:latin typeface="Cambria" panose="02040503050406030204" pitchFamily="18" charset="0"/>
                          <a:ea typeface="Cambria" panose="02040503050406030204" pitchFamily="18" charset="0"/>
                          <a:cs typeface="Arial" panose="020B0604020202020204" pitchFamily="34" charset="0"/>
                        </a:rPr>
                        <a:t>Структурная обработка исключений</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sp>
        <p:nvSpPr>
          <p:cNvPr id="7" name="Объект 6">
            <a:extLst>
              <a:ext uri="{FF2B5EF4-FFF2-40B4-BE49-F238E27FC236}">
                <a16:creationId xmlns:a16="http://schemas.microsoft.com/office/drawing/2014/main" id="{389FF4F3-573A-E56B-D456-6E4EB3FEF3B5}"/>
              </a:ext>
            </a:extLst>
          </p:cNvPr>
          <p:cNvSpPr>
            <a:spLocks noGrp="1"/>
          </p:cNvSpPr>
          <p:nvPr>
            <p:ph idx="1"/>
          </p:nvPr>
        </p:nvSpPr>
        <p:spPr>
          <a:xfrm>
            <a:off x="838200" y="1622724"/>
            <a:ext cx="10869706" cy="5123132"/>
          </a:xfrm>
        </p:spPr>
        <p:txBody>
          <a:bodyPr>
            <a:normAutofit/>
          </a:bodyPr>
          <a:lstStyle/>
          <a:p>
            <a:pPr marL="0" indent="0">
              <a:buNone/>
            </a:pPr>
            <a:r>
              <a:rPr lang="ru-RU" dirty="0">
                <a:latin typeface="Cambria" panose="02040503050406030204" pitchFamily="18" charset="0"/>
                <a:ea typeface="Cambria" panose="02040503050406030204" pitchFamily="18" charset="0"/>
              </a:rPr>
              <a:t>Для изменения стандартного поведения функции </a:t>
            </a:r>
            <a:r>
              <a:rPr lang="en-US" b="1" dirty="0" err="1">
                <a:latin typeface="Cambria" panose="02040503050406030204" pitchFamily="18" charset="0"/>
                <a:ea typeface="Cambria" panose="02040503050406030204" pitchFamily="18" charset="0"/>
              </a:rPr>
              <a:t>UnhandledExceptionFilter</a:t>
            </a:r>
            <a:r>
              <a:rPr lang="ru-RU" dirty="0">
                <a:latin typeface="Cambria" panose="02040503050406030204" pitchFamily="18" charset="0"/>
                <a:ea typeface="Cambria" panose="02040503050406030204" pitchFamily="18" charset="0"/>
              </a:rPr>
              <a:t> можно вызвать функцию:</a:t>
            </a:r>
          </a:p>
          <a:p>
            <a:pPr marL="0" indent="0">
              <a:buNone/>
            </a:pPr>
            <a:endParaRPr lang="ru-RU" dirty="0">
              <a:latin typeface="Cambria" panose="02040503050406030204" pitchFamily="18" charset="0"/>
              <a:ea typeface="Cambria" panose="02040503050406030204" pitchFamily="18" charset="0"/>
            </a:endParaRPr>
          </a:p>
          <a:p>
            <a:pPr marL="0" indent="0">
              <a:buNone/>
            </a:pPr>
            <a:endParaRPr lang="ru-RU" dirty="0">
              <a:latin typeface="Cambria" panose="02040503050406030204" pitchFamily="18" charset="0"/>
              <a:ea typeface="Cambria" panose="02040503050406030204" pitchFamily="18" charset="0"/>
            </a:endParaRPr>
          </a:p>
          <a:p>
            <a:pPr marL="0" indent="0">
              <a:buNone/>
            </a:pPr>
            <a:r>
              <a:rPr lang="ru-RU" dirty="0">
                <a:latin typeface="Cambria" panose="02040503050406030204" pitchFamily="18" charset="0"/>
                <a:ea typeface="Cambria" panose="02040503050406030204" pitchFamily="18" charset="0"/>
              </a:rPr>
              <a:t>После ее вызова необработанное исключение, возникшее в любом из потоков процесса, приведет к вызову Вашего фильтра исключений. Адрес фильтра следует передать в единственном параметре функции </a:t>
            </a:r>
            <a:r>
              <a:rPr lang="ru-RU" b="1" dirty="0" err="1">
                <a:latin typeface="Cambria" panose="02040503050406030204" pitchFamily="18" charset="0"/>
                <a:ea typeface="Cambria" panose="02040503050406030204" pitchFamily="18" charset="0"/>
              </a:rPr>
              <a:t>SetUnhandledExceptionFilter</a:t>
            </a:r>
            <a:r>
              <a:rPr lang="ru-RU" dirty="0">
                <a:latin typeface="Cambria" panose="02040503050406030204" pitchFamily="18" charset="0"/>
                <a:ea typeface="Cambria" panose="02040503050406030204" pitchFamily="18" charset="0"/>
              </a:rPr>
              <a:t>. Прототип этой функции-фильтра должен выглядеть так:</a:t>
            </a:r>
          </a:p>
          <a:p>
            <a:pPr marL="0" indent="0">
              <a:buNone/>
            </a:pPr>
            <a:r>
              <a:rPr lang="ru-RU" dirty="0">
                <a:latin typeface="Cambria" panose="02040503050406030204" pitchFamily="18" charset="0"/>
                <a:ea typeface="Cambria" panose="02040503050406030204" pitchFamily="18" charset="0"/>
              </a:rPr>
              <a:t> </a:t>
            </a:r>
          </a:p>
        </p:txBody>
      </p:sp>
      <p:pic>
        <p:nvPicPr>
          <p:cNvPr id="9" name="Picture 8">
            <a:extLst>
              <a:ext uri="{FF2B5EF4-FFF2-40B4-BE49-F238E27FC236}">
                <a16:creationId xmlns:a16="http://schemas.microsoft.com/office/drawing/2014/main" id="{10CBE026-8330-EEEB-16E9-B33E8686BDE8}"/>
              </a:ext>
            </a:extLst>
          </p:cNvPr>
          <p:cNvPicPr>
            <a:picLocks noChangeAspect="1"/>
          </p:cNvPicPr>
          <p:nvPr/>
        </p:nvPicPr>
        <p:blipFill>
          <a:blip r:embed="rId2"/>
          <a:stretch>
            <a:fillRect/>
          </a:stretch>
        </p:blipFill>
        <p:spPr>
          <a:xfrm>
            <a:off x="2221531" y="2622370"/>
            <a:ext cx="7748937" cy="806630"/>
          </a:xfrm>
          <a:prstGeom prst="rect">
            <a:avLst/>
          </a:prstGeom>
          <a:ln>
            <a:noFill/>
          </a:ln>
          <a:effectLst>
            <a:outerShdw blurRad="292100" dist="139700" dir="2700000" algn="tl" rotWithShape="0">
              <a:srgbClr val="333333">
                <a:alpha val="65000"/>
              </a:srgbClr>
            </a:outerShdw>
          </a:effectLst>
        </p:spPr>
      </p:pic>
      <p:pic>
        <p:nvPicPr>
          <p:cNvPr id="11" name="Picture 10">
            <a:extLst>
              <a:ext uri="{FF2B5EF4-FFF2-40B4-BE49-F238E27FC236}">
                <a16:creationId xmlns:a16="http://schemas.microsoft.com/office/drawing/2014/main" id="{AC064A5B-A995-36E6-F9A4-A957CE44D70E}"/>
              </a:ext>
            </a:extLst>
          </p:cNvPr>
          <p:cNvPicPr>
            <a:picLocks noChangeAspect="1"/>
          </p:cNvPicPr>
          <p:nvPr/>
        </p:nvPicPr>
        <p:blipFill>
          <a:blip r:embed="rId3"/>
          <a:stretch>
            <a:fillRect/>
          </a:stretch>
        </p:blipFill>
        <p:spPr>
          <a:xfrm>
            <a:off x="2177683" y="5671610"/>
            <a:ext cx="7836631" cy="49482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7261078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nvGraphicFramePr>
        <p:xfrm>
          <a:off x="990600" y="365126"/>
          <a:ext cx="10210800" cy="1018309"/>
        </p:xfrm>
        <a:graphic>
          <a:graphicData uri="http://schemas.openxmlformats.org/drawingml/2006/table">
            <a:tbl>
              <a:tblPr/>
              <a:tblGrid>
                <a:gridCol w="10210800">
                  <a:extLst>
                    <a:ext uri="{9D8B030D-6E8A-4147-A177-3AD203B41FA5}">
                      <a16:colId xmlns:a16="http://schemas.microsoft.com/office/drawing/2014/main" val="2263043944"/>
                    </a:ext>
                  </a:extLst>
                </a:gridCol>
              </a:tblGrid>
              <a:tr h="1018309">
                <a:tc>
                  <a:txBody>
                    <a:bodyPr/>
                    <a:lstStyle/>
                    <a:p>
                      <a:r>
                        <a:rPr lang="ru-RU" sz="4200" dirty="0">
                          <a:latin typeface="Cambria" panose="02040503050406030204" pitchFamily="18" charset="0"/>
                          <a:ea typeface="Cambria" panose="02040503050406030204" pitchFamily="18" charset="0"/>
                          <a:cs typeface="Arial" panose="020B0604020202020204" pitchFamily="34" charset="0"/>
                        </a:rPr>
                        <a:t>Структурная обработка исключений</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sp>
        <p:nvSpPr>
          <p:cNvPr id="7" name="Объект 6">
            <a:extLst>
              <a:ext uri="{FF2B5EF4-FFF2-40B4-BE49-F238E27FC236}">
                <a16:creationId xmlns:a16="http://schemas.microsoft.com/office/drawing/2014/main" id="{389FF4F3-573A-E56B-D456-6E4EB3FEF3B5}"/>
              </a:ext>
            </a:extLst>
          </p:cNvPr>
          <p:cNvSpPr>
            <a:spLocks noGrp="1"/>
          </p:cNvSpPr>
          <p:nvPr>
            <p:ph idx="1"/>
          </p:nvPr>
        </p:nvSpPr>
        <p:spPr>
          <a:xfrm>
            <a:off x="838200" y="1622724"/>
            <a:ext cx="10530526" cy="5123132"/>
          </a:xfrm>
        </p:spPr>
        <p:txBody>
          <a:bodyPr>
            <a:normAutofit/>
          </a:bodyPr>
          <a:lstStyle/>
          <a:p>
            <a:pPr marL="0" indent="0">
              <a:buNone/>
            </a:pPr>
            <a:r>
              <a:rPr lang="ru-RU" b="1" dirty="0">
                <a:latin typeface="Cambria" panose="02040503050406030204" pitchFamily="18" charset="0"/>
                <a:ea typeface="Cambria" panose="02040503050406030204" pitchFamily="18" charset="0"/>
              </a:rPr>
              <a:t>Что лучше использовать: SEH или исключения C++?</a:t>
            </a:r>
          </a:p>
          <a:p>
            <a:pPr marL="0" indent="0">
              <a:buNone/>
            </a:pPr>
            <a:r>
              <a:rPr lang="ru-RU" dirty="0">
                <a:latin typeface="Cambria" panose="02040503050406030204" pitchFamily="18" charset="0"/>
                <a:ea typeface="Cambria" panose="02040503050406030204" pitchFamily="18" charset="0"/>
              </a:rPr>
              <a:t>Для начала позвольте напомнить, что SEH – механизм операционной системы, доступный в любом языке программирования, а исключения C++ поддерживаются только в C++</a:t>
            </a:r>
          </a:p>
          <a:p>
            <a:pPr marL="0" indent="0">
              <a:buNone/>
            </a:pPr>
            <a:r>
              <a:rPr lang="ru-RU" dirty="0">
                <a:latin typeface="Cambria" panose="02040503050406030204" pitchFamily="18" charset="0"/>
                <a:ea typeface="Cambria" panose="02040503050406030204" pitchFamily="18" charset="0"/>
              </a:rPr>
              <a:t>Создавая приложение на C++, Вы должны использовать средства именно этого языка, а не SEH. Причина в том, что исключения C++ – часть самого языка и его компилятор автоматически создает код, который вызывает деструкторы объектов и тем самым обеспечивает корректную очистку ресурсов</a:t>
            </a:r>
          </a:p>
        </p:txBody>
      </p:sp>
    </p:spTree>
    <p:extLst>
      <p:ext uri="{BB962C8B-B14F-4D97-AF65-F5344CB8AC3E}">
        <p14:creationId xmlns:p14="http://schemas.microsoft.com/office/powerpoint/2010/main" val="195910078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nvGraphicFramePr>
        <p:xfrm>
          <a:off x="990600" y="365126"/>
          <a:ext cx="10210800" cy="1018309"/>
        </p:xfrm>
        <a:graphic>
          <a:graphicData uri="http://schemas.openxmlformats.org/drawingml/2006/table">
            <a:tbl>
              <a:tblPr/>
              <a:tblGrid>
                <a:gridCol w="10210800">
                  <a:extLst>
                    <a:ext uri="{9D8B030D-6E8A-4147-A177-3AD203B41FA5}">
                      <a16:colId xmlns:a16="http://schemas.microsoft.com/office/drawing/2014/main" val="2263043944"/>
                    </a:ext>
                  </a:extLst>
                </a:gridCol>
              </a:tblGrid>
              <a:tr h="1018309">
                <a:tc>
                  <a:txBody>
                    <a:bodyPr/>
                    <a:lstStyle/>
                    <a:p>
                      <a:r>
                        <a:rPr lang="ru-RU" sz="4200" dirty="0">
                          <a:latin typeface="Cambria" panose="02040503050406030204" pitchFamily="18" charset="0"/>
                          <a:ea typeface="Cambria" panose="02040503050406030204" pitchFamily="18" charset="0"/>
                          <a:cs typeface="Arial" panose="020B0604020202020204" pitchFamily="34" charset="0"/>
                        </a:rPr>
                        <a:t>Структурная обработка исключений</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sp>
        <p:nvSpPr>
          <p:cNvPr id="7" name="Объект 6">
            <a:extLst>
              <a:ext uri="{FF2B5EF4-FFF2-40B4-BE49-F238E27FC236}">
                <a16:creationId xmlns:a16="http://schemas.microsoft.com/office/drawing/2014/main" id="{389FF4F3-573A-E56B-D456-6E4EB3FEF3B5}"/>
              </a:ext>
            </a:extLst>
          </p:cNvPr>
          <p:cNvSpPr>
            <a:spLocks noGrp="1"/>
          </p:cNvSpPr>
          <p:nvPr>
            <p:ph idx="1"/>
          </p:nvPr>
        </p:nvSpPr>
        <p:spPr>
          <a:xfrm>
            <a:off x="838200" y="1622724"/>
            <a:ext cx="10530526" cy="5123132"/>
          </a:xfrm>
        </p:spPr>
        <p:txBody>
          <a:bodyPr>
            <a:normAutofit lnSpcReduction="10000"/>
          </a:bodyPr>
          <a:lstStyle/>
          <a:p>
            <a:pPr marL="0" indent="0">
              <a:buNone/>
            </a:pPr>
            <a:r>
              <a:rPr lang="ru-RU" b="1" dirty="0">
                <a:latin typeface="Cambria" panose="02040503050406030204" pitchFamily="18" charset="0"/>
                <a:ea typeface="Cambria" panose="02040503050406030204" pitchFamily="18" charset="0"/>
              </a:rPr>
              <a:t>Что лучше использовать: SEH или исключения C++?</a:t>
            </a:r>
          </a:p>
          <a:p>
            <a:pPr marL="0" indent="0">
              <a:buNone/>
            </a:pPr>
            <a:r>
              <a:rPr lang="ru-RU" dirty="0">
                <a:latin typeface="Cambria" panose="02040503050406030204" pitchFamily="18" charset="0"/>
                <a:ea typeface="Cambria" panose="02040503050406030204" pitchFamily="18" charset="0"/>
              </a:rPr>
              <a:t>Однако Вы должны иметь в виду, что компилятор </a:t>
            </a:r>
            <a:r>
              <a:rPr lang="en-US" b="1" dirty="0">
                <a:latin typeface="Cambria" panose="02040503050406030204" pitchFamily="18" charset="0"/>
                <a:ea typeface="Cambria" panose="02040503050406030204" pitchFamily="18" charset="0"/>
              </a:rPr>
              <a:t>MSVC</a:t>
            </a:r>
            <a:r>
              <a:rPr lang="ru-RU" dirty="0">
                <a:latin typeface="Cambria" panose="02040503050406030204" pitchFamily="18" charset="0"/>
                <a:ea typeface="Cambria" panose="02040503050406030204" pitchFamily="18" charset="0"/>
              </a:rPr>
              <a:t> реализует обработку исключений C++ на основе SEH операционной системы</a:t>
            </a:r>
            <a:endParaRPr lang="en-US" dirty="0">
              <a:latin typeface="Cambria" panose="02040503050406030204" pitchFamily="18" charset="0"/>
              <a:ea typeface="Cambria" panose="02040503050406030204" pitchFamily="18" charset="0"/>
            </a:endParaRPr>
          </a:p>
          <a:p>
            <a:pPr marL="0" indent="0">
              <a:buNone/>
            </a:pPr>
            <a:r>
              <a:rPr lang="ru-RU" dirty="0">
                <a:latin typeface="Cambria" panose="02040503050406030204" pitchFamily="18" charset="0"/>
                <a:ea typeface="Cambria" panose="02040503050406030204" pitchFamily="18" charset="0"/>
              </a:rPr>
              <a:t>Например, когда Вы создаете C++-блок </a:t>
            </a:r>
            <a:r>
              <a:rPr lang="ru-RU" b="1" dirty="0" err="1">
                <a:latin typeface="Cambria" panose="02040503050406030204" pitchFamily="18" charset="0"/>
                <a:ea typeface="Cambria" panose="02040503050406030204" pitchFamily="18" charset="0"/>
              </a:rPr>
              <a:t>try</a:t>
            </a:r>
            <a:r>
              <a:rPr lang="ru-RU" dirty="0">
                <a:latin typeface="Cambria" panose="02040503050406030204" pitchFamily="18" charset="0"/>
                <a:ea typeface="Cambria" panose="02040503050406030204" pitchFamily="18" charset="0"/>
              </a:rPr>
              <a:t>, компилятор генерирует SEH-блок </a:t>
            </a:r>
            <a:r>
              <a:rPr lang="ru-RU" b="1" dirty="0">
                <a:latin typeface="Cambria" panose="02040503050406030204" pitchFamily="18" charset="0"/>
                <a:ea typeface="Cambria" panose="02040503050406030204" pitchFamily="18" charset="0"/>
              </a:rPr>
              <a:t>__</a:t>
            </a:r>
            <a:r>
              <a:rPr lang="ru-RU" b="1" dirty="0" err="1">
                <a:latin typeface="Cambria" panose="02040503050406030204" pitchFamily="18" charset="0"/>
                <a:ea typeface="Cambria" panose="02040503050406030204" pitchFamily="18" charset="0"/>
              </a:rPr>
              <a:t>try</a:t>
            </a:r>
            <a:endParaRPr lang="en-US" b="1" dirty="0">
              <a:latin typeface="Cambria" panose="02040503050406030204" pitchFamily="18" charset="0"/>
              <a:ea typeface="Cambria" panose="02040503050406030204" pitchFamily="18" charset="0"/>
            </a:endParaRPr>
          </a:p>
          <a:p>
            <a:pPr marL="0" indent="0">
              <a:buNone/>
            </a:pPr>
            <a:r>
              <a:rPr lang="ru-RU" dirty="0">
                <a:latin typeface="Cambria" panose="02040503050406030204" pitchFamily="18" charset="0"/>
                <a:ea typeface="Cambria" panose="02040503050406030204" pitchFamily="18" charset="0"/>
              </a:rPr>
              <a:t>C++-блок </a:t>
            </a:r>
            <a:r>
              <a:rPr lang="ru-RU" b="1" dirty="0" err="1">
                <a:latin typeface="Cambria" panose="02040503050406030204" pitchFamily="18" charset="0"/>
                <a:ea typeface="Cambria" panose="02040503050406030204" pitchFamily="18" charset="0"/>
              </a:rPr>
              <a:t>catch</a:t>
            </a:r>
            <a:r>
              <a:rPr lang="ru-RU" dirty="0">
                <a:latin typeface="Cambria" panose="02040503050406030204" pitchFamily="18" charset="0"/>
                <a:ea typeface="Cambria" panose="02040503050406030204" pitchFamily="18" charset="0"/>
              </a:rPr>
              <a:t> становится SEH-фильтром исключений, а код блока </a:t>
            </a:r>
            <a:r>
              <a:rPr lang="ru-RU" b="1" dirty="0" err="1">
                <a:latin typeface="Cambria" panose="02040503050406030204" pitchFamily="18" charset="0"/>
                <a:ea typeface="Cambria" panose="02040503050406030204" pitchFamily="18" charset="0"/>
              </a:rPr>
              <a:t>catch</a:t>
            </a:r>
            <a:r>
              <a:rPr lang="ru-RU" dirty="0">
                <a:latin typeface="Cambria" panose="02040503050406030204" pitchFamily="18" charset="0"/>
                <a:ea typeface="Cambria" panose="02040503050406030204" pitchFamily="18" charset="0"/>
              </a:rPr>
              <a:t> – кодом SEH-блока </a:t>
            </a:r>
            <a:r>
              <a:rPr lang="ru-RU" b="1" dirty="0">
                <a:latin typeface="Cambria" panose="02040503050406030204" pitchFamily="18" charset="0"/>
                <a:ea typeface="Cambria" panose="02040503050406030204" pitchFamily="18" charset="0"/>
              </a:rPr>
              <a:t>__</a:t>
            </a:r>
            <a:r>
              <a:rPr lang="ru-RU" b="1" dirty="0" err="1">
                <a:latin typeface="Cambria" panose="02040503050406030204" pitchFamily="18" charset="0"/>
                <a:ea typeface="Cambria" panose="02040503050406030204" pitchFamily="18" charset="0"/>
              </a:rPr>
              <a:t>except</a:t>
            </a:r>
            <a:endParaRPr lang="en-US" b="1" dirty="0">
              <a:latin typeface="Cambria" panose="02040503050406030204" pitchFamily="18" charset="0"/>
              <a:ea typeface="Cambria" panose="02040503050406030204" pitchFamily="18" charset="0"/>
            </a:endParaRPr>
          </a:p>
          <a:p>
            <a:pPr marL="0" indent="0">
              <a:buNone/>
            </a:pPr>
            <a:r>
              <a:rPr lang="ru-RU" dirty="0">
                <a:latin typeface="Cambria" panose="02040503050406030204" pitchFamily="18" charset="0"/>
                <a:ea typeface="Cambria" panose="02040503050406030204" pitchFamily="18" charset="0"/>
              </a:rPr>
              <a:t>По сути, обрабатывая C++-оператор </a:t>
            </a:r>
            <a:r>
              <a:rPr lang="ru-RU" b="1" dirty="0" err="1">
                <a:latin typeface="Cambria" panose="02040503050406030204" pitchFamily="18" charset="0"/>
                <a:ea typeface="Cambria" panose="02040503050406030204" pitchFamily="18" charset="0"/>
              </a:rPr>
              <a:t>throw</a:t>
            </a:r>
            <a:r>
              <a:rPr lang="ru-RU" dirty="0">
                <a:latin typeface="Cambria" panose="02040503050406030204" pitchFamily="18" charset="0"/>
                <a:ea typeface="Cambria" panose="02040503050406030204" pitchFamily="18" charset="0"/>
              </a:rPr>
              <a:t>, компилятор генерирует вызов Windows-функции </a:t>
            </a:r>
            <a:r>
              <a:rPr lang="ru-RU" b="1" dirty="0" err="1">
                <a:latin typeface="Cambria" panose="02040503050406030204" pitchFamily="18" charset="0"/>
                <a:ea typeface="Cambria" panose="02040503050406030204" pitchFamily="18" charset="0"/>
              </a:rPr>
              <a:t>RaiseException</a:t>
            </a:r>
            <a:r>
              <a:rPr lang="ru-RU" dirty="0">
                <a:latin typeface="Cambria" panose="02040503050406030204" pitchFamily="18" charset="0"/>
                <a:ea typeface="Cambria" panose="02040503050406030204" pitchFamily="18" charset="0"/>
              </a:rPr>
              <a:t>, и значение переменной, указанной в </a:t>
            </a:r>
            <a:r>
              <a:rPr lang="ru-RU" b="1" dirty="0" err="1">
                <a:latin typeface="Cambria" panose="02040503050406030204" pitchFamily="18" charset="0"/>
                <a:ea typeface="Cambria" panose="02040503050406030204" pitchFamily="18" charset="0"/>
              </a:rPr>
              <a:t>throw</a:t>
            </a:r>
            <a:r>
              <a:rPr lang="ru-RU" dirty="0">
                <a:latin typeface="Cambria" panose="02040503050406030204" pitchFamily="18" charset="0"/>
                <a:ea typeface="Cambria" panose="02040503050406030204" pitchFamily="18" charset="0"/>
              </a:rPr>
              <a:t>, передается этой</a:t>
            </a:r>
            <a:r>
              <a:rPr lang="en-US" dirty="0">
                <a:latin typeface="Cambria" panose="02040503050406030204" pitchFamily="18" charset="0"/>
                <a:ea typeface="Cambria" panose="02040503050406030204" pitchFamily="18" charset="0"/>
              </a:rPr>
              <a:t> </a:t>
            </a:r>
            <a:r>
              <a:rPr lang="ru-RU" dirty="0">
                <a:latin typeface="Cambria" panose="02040503050406030204" pitchFamily="18" charset="0"/>
                <a:ea typeface="Cambria" panose="02040503050406030204" pitchFamily="18" charset="0"/>
              </a:rPr>
              <a:t>функции как дополнительный аргумент</a:t>
            </a:r>
          </a:p>
        </p:txBody>
      </p:sp>
    </p:spTree>
    <p:extLst>
      <p:ext uri="{BB962C8B-B14F-4D97-AF65-F5344CB8AC3E}">
        <p14:creationId xmlns:p14="http://schemas.microsoft.com/office/powerpoint/2010/main" val="402113270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nvGraphicFramePr>
        <p:xfrm>
          <a:off x="990600" y="365126"/>
          <a:ext cx="10210800" cy="1018309"/>
        </p:xfrm>
        <a:graphic>
          <a:graphicData uri="http://schemas.openxmlformats.org/drawingml/2006/table">
            <a:tbl>
              <a:tblPr/>
              <a:tblGrid>
                <a:gridCol w="10210800">
                  <a:extLst>
                    <a:ext uri="{9D8B030D-6E8A-4147-A177-3AD203B41FA5}">
                      <a16:colId xmlns:a16="http://schemas.microsoft.com/office/drawing/2014/main" val="2263043944"/>
                    </a:ext>
                  </a:extLst>
                </a:gridCol>
              </a:tblGrid>
              <a:tr h="1018309">
                <a:tc>
                  <a:txBody>
                    <a:bodyPr/>
                    <a:lstStyle/>
                    <a:p>
                      <a:r>
                        <a:rPr lang="ru-RU" sz="4200" dirty="0">
                          <a:latin typeface="Cambria" panose="02040503050406030204" pitchFamily="18" charset="0"/>
                          <a:ea typeface="Cambria" panose="02040503050406030204" pitchFamily="18" charset="0"/>
                          <a:cs typeface="Arial" panose="020B0604020202020204" pitchFamily="34" charset="0"/>
                        </a:rPr>
                        <a:t>Структурная обработка исключений</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pic>
        <p:nvPicPr>
          <p:cNvPr id="4" name="Content Placeholder 3">
            <a:extLst>
              <a:ext uri="{FF2B5EF4-FFF2-40B4-BE49-F238E27FC236}">
                <a16:creationId xmlns:a16="http://schemas.microsoft.com/office/drawing/2014/main" id="{8193F8B7-BA77-6155-7CAC-DAB4827CE775}"/>
              </a:ext>
            </a:extLst>
          </p:cNvPr>
          <p:cNvPicPr>
            <a:picLocks noGrp="1" noChangeAspect="1"/>
          </p:cNvPicPr>
          <p:nvPr>
            <p:ph idx="1"/>
          </p:nvPr>
        </p:nvPicPr>
        <p:blipFill>
          <a:blip r:embed="rId2"/>
          <a:stretch>
            <a:fillRect/>
          </a:stretch>
        </p:blipFill>
        <p:spPr>
          <a:xfrm>
            <a:off x="1435075" y="2134361"/>
            <a:ext cx="9321849" cy="394592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20465179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nvGraphicFramePr>
        <p:xfrm>
          <a:off x="990600" y="365126"/>
          <a:ext cx="10210800" cy="1018309"/>
        </p:xfrm>
        <a:graphic>
          <a:graphicData uri="http://schemas.openxmlformats.org/drawingml/2006/table">
            <a:tbl>
              <a:tblPr/>
              <a:tblGrid>
                <a:gridCol w="10210800">
                  <a:extLst>
                    <a:ext uri="{9D8B030D-6E8A-4147-A177-3AD203B41FA5}">
                      <a16:colId xmlns:a16="http://schemas.microsoft.com/office/drawing/2014/main" val="2263043944"/>
                    </a:ext>
                  </a:extLst>
                </a:gridCol>
              </a:tblGrid>
              <a:tr h="1018309">
                <a:tc>
                  <a:txBody>
                    <a:bodyPr/>
                    <a:lstStyle/>
                    <a:p>
                      <a:r>
                        <a:rPr lang="ru-RU" sz="4200" dirty="0">
                          <a:latin typeface="Cambria" panose="02040503050406030204" pitchFamily="18" charset="0"/>
                          <a:ea typeface="Cambria" panose="02040503050406030204" pitchFamily="18" charset="0"/>
                          <a:cs typeface="Arial" panose="020B0604020202020204" pitchFamily="34" charset="0"/>
                        </a:rPr>
                        <a:t>Структурная обработка исключений</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sp>
        <p:nvSpPr>
          <p:cNvPr id="7" name="Объект 6">
            <a:extLst>
              <a:ext uri="{FF2B5EF4-FFF2-40B4-BE49-F238E27FC236}">
                <a16:creationId xmlns:a16="http://schemas.microsoft.com/office/drawing/2014/main" id="{389FF4F3-573A-E56B-D456-6E4EB3FEF3B5}"/>
              </a:ext>
            </a:extLst>
          </p:cNvPr>
          <p:cNvSpPr>
            <a:spLocks noGrp="1"/>
          </p:cNvSpPr>
          <p:nvPr>
            <p:ph idx="1"/>
          </p:nvPr>
        </p:nvSpPr>
        <p:spPr>
          <a:xfrm>
            <a:off x="838200" y="1622724"/>
            <a:ext cx="10530526" cy="5123132"/>
          </a:xfrm>
        </p:spPr>
        <p:txBody>
          <a:bodyPr>
            <a:normAutofit/>
          </a:bodyPr>
          <a:lstStyle/>
          <a:p>
            <a:pPr marL="0" indent="0">
              <a:buNone/>
            </a:pPr>
            <a:r>
              <a:rPr lang="ru-RU" b="1" dirty="0">
                <a:latin typeface="Cambria" panose="02040503050406030204" pitchFamily="18" charset="0"/>
                <a:ea typeface="Cambria" panose="02040503050406030204" pitchFamily="18" charset="0"/>
              </a:rPr>
              <a:t>Что лучше использовать: SEH или исключения C++?</a:t>
            </a:r>
          </a:p>
          <a:p>
            <a:pPr marL="0" indent="0">
              <a:buNone/>
            </a:pPr>
            <a:r>
              <a:rPr lang="ru-RU" dirty="0">
                <a:latin typeface="Cambria" panose="02040503050406030204" pitchFamily="18" charset="0"/>
                <a:ea typeface="Cambria" panose="02040503050406030204" pitchFamily="18" charset="0"/>
              </a:rPr>
              <a:t>Следует отметить, что иногда для обработки исключений механизм SEH встраивают в стандартный механизм </a:t>
            </a:r>
            <a:r>
              <a:rPr lang="ru-RU" b="1" dirty="0" err="1">
                <a:latin typeface="Cambria" panose="02040503050406030204" pitchFamily="18" charset="0"/>
                <a:ea typeface="Cambria" panose="02040503050406030204" pitchFamily="18" charset="0"/>
              </a:rPr>
              <a:t>try</a:t>
            </a:r>
            <a:r>
              <a:rPr lang="ru-RU" b="1" dirty="0">
                <a:latin typeface="Cambria" panose="02040503050406030204" pitchFamily="18" charset="0"/>
                <a:ea typeface="Cambria" panose="02040503050406030204" pitchFamily="18" charset="0"/>
              </a:rPr>
              <a:t>/</a:t>
            </a:r>
            <a:r>
              <a:rPr lang="ru-RU" b="1" dirty="0" err="1">
                <a:latin typeface="Cambria" panose="02040503050406030204" pitchFamily="18" charset="0"/>
                <a:ea typeface="Cambria" panose="02040503050406030204" pitchFamily="18" charset="0"/>
              </a:rPr>
              <a:t>throw</a:t>
            </a:r>
            <a:r>
              <a:rPr lang="ru-RU" b="1" dirty="0">
                <a:latin typeface="Cambria" panose="02040503050406030204" pitchFamily="18" charset="0"/>
                <a:ea typeface="Cambria" panose="02040503050406030204" pitchFamily="18" charset="0"/>
              </a:rPr>
              <a:t>/</a:t>
            </a:r>
            <a:r>
              <a:rPr lang="ru-RU" b="1" dirty="0" err="1">
                <a:latin typeface="Cambria" panose="02040503050406030204" pitchFamily="18" charset="0"/>
                <a:ea typeface="Cambria" panose="02040503050406030204" pitchFamily="18" charset="0"/>
              </a:rPr>
              <a:t>catch</a:t>
            </a:r>
            <a:r>
              <a:rPr lang="ru-RU" dirty="0">
                <a:latin typeface="Cambria" panose="02040503050406030204" pitchFamily="18" charset="0"/>
                <a:ea typeface="Cambria" panose="02040503050406030204" pitchFamily="18" charset="0"/>
              </a:rPr>
              <a:t> языка</a:t>
            </a:r>
            <a:r>
              <a:rPr lang="en-US" dirty="0">
                <a:latin typeface="Cambria" panose="02040503050406030204" pitchFamily="18" charset="0"/>
                <a:ea typeface="Cambria" panose="02040503050406030204" pitchFamily="18" charset="0"/>
              </a:rPr>
              <a:t> </a:t>
            </a:r>
            <a:r>
              <a:rPr lang="ru-RU" dirty="0">
                <a:latin typeface="Cambria" panose="02040503050406030204" pitchFamily="18" charset="0"/>
                <a:ea typeface="Cambria" panose="02040503050406030204" pitchFamily="18" charset="0"/>
              </a:rPr>
              <a:t>С++</a:t>
            </a:r>
            <a:endParaRPr lang="en-US" dirty="0">
              <a:latin typeface="Cambria" panose="02040503050406030204" pitchFamily="18" charset="0"/>
              <a:ea typeface="Cambria" panose="02040503050406030204" pitchFamily="18" charset="0"/>
            </a:endParaRPr>
          </a:p>
          <a:p>
            <a:pPr marL="0" indent="0">
              <a:buNone/>
            </a:pPr>
            <a:r>
              <a:rPr lang="ru-RU" dirty="0">
                <a:latin typeface="Cambria" panose="02040503050406030204" pitchFamily="18" charset="0"/>
                <a:ea typeface="Cambria" panose="02040503050406030204" pitchFamily="18" charset="0"/>
              </a:rPr>
              <a:t>Это возможно благодаря функции </a:t>
            </a:r>
            <a:r>
              <a:rPr lang="ru-RU" b="1" dirty="0">
                <a:latin typeface="Cambria" panose="02040503050406030204" pitchFamily="18" charset="0"/>
                <a:ea typeface="Cambria" panose="02040503050406030204" pitchFamily="18" charset="0"/>
              </a:rPr>
              <a:t>_</a:t>
            </a:r>
            <a:r>
              <a:rPr lang="en-US" b="1" dirty="0" err="1">
                <a:latin typeface="Cambria" panose="02040503050406030204" pitchFamily="18" charset="0"/>
                <a:ea typeface="Cambria" panose="02040503050406030204" pitchFamily="18" charset="0"/>
              </a:rPr>
              <a:t>set_se_translator</a:t>
            </a:r>
            <a:r>
              <a:rPr lang="en-US" dirty="0">
                <a:latin typeface="Cambria" panose="02040503050406030204" pitchFamily="18" charset="0"/>
                <a:ea typeface="Cambria" panose="02040503050406030204" pitchFamily="18" charset="0"/>
              </a:rPr>
              <a:t>. </a:t>
            </a:r>
            <a:r>
              <a:rPr lang="ru-RU" dirty="0">
                <a:latin typeface="Cambria" panose="02040503050406030204" pitchFamily="18" charset="0"/>
                <a:ea typeface="Cambria" panose="02040503050406030204" pitchFamily="18" charset="0"/>
              </a:rPr>
              <a:t>Она позволяет установить функцию преобразования </a:t>
            </a:r>
            <a:r>
              <a:rPr lang="en-US" dirty="0">
                <a:latin typeface="Cambria" panose="02040503050406030204" pitchFamily="18" charset="0"/>
                <a:ea typeface="Cambria" panose="02040503050406030204" pitchFamily="18" charset="0"/>
              </a:rPr>
              <a:t>SEH-</a:t>
            </a:r>
            <a:r>
              <a:rPr lang="ru-RU" dirty="0">
                <a:latin typeface="Cambria" panose="02040503050406030204" pitchFamily="18" charset="0"/>
                <a:ea typeface="Cambria" panose="02040503050406030204" pitchFamily="18" charset="0"/>
              </a:rPr>
              <a:t>исключений в </a:t>
            </a:r>
            <a:r>
              <a:rPr lang="en-US" dirty="0">
                <a:latin typeface="Cambria" panose="02040503050406030204" pitchFamily="18" charset="0"/>
                <a:ea typeface="Cambria" panose="02040503050406030204" pitchFamily="18" charset="0"/>
              </a:rPr>
              <a:t>C++-</a:t>
            </a:r>
            <a:r>
              <a:rPr lang="ru-RU" dirty="0">
                <a:latin typeface="Cambria" panose="02040503050406030204" pitchFamily="18" charset="0"/>
                <a:ea typeface="Cambria" panose="02040503050406030204" pitchFamily="18" charset="0"/>
              </a:rPr>
              <a:t>исключения</a:t>
            </a:r>
          </a:p>
          <a:p>
            <a:pPr marL="0" indent="0">
              <a:buNone/>
            </a:pPr>
            <a:endParaRPr lang="ru-RU" dirty="0">
              <a:latin typeface="Cambria" panose="02040503050406030204" pitchFamily="18" charset="0"/>
              <a:ea typeface="Cambria" panose="02040503050406030204" pitchFamily="18" charset="0"/>
            </a:endParaRPr>
          </a:p>
        </p:txBody>
      </p:sp>
      <p:pic>
        <p:nvPicPr>
          <p:cNvPr id="9" name="Picture 8">
            <a:extLst>
              <a:ext uri="{FF2B5EF4-FFF2-40B4-BE49-F238E27FC236}">
                <a16:creationId xmlns:a16="http://schemas.microsoft.com/office/drawing/2014/main" id="{FFE5F431-0185-D662-2BB5-53D6981E70F7}"/>
              </a:ext>
            </a:extLst>
          </p:cNvPr>
          <p:cNvPicPr>
            <a:picLocks noChangeAspect="1"/>
          </p:cNvPicPr>
          <p:nvPr/>
        </p:nvPicPr>
        <p:blipFill>
          <a:blip r:embed="rId2"/>
          <a:stretch>
            <a:fillRect/>
          </a:stretch>
        </p:blipFill>
        <p:spPr>
          <a:xfrm>
            <a:off x="3216468" y="4994695"/>
            <a:ext cx="5759063" cy="1274129"/>
          </a:xfrm>
          <a:prstGeom prst="rect">
            <a:avLst/>
          </a:prstGeom>
        </p:spPr>
      </p:pic>
    </p:spTree>
    <p:extLst>
      <p:ext uri="{BB962C8B-B14F-4D97-AF65-F5344CB8AC3E}">
        <p14:creationId xmlns:p14="http://schemas.microsoft.com/office/powerpoint/2010/main" val="17052650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nvGraphicFramePr>
        <p:xfrm>
          <a:off x="990600" y="365126"/>
          <a:ext cx="10210800" cy="1018309"/>
        </p:xfrm>
        <a:graphic>
          <a:graphicData uri="http://schemas.openxmlformats.org/drawingml/2006/table">
            <a:tbl>
              <a:tblPr/>
              <a:tblGrid>
                <a:gridCol w="10210800">
                  <a:extLst>
                    <a:ext uri="{9D8B030D-6E8A-4147-A177-3AD203B41FA5}">
                      <a16:colId xmlns:a16="http://schemas.microsoft.com/office/drawing/2014/main" val="2263043944"/>
                    </a:ext>
                  </a:extLst>
                </a:gridCol>
              </a:tblGrid>
              <a:tr h="1018309">
                <a:tc>
                  <a:txBody>
                    <a:bodyPr/>
                    <a:lstStyle/>
                    <a:p>
                      <a:r>
                        <a:rPr lang="ru-RU" sz="4200" dirty="0">
                          <a:latin typeface="Cambria" panose="02040503050406030204" pitchFamily="18" charset="0"/>
                          <a:ea typeface="Cambria" panose="02040503050406030204" pitchFamily="18" charset="0"/>
                          <a:cs typeface="Arial" panose="020B0604020202020204" pitchFamily="34" charset="0"/>
                        </a:rPr>
                        <a:t>Структурная обработка исключений</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sp>
        <p:nvSpPr>
          <p:cNvPr id="7" name="Объект 6">
            <a:extLst>
              <a:ext uri="{FF2B5EF4-FFF2-40B4-BE49-F238E27FC236}">
                <a16:creationId xmlns:a16="http://schemas.microsoft.com/office/drawing/2014/main" id="{389FF4F3-573A-E56B-D456-6E4EB3FEF3B5}"/>
              </a:ext>
            </a:extLst>
          </p:cNvPr>
          <p:cNvSpPr>
            <a:spLocks noGrp="1"/>
          </p:cNvSpPr>
          <p:nvPr>
            <p:ph idx="1"/>
          </p:nvPr>
        </p:nvSpPr>
        <p:spPr>
          <a:xfrm>
            <a:off x="838200" y="1622724"/>
            <a:ext cx="10530526" cy="5123132"/>
          </a:xfrm>
        </p:spPr>
        <p:txBody>
          <a:bodyPr>
            <a:normAutofit/>
          </a:bodyPr>
          <a:lstStyle/>
          <a:p>
            <a:pPr marL="0" indent="0">
              <a:buNone/>
            </a:pPr>
            <a:r>
              <a:rPr lang="ru-RU" b="1" dirty="0">
                <a:latin typeface="Cambria" panose="02040503050406030204" pitchFamily="18" charset="0"/>
                <a:ea typeface="Cambria" panose="02040503050406030204" pitchFamily="18" charset="0"/>
              </a:rPr>
              <a:t>Практические рекомендации</a:t>
            </a:r>
          </a:p>
          <a:p>
            <a:pPr>
              <a:buFont typeface="Wingdings" panose="05000000000000000000" pitchFamily="2" charset="2"/>
              <a:buChar char="Ø"/>
            </a:pPr>
            <a:r>
              <a:rPr lang="ru-RU" dirty="0">
                <a:latin typeface="Cambria" panose="02040503050406030204" pitchFamily="18" charset="0"/>
                <a:ea typeface="Cambria" panose="02040503050406030204" pitchFamily="18" charset="0"/>
              </a:rPr>
              <a:t>Используйте SEH для критических операций, таких как работа с файлами или сетью</a:t>
            </a:r>
          </a:p>
          <a:p>
            <a:pPr>
              <a:buFont typeface="Wingdings" panose="05000000000000000000" pitchFamily="2" charset="2"/>
              <a:buChar char="Ø"/>
            </a:pPr>
            <a:r>
              <a:rPr lang="ru-RU" dirty="0">
                <a:latin typeface="Cambria" panose="02040503050406030204" pitchFamily="18" charset="0"/>
                <a:ea typeface="Cambria" panose="02040503050406030204" pitchFamily="18" charset="0"/>
              </a:rPr>
              <a:t>Всегда документируйте возможные исключения и способы их обработки</a:t>
            </a:r>
          </a:p>
          <a:p>
            <a:pPr>
              <a:buFont typeface="Wingdings" panose="05000000000000000000" pitchFamily="2" charset="2"/>
              <a:buChar char="Ø"/>
            </a:pPr>
            <a:r>
              <a:rPr lang="ru-RU" dirty="0">
                <a:latin typeface="Cambria" panose="02040503050406030204" pitchFamily="18" charset="0"/>
                <a:ea typeface="Cambria" panose="02040503050406030204" pitchFamily="18" charset="0"/>
              </a:rPr>
              <a:t>Избегайте подавления исключений без необходимости</a:t>
            </a:r>
          </a:p>
          <a:p>
            <a:pPr>
              <a:buFont typeface="Wingdings" panose="05000000000000000000" pitchFamily="2" charset="2"/>
              <a:buChar char="Ø"/>
            </a:pPr>
            <a:r>
              <a:rPr lang="ru-RU" dirty="0">
                <a:latin typeface="Cambria" panose="02040503050406030204" pitchFamily="18" charset="0"/>
                <a:ea typeface="Cambria" panose="02040503050406030204" pitchFamily="18" charset="0"/>
              </a:rPr>
              <a:t>Тестируйте сценарии, связанные с возникновением ошибок</a:t>
            </a:r>
          </a:p>
          <a:p>
            <a:pPr marL="0" indent="0">
              <a:buNone/>
            </a:pPr>
            <a:endParaRPr lang="ru-RU"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0173797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nvGraphicFramePr>
        <p:xfrm>
          <a:off x="990600" y="365126"/>
          <a:ext cx="10210800" cy="1018309"/>
        </p:xfrm>
        <a:graphic>
          <a:graphicData uri="http://schemas.openxmlformats.org/drawingml/2006/table">
            <a:tbl>
              <a:tblPr/>
              <a:tblGrid>
                <a:gridCol w="10210800">
                  <a:extLst>
                    <a:ext uri="{9D8B030D-6E8A-4147-A177-3AD203B41FA5}">
                      <a16:colId xmlns:a16="http://schemas.microsoft.com/office/drawing/2014/main" val="2263043944"/>
                    </a:ext>
                  </a:extLst>
                </a:gridCol>
              </a:tblGrid>
              <a:tr h="1018309">
                <a:tc>
                  <a:txBody>
                    <a:bodyPr/>
                    <a:lstStyle/>
                    <a:p>
                      <a:r>
                        <a:rPr lang="ru-RU" sz="4200" dirty="0">
                          <a:latin typeface="Cambria" panose="02040503050406030204" pitchFamily="18" charset="0"/>
                          <a:ea typeface="Cambria" panose="02040503050406030204" pitchFamily="18" charset="0"/>
                          <a:cs typeface="Arial" panose="020B0604020202020204" pitchFamily="34" charset="0"/>
                        </a:rPr>
                        <a:t>Структурная обработка исключений</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sp>
        <p:nvSpPr>
          <p:cNvPr id="7" name="Объект 6">
            <a:extLst>
              <a:ext uri="{FF2B5EF4-FFF2-40B4-BE49-F238E27FC236}">
                <a16:creationId xmlns:a16="http://schemas.microsoft.com/office/drawing/2014/main" id="{389FF4F3-573A-E56B-D456-6E4EB3FEF3B5}"/>
              </a:ext>
            </a:extLst>
          </p:cNvPr>
          <p:cNvSpPr>
            <a:spLocks noGrp="1"/>
          </p:cNvSpPr>
          <p:nvPr>
            <p:ph idx="1"/>
          </p:nvPr>
        </p:nvSpPr>
        <p:spPr>
          <a:xfrm>
            <a:off x="838200" y="1622724"/>
            <a:ext cx="10363200" cy="5123132"/>
          </a:xfrm>
        </p:spPr>
        <p:txBody>
          <a:bodyPr>
            <a:normAutofit/>
          </a:bodyPr>
          <a:lstStyle/>
          <a:p>
            <a:pPr marL="0" indent="0">
              <a:buNone/>
            </a:pPr>
            <a:r>
              <a:rPr lang="ru-RU" sz="2400" dirty="0">
                <a:latin typeface="Cambria" panose="02040503050406030204" pitchFamily="18" charset="0"/>
                <a:ea typeface="Cambria" panose="02040503050406030204" pitchFamily="18" charset="0"/>
              </a:rPr>
              <a:t>Хотя всю работу по отлову исключений берёт на себя операционная система, однако основная нагрузка по поддержке SEH ложится на компилятор, а не на операционную систему</a:t>
            </a:r>
          </a:p>
          <a:p>
            <a:pPr marL="0" indent="0">
              <a:buNone/>
            </a:pPr>
            <a:r>
              <a:rPr lang="ru-RU" sz="2400" dirty="0">
                <a:latin typeface="Cambria" panose="02040503050406030204" pitchFamily="18" charset="0"/>
                <a:ea typeface="Cambria" panose="02040503050406030204" pitchFamily="18" charset="0"/>
              </a:rPr>
              <a:t>Он генерирует специальный код на входах и выходах </a:t>
            </a:r>
            <a:r>
              <a:rPr lang="ru-RU" sz="2400" b="1" dirty="0">
                <a:latin typeface="Cambria" panose="02040503050406030204" pitchFamily="18" charset="0"/>
                <a:ea typeface="Cambria" panose="02040503050406030204" pitchFamily="18" charset="0"/>
              </a:rPr>
              <a:t>блоков исключений</a:t>
            </a:r>
            <a:r>
              <a:rPr lang="ru-RU" sz="2400" dirty="0">
                <a:latin typeface="Cambria" panose="02040503050406030204" pitchFamily="18" charset="0"/>
                <a:ea typeface="Cambria" panose="02040503050406030204" pitchFamily="18" charset="0"/>
              </a:rPr>
              <a:t> (</a:t>
            </a:r>
            <a:r>
              <a:rPr lang="ru-RU" sz="2400" b="1" dirty="0">
                <a:latin typeface="Cambria" panose="02040503050406030204" pitchFamily="18" charset="0"/>
                <a:ea typeface="Cambria" panose="02040503050406030204" pitchFamily="18" charset="0"/>
              </a:rPr>
              <a:t>exception </a:t>
            </a:r>
            <a:r>
              <a:rPr lang="ru-RU" sz="2400" b="1" dirty="0" err="1">
                <a:latin typeface="Cambria" panose="02040503050406030204" pitchFamily="18" charset="0"/>
                <a:ea typeface="Cambria" panose="02040503050406030204" pitchFamily="18" charset="0"/>
              </a:rPr>
              <a:t>blocks</a:t>
            </a:r>
            <a:r>
              <a:rPr lang="ru-RU" sz="2400" dirty="0">
                <a:latin typeface="Cambria" panose="02040503050406030204" pitchFamily="18" charset="0"/>
                <a:ea typeface="Cambria" panose="02040503050406030204" pitchFamily="18" charset="0"/>
              </a:rPr>
              <a:t>), создает таблицы вспомогательных структур данных для</a:t>
            </a:r>
            <a:r>
              <a:rPr lang="en-US" sz="2400" dirty="0">
                <a:latin typeface="Cambria" panose="02040503050406030204" pitchFamily="18" charset="0"/>
                <a:ea typeface="Cambria" panose="02040503050406030204" pitchFamily="18" charset="0"/>
              </a:rPr>
              <a:t> </a:t>
            </a:r>
            <a:r>
              <a:rPr lang="ru-RU" sz="2400" dirty="0">
                <a:latin typeface="Cambria" panose="02040503050406030204" pitchFamily="18" charset="0"/>
                <a:ea typeface="Cambria" panose="02040503050406030204" pitchFamily="18" charset="0"/>
              </a:rPr>
              <a:t>поддержки SEH и предоставляет функции обратного вызова, к которым система могла бы обращаться для прохода по блокам исключений</a:t>
            </a:r>
            <a:endParaRPr lang="en-US" sz="2400" dirty="0">
              <a:latin typeface="Cambria" panose="02040503050406030204" pitchFamily="18" charset="0"/>
              <a:ea typeface="Cambria" panose="02040503050406030204" pitchFamily="18" charset="0"/>
            </a:endParaRPr>
          </a:p>
          <a:p>
            <a:pPr marL="0" indent="0">
              <a:buNone/>
            </a:pPr>
            <a:r>
              <a:rPr lang="ru-RU" sz="2400" dirty="0">
                <a:latin typeface="Cambria" panose="02040503050406030204" pitchFamily="18" charset="0"/>
                <a:ea typeface="Cambria" panose="02040503050406030204" pitchFamily="18" charset="0"/>
              </a:rPr>
              <a:t>Компилятор отвечает и за</a:t>
            </a:r>
            <a:r>
              <a:rPr lang="en-US" sz="2400" dirty="0">
                <a:latin typeface="Cambria" panose="02040503050406030204" pitchFamily="18" charset="0"/>
                <a:ea typeface="Cambria" panose="02040503050406030204" pitchFamily="18" charset="0"/>
              </a:rPr>
              <a:t> </a:t>
            </a:r>
            <a:r>
              <a:rPr lang="ru-RU" sz="2400" dirty="0">
                <a:latin typeface="Cambria" panose="02040503050406030204" pitchFamily="18" charset="0"/>
                <a:ea typeface="Cambria" panose="02040503050406030204" pitchFamily="18" charset="0"/>
              </a:rPr>
              <a:t>формирование </a:t>
            </a:r>
            <a:r>
              <a:rPr lang="ru-RU" sz="2400" b="1" dirty="0">
                <a:latin typeface="Cambria" panose="02040503050406030204" pitchFamily="18" charset="0"/>
                <a:ea typeface="Cambria" panose="02040503050406030204" pitchFamily="18" charset="0"/>
              </a:rPr>
              <a:t>стековых фреймов </a:t>
            </a:r>
            <a:r>
              <a:rPr lang="ru-RU" sz="2400" dirty="0">
                <a:latin typeface="Cambria" panose="02040503050406030204" pitchFamily="18" charset="0"/>
                <a:ea typeface="Cambria" panose="02040503050406030204" pitchFamily="18" charset="0"/>
              </a:rPr>
              <a:t>(</a:t>
            </a:r>
            <a:r>
              <a:rPr lang="ru-RU" sz="2400" b="1" dirty="0" err="1">
                <a:latin typeface="Cambria" panose="02040503050406030204" pitchFamily="18" charset="0"/>
                <a:ea typeface="Cambria" panose="02040503050406030204" pitchFamily="18" charset="0"/>
              </a:rPr>
              <a:t>stack</a:t>
            </a:r>
            <a:r>
              <a:rPr lang="ru-RU" sz="2400" b="1" dirty="0">
                <a:latin typeface="Cambria" panose="02040503050406030204" pitchFamily="18" charset="0"/>
                <a:ea typeface="Cambria" panose="02040503050406030204" pitchFamily="18" charset="0"/>
              </a:rPr>
              <a:t> </a:t>
            </a:r>
            <a:r>
              <a:rPr lang="ru-RU" sz="2400" b="1" dirty="0" err="1">
                <a:latin typeface="Cambria" panose="02040503050406030204" pitchFamily="18" charset="0"/>
                <a:ea typeface="Cambria" panose="02040503050406030204" pitchFamily="18" charset="0"/>
              </a:rPr>
              <a:t>frames</a:t>
            </a:r>
            <a:r>
              <a:rPr lang="ru-RU" sz="2400" dirty="0">
                <a:latin typeface="Cambria" panose="02040503050406030204" pitchFamily="18" charset="0"/>
                <a:ea typeface="Cambria" panose="02040503050406030204" pitchFamily="18" charset="0"/>
              </a:rPr>
              <a:t>) и другой внутренней</a:t>
            </a:r>
            <a:r>
              <a:rPr lang="en-US" sz="2400" dirty="0">
                <a:latin typeface="Cambria" panose="02040503050406030204" pitchFamily="18" charset="0"/>
                <a:ea typeface="Cambria" panose="02040503050406030204" pitchFamily="18" charset="0"/>
              </a:rPr>
              <a:t> </a:t>
            </a:r>
            <a:r>
              <a:rPr lang="ru-RU" sz="2400" dirty="0">
                <a:latin typeface="Cambria" panose="02040503050406030204" pitchFamily="18" charset="0"/>
                <a:ea typeface="Cambria" panose="02040503050406030204" pitchFamily="18" charset="0"/>
              </a:rPr>
              <a:t>информации,</a:t>
            </a:r>
            <a:r>
              <a:rPr lang="en-US" sz="2400" dirty="0">
                <a:latin typeface="Cambria" panose="02040503050406030204" pitchFamily="18" charset="0"/>
                <a:ea typeface="Cambria" panose="02040503050406030204" pitchFamily="18" charset="0"/>
              </a:rPr>
              <a:t> </a:t>
            </a:r>
            <a:r>
              <a:rPr lang="ru-RU" sz="2400" dirty="0">
                <a:latin typeface="Cambria" panose="02040503050406030204" pitchFamily="18" charset="0"/>
                <a:ea typeface="Cambria" panose="02040503050406030204" pitchFamily="18" charset="0"/>
              </a:rPr>
              <a:t>используемой операционной системой. </a:t>
            </a:r>
            <a:r>
              <a:rPr lang="ru-RU" sz="2400" b="1" dirty="0">
                <a:latin typeface="Cambria" panose="02040503050406030204" pitchFamily="18" charset="0"/>
                <a:ea typeface="Cambria" panose="02040503050406030204" pitchFamily="18" charset="0"/>
              </a:rPr>
              <a:t>Стековым фреймом</a:t>
            </a:r>
            <a:r>
              <a:rPr lang="ru-RU" sz="2400" dirty="0">
                <a:latin typeface="Cambria" panose="02040503050406030204" pitchFamily="18" charset="0"/>
                <a:ea typeface="Cambria" panose="02040503050406030204" pitchFamily="18" charset="0"/>
              </a:rPr>
              <a:t> называется область стека, которую занимают локальные объекты одного блока</a:t>
            </a:r>
          </a:p>
          <a:p>
            <a:pPr marL="0" indent="0">
              <a:buNone/>
            </a:pPr>
            <a:r>
              <a:rPr lang="ru-RU" sz="2400" dirty="0">
                <a:latin typeface="Cambria" panose="02040503050406030204" pitchFamily="18" charset="0"/>
                <a:ea typeface="Cambria" panose="02040503050406030204" pitchFamily="18" charset="0"/>
              </a:rPr>
              <a:t>Данные понятия нам понадобятся далее при обсуждении понятия раскрутки стека!</a:t>
            </a:r>
          </a:p>
        </p:txBody>
      </p:sp>
    </p:spTree>
    <p:extLst>
      <p:ext uri="{BB962C8B-B14F-4D97-AF65-F5344CB8AC3E}">
        <p14:creationId xmlns:p14="http://schemas.microsoft.com/office/powerpoint/2010/main" val="65507910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A975775-7036-98AF-A483-822007F3728D}"/>
              </a:ext>
            </a:extLst>
          </p:cNvPr>
          <p:cNvSpPr>
            <a:spLocks noGrp="1"/>
          </p:cNvSpPr>
          <p:nvPr>
            <p:ph type="ctrTitle"/>
          </p:nvPr>
        </p:nvSpPr>
        <p:spPr>
          <a:xfrm>
            <a:off x="316523" y="1186961"/>
            <a:ext cx="11558954" cy="960194"/>
          </a:xfrm>
          <a:ln>
            <a:noFill/>
          </a:ln>
          <a:effectLst/>
        </p:spPr>
        <p:txBody>
          <a:bodyPr/>
          <a:lstStyle/>
          <a:p>
            <a:r>
              <a:rPr lang="ru-RU" dirty="0">
                <a:latin typeface="Cambria" panose="02040503050406030204" pitchFamily="18" charset="0"/>
                <a:ea typeface="Cambria" panose="02040503050406030204" pitchFamily="18" charset="0"/>
              </a:rPr>
              <a:t>Системное программирование</a:t>
            </a:r>
            <a:endParaRPr lang="LID4096" dirty="0">
              <a:latin typeface="Cambria" panose="02040503050406030204" pitchFamily="18" charset="0"/>
              <a:ea typeface="Cambria" panose="02040503050406030204" pitchFamily="18" charset="0"/>
            </a:endParaRPr>
          </a:p>
        </p:txBody>
      </p:sp>
      <p:sp>
        <p:nvSpPr>
          <p:cNvPr id="3" name="Подзаголовок 2">
            <a:extLst>
              <a:ext uri="{FF2B5EF4-FFF2-40B4-BE49-F238E27FC236}">
                <a16:creationId xmlns:a16="http://schemas.microsoft.com/office/drawing/2014/main" id="{0649BFEE-497D-21FD-61AE-CA3D267537F4}"/>
              </a:ext>
            </a:extLst>
          </p:cNvPr>
          <p:cNvSpPr>
            <a:spLocks noGrp="1"/>
          </p:cNvSpPr>
          <p:nvPr>
            <p:ph type="subTitle" idx="1"/>
          </p:nvPr>
        </p:nvSpPr>
        <p:spPr>
          <a:xfrm>
            <a:off x="1510810" y="3697763"/>
            <a:ext cx="9170377" cy="461839"/>
          </a:xfrm>
          <a:effectLst>
            <a:outerShdw blurRad="50800" dist="38100" dir="2700000" algn="tl" rotWithShape="0">
              <a:prstClr val="black">
                <a:alpha val="40000"/>
              </a:prstClr>
            </a:outerShdw>
          </a:effectLst>
        </p:spPr>
        <p:txBody>
          <a:bodyPr>
            <a:normAutofit lnSpcReduction="10000"/>
          </a:bodyPr>
          <a:lstStyle/>
          <a:p>
            <a:r>
              <a:rPr lang="ru-RU" sz="2800" b="1" dirty="0">
                <a:latin typeface="Verdana" panose="020B0604030504040204" pitchFamily="34" charset="0"/>
                <a:ea typeface="Verdana" panose="020B0604030504040204" pitchFamily="34" charset="0"/>
              </a:rPr>
              <a:t>Структурная обработка исключений</a:t>
            </a:r>
            <a:endParaRPr lang="LID4096" sz="2800" b="1" dirty="0">
              <a:latin typeface="Verdana" panose="020B0604030504040204" pitchFamily="34" charset="0"/>
              <a:ea typeface="Verdana" panose="020B0604030504040204" pitchFamily="34" charset="0"/>
            </a:endParaRPr>
          </a:p>
        </p:txBody>
      </p:sp>
      <p:sp>
        <p:nvSpPr>
          <p:cNvPr id="4" name="TextBox 3">
            <a:extLst>
              <a:ext uri="{FF2B5EF4-FFF2-40B4-BE49-F238E27FC236}">
                <a16:creationId xmlns:a16="http://schemas.microsoft.com/office/drawing/2014/main" id="{6BD3AED9-28E1-DDF9-E07D-185D5DD54F4C}"/>
              </a:ext>
            </a:extLst>
          </p:cNvPr>
          <p:cNvSpPr txBox="1"/>
          <p:nvPr/>
        </p:nvSpPr>
        <p:spPr>
          <a:xfrm>
            <a:off x="3200400" y="650631"/>
            <a:ext cx="5627077" cy="369332"/>
          </a:xfrm>
          <a:prstGeom prst="rect">
            <a:avLst/>
          </a:prstGeom>
          <a:noFill/>
        </p:spPr>
        <p:txBody>
          <a:bodyPr wrap="square" rtlCol="0">
            <a:spAutoFit/>
          </a:bodyPr>
          <a:lstStyle/>
          <a:p>
            <a:endParaRPr lang="LID4096" dirty="0"/>
          </a:p>
        </p:txBody>
      </p:sp>
      <p:sp>
        <p:nvSpPr>
          <p:cNvPr id="6" name="TextBox 5">
            <a:extLst>
              <a:ext uri="{FF2B5EF4-FFF2-40B4-BE49-F238E27FC236}">
                <a16:creationId xmlns:a16="http://schemas.microsoft.com/office/drawing/2014/main" id="{A277C454-9338-E7F4-034B-E11CD51ED0FB}"/>
              </a:ext>
            </a:extLst>
          </p:cNvPr>
          <p:cNvSpPr txBox="1"/>
          <p:nvPr/>
        </p:nvSpPr>
        <p:spPr>
          <a:xfrm>
            <a:off x="5162882" y="3051019"/>
            <a:ext cx="1702111" cy="523220"/>
          </a:xfrm>
          <a:prstGeom prst="rect">
            <a:avLst/>
          </a:prstGeom>
          <a:noFill/>
        </p:spPr>
        <p:txBody>
          <a:bodyPr wrap="square">
            <a:spAutoFit/>
          </a:bodyPr>
          <a:lstStyle/>
          <a:p>
            <a:r>
              <a:rPr lang="ru-RU" sz="2800" dirty="0">
                <a:latin typeface="Cambria" panose="02040503050406030204" pitchFamily="18" charset="0"/>
                <a:ea typeface="Cambria" panose="02040503050406030204" pitchFamily="18" charset="0"/>
              </a:rPr>
              <a:t>Лекция </a:t>
            </a:r>
            <a:r>
              <a:rPr lang="en-US" sz="2800" dirty="0">
                <a:latin typeface="Cambria" panose="02040503050406030204" pitchFamily="18" charset="0"/>
                <a:ea typeface="Cambria" panose="02040503050406030204" pitchFamily="18" charset="0"/>
              </a:rPr>
              <a:t>8</a:t>
            </a:r>
            <a:endParaRPr lang="ru-RU" sz="2800" dirty="0">
              <a:latin typeface="Cambria" panose="02040503050406030204" pitchFamily="18" charset="0"/>
              <a:ea typeface="Cambria" panose="02040503050406030204" pitchFamily="18" charset="0"/>
            </a:endParaRPr>
          </a:p>
        </p:txBody>
      </p:sp>
      <p:cxnSp>
        <p:nvCxnSpPr>
          <p:cNvPr id="8" name="Прямая соединительная линия 7">
            <a:extLst>
              <a:ext uri="{FF2B5EF4-FFF2-40B4-BE49-F238E27FC236}">
                <a16:creationId xmlns:a16="http://schemas.microsoft.com/office/drawing/2014/main" id="{519E2ADD-505C-77F2-DF62-A29BD8ED577A}"/>
              </a:ext>
            </a:extLst>
          </p:cNvPr>
          <p:cNvCxnSpPr/>
          <p:nvPr/>
        </p:nvCxnSpPr>
        <p:spPr>
          <a:xfrm>
            <a:off x="4339704" y="3574239"/>
            <a:ext cx="3509544"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4182879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nvGraphicFramePr>
        <p:xfrm>
          <a:off x="990600" y="365126"/>
          <a:ext cx="10210800" cy="1018309"/>
        </p:xfrm>
        <a:graphic>
          <a:graphicData uri="http://schemas.openxmlformats.org/drawingml/2006/table">
            <a:tbl>
              <a:tblPr/>
              <a:tblGrid>
                <a:gridCol w="10210800">
                  <a:extLst>
                    <a:ext uri="{9D8B030D-6E8A-4147-A177-3AD203B41FA5}">
                      <a16:colId xmlns:a16="http://schemas.microsoft.com/office/drawing/2014/main" val="2263043944"/>
                    </a:ext>
                  </a:extLst>
                </a:gridCol>
              </a:tblGrid>
              <a:tr h="1018309">
                <a:tc>
                  <a:txBody>
                    <a:bodyPr/>
                    <a:lstStyle/>
                    <a:p>
                      <a:r>
                        <a:rPr lang="ru-RU" sz="4200" dirty="0">
                          <a:latin typeface="Cambria" panose="02040503050406030204" pitchFamily="18" charset="0"/>
                          <a:ea typeface="Cambria" panose="02040503050406030204" pitchFamily="18" charset="0"/>
                          <a:cs typeface="Arial" panose="020B0604020202020204" pitchFamily="34" charset="0"/>
                        </a:rPr>
                        <a:t>Структурная обработка исключений</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sp>
        <p:nvSpPr>
          <p:cNvPr id="7" name="Объект 6">
            <a:extLst>
              <a:ext uri="{FF2B5EF4-FFF2-40B4-BE49-F238E27FC236}">
                <a16:creationId xmlns:a16="http://schemas.microsoft.com/office/drawing/2014/main" id="{389FF4F3-573A-E56B-D456-6E4EB3FEF3B5}"/>
              </a:ext>
            </a:extLst>
          </p:cNvPr>
          <p:cNvSpPr>
            <a:spLocks noGrp="1"/>
          </p:cNvSpPr>
          <p:nvPr>
            <p:ph idx="1"/>
          </p:nvPr>
        </p:nvSpPr>
        <p:spPr>
          <a:xfrm>
            <a:off x="838200" y="1622724"/>
            <a:ext cx="10363200" cy="5123132"/>
          </a:xfrm>
        </p:spPr>
        <p:txBody>
          <a:bodyPr>
            <a:normAutofit/>
          </a:bodyPr>
          <a:lstStyle/>
          <a:p>
            <a:pPr marL="0" indent="0">
              <a:buNone/>
            </a:pPr>
            <a:r>
              <a:rPr lang="ru-RU" dirty="0">
                <a:latin typeface="Cambria" panose="02040503050406030204" pitchFamily="18" charset="0"/>
                <a:ea typeface="Cambria" panose="02040503050406030204" pitchFamily="18" charset="0"/>
              </a:rPr>
              <a:t>SEH предоставляет две основные возможности: </a:t>
            </a:r>
            <a:r>
              <a:rPr lang="ru-RU" b="1" dirty="0">
                <a:latin typeface="Cambria" panose="02040503050406030204" pitchFamily="18" charset="0"/>
                <a:ea typeface="Cambria" panose="02040503050406030204" pitchFamily="18" charset="0"/>
              </a:rPr>
              <a:t>обработку завершения </a:t>
            </a:r>
            <a:r>
              <a:rPr lang="ru-RU" dirty="0">
                <a:latin typeface="Cambria" panose="02040503050406030204" pitchFamily="18" charset="0"/>
                <a:ea typeface="Cambria" panose="02040503050406030204" pitchFamily="18" charset="0"/>
              </a:rPr>
              <a:t>(</a:t>
            </a:r>
            <a:r>
              <a:rPr lang="ru-RU" b="1" dirty="0">
                <a:latin typeface="Cambria" panose="02040503050406030204" pitchFamily="18" charset="0"/>
                <a:ea typeface="Cambria" panose="02040503050406030204" pitchFamily="18" charset="0"/>
              </a:rPr>
              <a:t>termination handling</a:t>
            </a:r>
            <a:r>
              <a:rPr lang="ru-RU" dirty="0">
                <a:latin typeface="Cambria" panose="02040503050406030204" pitchFamily="18" charset="0"/>
                <a:ea typeface="Cambria" panose="02040503050406030204" pitchFamily="18" charset="0"/>
              </a:rPr>
              <a:t>) и </a:t>
            </a:r>
            <a:r>
              <a:rPr lang="ru-RU" b="1" dirty="0">
                <a:latin typeface="Cambria" panose="02040503050406030204" pitchFamily="18" charset="0"/>
                <a:ea typeface="Cambria" panose="02040503050406030204" pitchFamily="18" charset="0"/>
              </a:rPr>
              <a:t>обработку исключений </a:t>
            </a:r>
            <a:r>
              <a:rPr lang="ru-RU" dirty="0">
                <a:latin typeface="Cambria" panose="02040503050406030204" pitchFamily="18" charset="0"/>
                <a:ea typeface="Cambria" panose="02040503050406030204" pitchFamily="18" charset="0"/>
              </a:rPr>
              <a:t>(</a:t>
            </a:r>
            <a:r>
              <a:rPr lang="ru-RU" b="1" dirty="0">
                <a:latin typeface="Cambria" panose="02040503050406030204" pitchFamily="18" charset="0"/>
                <a:ea typeface="Cambria" panose="02040503050406030204" pitchFamily="18" charset="0"/>
              </a:rPr>
              <a:t>exception handling</a:t>
            </a:r>
            <a:r>
              <a:rPr lang="ru-RU" dirty="0">
                <a:latin typeface="Cambria" panose="02040503050406030204" pitchFamily="18" charset="0"/>
                <a:ea typeface="Cambria" panose="02040503050406030204" pitchFamily="18" charset="0"/>
              </a:rPr>
              <a:t>)</a:t>
            </a:r>
          </a:p>
          <a:p>
            <a:pPr marL="0" indent="0">
              <a:buNone/>
            </a:pPr>
            <a:r>
              <a:rPr lang="ru-RU" dirty="0">
                <a:latin typeface="Cambria" panose="02040503050406030204" pitchFamily="18" charset="0"/>
                <a:ea typeface="Cambria" panose="02040503050406030204" pitchFamily="18" charset="0"/>
              </a:rPr>
              <a:t>Не путайте SEH с обработкой исключений в C++, которая представляет собой</a:t>
            </a:r>
            <a:r>
              <a:rPr lang="en-US" dirty="0">
                <a:latin typeface="Cambria" panose="02040503050406030204" pitchFamily="18" charset="0"/>
                <a:ea typeface="Cambria" panose="02040503050406030204" pitchFamily="18" charset="0"/>
              </a:rPr>
              <a:t> </a:t>
            </a:r>
            <a:r>
              <a:rPr lang="ru-RU" dirty="0">
                <a:latin typeface="Cambria" panose="02040503050406030204" pitchFamily="18" charset="0"/>
                <a:ea typeface="Cambria" panose="02040503050406030204" pitchFamily="18" charset="0"/>
              </a:rPr>
              <a:t>еще одну форму обработки исключений, построенную на применении ключевых слов языка C++ </a:t>
            </a:r>
            <a:r>
              <a:rPr lang="ru-RU" b="1" dirty="0" err="1">
                <a:latin typeface="Cambria" panose="02040503050406030204" pitchFamily="18" charset="0"/>
                <a:ea typeface="Cambria" panose="02040503050406030204" pitchFamily="18" charset="0"/>
              </a:rPr>
              <a:t>catch</a:t>
            </a:r>
            <a:r>
              <a:rPr lang="ru-RU" dirty="0">
                <a:latin typeface="Cambria" panose="02040503050406030204" pitchFamily="18" charset="0"/>
                <a:ea typeface="Cambria" panose="02040503050406030204" pitchFamily="18" charset="0"/>
              </a:rPr>
              <a:t> и </a:t>
            </a:r>
            <a:r>
              <a:rPr lang="ru-RU" b="1" dirty="0" err="1">
                <a:latin typeface="Cambria" panose="02040503050406030204" pitchFamily="18" charset="0"/>
                <a:ea typeface="Cambria" panose="02040503050406030204" pitchFamily="18" charset="0"/>
              </a:rPr>
              <a:t>throw</a:t>
            </a:r>
            <a:r>
              <a:rPr lang="ru-RU" dirty="0">
                <a:latin typeface="Cambria" panose="02040503050406030204" pitchFamily="18" charset="0"/>
                <a:ea typeface="Cambria" panose="02040503050406030204" pitchFamily="18" charset="0"/>
              </a:rPr>
              <a:t>. При этом Microsoft Visual C++ использует преимущества поддержки SEH, уже обеспеченной компилятором и операционными системами Windows</a:t>
            </a:r>
            <a:endParaRPr lang="en-US" dirty="0">
              <a:latin typeface="Cambria" panose="02040503050406030204" pitchFamily="18" charset="0"/>
              <a:ea typeface="Cambria" panose="02040503050406030204" pitchFamily="18" charset="0"/>
            </a:endParaRPr>
          </a:p>
          <a:p>
            <a:pPr marL="0" indent="0">
              <a:buNone/>
            </a:pPr>
            <a:r>
              <a:rPr lang="ru-RU" dirty="0">
                <a:latin typeface="Cambria" panose="02040503050406030204" pitchFamily="18" charset="0"/>
                <a:ea typeface="Cambria" panose="02040503050406030204" pitchFamily="18" charset="0"/>
              </a:rPr>
              <a:t>Несколько подробнее данный механизм будет рассмотрен позже в данной лекции</a:t>
            </a:r>
          </a:p>
        </p:txBody>
      </p:sp>
    </p:spTree>
    <p:extLst>
      <p:ext uri="{BB962C8B-B14F-4D97-AF65-F5344CB8AC3E}">
        <p14:creationId xmlns:p14="http://schemas.microsoft.com/office/powerpoint/2010/main" val="31031050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nvGraphicFramePr>
        <p:xfrm>
          <a:off x="990600" y="365126"/>
          <a:ext cx="10210800" cy="1018309"/>
        </p:xfrm>
        <a:graphic>
          <a:graphicData uri="http://schemas.openxmlformats.org/drawingml/2006/table">
            <a:tbl>
              <a:tblPr/>
              <a:tblGrid>
                <a:gridCol w="10210800">
                  <a:extLst>
                    <a:ext uri="{9D8B030D-6E8A-4147-A177-3AD203B41FA5}">
                      <a16:colId xmlns:a16="http://schemas.microsoft.com/office/drawing/2014/main" val="2263043944"/>
                    </a:ext>
                  </a:extLst>
                </a:gridCol>
              </a:tblGrid>
              <a:tr h="1018309">
                <a:tc>
                  <a:txBody>
                    <a:bodyPr/>
                    <a:lstStyle/>
                    <a:p>
                      <a:r>
                        <a:rPr lang="ru-RU" sz="4200" dirty="0">
                          <a:latin typeface="Cambria" panose="02040503050406030204" pitchFamily="18" charset="0"/>
                          <a:ea typeface="Cambria" panose="02040503050406030204" pitchFamily="18" charset="0"/>
                          <a:cs typeface="Arial" panose="020B0604020202020204" pitchFamily="34" charset="0"/>
                        </a:rPr>
                        <a:t>Структурная обработка исключений</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sp>
        <p:nvSpPr>
          <p:cNvPr id="7" name="Объект 6">
            <a:extLst>
              <a:ext uri="{FF2B5EF4-FFF2-40B4-BE49-F238E27FC236}">
                <a16:creationId xmlns:a16="http://schemas.microsoft.com/office/drawing/2014/main" id="{389FF4F3-573A-E56B-D456-6E4EB3FEF3B5}"/>
              </a:ext>
            </a:extLst>
          </p:cNvPr>
          <p:cNvSpPr>
            <a:spLocks noGrp="1"/>
          </p:cNvSpPr>
          <p:nvPr>
            <p:ph idx="1"/>
          </p:nvPr>
        </p:nvSpPr>
        <p:spPr>
          <a:xfrm>
            <a:off x="838200" y="1622724"/>
            <a:ext cx="10363200" cy="5123132"/>
          </a:xfrm>
        </p:spPr>
        <p:txBody>
          <a:bodyPr>
            <a:normAutofit/>
          </a:bodyPr>
          <a:lstStyle/>
          <a:p>
            <a:pPr marL="0" indent="0">
              <a:buNone/>
            </a:pPr>
            <a:r>
              <a:rPr lang="ru-RU" dirty="0">
                <a:latin typeface="Cambria" panose="02040503050406030204" pitchFamily="18" charset="0"/>
                <a:ea typeface="Cambria" panose="02040503050406030204" pitchFamily="18" charset="0"/>
              </a:rPr>
              <a:t>Забегая наперёд стоит привести список ключевых слов используемых для работы с </a:t>
            </a:r>
            <a:r>
              <a:rPr lang="en-US" dirty="0">
                <a:latin typeface="Cambria" panose="02040503050406030204" pitchFamily="18" charset="0"/>
                <a:ea typeface="Cambria" panose="02040503050406030204" pitchFamily="18" charset="0"/>
              </a:rPr>
              <a:t>SEH </a:t>
            </a:r>
            <a:r>
              <a:rPr lang="ru-RU" dirty="0">
                <a:latin typeface="Cambria" panose="02040503050406030204" pitchFamily="18" charset="0"/>
                <a:ea typeface="Cambria" panose="02040503050406030204" pitchFamily="18" charset="0"/>
              </a:rPr>
              <a:t>в </a:t>
            </a:r>
            <a:r>
              <a:rPr lang="en-US" dirty="0">
                <a:latin typeface="Cambria" panose="02040503050406030204" pitchFamily="18" charset="0"/>
                <a:ea typeface="Cambria" panose="02040503050406030204" pitchFamily="18" charset="0"/>
              </a:rPr>
              <a:t>MSVC:</a:t>
            </a:r>
          </a:p>
          <a:p>
            <a:pPr marL="0" indent="0">
              <a:buNone/>
            </a:pPr>
            <a:endParaRPr lang="ru-RU" dirty="0">
              <a:latin typeface="Cambria" panose="02040503050406030204" pitchFamily="18" charset="0"/>
              <a:ea typeface="Cambria" panose="02040503050406030204" pitchFamily="18" charset="0"/>
            </a:endParaRPr>
          </a:p>
        </p:txBody>
      </p:sp>
      <p:graphicFrame>
        <p:nvGraphicFramePr>
          <p:cNvPr id="3" name="Table 2">
            <a:extLst>
              <a:ext uri="{FF2B5EF4-FFF2-40B4-BE49-F238E27FC236}">
                <a16:creationId xmlns:a16="http://schemas.microsoft.com/office/drawing/2014/main" id="{00ADA86F-5E96-E23B-1FD7-21DC0707DA8D}"/>
              </a:ext>
            </a:extLst>
          </p:cNvPr>
          <p:cNvGraphicFramePr>
            <a:graphicFrameLocks noGrp="1"/>
          </p:cNvGraphicFramePr>
          <p:nvPr>
            <p:extLst>
              <p:ext uri="{D42A27DB-BD31-4B8C-83A1-F6EECF244321}">
                <p14:modId xmlns:p14="http://schemas.microsoft.com/office/powerpoint/2010/main" val="2621905364"/>
              </p:ext>
            </p:extLst>
          </p:nvPr>
        </p:nvGraphicFramePr>
        <p:xfrm>
          <a:off x="914400" y="2694121"/>
          <a:ext cx="10363200" cy="3505200"/>
        </p:xfrm>
        <a:graphic>
          <a:graphicData uri="http://schemas.openxmlformats.org/drawingml/2006/table">
            <a:tbl>
              <a:tblPr firstRow="1" bandRow="1">
                <a:tableStyleId>{2D5ABB26-0587-4C30-8999-92F81FD0307C}</a:tableStyleId>
              </a:tblPr>
              <a:tblGrid>
                <a:gridCol w="3092777">
                  <a:extLst>
                    <a:ext uri="{9D8B030D-6E8A-4147-A177-3AD203B41FA5}">
                      <a16:colId xmlns:a16="http://schemas.microsoft.com/office/drawing/2014/main" val="2703696362"/>
                    </a:ext>
                  </a:extLst>
                </a:gridCol>
                <a:gridCol w="7270423">
                  <a:extLst>
                    <a:ext uri="{9D8B030D-6E8A-4147-A177-3AD203B41FA5}">
                      <a16:colId xmlns:a16="http://schemas.microsoft.com/office/drawing/2014/main" val="1993596197"/>
                    </a:ext>
                  </a:extLst>
                </a:gridCol>
              </a:tblGrid>
              <a:tr h="0">
                <a:tc>
                  <a:txBody>
                    <a:bodyPr/>
                    <a:lstStyle/>
                    <a:p>
                      <a:pPr algn="ctr"/>
                      <a:r>
                        <a:rPr lang="ru-RU" sz="2000" b="1" dirty="0">
                          <a:latin typeface="Cambria" panose="02040503050406030204" pitchFamily="18" charset="0"/>
                          <a:ea typeface="Cambria" panose="02040503050406030204" pitchFamily="18" charset="0"/>
                        </a:rPr>
                        <a:t>Ключевое слово</a:t>
                      </a:r>
                      <a:endParaRPr lang="en-US" sz="2000" b="1" dirty="0">
                        <a:latin typeface="Cambria" panose="02040503050406030204" pitchFamily="18" charset="0"/>
                        <a:ea typeface="Cambria" panose="02040503050406030204" pitchFamily="18" charset="0"/>
                      </a:endParaRPr>
                    </a:p>
                  </a:txBody>
                  <a:tcPr anchor="ctr"/>
                </a:tc>
                <a:tc>
                  <a:txBody>
                    <a:bodyPr/>
                    <a:lstStyle/>
                    <a:p>
                      <a:pPr algn="ctr"/>
                      <a:r>
                        <a:rPr lang="ru-RU" sz="2000" b="1" dirty="0">
                          <a:latin typeface="Cambria" panose="02040503050406030204" pitchFamily="18" charset="0"/>
                          <a:ea typeface="Cambria" panose="02040503050406030204" pitchFamily="18" charset="0"/>
                        </a:rPr>
                        <a:t>Описание</a:t>
                      </a:r>
                      <a:endParaRPr lang="en-US" sz="2000" b="1" dirty="0">
                        <a:latin typeface="Cambria" panose="02040503050406030204" pitchFamily="18" charset="0"/>
                        <a:ea typeface="Cambria" panose="02040503050406030204" pitchFamily="18" charset="0"/>
                      </a:endParaRPr>
                    </a:p>
                  </a:txBody>
                  <a:tcPr anchor="ctr"/>
                </a:tc>
                <a:extLst>
                  <a:ext uri="{0D108BD9-81ED-4DB2-BD59-A6C34878D82A}">
                    <a16:rowId xmlns:a16="http://schemas.microsoft.com/office/drawing/2014/main" val="2354304046"/>
                  </a:ext>
                </a:extLst>
              </a:tr>
              <a:tr h="370840">
                <a:tc>
                  <a:txBody>
                    <a:bodyPr/>
                    <a:lstStyle/>
                    <a:p>
                      <a:pPr algn="ctr"/>
                      <a:r>
                        <a:rPr lang="ru-RU" sz="2000" b="1" dirty="0">
                          <a:latin typeface="Cambria" panose="02040503050406030204" pitchFamily="18" charset="0"/>
                          <a:ea typeface="Cambria" panose="02040503050406030204" pitchFamily="18" charset="0"/>
                        </a:rPr>
                        <a:t>__</a:t>
                      </a:r>
                      <a:r>
                        <a:rPr lang="en-US" sz="2000" b="1" dirty="0">
                          <a:latin typeface="Cambria" panose="02040503050406030204" pitchFamily="18" charset="0"/>
                          <a:ea typeface="Cambria" panose="02040503050406030204" pitchFamily="18" charset="0"/>
                        </a:rPr>
                        <a:t>try</a:t>
                      </a:r>
                    </a:p>
                  </a:txBody>
                  <a:tcPr/>
                </a:tc>
                <a:tc>
                  <a:txBody>
                    <a:bodyPr/>
                    <a:lstStyle/>
                    <a:p>
                      <a:pPr algn="ctr"/>
                      <a:r>
                        <a:rPr lang="ru-RU" sz="2000" dirty="0">
                          <a:latin typeface="Cambria" panose="02040503050406030204" pitchFamily="18" charset="0"/>
                          <a:ea typeface="Cambria" panose="02040503050406030204" pitchFamily="18" charset="0"/>
                        </a:rPr>
                        <a:t>Начинает блок кода, в котором могут возникать исключения</a:t>
                      </a:r>
                      <a:endParaRPr lang="en-US" sz="2000" dirty="0">
                        <a:latin typeface="Cambria" panose="02040503050406030204" pitchFamily="18" charset="0"/>
                        <a:ea typeface="Cambria" panose="02040503050406030204" pitchFamily="18" charset="0"/>
                      </a:endParaRPr>
                    </a:p>
                  </a:txBody>
                  <a:tcPr/>
                </a:tc>
                <a:extLst>
                  <a:ext uri="{0D108BD9-81ED-4DB2-BD59-A6C34878D82A}">
                    <a16:rowId xmlns:a16="http://schemas.microsoft.com/office/drawing/2014/main" val="2361569851"/>
                  </a:ext>
                </a:extLst>
              </a:tr>
              <a:tr h="370840">
                <a:tc>
                  <a:txBody>
                    <a:bodyPr/>
                    <a:lstStyle/>
                    <a:p>
                      <a:pPr algn="ctr"/>
                      <a:r>
                        <a:rPr lang="en-US" sz="2000" b="1" dirty="0">
                          <a:latin typeface="Cambria" panose="02040503050406030204" pitchFamily="18" charset="0"/>
                          <a:ea typeface="Cambria" panose="02040503050406030204" pitchFamily="18" charset="0"/>
                        </a:rPr>
                        <a:t>__except</a:t>
                      </a:r>
                    </a:p>
                  </a:txBody>
                  <a:tcPr/>
                </a:tc>
                <a:tc>
                  <a:txBody>
                    <a:bodyPr/>
                    <a:lstStyle/>
                    <a:p>
                      <a:pPr algn="ctr"/>
                      <a:r>
                        <a:rPr lang="ru-RU" sz="2000" dirty="0">
                          <a:latin typeface="Cambria" panose="02040503050406030204" pitchFamily="18" charset="0"/>
                          <a:ea typeface="Cambria" panose="02040503050406030204" pitchFamily="18" charset="0"/>
                        </a:rPr>
                        <a:t>Указывает, обработано ли исключение, и предоставляет код обработки, если это так</a:t>
                      </a:r>
                      <a:endParaRPr lang="en-US" sz="2000" dirty="0">
                        <a:latin typeface="Cambria" panose="02040503050406030204" pitchFamily="18" charset="0"/>
                        <a:ea typeface="Cambria" panose="02040503050406030204" pitchFamily="18" charset="0"/>
                      </a:endParaRPr>
                    </a:p>
                  </a:txBody>
                  <a:tcPr/>
                </a:tc>
                <a:extLst>
                  <a:ext uri="{0D108BD9-81ED-4DB2-BD59-A6C34878D82A}">
                    <a16:rowId xmlns:a16="http://schemas.microsoft.com/office/drawing/2014/main" val="4146670119"/>
                  </a:ext>
                </a:extLst>
              </a:tr>
              <a:tr h="370840">
                <a:tc>
                  <a:txBody>
                    <a:bodyPr/>
                    <a:lstStyle/>
                    <a:p>
                      <a:pPr algn="ctr"/>
                      <a:r>
                        <a:rPr lang="en-US" sz="2000" b="1" dirty="0">
                          <a:latin typeface="Cambria" panose="02040503050406030204" pitchFamily="18" charset="0"/>
                          <a:ea typeface="Cambria" panose="02040503050406030204" pitchFamily="18" charset="0"/>
                        </a:rPr>
                        <a:t>__finally</a:t>
                      </a:r>
                    </a:p>
                  </a:txBody>
                  <a:tcPr/>
                </a:tc>
                <a:tc>
                  <a:txBody>
                    <a:bodyPr/>
                    <a:lstStyle/>
                    <a:p>
                      <a:pPr algn="ctr"/>
                      <a:r>
                        <a:rPr lang="ru-RU" sz="2000" dirty="0">
                          <a:latin typeface="Cambria" panose="02040503050406030204" pitchFamily="18" charset="0"/>
                          <a:ea typeface="Cambria" panose="02040503050406030204" pitchFamily="18" charset="0"/>
                        </a:rPr>
                        <a:t>Предоставляет код, который гарантированно будет выполнен независимо от того, завершается ли блок __</a:t>
                      </a:r>
                      <a:r>
                        <a:rPr lang="ru-RU" sz="2000" dirty="0" err="1">
                          <a:latin typeface="Cambria" panose="02040503050406030204" pitchFamily="18" charset="0"/>
                          <a:ea typeface="Cambria" panose="02040503050406030204" pitchFamily="18" charset="0"/>
                        </a:rPr>
                        <a:t>try</a:t>
                      </a:r>
                      <a:r>
                        <a:rPr lang="ru-RU" sz="2000" dirty="0">
                          <a:latin typeface="Cambria" panose="02040503050406030204" pitchFamily="18" charset="0"/>
                          <a:ea typeface="Cambria" panose="02040503050406030204" pitchFamily="18" charset="0"/>
                        </a:rPr>
                        <a:t> обычным образом, с помощью инструкции </a:t>
                      </a:r>
                      <a:r>
                        <a:rPr lang="ru-RU" sz="2000" dirty="0" err="1">
                          <a:latin typeface="Cambria" panose="02040503050406030204" pitchFamily="18" charset="0"/>
                          <a:ea typeface="Cambria" panose="02040503050406030204" pitchFamily="18" charset="0"/>
                        </a:rPr>
                        <a:t>return</a:t>
                      </a:r>
                      <a:r>
                        <a:rPr lang="ru-RU" sz="2000" dirty="0">
                          <a:latin typeface="Cambria" panose="02040503050406030204" pitchFamily="18" charset="0"/>
                          <a:ea typeface="Cambria" panose="02040503050406030204" pitchFamily="18" charset="0"/>
                        </a:rPr>
                        <a:t> или из-за</a:t>
                      </a:r>
                    </a:p>
                    <a:p>
                      <a:pPr algn="ctr"/>
                      <a:r>
                        <a:rPr lang="ru-RU" sz="2000" dirty="0">
                          <a:latin typeface="Cambria" panose="02040503050406030204" pitchFamily="18" charset="0"/>
                          <a:ea typeface="Cambria" panose="02040503050406030204" pitchFamily="18" charset="0"/>
                        </a:rPr>
                        <a:t>исключения</a:t>
                      </a:r>
                      <a:endParaRPr lang="en-US" sz="2000" dirty="0">
                        <a:latin typeface="Cambria" panose="02040503050406030204" pitchFamily="18" charset="0"/>
                        <a:ea typeface="Cambria" panose="02040503050406030204" pitchFamily="18" charset="0"/>
                      </a:endParaRPr>
                    </a:p>
                  </a:txBody>
                  <a:tcPr/>
                </a:tc>
                <a:extLst>
                  <a:ext uri="{0D108BD9-81ED-4DB2-BD59-A6C34878D82A}">
                    <a16:rowId xmlns:a16="http://schemas.microsoft.com/office/drawing/2014/main" val="884191819"/>
                  </a:ext>
                </a:extLst>
              </a:tr>
              <a:tr h="0">
                <a:tc>
                  <a:txBody>
                    <a:bodyPr/>
                    <a:lstStyle/>
                    <a:p>
                      <a:pPr algn="ctr"/>
                      <a:r>
                        <a:rPr lang="en-US" sz="2000" b="1" dirty="0">
                          <a:latin typeface="Cambria" panose="02040503050406030204" pitchFamily="18" charset="0"/>
                          <a:ea typeface="Cambria" panose="02040503050406030204" pitchFamily="18" charset="0"/>
                        </a:rPr>
                        <a:t>__leave</a:t>
                      </a:r>
                    </a:p>
                  </a:txBody>
                  <a:tcPr/>
                </a:tc>
                <a:tc>
                  <a:txBody>
                    <a:bodyPr/>
                    <a:lstStyle/>
                    <a:p>
                      <a:pPr algn="ctr"/>
                      <a:r>
                        <a:rPr lang="ru-RU" sz="2000" dirty="0">
                          <a:latin typeface="Cambria" panose="02040503050406030204" pitchFamily="18" charset="0"/>
                          <a:ea typeface="Cambria" panose="02040503050406030204" pitchFamily="18" charset="0"/>
                        </a:rPr>
                        <a:t>Предоставляет оптимизированный механизм для перехода к блоку __</a:t>
                      </a:r>
                      <a:r>
                        <a:rPr lang="ru-RU" sz="2000" dirty="0" err="1">
                          <a:latin typeface="Cambria" panose="02040503050406030204" pitchFamily="18" charset="0"/>
                          <a:ea typeface="Cambria" panose="02040503050406030204" pitchFamily="18" charset="0"/>
                        </a:rPr>
                        <a:t>finally</a:t>
                      </a:r>
                      <a:r>
                        <a:rPr lang="ru-RU" sz="2000" dirty="0">
                          <a:latin typeface="Cambria" panose="02040503050406030204" pitchFamily="18" charset="0"/>
                          <a:ea typeface="Cambria" panose="02040503050406030204" pitchFamily="18" charset="0"/>
                        </a:rPr>
                        <a:t> откуда-либо из блока __</a:t>
                      </a:r>
                      <a:r>
                        <a:rPr lang="ru-RU" sz="2000" dirty="0" err="1">
                          <a:latin typeface="Cambria" panose="02040503050406030204" pitchFamily="18" charset="0"/>
                          <a:ea typeface="Cambria" panose="02040503050406030204" pitchFamily="18" charset="0"/>
                        </a:rPr>
                        <a:t>try</a:t>
                      </a:r>
                      <a:endParaRPr lang="en-US" sz="2000" dirty="0">
                        <a:latin typeface="Cambria" panose="02040503050406030204" pitchFamily="18" charset="0"/>
                        <a:ea typeface="Cambria" panose="02040503050406030204" pitchFamily="18" charset="0"/>
                      </a:endParaRPr>
                    </a:p>
                  </a:txBody>
                  <a:tcPr/>
                </a:tc>
                <a:extLst>
                  <a:ext uri="{0D108BD9-81ED-4DB2-BD59-A6C34878D82A}">
                    <a16:rowId xmlns:a16="http://schemas.microsoft.com/office/drawing/2014/main" val="2142425448"/>
                  </a:ext>
                </a:extLst>
              </a:tr>
            </a:tbl>
          </a:graphicData>
        </a:graphic>
      </p:graphicFrame>
    </p:spTree>
    <p:extLst>
      <p:ext uri="{BB962C8B-B14F-4D97-AF65-F5344CB8AC3E}">
        <p14:creationId xmlns:p14="http://schemas.microsoft.com/office/powerpoint/2010/main" val="21152666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nvGraphicFramePr>
        <p:xfrm>
          <a:off x="990600" y="365126"/>
          <a:ext cx="10210800" cy="1018309"/>
        </p:xfrm>
        <a:graphic>
          <a:graphicData uri="http://schemas.openxmlformats.org/drawingml/2006/table">
            <a:tbl>
              <a:tblPr/>
              <a:tblGrid>
                <a:gridCol w="10210800">
                  <a:extLst>
                    <a:ext uri="{9D8B030D-6E8A-4147-A177-3AD203B41FA5}">
                      <a16:colId xmlns:a16="http://schemas.microsoft.com/office/drawing/2014/main" val="2263043944"/>
                    </a:ext>
                  </a:extLst>
                </a:gridCol>
              </a:tblGrid>
              <a:tr h="1018309">
                <a:tc>
                  <a:txBody>
                    <a:bodyPr/>
                    <a:lstStyle/>
                    <a:p>
                      <a:r>
                        <a:rPr lang="ru-RU" sz="4200" dirty="0">
                          <a:latin typeface="Cambria" panose="02040503050406030204" pitchFamily="18" charset="0"/>
                          <a:ea typeface="Cambria" panose="02040503050406030204" pitchFamily="18" charset="0"/>
                          <a:cs typeface="Arial" panose="020B0604020202020204" pitchFamily="34" charset="0"/>
                        </a:rPr>
                        <a:t>Структурная обработка исключений</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sp>
        <p:nvSpPr>
          <p:cNvPr id="7" name="Объект 6">
            <a:extLst>
              <a:ext uri="{FF2B5EF4-FFF2-40B4-BE49-F238E27FC236}">
                <a16:creationId xmlns:a16="http://schemas.microsoft.com/office/drawing/2014/main" id="{389FF4F3-573A-E56B-D456-6E4EB3FEF3B5}"/>
              </a:ext>
            </a:extLst>
          </p:cNvPr>
          <p:cNvSpPr>
            <a:spLocks noGrp="1"/>
          </p:cNvSpPr>
          <p:nvPr>
            <p:ph idx="1"/>
          </p:nvPr>
        </p:nvSpPr>
        <p:spPr>
          <a:xfrm>
            <a:off x="838200" y="1622724"/>
            <a:ext cx="10363200" cy="5123132"/>
          </a:xfrm>
        </p:spPr>
        <p:txBody>
          <a:bodyPr>
            <a:normAutofit/>
          </a:bodyPr>
          <a:lstStyle/>
          <a:p>
            <a:pPr marL="0" indent="0">
              <a:buNone/>
            </a:pPr>
            <a:r>
              <a:rPr lang="ru-RU" dirty="0">
                <a:latin typeface="Cambria" panose="02040503050406030204" pitchFamily="18" charset="0"/>
                <a:ea typeface="Cambria" panose="02040503050406030204" pitchFamily="18" charset="0"/>
              </a:rPr>
              <a:t>Собственно, </a:t>
            </a:r>
            <a:r>
              <a:rPr lang="ru-RU" b="1" dirty="0">
                <a:latin typeface="Cambria" panose="02040503050406030204" pitchFamily="18" charset="0"/>
                <a:ea typeface="Cambria" panose="02040503050406030204" pitchFamily="18" charset="0"/>
              </a:rPr>
              <a:t>обработчик завершения (__</a:t>
            </a:r>
            <a:r>
              <a:rPr lang="en-US" b="1" dirty="0">
                <a:latin typeface="Cambria" panose="02040503050406030204" pitchFamily="18" charset="0"/>
                <a:ea typeface="Cambria" panose="02040503050406030204" pitchFamily="18" charset="0"/>
              </a:rPr>
              <a:t>finally</a:t>
            </a:r>
            <a:r>
              <a:rPr lang="ru-RU" b="1" dirty="0">
                <a:latin typeface="Cambria" panose="02040503050406030204" pitchFamily="18" charset="0"/>
                <a:ea typeface="Cambria" panose="02040503050406030204" pitchFamily="18" charset="0"/>
              </a:rPr>
              <a:t>) </a:t>
            </a:r>
            <a:r>
              <a:rPr lang="ru-RU" dirty="0">
                <a:latin typeface="Cambria" panose="02040503050406030204" pitchFamily="18" charset="0"/>
                <a:ea typeface="Cambria" panose="02040503050406030204" pitchFamily="18" charset="0"/>
              </a:rPr>
              <a:t>гарантирует, что блок кода (собственно обработчик) будет выполнен независимо от того, как происходит выход из другого блока кода – защищенного участка программы. Синтаксис обработчика завершения при работе с компилятором M</a:t>
            </a:r>
            <a:r>
              <a:rPr lang="en-US" dirty="0">
                <a:latin typeface="Cambria" panose="02040503050406030204" pitchFamily="18" charset="0"/>
                <a:ea typeface="Cambria" panose="02040503050406030204" pitchFamily="18" charset="0"/>
              </a:rPr>
              <a:t>S</a:t>
            </a:r>
            <a:r>
              <a:rPr lang="ru-RU" dirty="0">
                <a:latin typeface="Cambria" panose="02040503050406030204" pitchFamily="18" charset="0"/>
                <a:ea typeface="Cambria" panose="02040503050406030204" pitchFamily="18" charset="0"/>
              </a:rPr>
              <a:t>VC</a:t>
            </a:r>
            <a:r>
              <a:rPr lang="en-US" dirty="0">
                <a:latin typeface="Cambria" panose="02040503050406030204" pitchFamily="18" charset="0"/>
                <a:ea typeface="Cambria" panose="02040503050406030204" pitchFamily="18" charset="0"/>
              </a:rPr>
              <a:t> </a:t>
            </a:r>
            <a:r>
              <a:rPr lang="ru-RU" dirty="0">
                <a:latin typeface="Cambria" panose="02040503050406030204" pitchFamily="18" charset="0"/>
                <a:ea typeface="Cambria" panose="02040503050406030204" pitchFamily="18" charset="0"/>
              </a:rPr>
              <a:t>выглядит так:</a:t>
            </a:r>
          </a:p>
        </p:txBody>
      </p:sp>
      <p:pic>
        <p:nvPicPr>
          <p:cNvPr id="4" name="Picture 3">
            <a:extLst>
              <a:ext uri="{FF2B5EF4-FFF2-40B4-BE49-F238E27FC236}">
                <a16:creationId xmlns:a16="http://schemas.microsoft.com/office/drawing/2014/main" id="{2F8A12A2-3FC4-5184-362F-2E052F126870}"/>
              </a:ext>
            </a:extLst>
          </p:cNvPr>
          <p:cNvPicPr>
            <a:picLocks noChangeAspect="1"/>
          </p:cNvPicPr>
          <p:nvPr/>
        </p:nvPicPr>
        <p:blipFill>
          <a:blip r:embed="rId2"/>
          <a:stretch>
            <a:fillRect/>
          </a:stretch>
        </p:blipFill>
        <p:spPr>
          <a:xfrm>
            <a:off x="4357939" y="4274777"/>
            <a:ext cx="3476122" cy="221809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843108958"/>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41099</TotalTime>
  <Words>4142</Words>
  <Application>Microsoft Office PowerPoint</Application>
  <PresentationFormat>Widescreen</PresentationFormat>
  <Paragraphs>267</Paragraphs>
  <Slides>60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60</vt:i4>
      </vt:variant>
    </vt:vector>
  </HeadingPairs>
  <TitlesOfParts>
    <vt:vector size="67" baseType="lpstr">
      <vt:lpstr>Arial</vt:lpstr>
      <vt:lpstr>Calibri</vt:lpstr>
      <vt:lpstr>Calibri Light</vt:lpstr>
      <vt:lpstr>Cambria</vt:lpstr>
      <vt:lpstr>Verdana</vt:lpstr>
      <vt:lpstr>Wingdings</vt:lpstr>
      <vt:lpstr>Тема Office</vt:lpstr>
      <vt:lpstr>Системное программирование</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Системное программирование</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Pavel Bernatsky</dc:creator>
  <cp:lastModifiedBy>Pavel Bernatsky</cp:lastModifiedBy>
  <cp:revision>1033</cp:revision>
  <dcterms:created xsi:type="dcterms:W3CDTF">2024-09-04T11:03:42Z</dcterms:created>
  <dcterms:modified xsi:type="dcterms:W3CDTF">2025-04-02T07:48:27Z</dcterms:modified>
</cp:coreProperties>
</file>