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70" r:id="rId10"/>
    <p:sldId id="271" r:id="rId11"/>
    <p:sldId id="280" r:id="rId12"/>
    <p:sldId id="28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3" r:id="rId23"/>
    <p:sldId id="284" r:id="rId24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1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499EE1-4ED5-4195-BBE2-10FDECDF8D5A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A6D3341-9D6F-420E-AF03-B998E7E0C1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75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Très</a:t>
            </a:r>
            <a:r>
              <a:rPr lang="fr-FR" baseline="0" dirty="0" smtClean="0"/>
              <a:t> beau travail!!</a:t>
            </a:r>
          </a:p>
          <a:p>
            <a:r>
              <a:rPr lang="fr-FR" baseline="0" dirty="0" smtClean="0"/>
              <a:t>Patrick Génaux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D3341-9D6F-420E-AF03-B998E7E0C15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02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D3341-9D6F-420E-AF03-B998E7E0C15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27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A5D8-E2BF-834A-924F-F1AA9F38715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89C-7903-494C-A155-B5686DEC3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8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A5D8-E2BF-834A-924F-F1AA9F38715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89C-7903-494C-A155-B5686DEC3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A5D8-E2BF-834A-924F-F1AA9F38715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89C-7903-494C-A155-B5686DEC3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2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A5D8-E2BF-834A-924F-F1AA9F38715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89C-7903-494C-A155-B5686DEC3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A5D8-E2BF-834A-924F-F1AA9F38715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89C-7903-494C-A155-B5686DEC3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4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A5D8-E2BF-834A-924F-F1AA9F38715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89C-7903-494C-A155-B5686DEC3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A5D8-E2BF-834A-924F-F1AA9F38715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89C-7903-494C-A155-B5686DEC3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9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A5D8-E2BF-834A-924F-F1AA9F38715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89C-7903-494C-A155-B5686DEC3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8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A5D8-E2BF-834A-924F-F1AA9F38715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89C-7903-494C-A155-B5686DEC3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A5D8-E2BF-834A-924F-F1AA9F38715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89C-7903-494C-A155-B5686DEC3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A5D8-E2BF-834A-924F-F1AA9F38715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989C-7903-494C-A155-B5686DEC3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A5D8-E2BF-834A-924F-F1AA9F38715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989C-7903-494C-A155-B5686DEC3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6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jpe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jpe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jpe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emf"/><Relationship Id="rId7" Type="http://schemas.openxmlformats.org/officeDocument/2006/relationships/image" Target="../media/image63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36.png"/><Relationship Id="rId4" Type="http://schemas.openxmlformats.org/officeDocument/2006/relationships/image" Target="../media/image61.emf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6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63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69.png"/><Relationship Id="rId7" Type="http://schemas.openxmlformats.org/officeDocument/2006/relationships/image" Target="../media/image89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2.png"/><Relationship Id="rId5" Type="http://schemas.openxmlformats.org/officeDocument/2006/relationships/image" Target="../media/image87.png"/><Relationship Id="rId15" Type="http://schemas.openxmlformats.org/officeDocument/2006/relationships/image" Target="../media/image96.png"/><Relationship Id="rId10" Type="http://schemas.openxmlformats.org/officeDocument/2006/relationships/image" Target="../media/image81.png"/><Relationship Id="rId19" Type="http://schemas.openxmlformats.org/officeDocument/2006/relationships/image" Target="../media/image59.png"/><Relationship Id="rId4" Type="http://schemas.openxmlformats.org/officeDocument/2006/relationships/image" Target="../media/image70.png"/><Relationship Id="rId9" Type="http://schemas.openxmlformats.org/officeDocument/2006/relationships/image" Target="../media/image91.png"/><Relationship Id="rId14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 presen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652" cy="6858000"/>
          </a:xfrm>
          <a:prstGeom prst="rect">
            <a:avLst/>
          </a:prstGeom>
        </p:spPr>
      </p:pic>
      <p:pic>
        <p:nvPicPr>
          <p:cNvPr id="5" name="Picture 4" descr="page presen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2" y="0"/>
            <a:ext cx="85725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11473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FFFFFF"/>
                </a:solidFill>
                <a:latin typeface="CMU Classical Serif Italic"/>
                <a:cs typeface="CMU Classical Serif Italic"/>
              </a:rPr>
              <a:t>Optimisation</a:t>
            </a:r>
            <a:r>
              <a:rPr lang="en-US" sz="4000" dirty="0" smtClean="0">
                <a:solidFill>
                  <a:srgbClr val="FFFFFF"/>
                </a:solidFill>
                <a:latin typeface="CMU Classical Serif Italic"/>
                <a:cs typeface="CMU Classical Serif Italic"/>
              </a:rPr>
              <a:t> de la </a:t>
            </a:r>
            <a:r>
              <a:rPr lang="en-US" sz="4000" dirty="0" err="1" smtClean="0">
                <a:solidFill>
                  <a:srgbClr val="FFFFFF"/>
                </a:solidFill>
                <a:latin typeface="CMU Classical Serif Italic"/>
                <a:cs typeface="CMU Classical Serif Italic"/>
              </a:rPr>
              <a:t>trajectoire</a:t>
            </a:r>
            <a:r>
              <a:rPr lang="en-US" sz="4000" dirty="0" smtClean="0">
                <a:solidFill>
                  <a:srgbClr val="FFFFFF"/>
                </a:solidFill>
                <a:latin typeface="CMU Classical Serif Italic"/>
                <a:cs typeface="CMU Classical Serif Italic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CMU Classical Serif Italic"/>
                <a:cs typeface="CMU Classical Serif Italic"/>
              </a:rPr>
              <a:t>d’une</a:t>
            </a:r>
            <a:r>
              <a:rPr lang="en-US" sz="4000" dirty="0" smtClean="0">
                <a:solidFill>
                  <a:srgbClr val="FFFFFF"/>
                </a:solidFill>
                <a:latin typeface="CMU Classical Serif Italic"/>
                <a:cs typeface="CMU Classical Serif Italic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CMU Classical Serif Italic"/>
                <a:cs typeface="CMU Classical Serif Italic"/>
              </a:rPr>
              <a:t>sonde</a:t>
            </a:r>
            <a:r>
              <a:rPr lang="en-US" sz="4000" dirty="0" smtClean="0">
                <a:solidFill>
                  <a:srgbClr val="FFFFFF"/>
                </a:solidFill>
                <a:latin typeface="CMU Classical Serif Italic"/>
                <a:cs typeface="CMU Classical Serif Italic"/>
              </a:rPr>
              <a:t> par assistance </a:t>
            </a:r>
            <a:r>
              <a:rPr lang="en-US" sz="4000" dirty="0" err="1" smtClean="0">
                <a:solidFill>
                  <a:srgbClr val="FFFFFF"/>
                </a:solidFill>
                <a:latin typeface="CMU Classical Serif Italic"/>
                <a:cs typeface="CMU Classical Serif Italic"/>
              </a:rPr>
              <a:t>gravitationnelle</a:t>
            </a:r>
            <a:endParaRPr lang="en-US" sz="4000" dirty="0" smtClean="0">
              <a:solidFill>
                <a:srgbClr val="FFFFFF"/>
              </a:solidFill>
              <a:latin typeface="CMU Classical Serif Italic"/>
              <a:cs typeface="CMU Classical Serif Italic"/>
            </a:endParaRPr>
          </a:p>
        </p:txBody>
      </p:sp>
    </p:spTree>
    <p:extLst>
      <p:ext uri="{BB962C8B-B14F-4D97-AF65-F5344CB8AC3E}">
        <p14:creationId xmlns:p14="http://schemas.microsoft.com/office/powerpoint/2010/main" val="32648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" y="240322"/>
            <a:ext cx="9144000" cy="7315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8194" name="Picture 2" descr="C:\Users\Béatrice\AppData\Local\Temp\graph énergies avec assist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1" y="95074"/>
            <a:ext cx="7376746" cy="402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Béatrice\AppData\Local\Temp\graph énergies avec assistance (zoom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3" y="4201258"/>
            <a:ext cx="4717256" cy="257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http://www.zatomes.fr/loupefondnoi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671" y="4689231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courbée vers le haut 5"/>
          <p:cNvSpPr/>
          <p:nvPr/>
        </p:nvSpPr>
        <p:spPr>
          <a:xfrm rot="3584203">
            <a:off x="1204547" y="4526572"/>
            <a:ext cx="1090246" cy="53633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Flèche droite à entaille 6"/>
          <p:cNvSpPr/>
          <p:nvPr/>
        </p:nvSpPr>
        <p:spPr>
          <a:xfrm>
            <a:off x="3349871" y="5125915"/>
            <a:ext cx="993529" cy="27480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5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" y="237392"/>
            <a:ext cx="9144000" cy="7315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5" name="ZoneTexte 4"/>
          <p:cNvSpPr txBox="1"/>
          <p:nvPr/>
        </p:nvSpPr>
        <p:spPr>
          <a:xfrm>
            <a:off x="738554" y="96715"/>
            <a:ext cx="7508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Résultats pour un trajet direct, sans assistance gravitationnelle ni modifications de vitesse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45" y="1190147"/>
            <a:ext cx="7403123" cy="556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6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" y="237392"/>
            <a:ext cx="9144000" cy="7315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5" y="637796"/>
            <a:ext cx="7869117" cy="591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0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" y="237392"/>
            <a:ext cx="9144000" cy="7315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5" name="Rectangle 4"/>
          <p:cNvSpPr/>
          <p:nvPr/>
        </p:nvSpPr>
        <p:spPr>
          <a:xfrm>
            <a:off x="1178169" y="248335"/>
            <a:ext cx="67085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P</a:t>
            </a:r>
            <a:r>
              <a:rPr lang="fr-FR" sz="4000" dirty="0" smtClean="0">
                <a:solidFill>
                  <a:schemeClr val="bg1"/>
                </a:solidFill>
              </a:rPr>
              <a:t>remière </a:t>
            </a:r>
            <a:r>
              <a:rPr lang="fr-FR" sz="4000" dirty="0">
                <a:solidFill>
                  <a:schemeClr val="bg1"/>
                </a:solidFill>
              </a:rPr>
              <a:t>quantification du gain en énergie mécanique</a:t>
            </a:r>
          </a:p>
        </p:txBody>
      </p:sp>
      <p:pic>
        <p:nvPicPr>
          <p:cNvPr id="6146" name="Picture 2" descr="C:\Users\Béatrice\AppData\Local\Temp\Affichage gain program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4" y="2417880"/>
            <a:ext cx="8786449" cy="33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38553" y="1571774"/>
            <a:ext cx="84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Données fournies par le programme, en comparant avec un trajet direct (Terre-Jupiter)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" y="237392"/>
            <a:ext cx="9144000" cy="7315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5" name="ZoneTexte 4"/>
          <p:cNvSpPr txBox="1"/>
          <p:nvPr/>
        </p:nvSpPr>
        <p:spPr>
          <a:xfrm>
            <a:off x="290146" y="13285"/>
            <a:ext cx="8853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</a:rPr>
              <a:t>Calculs théoriques autour de l’assistance gravitationnelle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94653" y="1535874"/>
            <a:ext cx="3587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Pour </a:t>
            </a:r>
            <a:r>
              <a:rPr lang="en-US" sz="1400" dirty="0" err="1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exprimer</a:t>
            </a:r>
            <a:r>
              <a:rPr lang="en-US" sz="1400" dirty="0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le gain </a:t>
            </a:r>
            <a:r>
              <a:rPr lang="en-US" sz="1400" dirty="0" err="1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d’énergie</a:t>
            </a:r>
            <a:r>
              <a:rPr lang="en-US" sz="1400" dirty="0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mécanique, on observe </a:t>
            </a:r>
            <a:r>
              <a:rPr lang="en-US" sz="1400" dirty="0" err="1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l’évolution</a:t>
            </a:r>
            <a:r>
              <a:rPr lang="en-US" sz="1400" dirty="0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du </a:t>
            </a:r>
            <a:r>
              <a:rPr lang="en-US" sz="1400" dirty="0" err="1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vecteur</a:t>
            </a:r>
            <a:r>
              <a:rPr lang="en-US" sz="1400" dirty="0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vitesse</a:t>
            </a:r>
            <a:r>
              <a:rPr lang="en-US" sz="1400" dirty="0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MU Classical Serif Italic"/>
                <a:cs typeface="CMU Classical Serif Italic"/>
              </a:rPr>
              <a:t>d</a:t>
            </a:r>
            <a:r>
              <a:rPr lang="en-US" sz="1400" dirty="0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e la </a:t>
            </a:r>
            <a:r>
              <a:rPr lang="en-US" sz="1400" dirty="0" err="1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sonde</a:t>
            </a:r>
            <a:r>
              <a:rPr lang="en-US" sz="1400" dirty="0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avant</a:t>
            </a:r>
            <a:r>
              <a:rPr lang="en-US" sz="1400" dirty="0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et après son passage </a:t>
            </a:r>
            <a:r>
              <a:rPr lang="en-US" sz="1400" dirty="0" err="1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dans</a:t>
            </a:r>
            <a:r>
              <a:rPr lang="en-US" sz="1400" dirty="0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la </a:t>
            </a:r>
            <a:r>
              <a:rPr lang="en-US" sz="1400" dirty="0" err="1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sphère</a:t>
            </a:r>
            <a:r>
              <a:rPr lang="en-US" sz="1400" dirty="0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d’influence</a:t>
            </a:r>
            <a:endParaRPr lang="en-US" sz="1400" dirty="0">
              <a:solidFill>
                <a:schemeClr val="bg1"/>
              </a:solidFill>
              <a:latin typeface="CMU Classical Serif Italic"/>
              <a:cs typeface="CMU Classical Serif Italic"/>
            </a:endParaRPr>
          </a:p>
        </p:txBody>
      </p:sp>
      <p:pic>
        <p:nvPicPr>
          <p:cNvPr id="7" name="Picture 4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932" y="1204601"/>
            <a:ext cx="3479923" cy="2319949"/>
          </a:xfrm>
          <a:prstGeom prst="rect">
            <a:avLst/>
          </a:prstGeom>
        </p:spPr>
      </p:pic>
      <p:pic>
        <p:nvPicPr>
          <p:cNvPr id="8" name="Picture 4" descr="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3" y="2858719"/>
            <a:ext cx="3467371" cy="34673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89584" y="6064480"/>
            <a:ext cx="4791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MU Classical Serif Italic"/>
                <a:cs typeface="CMU Classical Serif Italic"/>
              </a:rPr>
              <a:t>La Terre </a:t>
            </a:r>
            <a:r>
              <a:rPr lang="en-US" sz="1400" dirty="0" err="1">
                <a:solidFill>
                  <a:schemeClr val="bg1"/>
                </a:solidFill>
                <a:latin typeface="CMU Classical Serif Italic"/>
                <a:cs typeface="CMU Classical Serif Italic"/>
              </a:rPr>
              <a:t>provoque</a:t>
            </a:r>
            <a:r>
              <a:rPr lang="en-US" sz="1400" dirty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MU Classical Serif Italic"/>
                <a:cs typeface="CMU Classical Serif Italic"/>
              </a:rPr>
              <a:t>une</a:t>
            </a:r>
            <a:r>
              <a:rPr lang="en-US" sz="1400" dirty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MU Classical Serif Italic"/>
                <a:cs typeface="CMU Classical Serif Italic"/>
              </a:rPr>
              <a:t>déviation</a:t>
            </a:r>
            <a:r>
              <a:rPr lang="en-US" sz="1400" dirty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de la </a:t>
            </a:r>
            <a:r>
              <a:rPr lang="en-US" sz="1400" dirty="0" err="1">
                <a:solidFill>
                  <a:schemeClr val="bg1"/>
                </a:solidFill>
                <a:latin typeface="CMU Classical Serif Italic"/>
                <a:cs typeface="CMU Classical Serif Italic"/>
              </a:rPr>
              <a:t>trajectoire</a:t>
            </a:r>
            <a:r>
              <a:rPr lang="en-US" sz="1400" dirty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de la </a:t>
            </a:r>
            <a:r>
              <a:rPr lang="en-US" sz="1400" dirty="0" err="1">
                <a:solidFill>
                  <a:schemeClr val="bg1"/>
                </a:solidFill>
                <a:latin typeface="CMU Classical Serif Italic"/>
                <a:cs typeface="CMU Classical Serif Italic"/>
              </a:rPr>
              <a:t>sonde</a:t>
            </a:r>
            <a:r>
              <a:rPr lang="en-US" sz="1400" dirty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MU Classical Serif Italic"/>
                <a:cs typeface="CMU Classical Serif Italic"/>
              </a:rPr>
              <a:t>dans</a:t>
            </a:r>
            <a:r>
              <a:rPr lang="en-US" sz="1400" dirty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MU Classical Serif Italic"/>
                <a:cs typeface="CMU Classical Serif Italic"/>
              </a:rPr>
              <a:t>sphère</a:t>
            </a:r>
            <a:r>
              <a:rPr lang="en-US" sz="1400" dirty="0">
                <a:solidFill>
                  <a:schemeClr val="bg1"/>
                </a:solidFill>
                <a:latin typeface="CMU Classical Serif Italic"/>
                <a:cs typeface="CMU Classical Serif Italic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MU Classical Serif Italic"/>
                <a:cs typeface="CMU Classical Serif Italic"/>
              </a:rPr>
              <a:t>d’influence</a:t>
            </a:r>
            <a:endParaRPr lang="en-US" sz="1400" dirty="0">
              <a:solidFill>
                <a:schemeClr val="bg1"/>
              </a:solidFill>
              <a:latin typeface="CMU Classical Serif Italic"/>
              <a:cs typeface="CMU Classical Serif Italic"/>
            </a:endParaRPr>
          </a:p>
        </p:txBody>
      </p:sp>
      <p:pic>
        <p:nvPicPr>
          <p:cNvPr id="10" name="Picture 3" descr="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932" y="3674192"/>
            <a:ext cx="3479923" cy="231994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4636" y="1019935"/>
            <a:ext cx="283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Paramétrage du problème :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33046" y="23739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La sphère d’influence</a:t>
            </a:r>
            <a:endParaRPr lang="fr-FR" sz="2800" b="1" dirty="0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95780"/>
            <a:ext cx="3732434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4422530" y="804572"/>
            <a:ext cx="472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.</a:t>
            </a:r>
            <a:r>
              <a:rPr lang="fr-FR" sz="1400" dirty="0" smtClean="0"/>
              <a:t> Au </a:t>
            </a:r>
            <a:r>
              <a:rPr lang="fr-FR" sz="1400" dirty="0"/>
              <a:t>voisinage de la terre, dans le référentiel géocentrique:</a:t>
            </a:r>
          </a:p>
        </p:txBody>
      </p:sp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6783"/>
            <a:ext cx="4572000" cy="224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65" y="1360488"/>
            <a:ext cx="182562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839127" y="1175822"/>
            <a:ext cx="4497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</a:t>
            </a:r>
            <a:r>
              <a:rPr lang="fr-FR" dirty="0"/>
              <a:t> </a:t>
            </a:r>
            <a:r>
              <a:rPr lang="fr-FR" sz="1200" dirty="0"/>
              <a:t>norme de l’accélération de la sonde par interaction avec le soleil </a:t>
            </a:r>
          </a:p>
        </p:txBody>
      </p:sp>
      <p:pic>
        <p:nvPicPr>
          <p:cNvPr id="35" name="Image 34" descr="C:\Users\Béatrice\AppData\Local\Temp\CodeCogsEqn-2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738" y="1541491"/>
            <a:ext cx="175895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4839127" y="1450616"/>
            <a:ext cx="22337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celle par interaction avec la terre</a:t>
            </a:r>
          </a:p>
        </p:txBody>
      </p:sp>
      <p:pic>
        <p:nvPicPr>
          <p:cNvPr id="37" name="Image 36" descr="C:\Users\Béatrice\AppData\Local\Temp\CodeCogsEqn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646" y="1727615"/>
            <a:ext cx="601980" cy="26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1741488"/>
            <a:ext cx="145573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4967654" y="1989870"/>
            <a:ext cx="354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par formule de composition des accélérations</a:t>
            </a:r>
          </a:p>
        </p:txBody>
      </p:sp>
      <p:pic>
        <p:nvPicPr>
          <p:cNvPr id="40" name="Image 39" descr="C:\Users\Béatrice\AppData\Local\Temp\CodeCogsEqn-25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65" y="2288215"/>
            <a:ext cx="476885" cy="1155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ZoneTexte 21"/>
          <p:cNvSpPr txBox="1"/>
          <p:nvPr/>
        </p:nvSpPr>
        <p:spPr>
          <a:xfrm>
            <a:off x="5133450" y="2207500"/>
            <a:ext cx="1907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donne</a:t>
            </a:r>
            <a:endParaRPr lang="fr-FR" sz="1200" dirty="0"/>
          </a:p>
        </p:txBody>
      </p:sp>
      <p:pic>
        <p:nvPicPr>
          <p:cNvPr id="42" name="Image 41" descr="C:\Users\Béatrice\AppData\Local\Temp\CodeCogsEqn-2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47" y="2198634"/>
            <a:ext cx="1208405" cy="299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ZoneTexte 22"/>
          <p:cNvSpPr txBox="1"/>
          <p:nvPr/>
        </p:nvSpPr>
        <p:spPr>
          <a:xfrm>
            <a:off x="6922452" y="2198634"/>
            <a:ext cx="97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puis</a:t>
            </a:r>
            <a:endParaRPr lang="fr-FR" sz="1200" dirty="0"/>
          </a:p>
        </p:txBody>
      </p:sp>
      <p:pic>
        <p:nvPicPr>
          <p:cNvPr id="44" name="Image 43" descr="C:\Users\Béatrice\AppData\Local\Temp\CodeCogsEqn-3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79" y="2207500"/>
            <a:ext cx="762000" cy="299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Image 44" descr="C:\Users\Béatrice\AppData\Local\Temp\CodeCogsEqn-23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738" y="2506585"/>
            <a:ext cx="111125" cy="9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ZoneTexte 27"/>
          <p:cNvSpPr txBox="1"/>
          <p:nvPr/>
        </p:nvSpPr>
        <p:spPr>
          <a:xfrm>
            <a:off x="4724300" y="2403785"/>
            <a:ext cx="413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le rapport  de l’accélération perturbatrice (celle due au soleil) sur l’accélération principale (celle due à la terre) :</a:t>
            </a:r>
          </a:p>
        </p:txBody>
      </p:sp>
      <p:pic>
        <p:nvPicPr>
          <p:cNvPr id="53" name="Image 52" descr="C:\Users\Béatrice\AppData\Local\Temp\CodeCogsEqn-4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737" y="2981569"/>
            <a:ext cx="479425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Image 53" descr="C:\Users\Béatrice\AppData\Local\Temp\CodeCogsEqn-5.png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443" y="2881825"/>
            <a:ext cx="779145" cy="35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7" y="3340393"/>
            <a:ext cx="4106233" cy="193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ZoneTexte 55"/>
          <p:cNvSpPr txBox="1"/>
          <p:nvPr/>
        </p:nvSpPr>
        <p:spPr>
          <a:xfrm>
            <a:off x="152400" y="3054415"/>
            <a:ext cx="472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.</a:t>
            </a:r>
            <a:r>
              <a:rPr lang="fr-FR" sz="1400" dirty="0" smtClean="0"/>
              <a:t> Au </a:t>
            </a:r>
            <a:r>
              <a:rPr lang="fr-FR" sz="1400" dirty="0"/>
              <a:t>voisinage </a:t>
            </a:r>
            <a:r>
              <a:rPr lang="fr-FR" sz="1400" dirty="0" smtClean="0"/>
              <a:t>du soleil, </a:t>
            </a:r>
            <a:r>
              <a:rPr lang="fr-FR" sz="1400" dirty="0"/>
              <a:t>dans le référentiel </a:t>
            </a:r>
            <a:r>
              <a:rPr lang="fr-FR" sz="1400" dirty="0" smtClean="0"/>
              <a:t>héliocentrique</a:t>
            </a:r>
            <a:r>
              <a:rPr lang="fr-FR" sz="1400" dirty="0"/>
              <a:t>:</a:t>
            </a:r>
          </a:p>
        </p:txBody>
      </p:sp>
      <p:pic>
        <p:nvPicPr>
          <p:cNvPr id="57" name="Image 56" descr="C:\Users\Béatrice\AppData\Local\Temp\CodeCogsEqn-6.png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9" y="3448197"/>
            <a:ext cx="857885" cy="27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2" name="Picture 3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06" y="3530112"/>
            <a:ext cx="479425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Image 58" descr="C:\Users\Béatrice\AppData\Local\Temp\CodeCogsEqn-7.png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79" y="3480435"/>
            <a:ext cx="617855" cy="29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Image 59" descr="C:\Users\Béatrice\AppData\Local\Temp\CodeCogsEqn-8.png"/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02" y="4010856"/>
            <a:ext cx="1114425" cy="30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Image 60" descr="C:\Users\Béatrice\AppData\Local\Temp\CodeCogsEqn-25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06" y="4014617"/>
            <a:ext cx="476885" cy="115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Image 61" descr="C:\Users\Béatrice\AppData\Local\Temp\CodeCogsEqn-9.png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79" y="3903467"/>
            <a:ext cx="643255" cy="272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Image 62" descr="C:\Users\Béatrice\AppData\Local\Temp\CodeCogsEqn-10.png"/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3" y="4555025"/>
            <a:ext cx="597535" cy="4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Image 63" descr="C:\Users\Béatrice\AppData\Local\Temp\CodeCogsEqn-11.png"/>
          <p:cNvPicPr/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58" y="4544865"/>
            <a:ext cx="954405" cy="41338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ZoneTexte 65"/>
          <p:cNvSpPr txBox="1"/>
          <p:nvPr/>
        </p:nvSpPr>
        <p:spPr>
          <a:xfrm>
            <a:off x="4432738" y="3776980"/>
            <a:ext cx="4721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dirty="0" smtClean="0"/>
              <a:t>.</a:t>
            </a:r>
            <a:r>
              <a:rPr lang="fr-FR" sz="1400" dirty="0" smtClean="0"/>
              <a:t> </a:t>
            </a:r>
            <a:r>
              <a:rPr lang="fr-FR" sz="1400" dirty="0"/>
              <a:t>Par définition, le rayon de la sphère d’influence d’une planète est atteint à la limite de la zone dans laquelle on peut négliger l’interaction gravitationnelle du soleil sur la sonde plus précisément quand </a:t>
            </a:r>
          </a:p>
          <a:p>
            <a:endParaRPr lang="fr-FR" sz="1400" dirty="0"/>
          </a:p>
        </p:txBody>
      </p:sp>
      <p:pic>
        <p:nvPicPr>
          <p:cNvPr id="208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4" y="4634766"/>
            <a:ext cx="573624" cy="27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Image 69" descr="C:\Users\Béatrice\AppData\Local\Temp\CodeCogsEqn-12.png"/>
          <p:cNvPicPr/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88" y="4687104"/>
            <a:ext cx="523875" cy="12890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ZoneTexte 29"/>
          <p:cNvSpPr txBox="1"/>
          <p:nvPr/>
        </p:nvSpPr>
        <p:spPr>
          <a:xfrm>
            <a:off x="7156938" y="4585112"/>
            <a:ext cx="669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soit</a:t>
            </a:r>
            <a:endParaRPr lang="fr-FR" sz="1400" dirty="0"/>
          </a:p>
        </p:txBody>
      </p:sp>
      <p:pic>
        <p:nvPicPr>
          <p:cNvPr id="72" name="Image 71" descr="C:\Users\Béatrice\AppData\Local\Temp\CodeCogsEqn-13.png"/>
          <p:cNvPicPr/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88" y="4917539"/>
            <a:ext cx="1982811" cy="70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92" y="5449425"/>
            <a:ext cx="1052511" cy="4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Image 74" descr="C:\Users\Béatrice\AppData\Local\Temp\CodeCogsEqn-14.png"/>
          <p:cNvPicPr/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56" y="5618285"/>
            <a:ext cx="1772113" cy="85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20" descr="&amp;&amp;&amp;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37" y="5275385"/>
            <a:ext cx="5067560" cy="13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33046" y="237392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Calcul du gain d’énergie mécanique lors de l’assistance gravitationnelle</a:t>
            </a:r>
          </a:p>
          <a:p>
            <a:pPr algn="ctr"/>
            <a:endParaRPr lang="fr-FR" sz="2800" b="1" dirty="0"/>
          </a:p>
          <a:p>
            <a:pPr algn="ctr"/>
            <a:r>
              <a:rPr lang="fr-FR" sz="1600" b="1" dirty="0" smtClean="0"/>
              <a:t>Un changement de référentiel nécessaire pour dépasser le paradoxe apparent</a:t>
            </a:r>
            <a:endParaRPr lang="fr-FR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" y="1981509"/>
            <a:ext cx="5486401" cy="16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Sans Titre - copi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" y="1987208"/>
            <a:ext cx="5386599" cy="597730"/>
          </a:xfrm>
          <a:prstGeom prst="rect">
            <a:avLst/>
          </a:prstGeom>
        </p:spPr>
      </p:pic>
      <p:pic>
        <p:nvPicPr>
          <p:cNvPr id="10" name="Picture 6" descr="1Sans Titr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4" y="2704821"/>
            <a:ext cx="4076754" cy="648775"/>
          </a:xfrm>
          <a:prstGeom prst="rect">
            <a:avLst/>
          </a:prstGeom>
        </p:spPr>
      </p:pic>
      <p:pic>
        <p:nvPicPr>
          <p:cNvPr id="11" name="Picture 3" descr="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8" y="3774283"/>
            <a:ext cx="3498403" cy="2090185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2" y="3578469"/>
            <a:ext cx="5486400" cy="45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 descr="Sans Titre6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5" y="5864468"/>
            <a:ext cx="7833195" cy="603257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66" y="2320177"/>
            <a:ext cx="2549187" cy="254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 descr="&amp;&amp;&amp;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9692" y="5270319"/>
            <a:ext cx="20091903" cy="14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4446" y="237392"/>
            <a:ext cx="873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Calcul de la déviation de la sonde, approximations</a:t>
            </a:r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77" y="1060114"/>
            <a:ext cx="3375880" cy="40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63769" y="1060114"/>
            <a:ext cx="257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Dans le référentiel géocentrique,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226777" y="1705708"/>
            <a:ext cx="470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PFD à la sonde :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48" y="1625508"/>
            <a:ext cx="1019542" cy="54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79" y="1633622"/>
            <a:ext cx="2184852" cy="4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716145"/>
            <a:ext cx="52578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3314699" y="2228164"/>
            <a:ext cx="323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Puis en coordonnées polaires (r,</a:t>
            </a:r>
            <a:r>
              <a:rPr lang="fr-FR" sz="1400" dirty="0"/>
              <a:t> </a:t>
            </a:r>
            <a:r>
              <a:rPr lang="fr-FR" sz="1400" dirty="0" smtClean="0"/>
              <a:t>θ) :</a:t>
            </a:r>
            <a:endParaRPr lang="fr-FR" sz="1400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29" y="3716027"/>
            <a:ext cx="1616594" cy="15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 descr="C:\Users\Béatrice\Documents\Aurélien\Kleber\Tipe\Coordonnees_polaires_plan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29" y="3682488"/>
            <a:ext cx="1756079" cy="17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2945423" y="3703011"/>
            <a:ext cx="509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Or,</a:t>
            </a:r>
            <a:endParaRPr lang="fr-FR" sz="1400" dirty="0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9" y="4193237"/>
            <a:ext cx="4318488" cy="64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4313320"/>
            <a:ext cx="1517040" cy="37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1" y="5068930"/>
            <a:ext cx="6061597" cy="49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35" y="1494226"/>
            <a:ext cx="2390174" cy="238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32" y="5996874"/>
            <a:ext cx="1045131" cy="32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080" y="5839745"/>
            <a:ext cx="3447867" cy="48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81" y="3610384"/>
            <a:ext cx="3064133" cy="3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93035" y="5996874"/>
            <a:ext cx="94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Avec</a:t>
            </a:r>
            <a:endParaRPr lang="fr-FR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2945423" y="5996874"/>
            <a:ext cx="1693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  <a:r>
              <a:rPr lang="fr-FR" sz="1400" dirty="0" smtClean="0"/>
              <a:t>n obtient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836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" y="440673"/>
            <a:ext cx="5922352" cy="78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34" y="1494226"/>
            <a:ext cx="2777703" cy="277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8" y="2176339"/>
            <a:ext cx="5102470" cy="120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96" y="5421006"/>
            <a:ext cx="7427239" cy="68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870438" y="4712677"/>
            <a:ext cx="240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 finalement :</a:t>
            </a:r>
            <a:endParaRPr lang="fr-FR" dirty="0"/>
          </a:p>
        </p:txBody>
      </p:sp>
      <p:pic>
        <p:nvPicPr>
          <p:cNvPr id="9" name="Picture 20" descr="&amp;&amp;&amp;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4" y="1212269"/>
            <a:ext cx="12578129" cy="2877836"/>
          </a:xfrm>
          <a:prstGeom prst="rect">
            <a:avLst/>
          </a:prstGeom>
        </p:spPr>
      </p:pic>
      <p:cxnSp>
        <p:nvCxnSpPr>
          <p:cNvPr id="3" name="Connecteur droit 2"/>
          <p:cNvCxnSpPr/>
          <p:nvPr/>
        </p:nvCxnSpPr>
        <p:spPr>
          <a:xfrm>
            <a:off x="870437" y="5310554"/>
            <a:ext cx="7728439" cy="17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870438" y="5328138"/>
            <a:ext cx="0" cy="8704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70438" y="6198577"/>
            <a:ext cx="77284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8598877" y="5328138"/>
            <a:ext cx="0" cy="8704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" y="237392"/>
            <a:ext cx="9144000" cy="7315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5" name="ZoneTexte 4"/>
          <p:cNvSpPr txBox="1"/>
          <p:nvPr/>
        </p:nvSpPr>
        <p:spPr>
          <a:xfrm>
            <a:off x="0" y="79131"/>
            <a:ext cx="935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Applications numériques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94592" y="123971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Pour une valeur de Ve =           et  </a:t>
            </a:r>
            <a:r>
              <a:rPr lang="fr-FR" dirty="0" err="1" smtClean="0">
                <a:solidFill>
                  <a:schemeClr val="bg1"/>
                </a:solidFill>
              </a:rPr>
              <a:t>θe</a:t>
            </a:r>
            <a:r>
              <a:rPr lang="fr-FR" dirty="0" smtClean="0">
                <a:solidFill>
                  <a:schemeClr val="bg1"/>
                </a:solidFill>
              </a:rPr>
              <a:t> = 3,13 rad, données fournies par le programme à l’entrée de la sphère d’influence, on obtient: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Béatrice\AppData\Local\Temp\Affichage gain théoriq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298" y="2040913"/>
            <a:ext cx="6574188" cy="47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06669" y="2910254"/>
            <a:ext cx="691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Pour rappel, le programme Python donnait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Béatrice\AppData\Local\Temp\Affichage gain program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2" y="3571572"/>
            <a:ext cx="7842738" cy="301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6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age presen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9954" y="360485"/>
            <a:ext cx="8053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Introduction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5462" y="1635369"/>
            <a:ext cx="794824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. L’assistance gravitationnelle</a:t>
            </a:r>
          </a:p>
          <a:p>
            <a:endParaRPr lang="fr-FR" sz="3200" dirty="0">
              <a:solidFill>
                <a:schemeClr val="bg1"/>
              </a:solidFill>
            </a:endParaRPr>
          </a:p>
          <a:p>
            <a:endParaRPr lang="fr-FR" sz="3200" dirty="0" smtClean="0">
              <a:solidFill>
                <a:schemeClr val="bg1"/>
              </a:solidFill>
            </a:endParaRPr>
          </a:p>
          <a:p>
            <a:r>
              <a:rPr lang="fr-FR" sz="3200" dirty="0" smtClean="0">
                <a:solidFill>
                  <a:schemeClr val="bg1"/>
                </a:solidFill>
              </a:rPr>
              <a:t>. Enjeux de cette méthode et paradoxe apparent</a:t>
            </a:r>
            <a:endParaRPr lang="fr-FR" sz="3200" dirty="0">
              <a:solidFill>
                <a:schemeClr val="bg1"/>
              </a:solidFill>
            </a:endParaRPr>
          </a:p>
          <a:p>
            <a:endParaRPr lang="fr-FR" sz="3200" dirty="0" smtClean="0">
              <a:solidFill>
                <a:schemeClr val="bg1"/>
              </a:solidFill>
            </a:endParaRPr>
          </a:p>
          <a:p>
            <a:r>
              <a:rPr lang="fr-FR" sz="3200" dirty="0" smtClean="0">
                <a:solidFill>
                  <a:schemeClr val="bg1"/>
                </a:solidFill>
              </a:rPr>
              <a:t>. La sonde </a:t>
            </a:r>
            <a:r>
              <a:rPr lang="fr-FR" sz="3200" dirty="0" err="1" smtClean="0">
                <a:solidFill>
                  <a:schemeClr val="bg1"/>
                </a:solidFill>
              </a:rPr>
              <a:t>Juno</a:t>
            </a:r>
            <a:endParaRPr lang="fr-FR" sz="3200" dirty="0" smtClean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  <a:p>
            <a:r>
              <a:rPr lang="fr-FR" sz="3200" dirty="0" smtClean="0">
                <a:solidFill>
                  <a:schemeClr val="bg1"/>
                </a:solidFill>
              </a:rPr>
              <a:t>.But : quantifier l’efficacité de</a:t>
            </a:r>
          </a:p>
          <a:p>
            <a:r>
              <a:rPr lang="fr-FR" sz="3200" dirty="0" smtClean="0">
                <a:solidFill>
                  <a:schemeClr val="bg1"/>
                </a:solidFill>
              </a:rPr>
              <a:t>L’assistance gravitationnelle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8" y="1507987"/>
            <a:ext cx="3171091" cy="147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8" y="2835966"/>
            <a:ext cx="364225" cy="22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23" y="2942741"/>
            <a:ext cx="2806866" cy="27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Résultat de recherche d'images pour &quot;sonde jun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23" y="3657600"/>
            <a:ext cx="2387769" cy="3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4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7731" y="140677"/>
            <a:ext cx="8528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Amélioration des calculs pour s’affranchir d’une certaine approximation</a:t>
            </a:r>
            <a:endParaRPr lang="fr-FR" sz="28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178" y="1173915"/>
            <a:ext cx="3312075" cy="332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729762" y="1173915"/>
            <a:ext cx="2329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Approximation précédente : </a:t>
            </a:r>
            <a:endParaRPr lang="fr-FR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723" y="1173914"/>
            <a:ext cx="1554537" cy="46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89085" y="1846385"/>
            <a:ext cx="4176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Sans cette approximation, on obtient pour la déviation</a:t>
            </a:r>
            <a:endParaRPr lang="fr-FR" sz="1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9" y="2298911"/>
            <a:ext cx="3947746" cy="5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298939" y="3059437"/>
            <a:ext cx="85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Et donc</a:t>
            </a:r>
            <a:endParaRPr lang="fr-FR" sz="1400" b="1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71" y="3367214"/>
            <a:ext cx="3423752" cy="50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307731" y="4400264"/>
            <a:ext cx="126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Et de nouveau</a:t>
            </a:r>
            <a:endParaRPr lang="fr-FR" sz="1400" b="1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9" y="3867392"/>
            <a:ext cx="4637942" cy="53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 descr="Sans Titre6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10" y="4822168"/>
            <a:ext cx="8003979" cy="61641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29762" y="5741377"/>
            <a:ext cx="795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Il reste à déterminer </a:t>
            </a:r>
            <a:endParaRPr lang="fr-FR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924" y="5786859"/>
            <a:ext cx="228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7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34108" y="237392"/>
            <a:ext cx="816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Formules de Binet :</a:t>
            </a:r>
            <a:endParaRPr lang="fr-FR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8" y="685425"/>
            <a:ext cx="1616594" cy="15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C:\Users\Béatrice\Documents\Aurélien\Kleber\Tipe\Coordonnees_polaires_pla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8" y="615425"/>
            <a:ext cx="1756079" cy="17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371724" y="26816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On pose </a:t>
            </a:r>
            <a:endParaRPr lang="fr-FR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24" y="237602"/>
            <a:ext cx="566005" cy="48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962" y="204910"/>
            <a:ext cx="1727689" cy="50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5631473" y="301014"/>
            <a:ext cx="87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</a:t>
            </a:r>
            <a:endParaRPr lang="fr-FR" sz="1400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47" y="215455"/>
            <a:ext cx="3158103" cy="47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6" y="1481121"/>
            <a:ext cx="4048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943224" y="1534401"/>
            <a:ext cx="132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donne</a:t>
            </a:r>
            <a:endParaRPr lang="fr-FR" sz="1400" dirty="0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92" y="1437160"/>
            <a:ext cx="4567604" cy="54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2461846" y="808892"/>
            <a:ext cx="596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Où k = GmM et m est la masse de la sonde</a:t>
            </a:r>
            <a:endParaRPr lang="fr-FR" sz="1400" dirty="0"/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835" y="2614944"/>
            <a:ext cx="3241815" cy="324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2312377" y="1982265"/>
            <a:ext cx="110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 </a:t>
            </a:r>
            <a:endParaRPr lang="fr-FR" sz="1400" dirty="0"/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96" y="2025966"/>
            <a:ext cx="840766" cy="30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3604845" y="2025966"/>
            <a:ext cx="130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, u = 1/R donc </a:t>
            </a:r>
            <a:endParaRPr lang="fr-FR" sz="1400" dirty="0"/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78" y="2025966"/>
            <a:ext cx="1059473" cy="36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334108" y="2611315"/>
            <a:ext cx="615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 </a:t>
            </a:r>
            <a:endParaRPr lang="fr-FR" sz="1400" dirty="0"/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9" y="2611314"/>
            <a:ext cx="332424" cy="37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1125414" y="2614945"/>
            <a:ext cx="74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donne</a:t>
            </a:r>
            <a:endParaRPr lang="fr-FR" sz="1400" dirty="0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42" y="2539880"/>
            <a:ext cx="1362807" cy="51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334108" y="3165231"/>
            <a:ext cx="615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Donc</a:t>
            </a:r>
            <a:endParaRPr lang="fr-FR" sz="1400" dirty="0"/>
          </a:p>
        </p:txBody>
      </p:sp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51" y="3100044"/>
            <a:ext cx="46386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30" y="3700199"/>
            <a:ext cx="889216" cy="46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360485" y="3768158"/>
            <a:ext cx="231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résolution de 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672863" y="3768158"/>
            <a:ext cx="747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donne</a:t>
            </a:r>
            <a:endParaRPr lang="fr-FR" sz="1400" dirty="0"/>
          </a:p>
        </p:txBody>
      </p:sp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3" y="4327124"/>
            <a:ext cx="840766" cy="30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1516673" y="4327124"/>
            <a:ext cx="43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</a:t>
            </a:r>
            <a:endParaRPr lang="fr-FR" sz="1400" dirty="0"/>
          </a:p>
        </p:txBody>
      </p:sp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62" y="4231978"/>
            <a:ext cx="3675134" cy="49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471673" y="5011615"/>
            <a:ext cx="24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Application numérique </a:t>
            </a:r>
            <a:r>
              <a:rPr lang="fr-FR" dirty="0" smtClean="0"/>
              <a:t>: </a:t>
            </a:r>
            <a:endParaRPr lang="fr-FR" dirty="0"/>
          </a:p>
        </p:txBody>
      </p:sp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6" y="5592991"/>
            <a:ext cx="4937097" cy="3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0" descr="&amp;&amp;&amp;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3922045"/>
            <a:ext cx="8809892" cy="10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" y="237392"/>
            <a:ext cx="9144000" cy="7315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5" name="ZoneTexte 4"/>
          <p:cNvSpPr txBox="1"/>
          <p:nvPr/>
        </p:nvSpPr>
        <p:spPr>
          <a:xfrm>
            <a:off x="492369" y="474785"/>
            <a:ext cx="821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Conclusion : efficacité de l’assistance gravitationnelle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13238" y="1116623"/>
            <a:ext cx="7992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. Gain énergétique considérable : c’est donc un outil essentiel à n’importe quel voyage interplanétaire </a:t>
            </a:r>
            <a:r>
              <a:rPr lang="fr-F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le coût économique et pratique (stockage du carburant ) serait beaucoup trop élevé sans l’usage de l’assistance gravitationnelle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3238" y="2440062"/>
            <a:ext cx="821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. Cas particulier du voyage Terre-Jupiter (</a:t>
            </a:r>
            <a:r>
              <a:rPr lang="fr-FR" dirty="0" err="1" smtClean="0">
                <a:solidFill>
                  <a:schemeClr val="bg1"/>
                </a:solidFill>
              </a:rPr>
              <a:t>Juno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Comparatif du gain d’énergie mécanique par assistance gravitationnelle autour           	de différentes planètes (valeurs obtenues avec les calculs améliorés):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21355"/>
              </p:ext>
            </p:extLst>
          </p:nvPr>
        </p:nvGraphicFramePr>
        <p:xfrm>
          <a:off x="1361342" y="3561022"/>
          <a:ext cx="6096000" cy="194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8251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Planète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Gain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d’énergie mécanique massique lors de l’assistance gravitationnelle (J/kg)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767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Terre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3,5*10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^9</a:t>
                      </a:r>
                      <a:endParaRPr lang="fr-FR" dirty="0"/>
                    </a:p>
                  </a:txBody>
                  <a:tcPr/>
                </a:tc>
              </a:tr>
              <a:tr h="38767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Vénus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3,5*10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^9</a:t>
                      </a:r>
                      <a:endParaRPr lang="fr-FR" dirty="0"/>
                    </a:p>
                  </a:txBody>
                  <a:tcPr/>
                </a:tc>
              </a:tr>
              <a:tr h="38767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3,9*10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^8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835268" y="5591908"/>
            <a:ext cx="47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Conclusion : La terre parait optimale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static.lexpress.fr/medias_887/w_2000,h_1120,c_fill,g_center/v1406732251/exoplanete-systeme-solaire_4544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5641" y="-96715"/>
            <a:ext cx="12433008" cy="695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125414" y="369031"/>
            <a:ext cx="8168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. Enjeux pour les voyages interplanétaires du futur :  découverte actuelle de nombreuses exo planètes…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age presen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2369" y="386862"/>
            <a:ext cx="8150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Modélisation informatique de l’évolution d’une sonde dans le système solaire, avec phénomène d’assistance gravitationnelle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2031" y="1652954"/>
            <a:ext cx="407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Modélisation de la sonde et des planètes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6" y="2203205"/>
            <a:ext cx="5685277" cy="138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8" y="3884917"/>
            <a:ext cx="7922774" cy="841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6" y="5030300"/>
            <a:ext cx="46386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0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" y="237392"/>
            <a:ext cx="9144000" cy="7315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6" name="ZoneTexte 5"/>
          <p:cNvSpPr txBox="1"/>
          <p:nvPr/>
        </p:nvSpPr>
        <p:spPr>
          <a:xfrm>
            <a:off x="553915" y="237392"/>
            <a:ext cx="800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Premiers programmes d’évolution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1" y="756192"/>
            <a:ext cx="2933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" y="2662778"/>
            <a:ext cx="4827343" cy="164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931" y="4370637"/>
            <a:ext cx="5242380" cy="239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5" y="5121819"/>
            <a:ext cx="25146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Béatrice\AppData\Local\Temp\principe du programm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37" y="756194"/>
            <a:ext cx="3308075" cy="318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820293"/>
            <a:ext cx="2339120" cy="70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7" y="1574938"/>
            <a:ext cx="2577611" cy="4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2093301"/>
            <a:ext cx="2629938" cy="49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8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age presen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08892" y="483577"/>
            <a:ext cx="757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Fonctions de réajustement progressif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0" y="1488831"/>
            <a:ext cx="3571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3815861"/>
            <a:ext cx="58197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4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756" y="578823"/>
            <a:ext cx="18478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3" y="588717"/>
            <a:ext cx="55911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4" y="1472643"/>
            <a:ext cx="8774984" cy="474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9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" y="237392"/>
            <a:ext cx="9144000" cy="7315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5" name="Rectangle 4"/>
          <p:cNvSpPr/>
          <p:nvPr/>
        </p:nvSpPr>
        <p:spPr>
          <a:xfrm>
            <a:off x="527538" y="309881"/>
            <a:ext cx="80361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Résultats du  programme et première quantification du gain en énergie mécanique</a:t>
            </a:r>
          </a:p>
        </p:txBody>
      </p:sp>
      <p:pic>
        <p:nvPicPr>
          <p:cNvPr id="7" name="Picture 1" descr="Macintosh HD:Users:Nitneuq:Documents:Prépa spé:TIPE:Images:tracé trajet (assistance)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8" y="1371600"/>
            <a:ext cx="7842739" cy="5046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2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age presen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85" y="0"/>
            <a:ext cx="9211479" cy="7369183"/>
          </a:xfrm>
          <a:prstGeom prst="rect">
            <a:avLst/>
          </a:prstGeom>
        </p:spPr>
      </p:pic>
      <p:pic>
        <p:nvPicPr>
          <p:cNvPr id="6" name="Picture 2" descr="C:\Users\Béatrice\AppData\Local\Temp\recadrage (affichage des points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5" y="286367"/>
            <a:ext cx="8620075" cy="63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09" y="2505275"/>
            <a:ext cx="4419827" cy="168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20" y="2865748"/>
            <a:ext cx="1981723" cy="325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80" y="2859594"/>
            <a:ext cx="3821616" cy="382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" y="237392"/>
            <a:ext cx="9144000" cy="7315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7170" name="Picture 2" descr="C:\Users\Béatrice\AppData\Local\Temp\tracé vitesse (assistance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9" y="334107"/>
            <a:ext cx="8264778" cy="619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529</Words>
  <Application>Microsoft Office PowerPoint</Application>
  <PresentationFormat>Affichage à l'écran (4:3)</PresentationFormat>
  <Paragraphs>86</Paragraphs>
  <Slides>23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Blampey</dc:creator>
  <cp:lastModifiedBy>Béatrice</cp:lastModifiedBy>
  <cp:revision>68</cp:revision>
  <cp:lastPrinted>2017-06-11T20:46:34Z</cp:lastPrinted>
  <dcterms:created xsi:type="dcterms:W3CDTF">2017-05-16T15:13:47Z</dcterms:created>
  <dcterms:modified xsi:type="dcterms:W3CDTF">2017-06-11T21:15:13Z</dcterms:modified>
</cp:coreProperties>
</file>