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Montserrat Black" panose="020B0604020202020204" charset="-52"/>
      <p:bold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754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57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odin.study/ru/Cohort/Info/4229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-RU" sz="1300" b="1" dirty="0" smtClean="0">
                <a:solidFill>
                  <a:srgbClr val="11696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Стрельцов Павел Анатольевич</a:t>
            </a:r>
            <a:endParaRPr sz="13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" sz="13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БПЛА_256-1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2;g2bd0017381e_1_42"/>
          <p:cNvSpPr txBox="1"/>
          <p:nvPr/>
        </p:nvSpPr>
        <p:spPr>
          <a:xfrm>
            <a:off x="900441" y="1081371"/>
            <a:ext cx="34287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600" b="1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_     ._   __/__   _ _  _  _ _/_   Recorded: 19:44:58  Samples:  1266</a:t>
            </a:r>
          </a:p>
          <a:p>
            <a:r>
              <a:rPr lang="en-US" sz="600" b="1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/_//_/// /_\ / //_// / //_'/ //     Duration: 8.416     CPU time: 5.047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/   _/                      v4.7.3</a:t>
            </a:r>
          </a:p>
          <a:p>
            <a:endParaRPr lang="en-US" sz="600" dirty="0">
              <a:solidFill>
                <a:srgbClr val="0070C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Profile at D:\Programming\Python\PAS\Diploma2\cameras.py:48</a:t>
            </a:r>
          </a:p>
          <a:p>
            <a:endParaRPr lang="en-US" sz="600" dirty="0">
              <a:solidFill>
                <a:srgbClr val="0070C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8.416 Camera1.start  cameras.py:46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├─ 3.303 sleep  &lt;built-in&gt;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├─ 2.251 [self]  cameras.py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├─ 1.238 Camera1.detect_obstacle  cameras.py:80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└─ 1.161 Camera1.send_alert_to_server  cameras.py:87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└─ 1.111 post  requests\api.py:103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└─ 1.110 request  requests\api.py:14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└─ 1.046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Session.request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requests\sessions.py:500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├─ 0.806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Session.send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requests\sessions.py:673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└─ 0.745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HTTPAdapter.send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requests\adapters.py:613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└─ 0.640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HTTPConnectionPool.urlopen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urllib3\connectionpool.py:594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└─ 0.613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HTTPConnectionPool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._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make_request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urllib3\connectionpool.py:379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├─ 0.356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HTTPConnection.getresponse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urllib3\connection.py:438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│  └─ 0.319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HTTPConnection.getresponse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http\client.py:1367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│     └─ 0.313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HTTPResponse.begin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http\client.py:317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│        └─ 0.282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HTTPResponse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._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read_status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http\client.py:284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│           └─ 0.282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SocketIO.readinto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socket.py:693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│              └─ 0.280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socket.recv_into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&lt;built-in&gt;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└─ 0.254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HTTPConnection.request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urllib3\connection.py:322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└─ 0.203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HTTPConnection.endheaders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http\client.py:1303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   └─ 0.203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._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send_output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http\client.py:1065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      └─ 0.201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HTTPConnection.send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http\client.py:1010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         └─ 0.198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HTTPConnection.connect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urllib3\connection.py:235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            └─ 0.198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HTTPConnection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._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new_conn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urllib3\connection.py:190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               └─ 0.195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create_connection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urllib3\util\connection.py:27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                  └─ 0.125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getaddrinfo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socket.py:946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│                                   └─ 0.124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getaddrinfo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&lt;built-in&gt;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│              └─ 0.154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Session.prepare_request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requests\sessions.py:457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├─ 0.576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VideoCapture.read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&lt;built-in&gt;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├─ 0.432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waitKey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&lt;built-in&gt;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├─ 0.263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VideoCapture.release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&lt;built-in&gt;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├─ 0.151 </a:t>
            </a:r>
            <a:r>
              <a:rPr lang="en-US" sz="6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imshow</a:t>
            </a:r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 &lt;built-in&gt;</a:t>
            </a:r>
          </a:p>
          <a:p>
            <a:r>
              <a:rPr lang="en-US" sz="6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└─ 0.133 Camera1.process_frame  </a:t>
            </a:r>
            <a:r>
              <a:rPr lang="en-US" sz="6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cameras.py:73</a:t>
            </a:r>
            <a:endParaRPr lang="ru-RU" sz="600" u="none" strike="noStrike" cap="none" dirty="0" smtClean="0">
              <a:solidFill>
                <a:srgbClr val="0070C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20;g2962aafab79_0_12"/>
          <p:cNvSpPr txBox="1"/>
          <p:nvPr/>
        </p:nvSpPr>
        <p:spPr>
          <a:xfrm>
            <a:off x="340274" y="505436"/>
            <a:ext cx="846082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</a:rPr>
              <a:t>pyinstrument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-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/>
              <a:t>статистический </a:t>
            </a:r>
            <a:r>
              <a:rPr lang="ru-RU" sz="1200" dirty="0"/>
              <a:t>профайлер</a:t>
            </a:r>
            <a:r>
              <a:rPr lang="ru-RU" sz="1200" dirty="0">
                <a:solidFill>
                  <a:schemeClr val="tx1"/>
                </a:solidFill>
              </a:rPr>
              <a:t>. </a:t>
            </a:r>
            <a:r>
              <a:rPr lang="ru-RU" sz="1200" dirty="0" smtClean="0">
                <a:solidFill>
                  <a:schemeClr val="tx1"/>
                </a:solidFill>
              </a:rPr>
              <a:t>Собирает </a:t>
            </a:r>
            <a:r>
              <a:rPr lang="ru-RU" sz="1200" dirty="0">
                <a:solidFill>
                  <a:schemeClr val="tx1"/>
                </a:solidFill>
              </a:rPr>
              <a:t>данные о времени выполнения каждой функции, что позволяет </a:t>
            </a:r>
            <a:r>
              <a:rPr lang="ru-RU" sz="1200" dirty="0" smtClean="0">
                <a:solidFill>
                  <a:schemeClr val="tx1"/>
                </a:solidFill>
              </a:rPr>
              <a:t>увидеть</a:t>
            </a:r>
            <a:r>
              <a:rPr lang="ru-RU" sz="1200" dirty="0">
                <a:solidFill>
                  <a:schemeClr val="tx1"/>
                </a:solidFill>
              </a:rPr>
              <a:t>, сколько времени было затрачено на каждую часть </a:t>
            </a:r>
            <a:r>
              <a:rPr lang="ru-RU" sz="1200" dirty="0" smtClean="0">
                <a:solidFill>
                  <a:schemeClr val="tx1"/>
                </a:solidFill>
              </a:rPr>
              <a:t>кода. 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sz="1200" dirty="0"/>
          </a:p>
        </p:txBody>
      </p:sp>
      <p:sp>
        <p:nvSpPr>
          <p:cNvPr id="9" name="Google Shape;112;g2bd0017381e_1_42"/>
          <p:cNvSpPr txBox="1"/>
          <p:nvPr/>
        </p:nvSpPr>
        <p:spPr>
          <a:xfrm>
            <a:off x="4846894" y="1838564"/>
            <a:ext cx="3612056" cy="28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▎</a:t>
            </a:r>
            <a:r>
              <a:rPr lang="ru-RU" sz="11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Общая информация</a:t>
            </a:r>
          </a:p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100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Recorded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 Время записи профиля (19:44:58).</a:t>
            </a:r>
          </a:p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100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Samples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 Количество собранных образцов (1266).</a:t>
            </a:r>
          </a:p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100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Duration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 Общее время выполнения (8.416 секунд).</a:t>
            </a:r>
          </a:p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- CPU </a:t>
            </a:r>
            <a:r>
              <a:rPr lang="ru-RU" sz="1100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time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 Общее время, затраченное на процессор (5.047 секунд).</a:t>
            </a:r>
          </a:p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100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Profile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100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at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 Указывает на файл и строку, где началось профилирование (cameras.py:48).</a:t>
            </a:r>
          </a:p>
          <a:p>
            <a:endParaRPr lang="ru-RU" sz="11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1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1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▎</a:t>
            </a:r>
            <a:r>
              <a:rPr lang="ru-RU" sz="11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Возможности:</a:t>
            </a:r>
            <a:endParaRPr lang="ru-RU" sz="1100" b="1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1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Оптимизация сетевых запросов 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с помощью асинхронного программирования или уменьшения частоты отправки </a:t>
            </a:r>
            <a:r>
              <a:rPr lang="ru-RU" sz="11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уведомлений.</a:t>
            </a:r>
            <a:endParaRPr lang="ru-RU" sz="11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1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Отрегулировать задержки </a:t>
            </a:r>
            <a:r>
              <a:rPr lang="ru-RU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(</a:t>
            </a:r>
            <a:r>
              <a:rPr lang="ru-RU" sz="1100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sleep</a:t>
            </a:r>
            <a:r>
              <a:rPr lang="ru-RU" sz="11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).</a:t>
            </a:r>
            <a:r>
              <a:rPr lang="ru-RU" sz="6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.</a:t>
            </a:r>
            <a:endParaRPr lang="en-US" sz="600" dirty="0">
              <a:solidFill>
                <a:srgbClr val="0070C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</a:t>
            </a:r>
            <a:r>
              <a:rPr lang="ru" sz="15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программы</a:t>
            </a:r>
            <a:endParaRPr sz="15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20;g2962aafab79_0_12"/>
          <p:cNvSpPr txBox="1"/>
          <p:nvPr/>
        </p:nvSpPr>
        <p:spPr>
          <a:xfrm>
            <a:off x="311699" y="832700"/>
            <a:ext cx="8460826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err="1"/>
              <a:t>threading</a:t>
            </a:r>
            <a:r>
              <a:rPr lang="ru-RU" sz="1200" b="1" dirty="0"/>
              <a:t> 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многопоточность</a:t>
            </a:r>
            <a:r>
              <a:rPr lang="ru-RU" sz="1200" b="1" dirty="0" smtClean="0"/>
              <a:t>): </a:t>
            </a:r>
            <a:r>
              <a:rPr lang="ru-RU" sz="1200" dirty="0" smtClean="0"/>
              <a:t>- использование </a:t>
            </a:r>
            <a:r>
              <a:rPr lang="ru-RU" sz="1200" dirty="0"/>
              <a:t>модуля </a:t>
            </a:r>
            <a:r>
              <a:rPr lang="ru-RU" sz="1200" dirty="0" err="1">
                <a:solidFill>
                  <a:srgbClr val="0070C0"/>
                </a:solidFill>
              </a:rPr>
              <a:t>threading</a:t>
            </a:r>
            <a:r>
              <a:rPr lang="ru-RU" sz="1200" dirty="0"/>
              <a:t> для запуска камер в отдельных потоках </a:t>
            </a:r>
            <a:r>
              <a:rPr lang="ru-RU" sz="1200" dirty="0" smtClean="0"/>
              <a:t>— это подход </a:t>
            </a:r>
            <a:r>
              <a:rPr lang="ru-RU" sz="1200" dirty="0"/>
              <a:t>для реализации параллелизма, что улучшает производительность при работе с несколькими камерами</a:t>
            </a:r>
            <a:r>
              <a:rPr lang="ru-RU" sz="1200" dirty="0" smtClean="0"/>
              <a:t>.</a:t>
            </a:r>
            <a:endParaRPr lang="ru-RU" sz="1200" dirty="0"/>
          </a:p>
          <a:p>
            <a:endParaRPr lang="ru-RU" sz="1200" dirty="0" smtClean="0"/>
          </a:p>
          <a:p>
            <a:r>
              <a:rPr lang="ru-RU" sz="1200" dirty="0" smtClean="0"/>
              <a:t>Реализован обмен данными между стационарными камерами и сервером в виде передачи отдельных переменных, вместо видео потока, при использование библиотеки - </a:t>
            </a:r>
            <a:r>
              <a:rPr lang="en-US" sz="1200" dirty="0" smtClean="0">
                <a:solidFill>
                  <a:srgbClr val="0070C0"/>
                </a:solidFill>
              </a:rPr>
              <a:t>cv2</a:t>
            </a:r>
            <a:r>
              <a:rPr lang="ru-RU" sz="1200" dirty="0" smtClean="0">
                <a:solidFill>
                  <a:schemeClr val="tx1"/>
                </a:solidFill>
              </a:rPr>
              <a:t>, что оптимизирует время работы сервера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</a:p>
          <a:p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b="1" dirty="0"/>
              <a:t>cv2.resize() </a:t>
            </a:r>
            <a:r>
              <a:rPr lang="ru-RU" sz="1200" dirty="0"/>
              <a:t> - метод применяется для уменьшения разрешения изображения. Это позволяет ускорить дальнейшую обработку.</a:t>
            </a:r>
          </a:p>
          <a:p>
            <a:endParaRPr lang="ru-RU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20;g2962aafab79_0_12"/>
          <p:cNvSpPr txBox="1"/>
          <p:nvPr/>
        </p:nvSpPr>
        <p:spPr>
          <a:xfrm>
            <a:off x="311699" y="832700"/>
            <a:ext cx="846082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dirty="0"/>
              <a:t>GSPD (Google Style Python </a:t>
            </a:r>
            <a:r>
              <a:rPr lang="en-US" sz="1200" b="1" dirty="0" err="1"/>
              <a:t>Docstrings</a:t>
            </a:r>
            <a:r>
              <a:rPr lang="en-US" sz="1200" b="1" dirty="0"/>
              <a:t>)</a:t>
            </a:r>
            <a:r>
              <a:rPr lang="en-US" sz="1200" dirty="0"/>
              <a:t> </a:t>
            </a:r>
            <a:r>
              <a:rPr lang="ru-RU" sz="1200" dirty="0" smtClean="0"/>
              <a:t>– стандарт, используется для описание </a:t>
            </a:r>
            <a:r>
              <a:rPr lang="ru-RU" sz="1200" dirty="0" smtClean="0"/>
              <a:t>каждого модуля программы, </a:t>
            </a:r>
            <a:r>
              <a:rPr lang="ru-RU" sz="1200" dirty="0" smtClean="0"/>
              <a:t>пример</a:t>
            </a:r>
            <a:r>
              <a:rPr lang="ru-RU" sz="1200" dirty="0" smtClean="0"/>
              <a:t>:</a:t>
            </a:r>
          </a:p>
          <a:p>
            <a:r>
              <a:rPr lang="ru-RU" sz="1200" dirty="0" err="1">
                <a:solidFill>
                  <a:srgbClr val="0070C0"/>
                </a:solidFill>
              </a:rPr>
              <a:t>class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 err="1">
                <a:solidFill>
                  <a:srgbClr val="0070C0"/>
                </a:solidFill>
              </a:rPr>
              <a:t>CameraFactory</a:t>
            </a:r>
            <a:r>
              <a:rPr lang="ru-RU" sz="1200" dirty="0">
                <a:solidFill>
                  <a:srgbClr val="0070C0"/>
                </a:solidFill>
              </a:rPr>
              <a:t>: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>
                <a:solidFill>
                  <a:srgbClr val="0070C0"/>
                </a:solidFill>
              </a:rPr>
              <a:t>    </a:t>
            </a:r>
            <a:r>
              <a:rPr lang="ru-RU" sz="1200" i="1" dirty="0">
                <a:solidFill>
                  <a:srgbClr val="00B050"/>
                </a:solidFill>
              </a:rPr>
              <a:t>"""</a:t>
            </a:r>
            <a:br>
              <a:rPr lang="ru-RU" sz="1200" i="1" dirty="0">
                <a:solidFill>
                  <a:srgbClr val="00B050"/>
                </a:solidFill>
              </a:rPr>
            </a:br>
            <a:r>
              <a:rPr lang="ru-RU" sz="1200" i="1" dirty="0">
                <a:solidFill>
                  <a:srgbClr val="00B050"/>
                </a:solidFill>
              </a:rPr>
              <a:t>    </a:t>
            </a:r>
            <a:r>
              <a:rPr lang="ru-RU" sz="1200" i="1" dirty="0" smtClean="0">
                <a:solidFill>
                  <a:srgbClr val="00B050"/>
                </a:solidFill>
              </a:rPr>
              <a:t>Паттерн </a:t>
            </a:r>
            <a:r>
              <a:rPr lang="ru-RU" sz="1200" i="1" dirty="0">
                <a:solidFill>
                  <a:srgbClr val="00B050"/>
                </a:solidFill>
              </a:rPr>
              <a:t>фабрика - позволяет создавать объекты без необходимости указывать конкретный класс 	</a:t>
            </a:r>
            <a:r>
              <a:rPr lang="ru-RU" sz="1200" i="1" dirty="0" smtClean="0">
                <a:solidFill>
                  <a:srgbClr val="00B050"/>
                </a:solidFill>
              </a:rPr>
              <a:t>создаваемого </a:t>
            </a:r>
            <a:r>
              <a:rPr lang="ru-RU" sz="1200" i="1" dirty="0">
                <a:solidFill>
                  <a:srgbClr val="00B050"/>
                </a:solidFill>
              </a:rPr>
              <a:t>объекта.</a:t>
            </a:r>
            <a:br>
              <a:rPr lang="ru-RU" sz="1200" i="1" dirty="0">
                <a:solidFill>
                  <a:srgbClr val="00B050"/>
                </a:solidFill>
              </a:rPr>
            </a:br>
            <a:r>
              <a:rPr lang="ru-RU" sz="1200" i="1" dirty="0">
                <a:solidFill>
                  <a:srgbClr val="00B050"/>
                </a:solidFill>
              </a:rPr>
              <a:t>    В данном случае, </a:t>
            </a:r>
            <a:r>
              <a:rPr lang="ru-RU" sz="1200" i="1" dirty="0" err="1">
                <a:solidFill>
                  <a:srgbClr val="00B050"/>
                </a:solidFill>
              </a:rPr>
              <a:t>CameraFactory</a:t>
            </a:r>
            <a:r>
              <a:rPr lang="ru-RU" sz="1200" i="1" dirty="0">
                <a:solidFill>
                  <a:srgbClr val="00B050"/>
                </a:solidFill>
              </a:rPr>
              <a:t> отвечает за создание экземпляров различных классов камер на основе </a:t>
            </a:r>
            <a:r>
              <a:rPr lang="ru-RU" sz="1200" i="1" dirty="0" smtClean="0">
                <a:solidFill>
                  <a:srgbClr val="00B050"/>
                </a:solidFill>
              </a:rPr>
              <a:t>	переданного </a:t>
            </a:r>
            <a:r>
              <a:rPr lang="ru-RU" sz="1200" i="1" dirty="0">
                <a:solidFill>
                  <a:srgbClr val="00B050"/>
                </a:solidFill>
              </a:rPr>
              <a:t>типа</a:t>
            </a:r>
            <a:r>
              <a:rPr lang="ru-RU" sz="1200" i="1" dirty="0" smtClean="0">
                <a:solidFill>
                  <a:srgbClr val="00B050"/>
                </a:solidFill>
              </a:rPr>
              <a:t>.</a:t>
            </a:r>
            <a:r>
              <a:rPr lang="ru-RU" sz="1200" i="1" dirty="0">
                <a:solidFill>
                  <a:srgbClr val="00B050"/>
                </a:solidFill>
              </a:rPr>
              <a:t/>
            </a:r>
            <a:br>
              <a:rPr lang="ru-RU" sz="1200" i="1" dirty="0">
                <a:solidFill>
                  <a:srgbClr val="00B050"/>
                </a:solidFill>
              </a:rPr>
            </a:br>
            <a:r>
              <a:rPr lang="ru-RU" sz="1200" i="1" dirty="0">
                <a:solidFill>
                  <a:srgbClr val="00B050"/>
                </a:solidFill>
              </a:rPr>
              <a:t>    </a:t>
            </a:r>
            <a:r>
              <a:rPr lang="ru-RU" sz="1200" i="1" dirty="0" smtClean="0">
                <a:solidFill>
                  <a:srgbClr val="00B050"/>
                </a:solidFill>
              </a:rPr>
              <a:t>"""</a:t>
            </a:r>
          </a:p>
          <a:p>
            <a:endParaRPr lang="ru-RU" sz="1200" i="1" dirty="0" smtClean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README.md</a:t>
            </a:r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- с</a:t>
            </a:r>
            <a:r>
              <a:rPr lang="ru-RU" sz="1200" dirty="0" smtClean="0">
                <a:solidFill>
                  <a:schemeClr val="tx1"/>
                </a:solidFill>
              </a:rPr>
              <a:t>оздан </a:t>
            </a:r>
            <a:r>
              <a:rPr lang="ru-RU" sz="1200" dirty="0">
                <a:solidFill>
                  <a:schemeClr val="tx1"/>
                </a:solidFill>
              </a:rPr>
              <a:t>файл </a:t>
            </a:r>
            <a:r>
              <a:rPr lang="ru-RU" sz="1200" dirty="0" smtClean="0">
                <a:solidFill>
                  <a:schemeClr val="tx1"/>
                </a:solidFill>
              </a:rPr>
              <a:t>- инструкция </a:t>
            </a:r>
            <a:r>
              <a:rPr lang="ru-RU" sz="1200" dirty="0" smtClean="0">
                <a:solidFill>
                  <a:schemeClr val="tx1"/>
                </a:solidFill>
              </a:rPr>
              <a:t>по </a:t>
            </a:r>
            <a:r>
              <a:rPr lang="ru-RU" sz="1200" dirty="0" smtClean="0">
                <a:solidFill>
                  <a:schemeClr val="tx1"/>
                </a:solidFill>
              </a:rPr>
              <a:t>установке, </a:t>
            </a:r>
            <a:r>
              <a:rPr lang="ru-RU" sz="1200" dirty="0" smtClean="0">
                <a:solidFill>
                  <a:schemeClr val="tx1"/>
                </a:solidFill>
              </a:rPr>
              <a:t>настройке и развертыванию проекта.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sz="1200" dirty="0" smtClean="0"/>
          </a:p>
          <a:p>
            <a:r>
              <a:rPr lang="ru-RU" sz="1200" b="1" dirty="0" smtClean="0"/>
              <a:t>Самодокументирующийся </a:t>
            </a:r>
            <a:r>
              <a:rPr lang="ru-RU" sz="1200" b="1" dirty="0"/>
              <a:t>код </a:t>
            </a:r>
            <a:r>
              <a:rPr lang="ru-RU" sz="1200" dirty="0" smtClean="0"/>
              <a:t>(</a:t>
            </a:r>
            <a:r>
              <a:rPr lang="en-US" sz="1200" dirty="0" smtClean="0">
                <a:solidFill>
                  <a:srgbClr val="0070C0"/>
                </a:solidFill>
              </a:rPr>
              <a:t>self-documenting code</a:t>
            </a:r>
            <a:r>
              <a:rPr lang="en-US" sz="1200" dirty="0" smtClean="0"/>
              <a:t>)</a:t>
            </a:r>
            <a:r>
              <a:rPr lang="ru-RU" sz="1200" dirty="0"/>
              <a:t> - </a:t>
            </a:r>
            <a:r>
              <a:rPr lang="ru-RU" sz="1200" dirty="0" smtClean="0"/>
              <a:t>стандарт использован при написании кода.</a:t>
            </a:r>
            <a:endParaRPr lang="ru-RU" sz="1200" dirty="0"/>
          </a:p>
          <a:p>
            <a:endParaRPr lang="en-US" sz="1200" dirty="0" smtClean="0"/>
          </a:p>
          <a:p>
            <a:r>
              <a:rPr lang="ru-RU" sz="1200" b="1" dirty="0" smtClean="0"/>
              <a:t>Дополнительные пояснения </a:t>
            </a:r>
            <a:r>
              <a:rPr lang="ru-RU" sz="1200" dirty="0" smtClean="0"/>
              <a:t>- отдельные </a:t>
            </a:r>
            <a:r>
              <a:rPr lang="ru-RU" sz="1200" dirty="0" smtClean="0"/>
              <a:t>– сложные участки кода </a:t>
            </a:r>
            <a:r>
              <a:rPr lang="ru-RU" sz="1200" dirty="0" smtClean="0"/>
              <a:t>имеют пояснения, </a:t>
            </a:r>
            <a:r>
              <a:rPr lang="ru-RU" sz="1200" dirty="0" smtClean="0"/>
              <a:t>пример: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70C0"/>
                </a:solidFill>
              </a:rPr>
              <a:t>if </a:t>
            </a:r>
            <a:r>
              <a:rPr lang="en-US" sz="1200" dirty="0">
                <a:solidFill>
                  <a:srgbClr val="0070C0"/>
                </a:solidFill>
              </a:rPr>
              <a:t>(cv2.getWindowProperty(f'</a:t>
            </a:r>
            <a:r>
              <a:rPr lang="ru-RU" sz="1200" dirty="0">
                <a:solidFill>
                  <a:srgbClr val="0070C0"/>
                </a:solidFill>
              </a:rPr>
              <a:t>Камера {</a:t>
            </a:r>
            <a:r>
              <a:rPr lang="en-US" sz="1200" dirty="0" err="1">
                <a:solidFill>
                  <a:srgbClr val="0070C0"/>
                </a:solidFill>
              </a:rPr>
              <a:t>self.camera_index</a:t>
            </a:r>
            <a:r>
              <a:rPr lang="en-US" sz="1200" dirty="0">
                <a:solidFill>
                  <a:srgbClr val="0070C0"/>
                </a:solidFill>
              </a:rPr>
              <a:t>}'</a:t>
            </a:r>
            <a:r>
              <a:rPr lang="en-US" sz="1200" b="1" dirty="0">
                <a:solidFill>
                  <a:srgbClr val="0070C0"/>
                </a:solidFill>
              </a:rPr>
              <a:t>, </a:t>
            </a:r>
            <a:r>
              <a:rPr lang="en-US" sz="1200" dirty="0">
                <a:solidFill>
                  <a:srgbClr val="0070C0"/>
                </a:solidFill>
              </a:rPr>
              <a:t>cv2.WND_PROP_VISIBLE) &lt; </a:t>
            </a:r>
            <a:r>
              <a:rPr lang="en-US" sz="1200" b="1" dirty="0">
                <a:solidFill>
                  <a:srgbClr val="0070C0"/>
                </a:solidFill>
              </a:rPr>
              <a:t>1 </a:t>
            </a:r>
            <a:r>
              <a:rPr lang="en-US" sz="1200" dirty="0">
                <a:solidFill>
                  <a:srgbClr val="0070C0"/>
                </a:solidFill>
              </a:rPr>
              <a:t>or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       cv2.waitKey(</a:t>
            </a:r>
            <a:r>
              <a:rPr lang="en-US" sz="1200" b="1" dirty="0">
                <a:solidFill>
                  <a:srgbClr val="0070C0"/>
                </a:solidFill>
              </a:rPr>
              <a:t>1</a:t>
            </a:r>
            <a:r>
              <a:rPr lang="en-US" sz="1200" dirty="0">
                <a:solidFill>
                  <a:srgbClr val="0070C0"/>
                </a:solidFill>
              </a:rPr>
              <a:t>) &amp; </a:t>
            </a:r>
            <a:r>
              <a:rPr lang="en-US" sz="1200" b="1" dirty="0">
                <a:solidFill>
                  <a:srgbClr val="0070C0"/>
                </a:solidFill>
              </a:rPr>
              <a:t>0xFF </a:t>
            </a:r>
            <a:r>
              <a:rPr lang="en-US" sz="1200" dirty="0">
                <a:solidFill>
                  <a:srgbClr val="0070C0"/>
                </a:solidFill>
              </a:rPr>
              <a:t>== </a:t>
            </a:r>
            <a:r>
              <a:rPr lang="en-US" sz="1200" dirty="0" err="1">
                <a:solidFill>
                  <a:srgbClr val="0070C0"/>
                </a:solidFill>
              </a:rPr>
              <a:t>ord</a:t>
            </a:r>
            <a:r>
              <a:rPr lang="en-US" sz="1200" dirty="0">
                <a:solidFill>
                  <a:srgbClr val="0070C0"/>
                </a:solidFill>
              </a:rPr>
              <a:t>('q')):</a:t>
            </a:r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ru-RU" sz="1200" dirty="0">
                <a:solidFill>
                  <a:srgbClr val="00B050"/>
                </a:solidFill>
              </a:rPr>
              <a:t>этот код используется для завершения работы программы или</a:t>
            </a:r>
            <a:r>
              <a:rPr lang="ru-RU" sz="1200" dirty="0">
                <a:solidFill>
                  <a:srgbClr val="0070C0"/>
                </a:solidFill>
              </a:rPr>
              <a:t/>
            </a:r>
            <a:br>
              <a:rPr lang="ru-RU" sz="1200" dirty="0">
                <a:solidFill>
                  <a:srgbClr val="0070C0"/>
                </a:solidFill>
              </a:rPr>
            </a:br>
            <a:r>
              <a:rPr lang="ru-RU" sz="1200" dirty="0">
                <a:solidFill>
                  <a:srgbClr val="0070C0"/>
                </a:solidFill>
              </a:rPr>
              <a:t>                                    </a:t>
            </a:r>
            <a:r>
              <a:rPr lang="ru-RU" sz="1200" dirty="0">
                <a:solidFill>
                  <a:srgbClr val="00B050"/>
                </a:solidFill>
              </a:rPr>
              <a:t># цикла, если окно камеры закрыто или пользователь нажал клавишу '</a:t>
            </a:r>
            <a:r>
              <a:rPr lang="en-US" sz="1200" dirty="0">
                <a:solidFill>
                  <a:srgbClr val="00B050"/>
                </a:solidFill>
              </a:rPr>
              <a:t>q'.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9" y="2720407"/>
            <a:ext cx="1088700" cy="81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998" y="1995638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41986" y="4122745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00883" y="2059078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29443" y="4251338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10" y="3021957"/>
            <a:ext cx="1090863" cy="1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6107">
            <a:off x="3904253" y="4291943"/>
            <a:ext cx="316840" cy="3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99771" y="4016236"/>
            <a:ext cx="442817" cy="44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26494" y="1907071"/>
            <a:ext cx="472697" cy="47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85886" y="2207569"/>
            <a:ext cx="403411" cy="40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12;g2bd0017381e_1_42"/>
          <p:cNvSpPr txBox="1"/>
          <p:nvPr/>
        </p:nvSpPr>
        <p:spPr>
          <a:xfrm>
            <a:off x="341887" y="822975"/>
            <a:ext cx="833062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/>
              <a:t>Проект представляет собой веб-приложение, разработанного с </a:t>
            </a:r>
            <a:r>
              <a:rPr lang="ru-RU" sz="1200" dirty="0" smtClean="0"/>
              <a:t>использованием </a:t>
            </a:r>
            <a:r>
              <a:rPr lang="ru-RU" sz="1200" dirty="0"/>
              <a:t>языка программирования </a:t>
            </a:r>
            <a:r>
              <a:rPr lang="ru-RU" sz="1200" dirty="0" err="1"/>
              <a:t>Python</a:t>
            </a:r>
            <a:r>
              <a:rPr lang="ru-RU" sz="1200" dirty="0"/>
              <a:t> и современных веб-технологий. </a:t>
            </a:r>
            <a:r>
              <a:rPr lang="ru-RU" sz="1200" dirty="0" smtClean="0"/>
              <a:t>Веб-сайт </a:t>
            </a:r>
            <a:r>
              <a:rPr lang="ru-RU" sz="1200" dirty="0"/>
              <a:t>реализует автономно работающие стационарные видео камеры, </a:t>
            </a:r>
            <a:br>
              <a:rPr lang="ru-RU" sz="1200" dirty="0"/>
            </a:br>
            <a:r>
              <a:rPr lang="ru-RU" sz="1200" dirty="0"/>
              <a:t>взаимодействующие с серверной частью и дроном через API-интерфейсы. </a:t>
            </a:r>
            <a:r>
              <a:rPr lang="ru-RU" sz="1200" dirty="0" smtClean="0"/>
              <a:t>Основное </a:t>
            </a:r>
            <a:r>
              <a:rPr lang="ru-RU" sz="1200" dirty="0"/>
              <a:t>внимание уделяется </a:t>
            </a:r>
            <a:r>
              <a:rPr lang="ru-RU" sz="1200" dirty="0" smtClean="0"/>
              <a:t>масштабируемости</a:t>
            </a:r>
            <a:r>
              <a:rPr lang="ru-RU" sz="1200" dirty="0"/>
              <a:t>, безопасности </a:t>
            </a:r>
            <a:r>
              <a:rPr lang="ru-RU" sz="1200" dirty="0" smtClean="0"/>
              <a:t>и производительности </a:t>
            </a:r>
            <a:r>
              <a:rPr lang="ru-RU" sz="1200" dirty="0"/>
              <a:t>системы.</a:t>
            </a:r>
          </a:p>
        </p:txBody>
      </p:sp>
      <p:sp>
        <p:nvSpPr>
          <p:cNvPr id="20" name="Google Shape;112;g2bd0017381e_1_42"/>
          <p:cNvSpPr txBox="1"/>
          <p:nvPr/>
        </p:nvSpPr>
        <p:spPr>
          <a:xfrm>
            <a:off x="341886" y="1868206"/>
            <a:ext cx="3158552" cy="304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b="1" dirty="0" smtClean="0"/>
              <a:t>Охрана </a:t>
            </a:r>
            <a:r>
              <a:rPr lang="ru-RU" sz="1200" b="1" dirty="0"/>
              <a:t>территории</a:t>
            </a:r>
            <a:r>
              <a:rPr lang="en-US" sz="1200" b="1" dirty="0"/>
              <a:t>.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dirty="0"/>
              <a:t>Данный проект реализует сильные стороны стационарных и </a:t>
            </a:r>
            <a:br>
              <a:rPr lang="ru-RU" sz="1200" dirty="0"/>
            </a:br>
            <a:r>
              <a:rPr lang="ru-RU" sz="1200" dirty="0"/>
              <a:t>мобильных видео </a:t>
            </a:r>
            <a:r>
              <a:rPr lang="ru-RU" sz="1200" dirty="0" smtClean="0"/>
              <a:t>устройств </a:t>
            </a:r>
            <a:r>
              <a:rPr lang="ru-RU" sz="1200" dirty="0"/>
              <a:t>при их совместном </a:t>
            </a:r>
            <a:r>
              <a:rPr lang="ru-RU" sz="1200" dirty="0" smtClean="0"/>
              <a:t>использовании.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Видео камеры, расположенные стационарно, в случае обнаружения</a:t>
            </a:r>
            <a:br>
              <a:rPr lang="ru-RU" sz="1200" dirty="0"/>
            </a:br>
            <a:r>
              <a:rPr lang="ru-RU" sz="1200" dirty="0"/>
              <a:t>нарушителя передают сигнал на сервер, который высылает </a:t>
            </a:r>
            <a:br>
              <a:rPr lang="ru-RU" sz="1200" dirty="0"/>
            </a:br>
            <a:r>
              <a:rPr lang="ru-RU" sz="1200" dirty="0"/>
              <a:t>дрона в точку обнаружения, для точной фиксации данных</a:t>
            </a:r>
            <a:br>
              <a:rPr lang="ru-RU" sz="1200" dirty="0"/>
            </a:br>
            <a:r>
              <a:rPr lang="ru-RU" sz="1200" dirty="0"/>
              <a:t>нарушителя</a:t>
            </a:r>
            <a:r>
              <a:rPr lang="ru-RU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 smtClean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Применяемые </a:t>
            </a: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проектирования, обоснование их выбора</a:t>
            </a:r>
            <a:endParaRPr sz="17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112;g2bd0017381e_1_42"/>
          <p:cNvSpPr txBox="1"/>
          <p:nvPr/>
        </p:nvSpPr>
        <p:spPr>
          <a:xfrm>
            <a:off x="354560" y="758969"/>
            <a:ext cx="8453681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/>
              <a:t>Шаблонный </a:t>
            </a:r>
            <a:r>
              <a:rPr lang="ru-RU" sz="1200" b="1" dirty="0" smtClean="0"/>
              <a:t>метод </a:t>
            </a:r>
            <a:r>
              <a:rPr lang="en-US" sz="1200" b="1" dirty="0"/>
              <a:t>(Template Method):</a:t>
            </a:r>
            <a:r>
              <a:rPr lang="ru-RU" sz="1200" dirty="0"/>
              <a:t> </a:t>
            </a:r>
            <a:r>
              <a:rPr lang="ru-RU" sz="1200" dirty="0" smtClean="0"/>
              <a:t>- 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>
                <a:solidFill>
                  <a:srgbClr val="0070C0"/>
                </a:solidFill>
              </a:rPr>
              <a:t>AbstractCamera</a:t>
            </a:r>
            <a:r>
              <a:rPr lang="en-US" sz="1200" dirty="0">
                <a:solidFill>
                  <a:srgbClr val="0070C0"/>
                </a:solidFill>
              </a:rPr>
              <a:t>(ABC</a:t>
            </a:r>
            <a:r>
              <a:rPr lang="en-US" sz="1200" dirty="0" smtClean="0">
                <a:solidFill>
                  <a:srgbClr val="0070C0"/>
                </a:solidFill>
              </a:rPr>
              <a:t>):</a:t>
            </a:r>
            <a:r>
              <a:rPr lang="ru-RU" sz="1200" dirty="0" smtClean="0">
                <a:solidFill>
                  <a:srgbClr val="0070C0"/>
                </a:solidFill>
              </a:rPr>
              <a:t> </a:t>
            </a:r>
            <a:r>
              <a:rPr lang="ru-RU" sz="1200" dirty="0" smtClean="0"/>
              <a:t>задаёт </a:t>
            </a:r>
            <a:r>
              <a:rPr lang="ru-RU" sz="1200" dirty="0"/>
              <a:t>общий интерфейс и структуру для всех камер, определяя абстрактные методы </a:t>
            </a:r>
            <a:r>
              <a:rPr lang="ru-RU" sz="1200" dirty="0" err="1">
                <a:solidFill>
                  <a:srgbClr val="0070C0"/>
                </a:solidFill>
              </a:rPr>
              <a:t>start</a:t>
            </a:r>
            <a:r>
              <a:rPr lang="ru-RU" sz="1200" dirty="0">
                <a:solidFill>
                  <a:srgbClr val="0070C0"/>
                </a:solidFill>
              </a:rPr>
              <a:t>, </a:t>
            </a:r>
            <a:r>
              <a:rPr lang="ru-RU" sz="1200" dirty="0" err="1">
                <a:solidFill>
                  <a:srgbClr val="0070C0"/>
                </a:solidFill>
              </a:rPr>
              <a:t>process_frame</a:t>
            </a:r>
            <a:r>
              <a:rPr lang="ru-RU" sz="1200" dirty="0">
                <a:solidFill>
                  <a:srgbClr val="0070C0"/>
                </a:solidFill>
              </a:rPr>
              <a:t> и </a:t>
            </a:r>
            <a:r>
              <a:rPr lang="ru-RU" sz="1200" dirty="0" err="1">
                <a:solidFill>
                  <a:srgbClr val="0070C0"/>
                </a:solidFill>
              </a:rPr>
              <a:t>detect_obstacle</a:t>
            </a:r>
            <a:r>
              <a:rPr lang="ru-RU" sz="1200" dirty="0"/>
              <a:t>. Конкретные реализации этих методов выполняются в подклассах </a:t>
            </a:r>
            <a:r>
              <a:rPr lang="ru-RU" sz="1200" dirty="0" smtClean="0"/>
              <a:t>(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>
                <a:solidFill>
                  <a:srgbClr val="0070C0"/>
                </a:solidFill>
              </a:rPr>
              <a:t>SimpleStationaryCamera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AbstractCamera</a:t>
            </a:r>
            <a:r>
              <a:rPr lang="en-US" sz="1200" dirty="0" smtClean="0">
                <a:solidFill>
                  <a:srgbClr val="0070C0"/>
                </a:solidFill>
              </a:rPr>
              <a:t>):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 smtClean="0">
                <a:solidFill>
                  <a:srgbClr val="0070C0"/>
                </a:solidFill>
              </a:rPr>
              <a:t>и 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 smtClean="0">
                <a:solidFill>
                  <a:srgbClr val="0070C0"/>
                </a:solidFill>
              </a:rPr>
              <a:t>ComplexDroneCamera</a:t>
            </a:r>
            <a:r>
              <a:rPr lang="en-US" sz="1200" dirty="0" smtClean="0">
                <a:solidFill>
                  <a:srgbClr val="0070C0"/>
                </a:solidFill>
              </a:rPr>
              <a:t>(</a:t>
            </a:r>
            <a:r>
              <a:rPr lang="en-US" sz="1200" dirty="0" err="1" smtClean="0">
                <a:solidFill>
                  <a:srgbClr val="0070C0"/>
                </a:solidFill>
              </a:rPr>
              <a:t>AbstractCamera</a:t>
            </a:r>
            <a:r>
              <a:rPr lang="ru-RU" sz="1200" dirty="0" smtClean="0"/>
              <a:t>). </a:t>
            </a:r>
            <a:r>
              <a:rPr lang="ru-RU" sz="1200" dirty="0"/>
              <a:t>Это позволяет избежать дублирования кода и обеспечить единообразие в обработке кадров</a:t>
            </a:r>
            <a:r>
              <a:rPr lang="ru-RU" sz="1200" dirty="0" smtClean="0"/>
              <a:t>.</a:t>
            </a:r>
          </a:p>
          <a:p>
            <a:endParaRPr lang="ru-RU" sz="1200" b="1" dirty="0"/>
          </a:p>
          <a:p>
            <a:r>
              <a:rPr lang="ru-RU" sz="1200" b="1" dirty="0" smtClean="0"/>
              <a:t>Фабричный </a:t>
            </a:r>
            <a:r>
              <a:rPr lang="ru-RU" sz="1200" b="1" dirty="0"/>
              <a:t>метод (</a:t>
            </a:r>
            <a:r>
              <a:rPr lang="en-US" sz="1200" b="1" dirty="0"/>
              <a:t>Factory Method</a:t>
            </a:r>
            <a:r>
              <a:rPr lang="en-US" sz="1200" b="1" dirty="0" smtClean="0"/>
              <a:t>):</a:t>
            </a:r>
            <a:r>
              <a:rPr lang="ru-RU" sz="1200" b="1" dirty="0" smtClean="0"/>
              <a:t> </a:t>
            </a:r>
            <a:r>
              <a:rPr lang="ru-RU" sz="1200" dirty="0" smtClean="0"/>
              <a:t>- 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>
                <a:solidFill>
                  <a:srgbClr val="0070C0"/>
                </a:solidFill>
              </a:rPr>
              <a:t>CameraFactory</a:t>
            </a:r>
            <a:r>
              <a:rPr lang="en-US" sz="1200" dirty="0" smtClean="0">
                <a:solidFill>
                  <a:srgbClr val="0070C0"/>
                </a:solidFill>
              </a:rPr>
              <a:t>:</a:t>
            </a:r>
            <a:r>
              <a:rPr lang="ru-RU" sz="1200" dirty="0" smtClean="0"/>
              <a:t> </a:t>
            </a:r>
            <a:r>
              <a:rPr lang="ru-RU" sz="1200" dirty="0"/>
              <a:t>использует паттерн Фабричный метод для создания объектов камер. Метод </a:t>
            </a:r>
            <a:r>
              <a:rPr lang="ru-RU" sz="1200" dirty="0" err="1">
                <a:solidFill>
                  <a:srgbClr val="0070C0"/>
                </a:solidFill>
              </a:rPr>
              <a:t>create_camera</a:t>
            </a:r>
            <a:r>
              <a:rPr lang="ru-RU" sz="1200" dirty="0"/>
              <a:t> принимает </a:t>
            </a:r>
            <a:r>
              <a:rPr lang="ru-RU" sz="1200" dirty="0" smtClean="0"/>
              <a:t>тип стационарной </a:t>
            </a:r>
            <a:r>
              <a:rPr lang="ru-RU" sz="1200" dirty="0"/>
              <a:t>камеры и возвращает соответствующий объект. Это позволяет отделить создание объектов от их использования, что упрощает добавление новых типов камер в будущем</a:t>
            </a:r>
            <a:r>
              <a:rPr lang="ru-RU" sz="1200" dirty="0">
                <a:latin typeface="+mn-lt"/>
              </a:rPr>
              <a:t>.</a:t>
            </a:r>
            <a:endParaRPr lang="ru-RU" sz="1200" dirty="0" smtClean="0">
              <a:latin typeface="+mn-lt"/>
            </a:endParaRPr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2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Паттерн Команда (</a:t>
            </a:r>
            <a:r>
              <a:rPr lang="ru-RU" sz="12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Command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) </a:t>
            </a:r>
            <a:r>
              <a:rPr lang="ru-RU" sz="1200" dirty="0" smtClean="0">
                <a:solidFill>
                  <a:srgbClr val="11696D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Интерфейс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ICommand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определяет метод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execute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()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, который должны реализовать все команды.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Классы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Takeoff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MoveForward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MoveBack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Turn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и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Landing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реализуют интерфейс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ICommand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и содержат конкретные команды для управления дроном.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Каждая команда знает о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DronController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и вызывает соответствующий метод при выполнении.</a:t>
            </a:r>
            <a:endParaRPr lang="ru-RU" sz="1200" u="none" strike="noStrike" cap="none" dirty="0" smtClean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аттерн </a:t>
            </a:r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позволяет инкапсулировать запрос как объект, позволяя передавать его как параметр, ставить в очередь или </a:t>
            </a:r>
            <a:r>
              <a:rPr lang="ru-RU" sz="1200" dirty="0" err="1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логировать</a:t>
            </a:r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. Он также поддерживает отмену операций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500" b="1" dirty="0" smtClean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Применяемые </a:t>
            </a: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проектирования, обоснование их выбора</a:t>
            </a:r>
            <a:endParaRPr sz="17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112;g2bd0017381e_1_42"/>
          <p:cNvSpPr txBox="1"/>
          <p:nvPr/>
        </p:nvSpPr>
        <p:spPr>
          <a:xfrm>
            <a:off x="354560" y="758969"/>
            <a:ext cx="8453681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Паттерн Стратегия (</a:t>
            </a:r>
            <a:r>
              <a:rPr lang="ru-RU" sz="1200" b="1" dirty="0" err="1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Strategy</a:t>
            </a:r>
            <a:r>
              <a:rPr lang="ru-RU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) </a:t>
            </a:r>
            <a:r>
              <a:rPr lang="ru-RU" sz="1200" dirty="0" smtClean="0">
                <a:solidFill>
                  <a:srgbClr val="11696D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интерфейс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IFlightStrategy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определяет метод </a:t>
            </a:r>
            <a:r>
              <a:rPr lang="ru-RU" sz="1200" dirty="0" err="1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execute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(), который должен реализовать каждая стратегия полета.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Классы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BaseDepartureStrategy</a:t>
            </a:r>
            <a:r>
              <a:rPr lang="ru-RU" sz="12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и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FlightChangeStrategy</a:t>
            </a:r>
            <a:r>
              <a:rPr lang="ru-RU" sz="12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реализуют этот интерфейс и определяют логику выполнения для различных стратегий.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Класс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DroneContext</a:t>
            </a:r>
            <a:r>
              <a:rPr lang="ru-RU" sz="12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управляет текущей стратегией и списком команд, позволяя динамически изменять стратегию во время выполнения.</a:t>
            </a:r>
          </a:p>
          <a:p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аттерн </a:t>
            </a:r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позволяет выбрать алгоритм на этапе выполнения. Он определяет набор алгоритмов, инкапсулирует их и делает их взаимозаменяемыми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.</a:t>
            </a:r>
          </a:p>
          <a:p>
            <a:endParaRPr lang="ru-RU" sz="1200" dirty="0">
              <a:solidFill>
                <a:schemeClr val="tx1"/>
              </a:solidFill>
              <a:ea typeface="Montserrat"/>
              <a:cs typeface="Montserrat"/>
              <a:sym typeface="Montserrat"/>
            </a:endParaRPr>
          </a:p>
          <a:p>
            <a:endParaRPr lang="ru-RU" sz="1200" dirty="0">
              <a:solidFill>
                <a:schemeClr val="tx1"/>
              </a:solidFill>
              <a:ea typeface="Montserrat"/>
              <a:cs typeface="Montserrat"/>
              <a:sym typeface="Montserrat"/>
            </a:endParaRPr>
          </a:p>
          <a:p>
            <a:endParaRPr lang="ru-RU" sz="1200" u="none" strike="noStrike" cap="none" dirty="0" smtClean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12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112;g2bd0017381e_1_42"/>
          <p:cNvSpPr txBox="1"/>
          <p:nvPr/>
        </p:nvSpPr>
        <p:spPr>
          <a:xfrm>
            <a:off x="327599" y="1158728"/>
            <a:ext cx="8330626" cy="143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dirty="0" smtClean="0"/>
              <a:t>Взаимодействие между стационарными камерами, сервером и дроном реализовано на основе </a:t>
            </a:r>
            <a:r>
              <a:rPr lang="en-US" sz="1200" b="1" dirty="0" smtClean="0"/>
              <a:t>Flask</a:t>
            </a:r>
            <a:r>
              <a:rPr lang="en-US" sz="1200" dirty="0" smtClean="0"/>
              <a:t>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b="1" dirty="0" err="1"/>
              <a:t>Flask</a:t>
            </a:r>
            <a:r>
              <a:rPr lang="ru-RU" sz="1200" dirty="0"/>
              <a:t> — это </a:t>
            </a:r>
            <a:r>
              <a:rPr lang="ru-RU" sz="1200" dirty="0" err="1"/>
              <a:t>микрофреймворк</a:t>
            </a:r>
            <a:r>
              <a:rPr lang="ru-RU" sz="1200" dirty="0"/>
              <a:t> для создания простого и быстрого проекта на языке программирования </a:t>
            </a:r>
            <a:r>
              <a:rPr lang="ru-RU" sz="1200" dirty="0" err="1"/>
              <a:t>Python</a:t>
            </a:r>
            <a:r>
              <a:rPr lang="ru-RU" sz="1200" dirty="0"/>
              <a:t> с возможностью масштабирования до сложных приложений. </a:t>
            </a:r>
            <a:endParaRPr lang="ru-RU" sz="1200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75" y="2865705"/>
            <a:ext cx="1088700" cy="81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311" y="3535881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49" y="2865705"/>
            <a:ext cx="1090863" cy="1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6107">
            <a:off x="789578" y="3705079"/>
            <a:ext cx="316840" cy="3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12;g2bd0017381e_1_42"/>
          <p:cNvSpPr txBox="1"/>
          <p:nvPr/>
        </p:nvSpPr>
        <p:spPr>
          <a:xfrm>
            <a:off x="3598329" y="3956568"/>
            <a:ext cx="472548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dirty="0"/>
              <a:t> </a:t>
            </a:r>
            <a:r>
              <a:rPr lang="en-US" sz="1200" dirty="0" smtClean="0"/>
              <a:t>API</a:t>
            </a:r>
            <a:endParaRPr lang="ru-RU" sz="1200" dirty="0" smtClean="0"/>
          </a:p>
        </p:txBody>
      </p:sp>
      <p:sp>
        <p:nvSpPr>
          <p:cNvPr id="13" name="Google Shape;112;g2bd0017381e_1_42"/>
          <p:cNvSpPr txBox="1"/>
          <p:nvPr/>
        </p:nvSpPr>
        <p:spPr>
          <a:xfrm>
            <a:off x="7802551" y="3668167"/>
            <a:ext cx="472548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dirty="0"/>
              <a:t> </a:t>
            </a:r>
            <a:r>
              <a:rPr lang="en-US" sz="1200" dirty="0" smtClean="0"/>
              <a:t>API</a:t>
            </a:r>
            <a:endParaRPr lang="ru-RU" sz="1200" dirty="0" smtClean="0"/>
          </a:p>
        </p:txBody>
      </p:sp>
      <p:sp>
        <p:nvSpPr>
          <p:cNvPr id="14" name="Google Shape;112;g2bd0017381e_1_42"/>
          <p:cNvSpPr txBox="1"/>
          <p:nvPr/>
        </p:nvSpPr>
        <p:spPr>
          <a:xfrm>
            <a:off x="3564990" y="2415899"/>
            <a:ext cx="621772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en-US" sz="1200" dirty="0" smtClean="0"/>
              <a:t>Flask</a:t>
            </a:r>
            <a:endParaRPr lang="ru-RU" sz="1200" dirty="0" smtClean="0"/>
          </a:p>
        </p:txBody>
      </p:sp>
      <p:sp>
        <p:nvSpPr>
          <p:cNvPr id="15" name="Google Shape;112;g2bd0017381e_1_42"/>
          <p:cNvSpPr txBox="1"/>
          <p:nvPr/>
        </p:nvSpPr>
        <p:spPr>
          <a:xfrm>
            <a:off x="7727939" y="2255563"/>
            <a:ext cx="621772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en-US" sz="1200" dirty="0" smtClean="0"/>
              <a:t>Flask</a:t>
            </a:r>
            <a:endParaRPr lang="ru-RU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52" y="3184950"/>
            <a:ext cx="528879" cy="1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3208049"/>
            <a:ext cx="271591" cy="27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339657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3588862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54429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11699" y="832700"/>
            <a:ext cx="8460826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err="1"/>
              <a:t>threading</a:t>
            </a:r>
            <a:r>
              <a:rPr lang="ru-RU" sz="1200" b="1" dirty="0"/>
              <a:t> 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многопоточность</a:t>
            </a:r>
            <a:r>
              <a:rPr lang="ru-RU" sz="1200" b="1" dirty="0" smtClean="0"/>
              <a:t>): </a:t>
            </a:r>
            <a:r>
              <a:rPr lang="ru-RU" sz="1200" dirty="0" smtClean="0"/>
              <a:t>- использование </a:t>
            </a:r>
            <a:r>
              <a:rPr lang="ru-RU" sz="1200" dirty="0"/>
              <a:t>модуля </a:t>
            </a:r>
            <a:r>
              <a:rPr lang="ru-RU" sz="1200" dirty="0" err="1">
                <a:solidFill>
                  <a:srgbClr val="0070C0"/>
                </a:solidFill>
              </a:rPr>
              <a:t>threading</a:t>
            </a:r>
            <a:r>
              <a:rPr lang="ru-RU" sz="1200" dirty="0"/>
              <a:t> для запуска камер в отдельных потоках </a:t>
            </a:r>
            <a:r>
              <a:rPr lang="ru-RU" sz="1200" dirty="0" smtClean="0"/>
              <a:t>— это подход </a:t>
            </a:r>
            <a:r>
              <a:rPr lang="ru-RU" sz="1200" dirty="0"/>
              <a:t>для реализации параллелизма, что улучшает производительность при работе с несколькими камерами</a:t>
            </a:r>
            <a:r>
              <a:rPr lang="ru-RU" sz="1200" dirty="0" smtClean="0"/>
              <a:t>.</a:t>
            </a:r>
          </a:p>
          <a:p>
            <a:endParaRPr lang="ru-RU" sz="1200" dirty="0"/>
          </a:p>
          <a:p>
            <a:r>
              <a:rPr lang="ru-RU" sz="1200" b="1" dirty="0"/>
              <a:t>cv2.resize() </a:t>
            </a:r>
            <a:r>
              <a:rPr lang="ru-RU" sz="1200" dirty="0" smtClean="0"/>
              <a:t> - метод применяется для </a:t>
            </a:r>
            <a:r>
              <a:rPr lang="ru-RU" sz="1200" dirty="0"/>
              <a:t>уменьшения разрешения </a:t>
            </a:r>
            <a:r>
              <a:rPr lang="ru-RU" sz="1200" dirty="0" smtClean="0"/>
              <a:t>изображения. </a:t>
            </a:r>
            <a:r>
              <a:rPr lang="ru-RU" sz="1200" dirty="0"/>
              <a:t>Это </a:t>
            </a:r>
            <a:r>
              <a:rPr lang="ru-RU" sz="1200" dirty="0" smtClean="0"/>
              <a:t>позволяет </a:t>
            </a:r>
            <a:r>
              <a:rPr lang="ru-RU" sz="1200" dirty="0"/>
              <a:t>ускорить дальнейшую обработку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b="1" dirty="0"/>
              <a:t>cv2.Canny()</a:t>
            </a:r>
            <a:r>
              <a:rPr lang="ru-RU" sz="1200" dirty="0"/>
              <a:t> </a:t>
            </a:r>
            <a:r>
              <a:rPr lang="en-US" sz="1200" dirty="0" smtClean="0"/>
              <a:t> - </a:t>
            </a:r>
            <a:r>
              <a:rPr lang="ru-RU" sz="1200" dirty="0" smtClean="0"/>
              <a:t>метод </a:t>
            </a:r>
            <a:r>
              <a:rPr lang="ru-RU" sz="1200" dirty="0"/>
              <a:t>применяется </a:t>
            </a:r>
            <a:r>
              <a:rPr lang="ru-RU" sz="1200" dirty="0" smtClean="0"/>
              <a:t>для </a:t>
            </a:r>
            <a:r>
              <a:rPr lang="ru-RU" sz="1200" dirty="0"/>
              <a:t>выделения контуров на изображении </a:t>
            </a:r>
            <a:r>
              <a:rPr lang="ru-RU" sz="1200" dirty="0" smtClean="0"/>
              <a:t>и </a:t>
            </a:r>
            <a:r>
              <a:rPr lang="ru-RU" sz="1200" dirty="0"/>
              <a:t>поиска нужных </a:t>
            </a:r>
            <a:r>
              <a:rPr lang="ru-RU" sz="1200" dirty="0" smtClean="0"/>
              <a:t>объектов, что минимизирует объем предаваемой </a:t>
            </a:r>
            <a:r>
              <a:rPr lang="ru-RU" sz="1200" dirty="0" err="1" smtClean="0"/>
              <a:t>иниформации</a:t>
            </a:r>
            <a:endParaRPr lang="ru-RU" sz="1200" dirty="0" smtClean="0"/>
          </a:p>
          <a:p>
            <a:endParaRPr lang="ru-RU" sz="1200" dirty="0"/>
          </a:p>
          <a:p>
            <a:r>
              <a:rPr lang="ru-RU" sz="1200" b="1" dirty="0"/>
              <a:t>cv2.cvtColor()</a:t>
            </a:r>
            <a:r>
              <a:rPr lang="ru-RU" sz="1200" dirty="0"/>
              <a:t> </a:t>
            </a:r>
            <a:r>
              <a:rPr lang="ru-RU" sz="1200" dirty="0" smtClean="0"/>
              <a:t> - метод </a:t>
            </a:r>
            <a:r>
              <a:rPr lang="ru-RU" sz="1200" dirty="0"/>
              <a:t>применяется </a:t>
            </a:r>
            <a:r>
              <a:rPr lang="ru-RU" sz="1200" dirty="0" smtClean="0"/>
              <a:t>для </a:t>
            </a:r>
            <a:r>
              <a:rPr lang="ru-RU" sz="1200" dirty="0"/>
              <a:t>перевода изображения в оттенки </a:t>
            </a:r>
            <a:r>
              <a:rPr lang="ru-RU" sz="1200" dirty="0" smtClean="0"/>
              <a:t>серого, что уменьшает </a:t>
            </a:r>
            <a:r>
              <a:rPr lang="ru-RU" sz="1200" dirty="0"/>
              <a:t>объем данных.</a:t>
            </a:r>
          </a:p>
          <a:p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2;g2bd0017381e_1_42"/>
          <p:cNvSpPr txBox="1"/>
          <p:nvPr/>
        </p:nvSpPr>
        <p:spPr>
          <a:xfrm>
            <a:off x="286050" y="759501"/>
            <a:ext cx="8453681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err="1"/>
              <a:t>logging</a:t>
            </a:r>
            <a:r>
              <a:rPr lang="ru-RU" sz="1200" dirty="0"/>
              <a:t> -  встроенный модуль </a:t>
            </a:r>
            <a:r>
              <a:rPr lang="ru-RU" sz="1200" dirty="0" err="1"/>
              <a:t>logging</a:t>
            </a:r>
            <a:r>
              <a:rPr lang="ru-RU" sz="1200" dirty="0"/>
              <a:t> , применяемый для решения задач </a:t>
            </a:r>
            <a:r>
              <a:rPr lang="ru-RU" sz="1200" dirty="0" err="1"/>
              <a:t>логирования</a:t>
            </a:r>
            <a:r>
              <a:rPr lang="ru-RU" sz="1200" dirty="0" smtClean="0"/>
              <a:t>. Нахождение ошибок, правильность логики кода.</a:t>
            </a:r>
            <a:endParaRPr lang="ru-RU" sz="1200" dirty="0"/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Сервер</a:t>
            </a:r>
            <a:r>
              <a:rPr lang="en-US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– </a:t>
            </a:r>
            <a:r>
              <a:rPr lang="en-US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Python (Flask)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:</a:t>
            </a:r>
            <a:endParaRPr lang="ru-RU" sz="1200" b="1" dirty="0" smtClean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000" b="1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…</a:t>
            </a:r>
          </a:p>
          <a:p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INFO:werkzeug:127.0.0.1 - - [09/Sep/2024 19:45:06] "POST /alert HTTP/1.1" 200 -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INFO:root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: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Получен статус </a:t>
            </a:r>
            <a:r>
              <a:rPr lang="ru-RU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тостояния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от дрона: {'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message': '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Я в воздухе.'}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INFO:root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: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Выбрана </a:t>
            </a:r>
            <a:r>
              <a:rPr lang="ru-RU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стратеия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: "Изменение маршрута"</a:t>
            </a:r>
          </a:p>
          <a:p>
            <a:r>
              <a:rPr lang="ru-RU" sz="10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…</a:t>
            </a:r>
            <a:endParaRPr lang="ru-RU" sz="1000" u="none" strike="noStrike" cap="none" dirty="0" smtClean="0">
              <a:solidFill>
                <a:srgbClr val="0070C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Дрон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– 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Python (Flask)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:</a:t>
            </a:r>
            <a:endParaRPr lang="ru-RU" sz="1200" dirty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000" u="none" strike="noStrike" cap="none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…</a:t>
            </a:r>
          </a:p>
          <a:p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root - INFO - 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Получен запрос о состоянии дрона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werkzeug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- INFO - 127.0.0.1 - - [09/Sep/2024 19:27:18] "GET /</a:t>
            </a:r>
            <a:r>
              <a:rPr lang="en-US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drone_status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HTTP/1.1" 200 -</a:t>
            </a:r>
          </a:p>
          <a:p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root - INFO - 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Получена команда на взлет.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werkzeug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- INFO - 127.0.0.1 - - [09/Sep/2024 19:27:18] "POST /takeoff HTTP/1.1" 200 -</a:t>
            </a:r>
          </a:p>
          <a:p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root - INFO - 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Получена команда двигаться вперед.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werkzeug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- INFO - 127.0.0.1 - - [09/Sep/2024 19:27:18] "POST /</a:t>
            </a:r>
            <a:r>
              <a:rPr lang="en-US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move_forward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HTTP/1.1" 200 -</a:t>
            </a:r>
          </a:p>
          <a:p>
            <a:r>
              <a:rPr lang="en-US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root - INFO - 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Получен запрос о состоянии </a:t>
            </a:r>
            <a:r>
              <a:rPr lang="ru-RU" sz="10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дрона</a:t>
            </a:r>
          </a:p>
          <a:p>
            <a:r>
              <a:rPr lang="ru-RU" sz="1000" u="none" strike="noStrike" cap="none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…</a:t>
            </a:r>
            <a:endParaRPr lang="ru-RU" sz="1000" u="none" strike="noStrike" cap="none" dirty="0" smtClean="0">
              <a:solidFill>
                <a:srgbClr val="0070C0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Камера:</a:t>
            </a:r>
          </a:p>
          <a:p>
            <a:r>
              <a:rPr lang="ru-RU" sz="10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…</a:t>
            </a:r>
          </a:p>
          <a:p>
            <a:r>
              <a:rPr lang="ru-RU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root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- INFO - Камера 0: Объект обнаружен</a:t>
            </a:r>
          </a:p>
          <a:p>
            <a:r>
              <a:rPr lang="ru-RU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root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- INFO - Уведомление отправлено на сервер: {'</a:t>
            </a:r>
            <a:r>
              <a:rPr lang="ru-RU" sz="10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message</a:t>
            </a:r>
            <a:r>
              <a:rPr lang="ru-RU" sz="10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': 'Уведомление получено</a:t>
            </a:r>
            <a:r>
              <a:rPr lang="ru-RU" sz="10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'}</a:t>
            </a:r>
          </a:p>
          <a:p>
            <a:r>
              <a:rPr lang="ru-RU" sz="10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…</a:t>
            </a:r>
            <a:endParaRPr lang="ru-RU" sz="1000" dirty="0">
              <a:solidFill>
                <a:srgbClr val="0070C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13013</TotalTime>
  <Words>1167</Words>
  <Application>Microsoft Office PowerPoint</Application>
  <PresentationFormat>Экран (16:9)</PresentationFormat>
  <Paragraphs>181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Montserrat Black</vt:lpstr>
      <vt:lpstr>Calibri</vt:lpstr>
      <vt:lpstr>Montserrat</vt:lpstr>
      <vt:lpstr>Times New Roman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1. Применяемые паттерны проектирования, обоснование их выбора</vt:lpstr>
      <vt:lpstr>2. 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dc:creator>PAS</dc:creator>
  <cp:lastModifiedBy>PAS</cp:lastModifiedBy>
  <cp:revision>39</cp:revision>
  <dcterms:modified xsi:type="dcterms:W3CDTF">2024-09-09T14:06:21Z</dcterms:modified>
</cp:coreProperties>
</file>