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82" r:id="rId3"/>
    <p:sldId id="283" r:id="rId4"/>
    <p:sldId id="271" r:id="rId5"/>
    <p:sldId id="272" r:id="rId6"/>
    <p:sldId id="257" r:id="rId7"/>
    <p:sldId id="261" r:id="rId8"/>
    <p:sldId id="292" r:id="rId9"/>
    <p:sldId id="287" r:id="rId10"/>
    <p:sldId id="273" r:id="rId11"/>
    <p:sldId id="274" r:id="rId12"/>
    <p:sldId id="262" r:id="rId13"/>
    <p:sldId id="288" r:id="rId14"/>
    <p:sldId id="275" r:id="rId15"/>
    <p:sldId id="276" r:id="rId16"/>
    <p:sldId id="264" r:id="rId17"/>
    <p:sldId id="289" r:id="rId18"/>
    <p:sldId id="277" r:id="rId19"/>
    <p:sldId id="278" r:id="rId20"/>
    <p:sldId id="266" r:id="rId21"/>
    <p:sldId id="267" r:id="rId22"/>
    <p:sldId id="290" r:id="rId23"/>
    <p:sldId id="279" r:id="rId24"/>
    <p:sldId id="280" r:id="rId25"/>
    <p:sldId id="268" r:id="rId26"/>
    <p:sldId id="269" r:id="rId27"/>
    <p:sldId id="293" r:id="rId28"/>
    <p:sldId id="284" r:id="rId29"/>
    <p:sldId id="281" r:id="rId30"/>
    <p:sldId id="294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crum开发管理工作流程首页" id="{CD6DDEEA-66E0-FC49-B59E-43391D3EE7E2}">
          <p14:sldIdLst>
            <p14:sldId id="256"/>
          </p14:sldIdLst>
        </p14:section>
        <p14:section name="Scrum思维导图" id="{CEB5ADE4-51AD-1049-8BCB-79696A137109}">
          <p14:sldIdLst>
            <p14:sldId id="282"/>
          </p14:sldIdLst>
        </p14:section>
        <p14:section name="Scrum流程概览图" id="{EAD2797A-904D-8B40-81BD-12E9977042BD}">
          <p14:sldIdLst>
            <p14:sldId id="283"/>
          </p14:sldIdLst>
        </p14:section>
        <p14:section name="发布计划会议" id="{91DCE2ED-2947-9046-86B2-F7C34586280C}">
          <p14:sldIdLst>
            <p14:sldId id="271"/>
            <p14:sldId id="272"/>
            <p14:sldId id="257"/>
            <p14:sldId id="261"/>
            <p14:sldId id="292"/>
            <p14:sldId id="287"/>
          </p14:sldIdLst>
        </p14:section>
        <p14:section name="Spring计划会议" id="{942B81CB-F55C-F140-931C-E6466936F6D5}">
          <p14:sldIdLst>
            <p14:sldId id="273"/>
            <p14:sldId id="274"/>
            <p14:sldId id="262"/>
            <p14:sldId id="288"/>
          </p14:sldIdLst>
        </p14:section>
        <p14:section name="每日例会" id="{C0B8AEB0-FBB2-A74F-ABFE-F58A9E52BD81}">
          <p14:sldIdLst>
            <p14:sldId id="275"/>
            <p14:sldId id="276"/>
            <p14:sldId id="264"/>
            <p14:sldId id="289"/>
          </p14:sldIdLst>
        </p14:section>
        <p14:section name="Spring评审会议" id="{F8D0101F-393E-5842-A33B-8D28846051AE}">
          <p14:sldIdLst>
            <p14:sldId id="277"/>
            <p14:sldId id="278"/>
            <p14:sldId id="266"/>
            <p14:sldId id="267"/>
            <p14:sldId id="290"/>
          </p14:sldIdLst>
        </p14:section>
        <p14:section name="Spring回顾会议" id="{9B906E3C-4372-5543-95DB-CE88919AB6EA}">
          <p14:sldIdLst>
            <p14:sldId id="279"/>
            <p14:sldId id="280"/>
            <p14:sldId id="268"/>
            <p14:sldId id="269"/>
            <p14:sldId id="293"/>
          </p14:sldIdLst>
        </p14:section>
        <p14:section name="附录-复盘流程" id="{161970D9-8C2F-A447-8F46-D8105A66E86C}">
          <p14:sldIdLst>
            <p14:sldId id="284"/>
          </p14:sldIdLst>
        </p14:section>
        <p14:section name="结束" id="{DAC1CD43-CD67-9248-858F-682B807930C5}">
          <p14:sldIdLst>
            <p14:sldId id="281"/>
          </p14:sldIdLst>
        </p14:section>
        <p14:section name="版本历史" id="{87875782-C462-854F-9AF8-EBB61DB51AD6}">
          <p14:sldIdLst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E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17"/>
    <p:restoredTop sz="94643"/>
  </p:normalViewPr>
  <p:slideViewPr>
    <p:cSldViewPr snapToGrid="0" snapToObjects="1">
      <p:cViewPr>
        <p:scale>
          <a:sx n="106" d="100"/>
          <a:sy n="106" d="100"/>
        </p:scale>
        <p:origin x="90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BE43D-F890-364B-B430-4FFDF3F1F640}" type="datetimeFigureOut">
              <a:rPr kumimoji="1" lang="zh-CN" altLang="en-US" smtClean="0"/>
              <a:t>17/5/2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63668-0241-3443-B677-D5D6DF9191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397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Scrum</a:t>
            </a:r>
            <a:r>
              <a:rPr kumimoji="1" lang="zh-CN" altLang="en-US" dirty="0" smtClean="0"/>
              <a:t>开发管理工作流程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作者：耿远超</a:t>
            </a:r>
            <a:endParaRPr kumimoji="1" lang="en-US" altLang="zh-CN" dirty="0" smtClean="0"/>
          </a:p>
          <a:p>
            <a:r>
              <a:rPr kumimoji="1" lang="zh-CN" altLang="en-US" dirty="0" smtClean="0"/>
              <a:t>公司：中信网络科技股份有限责任公司</a:t>
            </a:r>
            <a:endParaRPr kumimoji="1" lang="en-US" altLang="zh-CN" dirty="0" smtClean="0"/>
          </a:p>
          <a:p>
            <a:r>
              <a:rPr kumimoji="1" lang="zh-CN" altLang="en-US" dirty="0" smtClean="0"/>
              <a:t>版本：</a:t>
            </a:r>
            <a:r>
              <a:rPr kumimoji="1" lang="en-US" altLang="zh-CN" dirty="0" smtClean="0"/>
              <a:t>1.0.0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300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计划会议－流程图（</a:t>
            </a:r>
            <a:r>
              <a:rPr kumimoji="1" lang="en-US" altLang="zh-CN" dirty="0" smtClean="0"/>
              <a:t>M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757" y="2160588"/>
            <a:ext cx="4568523" cy="3881437"/>
          </a:xfrm>
        </p:spPr>
      </p:pic>
    </p:spTree>
    <p:extLst>
      <p:ext uri="{BB962C8B-B14F-4D97-AF65-F5344CB8AC3E}">
        <p14:creationId xmlns:p14="http://schemas.microsoft.com/office/powerpoint/2010/main" val="8095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计划会议－鱼骨图 </a:t>
            </a:r>
            <a:r>
              <a:rPr kumimoji="1" lang="uk-UA" altLang="zh-CN" dirty="0" smtClean="0">
                <a:latin typeface="FangSong" charset="-122"/>
                <a:ea typeface="FangSong" charset="-122"/>
                <a:cs typeface="FangSong" charset="-122"/>
              </a:rPr>
              <a:t>&amp;</a:t>
            </a:r>
            <a:r>
              <a:rPr kumimoji="1" lang="zh-CN" altLang="en-US" dirty="0" smtClean="0">
                <a:latin typeface="FangSong" charset="-122"/>
                <a:ea typeface="FangSong" charset="-122"/>
                <a:cs typeface="FangSong" charset="-122"/>
              </a:rPr>
              <a:t> </a:t>
            </a:r>
            <a:r>
              <a:rPr kumimoji="1" lang="en-US" altLang="zh-CN" dirty="0" smtClean="0">
                <a:latin typeface="FangSong" charset="-122"/>
                <a:ea typeface="FangSong" charset="-122"/>
                <a:cs typeface="FangSong" charset="-122"/>
              </a:rPr>
              <a:t>X</a:t>
            </a:r>
            <a:r>
              <a:rPr kumimoji="1" lang="zh-CN" altLang="en-US" dirty="0" smtClean="0">
                <a:latin typeface="FangSong" charset="-122"/>
                <a:ea typeface="FangSong" charset="-122"/>
                <a:cs typeface="FangSong" charset="-122"/>
              </a:rPr>
              <a:t>因子分析（</a:t>
            </a:r>
            <a:r>
              <a:rPr kumimoji="1" lang="en-US" altLang="zh-CN" dirty="0" smtClean="0">
                <a:latin typeface="FangSong" charset="-122"/>
                <a:ea typeface="FangSong" charset="-122"/>
                <a:cs typeface="FangSong" charset="-122"/>
              </a:rPr>
              <a:t>A</a:t>
            </a:r>
            <a:r>
              <a:rPr kumimoji="1" lang="zh-CN" altLang="en-US" dirty="0" smtClean="0">
                <a:latin typeface="FangSong" charset="-122"/>
                <a:ea typeface="FangSong" charset="-122"/>
                <a:cs typeface="FangSong" charset="-122"/>
              </a:rPr>
              <a:t>）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940" y="2160588"/>
            <a:ext cx="6574157" cy="3881437"/>
          </a:xfrm>
        </p:spPr>
      </p:pic>
    </p:spTree>
    <p:extLst>
      <p:ext uri="{BB962C8B-B14F-4D97-AF65-F5344CB8AC3E}">
        <p14:creationId xmlns:p14="http://schemas.microsoft.com/office/powerpoint/2010/main" val="126941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计划会议－改善措施（</a:t>
            </a:r>
            <a:r>
              <a:rPr kumimoji="1" lang="en-US" altLang="zh-CN" dirty="0" smtClean="0"/>
              <a:t>I</a:t>
            </a:r>
            <a:r>
              <a:rPr kumimoji="1" lang="zh-CN" altLang="en-US" dirty="0"/>
              <a:t>）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9714260"/>
              </p:ext>
            </p:extLst>
          </p:nvPr>
        </p:nvGraphicFramePr>
        <p:xfrm>
          <a:off x="677863" y="1746000"/>
          <a:ext cx="8597793" cy="362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600"/>
                <a:gridCol w="1616149"/>
                <a:gridCol w="55740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阶段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</a:t>
                      </a:r>
                      <a:r>
                        <a:rPr lang="zh-CN" altLang="en-US" dirty="0" smtClean="0"/>
                        <a:t>因子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改善措施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会议准备阶段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同 发布计划会议 的 会议准备阶段的</a:t>
                      </a:r>
                      <a:r>
                        <a:rPr lang="en-US" altLang="zh-CN" sz="1400" dirty="0" smtClean="0"/>
                        <a:t>X</a:t>
                      </a:r>
                      <a:r>
                        <a:rPr lang="zh-CN" altLang="en-US" sz="1400" dirty="0" smtClean="0"/>
                        <a:t>因子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同 发布计划会议</a:t>
                      </a:r>
                      <a:r>
                        <a:rPr lang="zh-CN" altLang="en-US" sz="1400" baseline="0" dirty="0" smtClean="0"/>
                        <a:t> 的 会议准备阶段 的 </a:t>
                      </a:r>
                      <a:r>
                        <a:rPr lang="en-US" altLang="zh-CN" sz="1400" baseline="0" dirty="0" smtClean="0"/>
                        <a:t>X</a:t>
                      </a:r>
                      <a:r>
                        <a:rPr lang="zh-CN" altLang="en-US" sz="1400" baseline="0" dirty="0" smtClean="0"/>
                        <a:t>因子的改善措施。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做什么阶段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故事板完整性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完善故事板标准。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故事板技术风险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完善故事板技术风险评估标准与风险预防措施。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故事板工作量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完善故事板工作量评估标准。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怎么做阶段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故事板业务流程清晰度</a:t>
                      </a:r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加强业务知识的培养，加强员工业务流程的理解能力。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故事板业务流程的项目积累经验</a:t>
                      </a:r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建立项目团队知识库的建立，进行业务知识的积累。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故事板责任人明确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建立任务责任到人的规则。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95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计划会议－改善措施</a:t>
            </a:r>
            <a:r>
              <a:rPr kumimoji="1" lang="zh-CN" altLang="en-US" dirty="0" smtClean="0"/>
              <a:t>总结（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2263390"/>
              </p:ext>
            </p:extLst>
          </p:nvPr>
        </p:nvGraphicFramePr>
        <p:xfrm>
          <a:off x="677863" y="1746000"/>
          <a:ext cx="8597793" cy="258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600"/>
                <a:gridCol w="1616149"/>
                <a:gridCol w="55740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措施分类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范围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现状及发展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建立标准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故事板标准</a:t>
                      </a:r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已存在，需要强化与推广。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思想培训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责任心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日常工作加强对员工责任心的培养。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技能培训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业务流程的理解能力、架构的理解能力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需要加强业务流程、程序架构的培训。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管理培训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知识库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项目业务知识库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建立项目团队知识库，对项目业务知识进行积累。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1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每日例会－流程图（</a:t>
            </a:r>
            <a:r>
              <a:rPr kumimoji="1" lang="en-US" altLang="zh-CN" dirty="0" smtClean="0"/>
              <a:t>M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156" y="2160588"/>
            <a:ext cx="4503726" cy="3881437"/>
          </a:xfrm>
        </p:spPr>
      </p:pic>
    </p:spTree>
    <p:extLst>
      <p:ext uri="{BB962C8B-B14F-4D97-AF65-F5344CB8AC3E}">
        <p14:creationId xmlns:p14="http://schemas.microsoft.com/office/powerpoint/2010/main" val="100847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每日例会－鱼骨图 </a:t>
            </a:r>
            <a:r>
              <a:rPr kumimoji="1" lang="uk-UA" altLang="zh-CN" dirty="0" smtClean="0">
                <a:latin typeface="FangSong" charset="-122"/>
                <a:ea typeface="FangSong" charset="-122"/>
                <a:cs typeface="FangSong" charset="-122"/>
              </a:rPr>
              <a:t>&amp;</a:t>
            </a:r>
            <a:r>
              <a:rPr kumimoji="1" lang="zh-CN" altLang="en-US" dirty="0" smtClean="0">
                <a:latin typeface="FangSong" charset="-122"/>
                <a:ea typeface="FangSong" charset="-122"/>
                <a:cs typeface="FangSong" charset="-122"/>
              </a:rPr>
              <a:t> </a:t>
            </a:r>
            <a:r>
              <a:rPr kumimoji="1" lang="en-US" altLang="zh-CN" dirty="0" smtClean="0">
                <a:latin typeface="FangSong" charset="-122"/>
                <a:ea typeface="FangSong" charset="-122"/>
                <a:cs typeface="FangSong" charset="-122"/>
              </a:rPr>
              <a:t>X</a:t>
            </a:r>
            <a:r>
              <a:rPr kumimoji="1" lang="zh-CN" altLang="en-US" dirty="0" smtClean="0">
                <a:latin typeface="FangSong" charset="-122"/>
                <a:ea typeface="FangSong" charset="-122"/>
                <a:cs typeface="FangSong" charset="-122"/>
              </a:rPr>
              <a:t>因子分析（</a:t>
            </a:r>
            <a:r>
              <a:rPr kumimoji="1" lang="en-US" altLang="zh-CN" dirty="0" smtClean="0">
                <a:latin typeface="FangSong" charset="-122"/>
                <a:ea typeface="FangSong" charset="-122"/>
                <a:cs typeface="FangSong" charset="-122"/>
              </a:rPr>
              <a:t>A</a:t>
            </a:r>
            <a:r>
              <a:rPr kumimoji="1" lang="zh-CN" altLang="en-US" dirty="0" smtClean="0">
                <a:latin typeface="FangSong" charset="-122"/>
                <a:ea typeface="FangSong" charset="-122"/>
                <a:cs typeface="FangSong" charset="-122"/>
              </a:rPr>
              <a:t>）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733" y="2160588"/>
            <a:ext cx="6524571" cy="3881437"/>
          </a:xfrm>
        </p:spPr>
      </p:pic>
    </p:spTree>
    <p:extLst>
      <p:ext uri="{BB962C8B-B14F-4D97-AF65-F5344CB8AC3E}">
        <p14:creationId xmlns:p14="http://schemas.microsoft.com/office/powerpoint/2010/main" val="145100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每日例会－改善措施（</a:t>
            </a:r>
            <a:r>
              <a:rPr kumimoji="1" lang="en-US" altLang="zh-CN" dirty="0" smtClean="0"/>
              <a:t>I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9816825"/>
              </p:ext>
            </p:extLst>
          </p:nvPr>
        </p:nvGraphicFramePr>
        <p:xfrm>
          <a:off x="677863" y="1746000"/>
          <a:ext cx="8597793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600"/>
                <a:gridCol w="1616149"/>
                <a:gridCol w="55740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阶段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</a:t>
                      </a:r>
                      <a:r>
                        <a:rPr lang="zh-CN" altLang="en-US" dirty="0" smtClean="0"/>
                        <a:t>因子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改善措施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会议准备阶段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员工时间观念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强化员工时间观念。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组织时间观念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通过强化员工时间观念达到此目标。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例行工作认知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对日常工作进行标准分类。提高员工例行工作认知能力。例行工作：必须定时执行的重复且有效的工作。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员工工作汇报能力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培训</a:t>
                      </a:r>
                      <a:r>
                        <a:rPr lang="en-US" altLang="zh-CN" sz="1400" dirty="0" smtClean="0"/>
                        <a:t>5W2H</a:t>
                      </a:r>
                      <a:r>
                        <a:rPr lang="zh-CN" altLang="en-US" sz="1400" dirty="0" smtClean="0"/>
                        <a:t>方法，提高员工汇报工作的能力。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昨天工作总结阶段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对规则的执行力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强化员工的执行力，对于已经确认的标准坚决执行。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问题求助阶段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问题描述标准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制定问题描述的标准，参照</a:t>
                      </a:r>
                      <a:r>
                        <a:rPr lang="en-US" altLang="zh-CN" sz="1400" dirty="0" smtClean="0"/>
                        <a:t>5W2H</a:t>
                      </a:r>
                      <a:r>
                        <a:rPr lang="zh-CN" altLang="en-US" sz="1400" dirty="0" smtClean="0"/>
                        <a:t>方法。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问题的准确定位方式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培训麦肯锡</a:t>
                      </a:r>
                      <a:r>
                        <a:rPr lang="en-US" altLang="zh-CN" sz="1400" dirty="0" smtClean="0"/>
                        <a:t>7</a:t>
                      </a:r>
                      <a:r>
                        <a:rPr lang="zh-CN" altLang="en-US" sz="1400" dirty="0" smtClean="0"/>
                        <a:t>步法，提高员工解决问题的能力。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问题依赖的技术角色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培训员工的角色意识、技术栈的整体架构意识。出现问题，快速找到对应的技术角色。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今日计划阶段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685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每日例会－改善措施</a:t>
            </a:r>
            <a:r>
              <a:rPr kumimoji="1" lang="zh-CN" altLang="en-US" dirty="0" smtClean="0"/>
              <a:t>总结（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605155"/>
              </p:ext>
            </p:extLst>
          </p:nvPr>
        </p:nvGraphicFramePr>
        <p:xfrm>
          <a:off x="677863" y="1746000"/>
          <a:ext cx="8597793" cy="352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600"/>
                <a:gridCol w="1616149"/>
                <a:gridCol w="55740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措施分类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范围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现状及发展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建立标准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问题描述标准、</a:t>
                      </a:r>
                      <a:endParaRPr lang="en-US" altLang="zh-CN" sz="1400" dirty="0" smtClean="0"/>
                    </a:p>
                    <a:p>
                      <a:pPr algn="ctr"/>
                      <a:r>
                        <a:rPr lang="zh-CN" altLang="en-US" sz="1400" dirty="0" smtClean="0"/>
                        <a:t>工作分类标准</a:t>
                      </a:r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问题描述标准已建立，需要推广。（采用</a:t>
                      </a:r>
                      <a:r>
                        <a:rPr lang="en-US" altLang="zh-CN" sz="1400" dirty="0" smtClean="0"/>
                        <a:t>5W2H</a:t>
                      </a:r>
                      <a:r>
                        <a:rPr lang="zh-CN" altLang="en-US" sz="1400" dirty="0" smtClean="0"/>
                        <a:t>的描述方式进行问题的描述。）</a:t>
                      </a:r>
                      <a:endParaRPr lang="en-US" altLang="zh-CN" sz="1400" dirty="0" smtClean="0"/>
                    </a:p>
                    <a:p>
                      <a:r>
                        <a:rPr lang="zh-CN" altLang="en-US" sz="1400" dirty="0" smtClean="0"/>
                        <a:t>工作分类标准需要建立及推广。明确例行工作、突发事件工作、日常流程工作等分类。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思想培训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时间观念、</a:t>
                      </a:r>
                      <a:endParaRPr lang="en-US" altLang="zh-CN" sz="1400" dirty="0" smtClean="0"/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例行工作的认知、</a:t>
                      </a:r>
                      <a:endParaRPr lang="en-US" altLang="zh-CN" sz="1400" dirty="0" smtClean="0"/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工作分类标准培训、</a:t>
                      </a:r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平时加强员工时间观念的培养。</a:t>
                      </a:r>
                      <a:endParaRPr lang="en-US" altLang="zh-CN" sz="1400" dirty="0" smtClean="0"/>
                    </a:p>
                    <a:p>
                      <a:r>
                        <a:rPr lang="zh-CN" altLang="en-US" sz="1400" dirty="0" smtClean="0"/>
                        <a:t>建立工作分类标准，加强标准的培训及推广。让员工在实际工作中运用工作分类标准合理规划工作内容。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技能培训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5W2H</a:t>
                      </a:r>
                      <a:r>
                        <a:rPr lang="zh-CN" altLang="en-US" sz="1400" dirty="0" smtClean="0"/>
                        <a:t>培训、</a:t>
                      </a:r>
                      <a:endParaRPr lang="en-US" altLang="zh-CN" sz="1400" dirty="0" smtClean="0"/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麦肯锡</a:t>
                      </a:r>
                      <a:r>
                        <a:rPr lang="en-US" altLang="zh-CN" sz="1400" dirty="0" smtClean="0"/>
                        <a:t>7</a:t>
                      </a:r>
                      <a:r>
                        <a:rPr lang="zh-CN" altLang="en-US" sz="1400" dirty="0" smtClean="0"/>
                        <a:t>步法培训、</a:t>
                      </a:r>
                      <a:endParaRPr lang="en-US" altLang="zh-CN" sz="1400" dirty="0" smtClean="0"/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技术栈架构培训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加强</a:t>
                      </a:r>
                      <a:r>
                        <a:rPr lang="en-US" altLang="zh-CN" sz="1400" dirty="0" smtClean="0"/>
                        <a:t>5W2H</a:t>
                      </a:r>
                      <a:r>
                        <a:rPr lang="zh-CN" altLang="en-US" sz="1400" dirty="0" smtClean="0"/>
                        <a:t>、麦肯锡</a:t>
                      </a:r>
                      <a:r>
                        <a:rPr lang="en-US" altLang="zh-CN" sz="1400" dirty="0" smtClean="0"/>
                        <a:t>7</a:t>
                      </a:r>
                      <a:r>
                        <a:rPr lang="zh-CN" altLang="en-US" sz="1400" dirty="0" smtClean="0"/>
                        <a:t>步法、技术栈架构的培训与推广。让员工在实际工作中运用这些方法解决实际问题。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管理培训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团队角色培训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划分团队角色，让员工明确关联角色的工作职责。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知识库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52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评审会议－流程图（</a:t>
            </a:r>
            <a:r>
              <a:rPr kumimoji="1" lang="en-US" altLang="zh-CN" dirty="0" smtClean="0"/>
              <a:t>M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752" y="2160588"/>
            <a:ext cx="2082533" cy="3881437"/>
          </a:xfrm>
        </p:spPr>
      </p:pic>
    </p:spTree>
    <p:extLst>
      <p:ext uri="{BB962C8B-B14F-4D97-AF65-F5344CB8AC3E}">
        <p14:creationId xmlns:p14="http://schemas.microsoft.com/office/powerpoint/2010/main" val="42600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评审会议－鱼骨图 </a:t>
            </a:r>
            <a:r>
              <a:rPr kumimoji="1" lang="uk-UA" altLang="zh-CN" dirty="0" smtClean="0">
                <a:latin typeface="FangSong" charset="-122"/>
                <a:ea typeface="FangSong" charset="-122"/>
                <a:cs typeface="FangSong" charset="-122"/>
              </a:rPr>
              <a:t>&amp;</a:t>
            </a:r>
            <a:r>
              <a:rPr kumimoji="1" lang="zh-CN" altLang="en-US" dirty="0" smtClean="0">
                <a:latin typeface="FangSong" charset="-122"/>
                <a:ea typeface="FangSong" charset="-122"/>
                <a:cs typeface="FangSong" charset="-122"/>
              </a:rPr>
              <a:t> </a:t>
            </a:r>
            <a:r>
              <a:rPr kumimoji="1" lang="en-US" altLang="zh-CN" dirty="0" smtClean="0">
                <a:latin typeface="FangSong" charset="-122"/>
                <a:ea typeface="FangSong" charset="-122"/>
                <a:cs typeface="FangSong" charset="-122"/>
              </a:rPr>
              <a:t>X</a:t>
            </a:r>
            <a:r>
              <a:rPr kumimoji="1" lang="zh-CN" altLang="en-US" dirty="0" smtClean="0">
                <a:latin typeface="FangSong" charset="-122"/>
                <a:ea typeface="FangSong" charset="-122"/>
                <a:cs typeface="FangSong" charset="-122"/>
              </a:rPr>
              <a:t>因子分析（</a:t>
            </a:r>
            <a:r>
              <a:rPr kumimoji="1" lang="en-US" altLang="zh-CN" dirty="0" smtClean="0">
                <a:latin typeface="FangSong" charset="-122"/>
                <a:ea typeface="FangSong" charset="-122"/>
                <a:cs typeface="FangSong" charset="-122"/>
              </a:rPr>
              <a:t>A</a:t>
            </a:r>
            <a:r>
              <a:rPr kumimoji="1" lang="zh-CN" altLang="en-US" dirty="0" smtClean="0">
                <a:latin typeface="FangSong" charset="-122"/>
                <a:ea typeface="FangSong" charset="-122"/>
                <a:cs typeface="FangSong" charset="-122"/>
              </a:rPr>
              <a:t>）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458319"/>
            <a:ext cx="8596312" cy="3285974"/>
          </a:xfrm>
        </p:spPr>
      </p:pic>
    </p:spTree>
    <p:extLst>
      <p:ext uri="{BB962C8B-B14F-4D97-AF65-F5344CB8AC3E}">
        <p14:creationId xmlns:p14="http://schemas.microsoft.com/office/powerpoint/2010/main" val="18355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Scrum</a:t>
            </a:r>
            <a:r>
              <a:rPr kumimoji="1" lang="zh-CN" altLang="en-US" dirty="0" smtClean="0"/>
              <a:t>思维导图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014" y="2160588"/>
            <a:ext cx="4134010" cy="3881437"/>
          </a:xfrm>
        </p:spPr>
      </p:pic>
    </p:spTree>
    <p:extLst>
      <p:ext uri="{BB962C8B-B14F-4D97-AF65-F5344CB8AC3E}">
        <p14:creationId xmlns:p14="http://schemas.microsoft.com/office/powerpoint/2010/main" val="244763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评审会议－改善措施（</a:t>
            </a:r>
            <a:r>
              <a:rPr kumimoji="1" lang="en-US" altLang="zh-CN" dirty="0" smtClean="0"/>
              <a:t>I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2171278"/>
              </p:ext>
            </p:extLst>
          </p:nvPr>
        </p:nvGraphicFramePr>
        <p:xfrm>
          <a:off x="677863" y="1746000"/>
          <a:ext cx="8597793" cy="443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600"/>
                <a:gridCol w="1616149"/>
                <a:gridCol w="55740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阶段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</a:t>
                      </a:r>
                      <a:r>
                        <a:rPr lang="zh-CN" altLang="en-US" dirty="0" smtClean="0"/>
                        <a:t>因子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改善措施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会议准备阶段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同 发布计划会议 的 会议准备阶段的</a:t>
                      </a:r>
                      <a:r>
                        <a:rPr lang="en-US" altLang="zh-CN" sz="1400" dirty="0" smtClean="0"/>
                        <a:t>X</a:t>
                      </a:r>
                      <a:r>
                        <a:rPr lang="zh-CN" altLang="en-US" sz="1400" dirty="0" smtClean="0"/>
                        <a:t>因子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同 发布计划会议</a:t>
                      </a:r>
                      <a:r>
                        <a:rPr lang="zh-CN" altLang="en-US" sz="1400" baseline="0" dirty="0" smtClean="0"/>
                        <a:t> 的 会议准备阶段 的 </a:t>
                      </a:r>
                      <a:r>
                        <a:rPr lang="en-US" altLang="zh-CN" sz="1400" baseline="0" dirty="0" smtClean="0"/>
                        <a:t>X</a:t>
                      </a:r>
                      <a:r>
                        <a:rPr lang="zh-CN" altLang="en-US" sz="1400" baseline="0" dirty="0" smtClean="0"/>
                        <a:t>因子的改善措施。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项目架构评审阶段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架构图的更新频率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每周／每月定时更新项目架构图与项目实现的差异，更新架构图或者项目实现。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项目架构评审记录的利用率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针对项目架构评审记录更新架构图或者项目实现。在下一次评审会议中必须针对项目架构评审记录重新评审。</a:t>
                      </a:r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项目代码规范评审阶段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代码规范的选取与项目的结合度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针对项目选择合适的代码规范标准。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人工评审态度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加强员工代码质量意识；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自动化评审方式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部署自动化代码评审工具。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代码评审流程流程执行力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制定代码评审流程标准；例如：架构</a:t>
                      </a:r>
                      <a:r>
                        <a:rPr lang="en-US" altLang="zh-CN" sz="1400" dirty="0" smtClean="0"/>
                        <a:t>-&gt;</a:t>
                      </a:r>
                      <a:r>
                        <a:rPr lang="zh-CN" altLang="en-US" sz="1400" dirty="0" smtClean="0"/>
                        <a:t>语法规范</a:t>
                      </a:r>
                      <a:r>
                        <a:rPr lang="en-US" altLang="zh-CN" sz="1400" dirty="0" smtClean="0"/>
                        <a:t>-&gt;</a:t>
                      </a:r>
                      <a:r>
                        <a:rPr lang="zh-CN" altLang="en-US" sz="1400" dirty="0" smtClean="0"/>
                        <a:t>逻辑实现</a:t>
                      </a:r>
                      <a:r>
                        <a:rPr lang="en-US" altLang="zh-CN" sz="1400" dirty="0" smtClean="0"/>
                        <a:t>-&gt;</a:t>
                      </a:r>
                      <a:r>
                        <a:rPr lang="zh-CN" altLang="en-US" sz="1400" dirty="0" smtClean="0"/>
                        <a:t>特殊关注点。并加强评审执行力度。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项目代码逻辑评审阶段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代码逻辑标准的选取与项目的结合度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制定代码逻辑标准。例如：最短路径原则、形参不可修改等。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26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评审会议－改善措施（</a:t>
            </a:r>
            <a:r>
              <a:rPr kumimoji="1" lang="en-US" altLang="zh-CN" dirty="0" smtClean="0"/>
              <a:t>I</a:t>
            </a:r>
            <a:r>
              <a:rPr kumimoji="1" lang="zh-CN" altLang="en-US" dirty="0" smtClean="0"/>
              <a:t>）（续）</a:t>
            </a:r>
            <a:endParaRPr kumimoji="1"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2121674"/>
              </p:ext>
            </p:extLst>
          </p:nvPr>
        </p:nvGraphicFramePr>
        <p:xfrm>
          <a:off x="677863" y="1746000"/>
          <a:ext cx="8597793" cy="30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600"/>
                <a:gridCol w="1616149"/>
                <a:gridCol w="55740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阶段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</a:t>
                      </a:r>
                      <a:r>
                        <a:rPr lang="zh-CN" altLang="en-US" dirty="0" smtClean="0"/>
                        <a:t>因子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改善措施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项目特殊关注点评审阶段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组织的问题抽象意识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提高组织对问题的抽象能力，也就是举一反三，针对问题现象，查找问题本质原因，制定方法，避免以后重复出现同类问题。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组织的问题积累意识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提供组织对问题的积累能力，对问题进行管理。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项目进度总结阶段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每日例会召开频率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同会议准备阶段</a:t>
                      </a:r>
                      <a:r>
                        <a:rPr lang="zh-CN" altLang="en-US" sz="1400" baseline="0" dirty="0" smtClean="0"/>
                        <a:t> 的 </a:t>
                      </a:r>
                      <a:r>
                        <a:rPr lang="en-US" altLang="zh-CN" sz="1400" baseline="0" dirty="0" smtClean="0"/>
                        <a:t>X</a:t>
                      </a:r>
                      <a:r>
                        <a:rPr lang="zh-CN" altLang="en-US" sz="1400" baseline="0" dirty="0" smtClean="0"/>
                        <a:t>因子的改善措施。</a:t>
                      </a:r>
                      <a:endParaRPr lang="zh-CN" altLang="en-US" sz="1400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Spring</a:t>
                      </a:r>
                      <a:r>
                        <a:rPr lang="zh-CN" altLang="en-US" sz="1400" dirty="0" smtClean="0"/>
                        <a:t>燃尽图的更新频率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每日例会过程中，及时更新</a:t>
                      </a:r>
                      <a:r>
                        <a:rPr lang="en-US" altLang="zh-CN" sz="1400" dirty="0" smtClean="0"/>
                        <a:t>Spring</a:t>
                      </a:r>
                      <a:r>
                        <a:rPr lang="zh-CN" altLang="en-US" sz="1400" dirty="0" smtClean="0"/>
                        <a:t>燃尽图状态。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项目问题答疑阶段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问题描述标准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制定统一的问题描述方式，采用</a:t>
                      </a:r>
                      <a:r>
                        <a:rPr lang="en-US" altLang="zh-CN" sz="1400" dirty="0" smtClean="0"/>
                        <a:t>5W2H</a:t>
                      </a:r>
                      <a:r>
                        <a:rPr lang="zh-CN" altLang="en-US" sz="1400" dirty="0" smtClean="0"/>
                        <a:t>方法。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问题描述记录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对于出现的问题进行详细的描述并记录下来，作为日后参考使用。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515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评审会议－改善措施</a:t>
            </a:r>
            <a:r>
              <a:rPr kumimoji="1" lang="zh-CN" altLang="en-US" dirty="0" smtClean="0"/>
              <a:t>总结（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324565"/>
              </p:ext>
            </p:extLst>
          </p:nvPr>
        </p:nvGraphicFramePr>
        <p:xfrm>
          <a:off x="677863" y="1746000"/>
          <a:ext cx="8597793" cy="315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600"/>
                <a:gridCol w="1616149"/>
                <a:gridCol w="55740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措施分类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范围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现状及发展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建立标准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代码规范标准、</a:t>
                      </a:r>
                      <a:endParaRPr lang="en-US" altLang="zh-CN" sz="1400" dirty="0" smtClean="0"/>
                    </a:p>
                    <a:p>
                      <a:pPr algn="ctr"/>
                      <a:r>
                        <a:rPr lang="zh-CN" altLang="en-US" sz="1400" dirty="0" smtClean="0"/>
                        <a:t>代码逻辑标准、</a:t>
                      </a:r>
                      <a:endParaRPr lang="en-US" altLang="zh-CN" sz="1400" dirty="0" smtClean="0"/>
                    </a:p>
                    <a:p>
                      <a:pPr algn="ctr"/>
                      <a:r>
                        <a:rPr lang="zh-CN" altLang="en-US" sz="1400" dirty="0" smtClean="0"/>
                        <a:t>代码特殊点关注标准、</a:t>
                      </a:r>
                      <a:endParaRPr lang="en-US" altLang="zh-CN" sz="1400" dirty="0" smtClean="0"/>
                    </a:p>
                    <a:p>
                      <a:pPr algn="ctr"/>
                      <a:r>
                        <a:rPr lang="zh-CN" altLang="en-US" sz="1400" dirty="0" smtClean="0"/>
                        <a:t>代码架构标准</a:t>
                      </a:r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四种标准已存在，需要根据实际项目情况进行更新。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思想培训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代码质量意识</a:t>
                      </a:r>
                      <a:endParaRPr lang="en-US" altLang="zh-CN" sz="1400" dirty="0" smtClean="0"/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抽象意识</a:t>
                      </a:r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对员工进行代码质量的培训，加强员工代码质量意识。</a:t>
                      </a:r>
                      <a:endParaRPr lang="en-US" altLang="zh-CN" sz="1400" dirty="0" smtClean="0"/>
                    </a:p>
                    <a:p>
                      <a:r>
                        <a:rPr lang="zh-CN" altLang="en-US" sz="1400" dirty="0" smtClean="0"/>
                        <a:t>日常工作加强员工对问题抽象的认识。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技能培训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设计模式培训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参考 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种设计模式，用于项目架构评审。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管理培训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知识库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问题管理方面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69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回顾会议－流程图（</a:t>
            </a:r>
            <a:r>
              <a:rPr kumimoji="1" lang="en-US" altLang="zh-CN" dirty="0" smtClean="0"/>
              <a:t>M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855" y="2160588"/>
            <a:ext cx="2602327" cy="3881437"/>
          </a:xfrm>
        </p:spPr>
      </p:pic>
    </p:spTree>
    <p:extLst>
      <p:ext uri="{BB962C8B-B14F-4D97-AF65-F5344CB8AC3E}">
        <p14:creationId xmlns:p14="http://schemas.microsoft.com/office/powerpoint/2010/main" val="199820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回顾会议－鱼骨图 </a:t>
            </a:r>
            <a:r>
              <a:rPr kumimoji="1" lang="uk-UA" altLang="zh-CN" dirty="0" smtClean="0">
                <a:latin typeface="FangSong" charset="-122"/>
                <a:ea typeface="FangSong" charset="-122"/>
                <a:cs typeface="FangSong" charset="-122"/>
              </a:rPr>
              <a:t>&amp;</a:t>
            </a:r>
            <a:r>
              <a:rPr kumimoji="1" lang="zh-CN" altLang="en-US" dirty="0" smtClean="0">
                <a:latin typeface="FangSong" charset="-122"/>
                <a:ea typeface="FangSong" charset="-122"/>
                <a:cs typeface="FangSong" charset="-122"/>
              </a:rPr>
              <a:t> </a:t>
            </a:r>
            <a:r>
              <a:rPr kumimoji="1" lang="en-US" altLang="zh-CN" dirty="0" smtClean="0">
                <a:latin typeface="FangSong" charset="-122"/>
                <a:ea typeface="FangSong" charset="-122"/>
                <a:cs typeface="FangSong" charset="-122"/>
              </a:rPr>
              <a:t>X</a:t>
            </a:r>
            <a:r>
              <a:rPr kumimoji="1" lang="zh-CN" altLang="en-US" dirty="0" smtClean="0">
                <a:latin typeface="FangSong" charset="-122"/>
                <a:ea typeface="FangSong" charset="-122"/>
                <a:cs typeface="FangSong" charset="-122"/>
              </a:rPr>
              <a:t>因子分析（</a:t>
            </a:r>
            <a:r>
              <a:rPr kumimoji="1" lang="en-US" altLang="zh-CN" dirty="0" smtClean="0">
                <a:latin typeface="FangSong" charset="-122"/>
                <a:ea typeface="FangSong" charset="-122"/>
                <a:cs typeface="FangSong" charset="-122"/>
              </a:rPr>
              <a:t>A</a:t>
            </a:r>
            <a:r>
              <a:rPr kumimoji="1" lang="zh-CN" altLang="en-US" dirty="0" smtClean="0">
                <a:latin typeface="FangSong" charset="-122"/>
                <a:ea typeface="FangSong" charset="-122"/>
                <a:cs typeface="FangSong" charset="-122"/>
              </a:rPr>
              <a:t>）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710" y="2160588"/>
            <a:ext cx="6552617" cy="3881437"/>
          </a:xfrm>
        </p:spPr>
      </p:pic>
    </p:spTree>
    <p:extLst>
      <p:ext uri="{BB962C8B-B14F-4D97-AF65-F5344CB8AC3E}">
        <p14:creationId xmlns:p14="http://schemas.microsoft.com/office/powerpoint/2010/main" val="141490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回顾会议－改善措施（</a:t>
            </a:r>
            <a:r>
              <a:rPr kumimoji="1" lang="en-US" altLang="zh-CN" dirty="0" smtClean="0"/>
              <a:t>I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3840931"/>
              </p:ext>
            </p:extLst>
          </p:nvPr>
        </p:nvGraphicFramePr>
        <p:xfrm>
          <a:off x="677863" y="1746000"/>
          <a:ext cx="8597793" cy="369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600"/>
                <a:gridCol w="1616149"/>
                <a:gridCol w="55740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阶段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</a:t>
                      </a:r>
                      <a:r>
                        <a:rPr lang="zh-CN" altLang="en-US" dirty="0" smtClean="0"/>
                        <a:t>因子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改善措施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会议准备阶段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同 发布计划会议 的 会议准备阶段的</a:t>
                      </a:r>
                      <a:r>
                        <a:rPr lang="en-US" altLang="zh-CN" sz="1400" dirty="0" smtClean="0"/>
                        <a:t>X</a:t>
                      </a:r>
                      <a:r>
                        <a:rPr lang="zh-CN" altLang="en-US" sz="1400" dirty="0" smtClean="0"/>
                        <a:t>因子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同 发布计划会议</a:t>
                      </a:r>
                      <a:r>
                        <a:rPr lang="zh-CN" altLang="en-US" sz="1400" baseline="0" dirty="0" smtClean="0"/>
                        <a:t> 的 会议准备阶段 的 </a:t>
                      </a:r>
                      <a:r>
                        <a:rPr lang="en-US" altLang="zh-CN" sz="1400" baseline="0" dirty="0" smtClean="0"/>
                        <a:t>X</a:t>
                      </a:r>
                      <a:r>
                        <a:rPr lang="zh-CN" altLang="en-US" sz="1400" baseline="0" dirty="0" smtClean="0"/>
                        <a:t>因子的改善措施。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复盘回顾方法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对员工进行复盘培训，让员工发现工作中的改进点，提高个人及团队能力水平。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团队构成回顾阶段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个体与整体分割的思想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同 发布计划会议的 会议准备阶段 的个体与整体分割的思想</a:t>
                      </a:r>
                      <a:r>
                        <a:rPr lang="zh-CN" altLang="en-US" sz="1400" baseline="0" dirty="0"/>
                        <a:t> </a:t>
                      </a:r>
                      <a:r>
                        <a:rPr lang="en-US" altLang="zh-CN" sz="1400" baseline="0" dirty="0" smtClean="0"/>
                        <a:t>X</a:t>
                      </a:r>
                      <a:r>
                        <a:rPr lang="zh-CN" altLang="en-US" sz="1400" baseline="0" dirty="0" smtClean="0"/>
                        <a:t>因子的改善措施。</a:t>
                      </a:r>
                      <a:endParaRPr lang="zh-CN" alt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岗位职责标准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制定岗位职责标准，根据员工的实际工作情况按照岗位职责标准对员工进行能力评估。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团队职责标准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制定团队职责标准，根据团队的实际工作情况按照团队职责标准对团队进行能力评估。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项目环境回顾阶段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项目环境范围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明确项目环境涉及范围。例如：开发环境、测试环境、生产环境及其它相关项目环境。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649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回顾会议－改善措施（</a:t>
            </a:r>
            <a:r>
              <a:rPr kumimoji="1" lang="en-US" altLang="zh-CN" dirty="0" smtClean="0"/>
              <a:t>I</a:t>
            </a:r>
            <a:r>
              <a:rPr kumimoji="1" lang="zh-CN" altLang="en-US" dirty="0"/>
              <a:t>）</a:t>
            </a:r>
            <a:r>
              <a:rPr kumimoji="1" lang="zh-CN" altLang="en-US" dirty="0" smtClean="0"/>
              <a:t>（续）</a:t>
            </a:r>
            <a:endParaRPr kumimoji="1"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3896530"/>
              </p:ext>
            </p:extLst>
          </p:nvPr>
        </p:nvGraphicFramePr>
        <p:xfrm>
          <a:off x="677863" y="1746000"/>
          <a:ext cx="8597793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600"/>
                <a:gridCol w="1616149"/>
                <a:gridCol w="55740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阶段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</a:t>
                      </a:r>
                      <a:r>
                        <a:rPr lang="zh-CN" altLang="en-US" dirty="0" smtClean="0"/>
                        <a:t>因子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改善措施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完成定义回顾阶段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总结能力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加强员工、组织对问题的总结能力，做到举一反三，遇到问题、解决问题并非完成任务，还应该反思问题、预防同类问题发生。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改进点回顾阶段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复盘方法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对员工进行复盘培训，让员工发现工作中的改进点，提高个人及团队能力水平。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总结能力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同 </a:t>
                      </a:r>
                      <a:r>
                        <a:rPr lang="en-US" altLang="zh-CN" sz="1400" dirty="0" smtClean="0"/>
                        <a:t>Spring</a:t>
                      </a:r>
                      <a:r>
                        <a:rPr lang="zh-CN" altLang="en-US" sz="1400" dirty="0" smtClean="0"/>
                        <a:t>回顾会议 的 完成定义回顾阶段 的 总结能力 </a:t>
                      </a:r>
                      <a:r>
                        <a:rPr lang="en-US" altLang="zh-CN" sz="1400" dirty="0" smtClean="0"/>
                        <a:t>X</a:t>
                      </a:r>
                      <a:r>
                        <a:rPr lang="zh-CN" altLang="en-US" sz="1400" dirty="0" smtClean="0"/>
                        <a:t>因子的改善措施。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15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回顾会议－改善措施</a:t>
            </a:r>
            <a:r>
              <a:rPr kumimoji="1" lang="zh-CN" altLang="en-US" dirty="0" smtClean="0"/>
              <a:t>总结（</a:t>
            </a:r>
            <a:r>
              <a:rPr kumimoji="1" lang="en-US" altLang="zh-CN" smtClean="0"/>
              <a:t>C</a:t>
            </a:r>
            <a:r>
              <a:rPr kumimoji="1" lang="zh-CN" altLang="en-US" smtClean="0"/>
              <a:t>）</a:t>
            </a:r>
            <a:endParaRPr kumimoji="1"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0188856"/>
              </p:ext>
            </p:extLst>
          </p:nvPr>
        </p:nvGraphicFramePr>
        <p:xfrm>
          <a:off x="677863" y="1746000"/>
          <a:ext cx="8597793" cy="251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600"/>
                <a:gridCol w="1616149"/>
                <a:gridCol w="55740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措施分类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范围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现状及发展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建立标准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岗位职责标准</a:t>
                      </a:r>
                      <a:endParaRPr lang="en-US" altLang="zh-CN" sz="1400" dirty="0" smtClean="0"/>
                    </a:p>
                    <a:p>
                      <a:pPr algn="ctr"/>
                      <a:r>
                        <a:rPr lang="zh-CN" altLang="en-US" sz="1400" dirty="0" smtClean="0"/>
                        <a:t>团队职责标准</a:t>
                      </a:r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岗位职责标准已建立，需要在实际项目工作中进行磨合。</a:t>
                      </a:r>
                      <a:endParaRPr lang="en-US" altLang="zh-CN" sz="1400" dirty="0" smtClean="0"/>
                    </a:p>
                    <a:p>
                      <a:r>
                        <a:rPr lang="zh-CN" altLang="en-US" sz="1400" dirty="0" smtClean="0"/>
                        <a:t>团队职责标准已建立，需要在实际项目工作中进行磨合。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思想培训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个体与整体不可分割（团队意识）</a:t>
                      </a:r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团队意识培训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技能培训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复盘培训</a:t>
                      </a:r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建立复盘培训流程，加强复盘在实际工作中的使用。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管理培训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复盘培训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建立复盘培训流程，加强复盘在实际工作中的使用。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知识库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52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复盘应用场景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用于</a:t>
            </a:r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回顾会议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用于日常工作总结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smtClean="0"/>
              <a:t>等等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9639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流程讨论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66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Scrum</a:t>
            </a:r>
            <a:r>
              <a:rPr kumimoji="1" lang="zh-CN" altLang="en-US" dirty="0" smtClean="0"/>
              <a:t>流程概览图</a:t>
            </a:r>
            <a:endParaRPr kumimoji="1"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484" y="2160588"/>
            <a:ext cx="2085069" cy="3881437"/>
          </a:xfrm>
        </p:spPr>
      </p:pic>
    </p:spTree>
    <p:extLst>
      <p:ext uri="{BB962C8B-B14F-4D97-AF65-F5344CB8AC3E}">
        <p14:creationId xmlns:p14="http://schemas.microsoft.com/office/powerpoint/2010/main" val="4214015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版本历史记录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8898897"/>
              </p:ext>
            </p:extLst>
          </p:nvPr>
        </p:nvGraphicFramePr>
        <p:xfrm>
          <a:off x="677863" y="2160588"/>
          <a:ext cx="859631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2"/>
                <a:gridCol w="1719262"/>
                <a:gridCol w="1719262"/>
                <a:gridCol w="1719262"/>
                <a:gridCol w="17192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版本号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修订章节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日期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修订人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变更记录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1.0.0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2017/04/20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耿远超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创建文档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48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发布计划会议－流程图（</a:t>
            </a:r>
            <a:r>
              <a:rPr kumimoji="1" lang="en-US" altLang="zh-CN" dirty="0" smtClean="0"/>
              <a:t>M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408" y="2160588"/>
            <a:ext cx="2689222" cy="3881437"/>
          </a:xfrm>
        </p:spPr>
      </p:pic>
    </p:spTree>
    <p:extLst>
      <p:ext uri="{BB962C8B-B14F-4D97-AF65-F5344CB8AC3E}">
        <p14:creationId xmlns:p14="http://schemas.microsoft.com/office/powerpoint/2010/main" val="42876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发布计划会议－鱼骨图 </a:t>
            </a:r>
            <a:r>
              <a:rPr kumimoji="1" lang="uk-UA" altLang="zh-CN" dirty="0" smtClean="0">
                <a:latin typeface="FangSong" charset="-122"/>
                <a:ea typeface="FangSong" charset="-122"/>
                <a:cs typeface="FangSong" charset="-122"/>
              </a:rPr>
              <a:t>&amp;</a:t>
            </a:r>
            <a:r>
              <a:rPr kumimoji="1" lang="zh-CN" altLang="en-US" dirty="0">
                <a:latin typeface="FangSong" charset="-122"/>
                <a:ea typeface="FangSong" charset="-122"/>
                <a:cs typeface="FangSong" charset="-122"/>
              </a:rPr>
              <a:t> 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因子分析（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565" y="2160588"/>
            <a:ext cx="6006907" cy="3881437"/>
          </a:xfrm>
        </p:spPr>
      </p:pic>
    </p:spTree>
    <p:extLst>
      <p:ext uri="{BB962C8B-B14F-4D97-AF65-F5344CB8AC3E}">
        <p14:creationId xmlns:p14="http://schemas.microsoft.com/office/powerpoint/2010/main" val="103566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发布计划会议－改善措施（</a:t>
            </a:r>
            <a:r>
              <a:rPr kumimoji="1" lang="en-US" altLang="zh-CN" dirty="0" smtClean="0"/>
              <a:t>I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056947"/>
              </p:ext>
            </p:extLst>
          </p:nvPr>
        </p:nvGraphicFramePr>
        <p:xfrm>
          <a:off x="676800" y="1299424"/>
          <a:ext cx="8597793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600"/>
                <a:gridCol w="1616149"/>
                <a:gridCol w="5574044"/>
              </a:tblGrid>
              <a:tr h="13916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阶段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</a:t>
                      </a:r>
                      <a:r>
                        <a:rPr lang="zh-CN" altLang="en-US" dirty="0" smtClean="0"/>
                        <a:t>因子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改善措施</a:t>
                      </a:r>
                      <a:endParaRPr lang="zh-CN" altLang="en-US" dirty="0"/>
                    </a:p>
                  </a:txBody>
                  <a:tcPr/>
                </a:tc>
              </a:tr>
              <a:tr h="197156"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会议准备阶段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组织培训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建立组织培训制度，培训</a:t>
                      </a:r>
                      <a:r>
                        <a:rPr lang="en-US" altLang="zh-CN" sz="1400" dirty="0" smtClean="0"/>
                        <a:t>-&gt;</a:t>
                      </a:r>
                      <a:r>
                        <a:rPr lang="zh-CN" altLang="en-US" sz="1400" dirty="0" smtClean="0"/>
                        <a:t>考核</a:t>
                      </a:r>
                      <a:r>
                        <a:rPr lang="en-US" altLang="zh-CN" sz="1400" dirty="0" smtClean="0"/>
                        <a:t>-&gt;</a:t>
                      </a:r>
                      <a:r>
                        <a:rPr lang="zh-CN" altLang="en-US" sz="1400" dirty="0" smtClean="0"/>
                        <a:t>上岗，提高员工素质水平，加强员工对组织工作流程的认知程度。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197156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组织管理者对团队完整性认知程度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加强对组织管理者的管理培训，让组织管理者拥有组织建设的责任感。批判管理者认为只需要掌握项目管理技能的思想。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1971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个体与整体分割的思想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加强团队整体荣誉感培训，个体的成功无法代替团队的失败。避免员工产生将个体与团队分割，只关系自己的工作内容，不关注团队结果。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197156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Scrum</a:t>
                      </a:r>
                      <a:r>
                        <a:rPr lang="zh-CN" altLang="en-US" sz="1400" dirty="0" smtClean="0"/>
                        <a:t>教练人选标准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建立有效的</a:t>
                      </a:r>
                      <a:r>
                        <a:rPr lang="en-US" altLang="zh-CN" sz="1400" dirty="0" smtClean="0"/>
                        <a:t>Scrum</a:t>
                      </a:r>
                      <a:r>
                        <a:rPr lang="zh-CN" altLang="en-US" sz="1400" dirty="0" smtClean="0"/>
                        <a:t>教练培训机制。根据实际情况建立</a:t>
                      </a:r>
                      <a:r>
                        <a:rPr lang="en-US" altLang="zh-CN" sz="1400" dirty="0" smtClean="0"/>
                        <a:t>Scrum</a:t>
                      </a:r>
                      <a:r>
                        <a:rPr lang="zh-CN" altLang="en-US" sz="1400" dirty="0" smtClean="0"/>
                        <a:t>教练人选标准。（对现有管理者进行培训、考核，筛选出合适的</a:t>
                      </a:r>
                      <a:r>
                        <a:rPr lang="en-US" altLang="zh-CN" sz="1400" dirty="0" smtClean="0"/>
                        <a:t>Scrum</a:t>
                      </a:r>
                      <a:r>
                        <a:rPr lang="zh-CN" altLang="en-US" sz="1400" dirty="0" smtClean="0"/>
                        <a:t>教练。）</a:t>
                      </a:r>
                      <a:endParaRPr lang="zh-CN" altLang="en-US" sz="14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组织时间观念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制定会议召开时间规则。并绝对执行。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197156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项目资料准备阶段（</a:t>
                      </a:r>
                      <a:r>
                        <a:rPr lang="en-US" altLang="zh-CN" sz="1400" dirty="0" smtClean="0"/>
                        <a:t>1</a:t>
                      </a:r>
                      <a:r>
                        <a:rPr lang="zh-CN" altLang="en-US" sz="1400" dirty="0" smtClean="0"/>
                        <a:t>）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WBS</a:t>
                      </a:r>
                      <a:r>
                        <a:rPr lang="zh-CN" altLang="en-US" sz="1400" dirty="0" smtClean="0"/>
                        <a:t>标准是否一致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对员工进行统一的</a:t>
                      </a:r>
                      <a:r>
                        <a:rPr lang="en-US" altLang="zh-CN" sz="1400" dirty="0" smtClean="0"/>
                        <a:t>WBS</a:t>
                      </a:r>
                      <a:r>
                        <a:rPr lang="zh-CN" altLang="en-US" sz="1400" dirty="0" smtClean="0"/>
                        <a:t>标准培训，普通员工掌握</a:t>
                      </a:r>
                      <a:r>
                        <a:rPr lang="en-US" altLang="zh-CN" sz="1400" dirty="0" smtClean="0"/>
                        <a:t>WBS</a:t>
                      </a:r>
                      <a:r>
                        <a:rPr lang="zh-CN" altLang="en-US" sz="1400" dirty="0" smtClean="0"/>
                        <a:t>的阅读方式。业务需求分析师、项目经理掌握</a:t>
                      </a:r>
                      <a:r>
                        <a:rPr lang="en-US" altLang="zh-CN" sz="1400" dirty="0" smtClean="0"/>
                        <a:t>WBS</a:t>
                      </a:r>
                      <a:r>
                        <a:rPr lang="zh-CN" altLang="en-US" sz="1400" dirty="0" smtClean="0"/>
                        <a:t>的高级使用方法。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278338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原型图标准是否一致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对员工进行统一的原型图标准培训，普通员工掌握原型图的阅读方式。设计人员、项目经理参与原型图的标准制定。例如：设计人员提供资料包含原型图、设计图、切图等。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197156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完成定义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项目团队制定统一的故事板完成标准。例如：完成故事板的核心流程认为该故事板完成，故事板</a:t>
                      </a:r>
                      <a:r>
                        <a:rPr lang="en-US" altLang="zh-CN" sz="1400" dirty="0" smtClean="0"/>
                        <a:t>bug</a:t>
                      </a:r>
                      <a:r>
                        <a:rPr lang="zh-CN" altLang="en-US" sz="1400" dirty="0" smtClean="0"/>
                        <a:t>可以使用缺陷管理系统进行跟踪。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197156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故事板属性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项目团队制定统一的故事板描述标准。例如：故事板属性包含故事板</a:t>
                      </a:r>
                      <a:r>
                        <a:rPr lang="en-US" altLang="zh-CN" sz="1400" dirty="0" smtClean="0"/>
                        <a:t>ID</a:t>
                      </a:r>
                      <a:r>
                        <a:rPr lang="zh-CN" altLang="en-US" sz="1400" dirty="0" smtClean="0"/>
                        <a:t>、故事板流程、故事板责任人、故事板优先级别等。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67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发布计划会议－改善措施（</a:t>
            </a:r>
            <a:r>
              <a:rPr kumimoji="1" lang="en-US" altLang="zh-CN" dirty="0" smtClean="0"/>
              <a:t>I</a:t>
            </a:r>
            <a:r>
              <a:rPr kumimoji="1" lang="zh-CN" altLang="en-US" dirty="0" smtClean="0"/>
              <a:t>）（续）</a:t>
            </a:r>
            <a:endParaRPr kumimoji="1"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4890654"/>
              </p:ext>
            </p:extLst>
          </p:nvPr>
        </p:nvGraphicFramePr>
        <p:xfrm>
          <a:off x="677863" y="1660272"/>
          <a:ext cx="8597793" cy="392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600"/>
                <a:gridCol w="1616149"/>
                <a:gridCol w="55740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阶段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</a:t>
                      </a:r>
                      <a:r>
                        <a:rPr lang="zh-CN" altLang="en-US" dirty="0" smtClean="0"/>
                        <a:t>因子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改善措施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项目资料准备阶段（</a:t>
                      </a:r>
                      <a:r>
                        <a:rPr lang="en-US" altLang="zh-CN" sz="1400" dirty="0" smtClean="0"/>
                        <a:t>2</a:t>
                      </a:r>
                      <a:r>
                        <a:rPr lang="zh-CN" altLang="en-US" sz="1400" dirty="0" smtClean="0"/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参考客户意见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故事板优先级的确认，需要参考客户对于需求的渴望程度。及时搜集客户需求的优先级意见。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项目类型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制定项目架构标准，明确项目类型，选择对应的项目架构。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项目环境复杂度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根据实际情况，明确项目环境；例如：开发、测试、生产环境。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Scrum</a:t>
                      </a:r>
                      <a:r>
                        <a:rPr lang="zh-CN" altLang="en-US" sz="1400" dirty="0" smtClean="0"/>
                        <a:t>管理工具选取阶段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训练员工深刻认识</a:t>
                      </a:r>
                      <a:r>
                        <a:rPr lang="en-US" altLang="zh-CN" sz="1400" dirty="0" smtClean="0"/>
                        <a:t>Scrum</a:t>
                      </a:r>
                      <a:r>
                        <a:rPr lang="zh-CN" altLang="en-US" sz="1400" dirty="0" smtClean="0"/>
                        <a:t>管理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使用手工管理方式，加强团队对</a:t>
                      </a:r>
                      <a:r>
                        <a:rPr lang="en-US" altLang="zh-CN" sz="1400" dirty="0" smtClean="0"/>
                        <a:t>Scrum</a:t>
                      </a:r>
                      <a:r>
                        <a:rPr lang="zh-CN" altLang="en-US" sz="1400" dirty="0" smtClean="0"/>
                        <a:t>管理的认识。避免一开始就使用自动化的</a:t>
                      </a:r>
                      <a:r>
                        <a:rPr lang="en-US" altLang="zh-CN" sz="1400" dirty="0" smtClean="0"/>
                        <a:t>Scrum</a:t>
                      </a:r>
                      <a:r>
                        <a:rPr lang="zh-CN" altLang="en-US" sz="1400" dirty="0" smtClean="0"/>
                        <a:t>管理工具。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工具的使用效率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团队成员通过手工管理方式深刻认识到</a:t>
                      </a:r>
                      <a:r>
                        <a:rPr lang="en-US" altLang="zh-CN" sz="1400" dirty="0" smtClean="0"/>
                        <a:t>Scrum</a:t>
                      </a:r>
                      <a:r>
                        <a:rPr lang="zh-CN" altLang="en-US" sz="1400" dirty="0" smtClean="0"/>
                        <a:t>管理，可以切换到自动化管理工具提高效率。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故事板收集阶段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WBS</a:t>
                      </a:r>
                      <a:r>
                        <a:rPr lang="zh-CN" altLang="en-US" sz="1400" dirty="0" smtClean="0"/>
                        <a:t>标准一致性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同 项目资料准备阶段</a:t>
                      </a:r>
                      <a:r>
                        <a:rPr lang="zh-CN" altLang="en-US" sz="1400" baseline="0" dirty="0" smtClean="0"/>
                        <a:t> 的 </a:t>
                      </a:r>
                      <a:r>
                        <a:rPr lang="en-US" altLang="zh-CN" sz="1400" baseline="0" dirty="0" smtClean="0"/>
                        <a:t>WBS</a:t>
                      </a:r>
                      <a:r>
                        <a:rPr lang="zh-CN" altLang="en-US" sz="1400" baseline="0" dirty="0" smtClean="0"/>
                        <a:t>标准是否一致 因子的改善措施。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原型图标准一致性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同 项目资料准备阶段 的 原型图标准是否一致 因子的改善措施。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故事板标准的统一性与推广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同 项目资料准备阶段</a:t>
                      </a:r>
                      <a:r>
                        <a:rPr lang="zh-CN" altLang="en-US" sz="1400" baseline="0" dirty="0" smtClean="0"/>
                        <a:t> 的 完成定义、故事板属性 因子的改善措施。在此基础上，加强对故事板标准的培训、推广。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772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发布计划会议－改善措施（</a:t>
            </a:r>
            <a:r>
              <a:rPr kumimoji="1" lang="en-US" altLang="zh-CN" dirty="0" smtClean="0"/>
              <a:t>I</a:t>
            </a:r>
            <a:r>
              <a:rPr kumimoji="1" lang="zh-CN" altLang="en-US" dirty="0" smtClean="0"/>
              <a:t>）（续）</a:t>
            </a:r>
            <a:endParaRPr kumimoji="1"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0859371"/>
              </p:ext>
            </p:extLst>
          </p:nvPr>
        </p:nvGraphicFramePr>
        <p:xfrm>
          <a:off x="677863" y="1660272"/>
          <a:ext cx="859779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600"/>
                <a:gridCol w="1616149"/>
                <a:gridCol w="55740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阶段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</a:t>
                      </a:r>
                      <a:r>
                        <a:rPr lang="zh-CN" altLang="en-US" dirty="0" smtClean="0"/>
                        <a:t>因子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改善措施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故事板优先排序阶段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故事板优先级标准的合理性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同 故事板收集阶段 的 故事板标准的统一与推广</a:t>
                      </a:r>
                      <a:r>
                        <a:rPr lang="zh-CN" altLang="en-US" sz="1400" baseline="0" dirty="0" smtClean="0"/>
                        <a:t> 因子的改善措施 ＋ 同 项目资料准备阶段 的 参考客户意见 因子的改善措施。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团队能力评估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建立团队能力评估标准。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个人能力评估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建立个人能力评估标准（素质模型数据库）。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工作量评估标准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建立工作内容评估标准。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风险评估标准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建立工作内容风险评估标准。（相对于个人能力产生个人风险评估）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故事板优先级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同 项目资料准备阶段 的 参考客户意见 因子的改善措施。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7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发布计划会议－改善措施</a:t>
            </a:r>
            <a:r>
              <a:rPr kumimoji="1" lang="zh-CN" altLang="en-US" dirty="0" smtClean="0"/>
              <a:t>总结（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1890922"/>
              </p:ext>
            </p:extLst>
          </p:nvPr>
        </p:nvGraphicFramePr>
        <p:xfrm>
          <a:off x="677863" y="1746000"/>
          <a:ext cx="8597793" cy="406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600"/>
                <a:gridCol w="1616149"/>
                <a:gridCol w="55740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措施分类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范围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现状及发展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建立标准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WBS</a:t>
                      </a:r>
                      <a:r>
                        <a:rPr lang="zh-CN" altLang="en-US" sz="1400" dirty="0" smtClean="0"/>
                        <a:t>标准、原型图标准、故事板标准、</a:t>
                      </a:r>
                      <a:endParaRPr lang="en-US" altLang="zh-CN" sz="1400" dirty="0" smtClean="0"/>
                    </a:p>
                    <a:p>
                      <a:pPr algn="ctr"/>
                      <a:r>
                        <a:rPr lang="zh-CN" altLang="en-US" sz="1400" dirty="0" smtClean="0"/>
                        <a:t>项目架构标准、</a:t>
                      </a:r>
                      <a:endParaRPr lang="en-US" altLang="zh-CN" sz="1400" dirty="0" smtClean="0"/>
                    </a:p>
                    <a:p>
                      <a:pPr algn="ctr"/>
                      <a:r>
                        <a:rPr lang="zh-CN" altLang="en-US" sz="1400" dirty="0" smtClean="0"/>
                        <a:t>团队能力评估标准、个人能力评估标准、工作量评估标准、</a:t>
                      </a:r>
                      <a:endParaRPr lang="en-US" altLang="zh-CN" sz="1400" dirty="0" smtClean="0"/>
                    </a:p>
                    <a:p>
                      <a:pPr algn="ctr"/>
                      <a:r>
                        <a:rPr lang="zh-CN" altLang="en-US" sz="1400" dirty="0" smtClean="0"/>
                        <a:t>风险评估标准、</a:t>
                      </a:r>
                      <a:endParaRPr lang="en-US" altLang="zh-CN" sz="1400" dirty="0" smtClean="0"/>
                    </a:p>
                    <a:p>
                      <a:pPr algn="ctr"/>
                      <a:r>
                        <a:rPr lang="zh-CN" altLang="en-US" sz="1400" dirty="0" smtClean="0"/>
                        <a:t>培训标准</a:t>
                      </a:r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WBS</a:t>
                      </a:r>
                      <a:r>
                        <a:rPr lang="zh-CN" altLang="en-US" sz="1400" dirty="0" smtClean="0"/>
                        <a:t>标准、原型图标准存在，需要强化标准的价值。</a:t>
                      </a:r>
                      <a:endParaRPr lang="en-US" altLang="zh-CN" sz="1400" dirty="0" smtClean="0"/>
                    </a:p>
                    <a:p>
                      <a:r>
                        <a:rPr lang="zh-CN" altLang="en-US" sz="1400" dirty="0" smtClean="0"/>
                        <a:t>故事板标准不存在，需要建立，并强化标准的价值。</a:t>
                      </a:r>
                      <a:endParaRPr lang="en-US" altLang="zh-CN" sz="1400" dirty="0" smtClean="0"/>
                    </a:p>
                    <a:p>
                      <a:r>
                        <a:rPr lang="zh-CN" altLang="en-US" sz="1400" dirty="0" smtClean="0"/>
                        <a:t>项目架构标准不存在，需要建立，并强化标准的价值。</a:t>
                      </a:r>
                      <a:endParaRPr lang="en-US" altLang="zh-CN" sz="1400" dirty="0" smtClean="0"/>
                    </a:p>
                    <a:p>
                      <a:r>
                        <a:rPr lang="zh-CN" altLang="en-US" sz="1400" dirty="0" smtClean="0"/>
                        <a:t>团队能力评估标准、个人能力评估标准、工作量评估标准、风险评估标准存在，需要完善应用在实际项目中，并强化标准的价值。</a:t>
                      </a:r>
                      <a:endParaRPr lang="en-US" altLang="zh-CN" sz="1400" dirty="0" smtClean="0"/>
                    </a:p>
                    <a:p>
                      <a:r>
                        <a:rPr lang="zh-CN" altLang="en-US" sz="1400" dirty="0" smtClean="0"/>
                        <a:t>培训标准不存在，需要建立，并强化标准的价值。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思想培训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敏捷开发意识、</a:t>
                      </a:r>
                      <a:r>
                        <a:rPr lang="en-US" altLang="zh-CN" sz="1400" dirty="0" smtClean="0"/>
                        <a:t>Scrum</a:t>
                      </a:r>
                      <a:r>
                        <a:rPr lang="zh-CN" altLang="en-US" sz="1400" dirty="0" smtClean="0"/>
                        <a:t>管理意识、</a:t>
                      </a:r>
                      <a:endParaRPr lang="en-US" altLang="zh-CN" sz="1400" dirty="0" smtClean="0"/>
                    </a:p>
                    <a:p>
                      <a:pPr algn="ctr"/>
                      <a:r>
                        <a:rPr lang="zh-CN" altLang="en-US" sz="1400" dirty="0" smtClean="0"/>
                        <a:t>工作流程意识、</a:t>
                      </a:r>
                      <a:endParaRPr lang="en-US" altLang="zh-CN" sz="1400" dirty="0" smtClean="0"/>
                    </a:p>
                    <a:p>
                      <a:pPr algn="ctr"/>
                      <a:r>
                        <a:rPr lang="zh-CN" altLang="en-US" sz="1400" dirty="0" smtClean="0"/>
                        <a:t>项目环境管理、</a:t>
                      </a:r>
                      <a:endParaRPr lang="en-US" altLang="zh-CN" sz="1400" dirty="0" smtClean="0"/>
                    </a:p>
                    <a:p>
                      <a:pPr algn="ctr"/>
                      <a:r>
                        <a:rPr lang="zh-CN" altLang="en-US" sz="1400" dirty="0" smtClean="0"/>
                        <a:t>时间观念、执行力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六种意识薄弱，需要强化。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技能培训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Scrum</a:t>
                      </a:r>
                      <a:r>
                        <a:rPr lang="zh-CN" altLang="en-US" sz="1400" dirty="0" smtClean="0"/>
                        <a:t>工件的使用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不存在，需要制定</a:t>
                      </a:r>
                      <a:r>
                        <a:rPr lang="en-US" altLang="zh-CN" sz="1400" dirty="0" smtClean="0"/>
                        <a:t>Scrum</a:t>
                      </a:r>
                      <a:r>
                        <a:rPr lang="zh-CN" altLang="en-US" sz="1400" dirty="0" smtClean="0"/>
                        <a:t>工件，并应用在实际项目中。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管理培训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Scrum</a:t>
                      </a:r>
                      <a:r>
                        <a:rPr lang="zh-CN" altLang="en-US" sz="1400" dirty="0" smtClean="0"/>
                        <a:t>管理培训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不存在，需要制定</a:t>
                      </a:r>
                      <a:r>
                        <a:rPr lang="en-US" altLang="zh-CN" sz="1400" dirty="0" smtClean="0"/>
                        <a:t>Scrum</a:t>
                      </a:r>
                      <a:r>
                        <a:rPr lang="zh-CN" altLang="en-US" sz="1400" dirty="0" smtClean="0"/>
                        <a:t>管理培训计划。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564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平面</Template>
  <TotalTime>3168</TotalTime>
  <Words>2430</Words>
  <Application>Microsoft Macintosh PowerPoint</Application>
  <PresentationFormat>宽屏</PresentationFormat>
  <Paragraphs>324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DengXian</vt:lpstr>
      <vt:lpstr>FangSong</vt:lpstr>
      <vt:lpstr>Trebuchet MS</vt:lpstr>
      <vt:lpstr>Wingdings 3</vt:lpstr>
      <vt:lpstr>方正姚体</vt:lpstr>
      <vt:lpstr>华文新魏</vt:lpstr>
      <vt:lpstr>Arial</vt:lpstr>
      <vt:lpstr>平面</vt:lpstr>
      <vt:lpstr>Scrum开发管理工作流程</vt:lpstr>
      <vt:lpstr>Scrum思维导图</vt:lpstr>
      <vt:lpstr>Scrum流程概览图</vt:lpstr>
      <vt:lpstr>发布计划会议－流程图（M）</vt:lpstr>
      <vt:lpstr>发布计划会议－鱼骨图 &amp; X因子分析（A）</vt:lpstr>
      <vt:lpstr>发布计划会议－改善措施（I）</vt:lpstr>
      <vt:lpstr>发布计划会议－改善措施（I）（续）</vt:lpstr>
      <vt:lpstr>发布计划会议－改善措施（I）（续）</vt:lpstr>
      <vt:lpstr>发布计划会议－改善措施总结（C）</vt:lpstr>
      <vt:lpstr>Spring计划会议－流程图（M）</vt:lpstr>
      <vt:lpstr>Spring计划会议－鱼骨图 &amp; X因子分析（A）</vt:lpstr>
      <vt:lpstr>Spring计划会议－改善措施（I）</vt:lpstr>
      <vt:lpstr>Spring计划会议－改善措施总结（C）</vt:lpstr>
      <vt:lpstr>每日例会－流程图（M）</vt:lpstr>
      <vt:lpstr>每日例会－鱼骨图 &amp; X因子分析（A）</vt:lpstr>
      <vt:lpstr>每日例会－改善措施（I）</vt:lpstr>
      <vt:lpstr>每日例会－改善措施总结（C）</vt:lpstr>
      <vt:lpstr>Spring评审会议－流程图（M）</vt:lpstr>
      <vt:lpstr>Spring评审会议－鱼骨图 &amp; X因子分析（A）</vt:lpstr>
      <vt:lpstr>Spring评审会议－改善措施（I）</vt:lpstr>
      <vt:lpstr>Spring评审会议－改善措施（I）（续）</vt:lpstr>
      <vt:lpstr>Spring评审会议－改善措施总结（C）</vt:lpstr>
      <vt:lpstr>Spring回顾会议－流程图（M）</vt:lpstr>
      <vt:lpstr>Spring回顾会议－鱼骨图 &amp; X因子分析（A）</vt:lpstr>
      <vt:lpstr>Spring回顾会议－改善措施（I）</vt:lpstr>
      <vt:lpstr>Spring回顾会议－改善措施（I）（续）</vt:lpstr>
      <vt:lpstr>Spring回顾会议－改善措施总结（C）</vt:lpstr>
      <vt:lpstr>复盘应用场景</vt:lpstr>
      <vt:lpstr>流程讨论</vt:lpstr>
      <vt:lpstr>版本历史记录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yuanchao geng</dc:creator>
  <cp:lastModifiedBy>yuanchao geng</cp:lastModifiedBy>
  <cp:revision>151</cp:revision>
  <dcterms:created xsi:type="dcterms:W3CDTF">2017-04-25T03:05:22Z</dcterms:created>
  <dcterms:modified xsi:type="dcterms:W3CDTF">2017-05-02T06:46:11Z</dcterms:modified>
</cp:coreProperties>
</file>