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6296"/>
  </p:normalViewPr>
  <p:slideViewPr>
    <p:cSldViewPr snapToGrid="0" snapToObjects="1">
      <p:cViewPr>
        <p:scale>
          <a:sx n="109" d="100"/>
          <a:sy n="109" d="100"/>
        </p:scale>
        <p:origin x="124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E998-9416-524B-8F84-67C49A10A22F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9E704-32BE-FF41-BE73-BAB7FED374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53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是对企业的业务流程作根本性的思考和彻底重建，其目的是在成本、质量、服务和速度等方面取得显著的改善，使得企业能最大限度地适应以顾客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(Customer)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、竞争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(Competition)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、变化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(Change)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为特征的现代企业经营环境”</a:t>
            </a:r>
            <a:endParaRPr kumimoji="1" lang="zh-CN" altLang="en-US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9E704-32BE-FF41-BE73-BAB7FED374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75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目录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Documents and Settings\hp1\桌面\站长素材(sc.chinaz.com)  7 [转换]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25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 userDrawn="1"/>
        </p:nvSpPr>
        <p:spPr>
          <a:xfrm>
            <a:off x="9132580" y="0"/>
            <a:ext cx="305942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TextBox 3"/>
          <p:cNvSpPr txBox="1"/>
          <p:nvPr userDrawn="1"/>
        </p:nvSpPr>
        <p:spPr>
          <a:xfrm>
            <a:off x="408849" y="5961475"/>
            <a:ext cx="1451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过渡页</a:t>
            </a:r>
            <a:endParaRPr lang="zh-CN" altLang="en-US" sz="24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24"/>
          <p:cNvSpPr>
            <a:spLocks noChangeArrowheads="1"/>
          </p:cNvSpPr>
          <p:nvPr userDrawn="1"/>
        </p:nvSpPr>
        <p:spPr bwMode="auto">
          <a:xfrm>
            <a:off x="511274" y="6423140"/>
            <a:ext cx="2087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TRANSITION PAGE</a:t>
            </a:r>
            <a:endParaRPr lang="en-US" altLang="zh-CN" sz="16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1" name="直接连接符 2"/>
          <p:cNvCxnSpPr/>
          <p:nvPr userDrawn="1"/>
        </p:nvCxnSpPr>
        <p:spPr>
          <a:xfrm>
            <a:off x="0" y="6402357"/>
            <a:ext cx="2424548" cy="0"/>
          </a:xfrm>
          <a:prstGeom prst="line">
            <a:avLst/>
          </a:prstGeom>
          <a:ln w="28575">
            <a:solidFill>
              <a:srgbClr val="D6A3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连接符 6"/>
          <p:cNvCxnSpPr/>
          <p:nvPr userDrawn="1"/>
        </p:nvCxnSpPr>
        <p:spPr>
          <a:xfrm>
            <a:off x="7896200" y="3238992"/>
            <a:ext cx="4297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fill="hold" nodeType="withEffect" p14:presetBounceEnd="64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-0.87926 -3.44126E-6 L -4.00989E-6 -3.44126E-6 " pathEditMode="relative" rAng="0" ptsTypes="AA" p14:bounceEnd="64000">
                                          <p:cBhvr>
                                            <p:cTn id="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-0.87926 -3.44126E-6 L -4.00989E-6 -3.44126E-6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Picture 4" descr="D:\360Downloads\new\黑色梯形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16" y="264965"/>
            <a:ext cx="219424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D:\360Downloads\new\灰色梯形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2636" y="264964"/>
            <a:ext cx="2194242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:\360Downloads\new\灰色梯形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5853" y="264964"/>
            <a:ext cx="2194242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D:\360Downloads\new\灰色梯形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09070" y="264964"/>
            <a:ext cx="2194242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"/>
          <p:cNvSpPr txBox="1"/>
          <p:nvPr userDrawn="1"/>
        </p:nvSpPr>
        <p:spPr>
          <a:xfrm>
            <a:off x="1344709" y="404664"/>
            <a:ext cx="1655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部门概况</a:t>
            </a:r>
          </a:p>
        </p:txBody>
      </p:sp>
      <p:sp>
        <p:nvSpPr>
          <p:cNvPr id="12" name="TextBox 3"/>
          <p:cNvSpPr txBox="1"/>
          <p:nvPr userDrawn="1"/>
        </p:nvSpPr>
        <p:spPr>
          <a:xfrm>
            <a:off x="3830960" y="404664"/>
            <a:ext cx="1655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思维路线</a:t>
            </a:r>
          </a:p>
        </p:txBody>
      </p:sp>
      <p:sp>
        <p:nvSpPr>
          <p:cNvPr id="13" name="TextBox 3"/>
          <p:cNvSpPr txBox="1"/>
          <p:nvPr userDrawn="1"/>
        </p:nvSpPr>
        <p:spPr>
          <a:xfrm>
            <a:off x="6317212" y="404664"/>
            <a:ext cx="1655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流程重组</a:t>
            </a:r>
          </a:p>
        </p:txBody>
      </p:sp>
      <p:sp>
        <p:nvSpPr>
          <p:cNvPr id="14" name="TextBox 3"/>
          <p:cNvSpPr txBox="1"/>
          <p:nvPr userDrawn="1"/>
        </p:nvSpPr>
        <p:spPr>
          <a:xfrm>
            <a:off x="8803462" y="404664"/>
            <a:ext cx="1655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实施培训</a:t>
            </a:r>
            <a:endParaRPr lang="en-US" altLang="zh-CN" sz="18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6"/>
          <p:cNvCxnSpPr/>
          <p:nvPr userDrawn="1"/>
        </p:nvCxnSpPr>
        <p:spPr>
          <a:xfrm>
            <a:off x="1416698" y="814458"/>
            <a:ext cx="15117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1418400" y="853200"/>
            <a:ext cx="3786187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524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360Downloads\new\灰色梯形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17" y="264964"/>
            <a:ext cx="2194242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360Downloads\new\黑色梯形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2634" y="264965"/>
            <a:ext cx="219424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:\360Downloads\new\灰色梯形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5853" y="264964"/>
            <a:ext cx="2194242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:\360Downloads\new\灰色梯形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09070" y="264964"/>
            <a:ext cx="2194242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3"/>
          <p:cNvSpPr txBox="1"/>
          <p:nvPr userDrawn="1"/>
        </p:nvSpPr>
        <p:spPr>
          <a:xfrm>
            <a:off x="1344709" y="404664"/>
            <a:ext cx="1655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部门概况</a:t>
            </a:r>
          </a:p>
        </p:txBody>
      </p:sp>
      <p:sp>
        <p:nvSpPr>
          <p:cNvPr id="8" name="TextBox 3"/>
          <p:cNvSpPr txBox="1"/>
          <p:nvPr userDrawn="1"/>
        </p:nvSpPr>
        <p:spPr>
          <a:xfrm>
            <a:off x="3830960" y="404664"/>
            <a:ext cx="1655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思维路线</a:t>
            </a:r>
          </a:p>
        </p:txBody>
      </p:sp>
      <p:sp>
        <p:nvSpPr>
          <p:cNvPr id="9" name="TextBox 3"/>
          <p:cNvSpPr txBox="1"/>
          <p:nvPr userDrawn="1"/>
        </p:nvSpPr>
        <p:spPr>
          <a:xfrm>
            <a:off x="6317212" y="404664"/>
            <a:ext cx="1655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流程重组</a:t>
            </a:r>
          </a:p>
        </p:txBody>
      </p:sp>
      <p:sp>
        <p:nvSpPr>
          <p:cNvPr id="10" name="TextBox 3"/>
          <p:cNvSpPr txBox="1"/>
          <p:nvPr userDrawn="1"/>
        </p:nvSpPr>
        <p:spPr>
          <a:xfrm>
            <a:off x="8803462" y="404664"/>
            <a:ext cx="1655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实施培训</a:t>
            </a:r>
            <a:endParaRPr lang="en-US" altLang="zh-CN" sz="18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2"/>
          <p:cNvCxnSpPr/>
          <p:nvPr userDrawn="1"/>
        </p:nvCxnSpPr>
        <p:spPr>
          <a:xfrm>
            <a:off x="3864333" y="814458"/>
            <a:ext cx="15117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3875861" y="853198"/>
            <a:ext cx="3786187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430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360Downloads\new\灰色梯形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2635" y="264964"/>
            <a:ext cx="2194242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:\360Downloads\new\黑色梯形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5852" y="264965"/>
            <a:ext cx="219424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:\360Downloads\new\灰色梯形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17" y="264964"/>
            <a:ext cx="2194242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360Downloads\new\灰色梯形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09070" y="264964"/>
            <a:ext cx="2194242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 userDrawn="1"/>
        </p:nvSpPr>
        <p:spPr>
          <a:xfrm>
            <a:off x="1344709" y="404664"/>
            <a:ext cx="1655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部门概况</a:t>
            </a:r>
          </a:p>
        </p:txBody>
      </p:sp>
      <p:sp>
        <p:nvSpPr>
          <p:cNvPr id="9" name="TextBox 3"/>
          <p:cNvSpPr txBox="1"/>
          <p:nvPr userDrawn="1"/>
        </p:nvSpPr>
        <p:spPr>
          <a:xfrm>
            <a:off x="3830960" y="404664"/>
            <a:ext cx="1655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思维路线</a:t>
            </a:r>
          </a:p>
        </p:txBody>
      </p:sp>
      <p:sp>
        <p:nvSpPr>
          <p:cNvPr id="10" name="TextBox 3"/>
          <p:cNvSpPr txBox="1"/>
          <p:nvPr userDrawn="1"/>
        </p:nvSpPr>
        <p:spPr>
          <a:xfrm>
            <a:off x="6317212" y="404664"/>
            <a:ext cx="1655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流程重组</a:t>
            </a:r>
          </a:p>
        </p:txBody>
      </p:sp>
      <p:sp>
        <p:nvSpPr>
          <p:cNvPr id="11" name="TextBox 3"/>
          <p:cNvSpPr txBox="1"/>
          <p:nvPr userDrawn="1"/>
        </p:nvSpPr>
        <p:spPr>
          <a:xfrm>
            <a:off x="8803462" y="404664"/>
            <a:ext cx="1655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实施培训</a:t>
            </a:r>
            <a:endParaRPr lang="en-US" altLang="zh-CN" sz="18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4"/>
          <p:cNvCxnSpPr/>
          <p:nvPr userDrawn="1"/>
        </p:nvCxnSpPr>
        <p:spPr>
          <a:xfrm>
            <a:off x="6383957" y="814458"/>
            <a:ext cx="15117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6419030" y="853200"/>
            <a:ext cx="3786187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46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360Downloads\new\灰色梯形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5852" y="264964"/>
            <a:ext cx="2194242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:\360Downloads\new\灰色梯形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2635" y="264964"/>
            <a:ext cx="2194242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360Downloads\new\黑色梯形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09069" y="264965"/>
            <a:ext cx="219424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360Downloads\new\灰色梯形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17" y="264964"/>
            <a:ext cx="2194242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 userDrawn="1"/>
        </p:nvSpPr>
        <p:spPr>
          <a:xfrm>
            <a:off x="1344709" y="404664"/>
            <a:ext cx="1655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部门概况</a:t>
            </a:r>
          </a:p>
        </p:txBody>
      </p:sp>
      <p:sp>
        <p:nvSpPr>
          <p:cNvPr id="9" name="TextBox 3"/>
          <p:cNvSpPr txBox="1"/>
          <p:nvPr userDrawn="1"/>
        </p:nvSpPr>
        <p:spPr>
          <a:xfrm>
            <a:off x="3830960" y="404664"/>
            <a:ext cx="1655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思维路线</a:t>
            </a:r>
          </a:p>
        </p:txBody>
      </p:sp>
      <p:sp>
        <p:nvSpPr>
          <p:cNvPr id="10" name="TextBox 3"/>
          <p:cNvSpPr txBox="1"/>
          <p:nvPr userDrawn="1"/>
        </p:nvSpPr>
        <p:spPr>
          <a:xfrm>
            <a:off x="6317212" y="404664"/>
            <a:ext cx="1655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流程重组</a:t>
            </a:r>
          </a:p>
        </p:txBody>
      </p:sp>
      <p:sp>
        <p:nvSpPr>
          <p:cNvPr id="11" name="TextBox 3"/>
          <p:cNvSpPr txBox="1"/>
          <p:nvPr userDrawn="1"/>
        </p:nvSpPr>
        <p:spPr>
          <a:xfrm>
            <a:off x="8803462" y="404664"/>
            <a:ext cx="1655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实施培训</a:t>
            </a:r>
            <a:endParaRPr lang="en-US" altLang="zh-CN" sz="18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6"/>
          <p:cNvCxnSpPr/>
          <p:nvPr userDrawn="1"/>
        </p:nvCxnSpPr>
        <p:spPr>
          <a:xfrm>
            <a:off x="8831591" y="814458"/>
            <a:ext cx="15117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8862213" y="853200"/>
            <a:ext cx="3786187" cy="370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810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20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方框图模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7249621" y="6119336"/>
            <a:ext cx="49423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latin typeface="KaiTi" charset="-122"/>
                <a:ea typeface="KaiTi" charset="-122"/>
                <a:cs typeface="KaiTi" charset="-122"/>
              </a:defRPr>
            </a:lvl1pPr>
          </a:lstStyle>
          <a:p>
            <a:r>
              <a:rPr lang="zh-CN" altLang="en-US" sz="1400" dirty="0">
                <a:solidFill>
                  <a:srgbClr val="FF0000">
                    <a:alpha val="90000"/>
                  </a:srgbClr>
                </a:solidFill>
              </a:rPr>
              <a:t>注意事项</a:t>
            </a:r>
            <a:r>
              <a:rPr lang="zh-CN" altLang="en-US" sz="1400" dirty="0" smtClean="0">
                <a:solidFill>
                  <a:srgbClr val="FF0000">
                    <a:alpha val="90000"/>
                  </a:srgbClr>
                </a:solidFill>
              </a:rPr>
              <a:t>：</a:t>
            </a:r>
            <a:endParaRPr lang="en-US" altLang="zh-CN" sz="1400" dirty="0" smtClean="0">
              <a:solidFill>
                <a:srgbClr val="FF0000">
                  <a:alpha val="90000"/>
                </a:srgbClr>
              </a:solidFill>
            </a:endParaRPr>
          </a:p>
          <a:p>
            <a:r>
              <a:rPr lang="en-US" altLang="zh-CN" sz="1400" dirty="0" smtClean="0">
                <a:solidFill>
                  <a:srgbClr val="FF0000">
                    <a:alpha val="90000"/>
                  </a:srgbClr>
                </a:solidFill>
              </a:rPr>
              <a:t>SIPOC</a:t>
            </a:r>
            <a:r>
              <a:rPr lang="zh-CN" altLang="en-US" sz="1400" dirty="0" smtClean="0">
                <a:solidFill>
                  <a:srgbClr val="FF0000">
                    <a:alpha val="90000"/>
                  </a:srgbClr>
                </a:solidFill>
                <a:sym typeface="Wingdings"/>
              </a:rPr>
              <a:t>（供方、输入项、过程、输出项、用户）</a:t>
            </a:r>
            <a:endParaRPr lang="en-US" altLang="zh-CN" sz="1400" dirty="0" smtClean="0">
              <a:solidFill>
                <a:srgbClr val="FF0000">
                  <a:alpha val="90000"/>
                </a:srgbClr>
              </a:solidFill>
              <a:sym typeface="Wingdings"/>
            </a:endParaRPr>
          </a:p>
          <a:p>
            <a:r>
              <a:rPr lang="en-US" altLang="zh-CN" sz="1400" dirty="0" smtClean="0">
                <a:solidFill>
                  <a:srgbClr val="FF0000">
                    <a:alpha val="90000"/>
                  </a:srgbClr>
                </a:solidFill>
                <a:sym typeface="Wingdings"/>
              </a:rPr>
              <a:t>SMART</a:t>
            </a:r>
            <a:r>
              <a:rPr lang="zh-CN" altLang="en-US" sz="1400" dirty="0" smtClean="0">
                <a:solidFill>
                  <a:srgbClr val="FF0000">
                    <a:alpha val="90000"/>
                  </a:srgbClr>
                </a:solidFill>
                <a:sym typeface="Wingdings"/>
              </a:rPr>
              <a:t>（具体的、可测量的、可实现的、相关联的、时效性）</a:t>
            </a:r>
            <a:endParaRPr lang="zh-CN" altLang="en-US" sz="1400" dirty="0">
              <a:solidFill>
                <a:srgbClr val="FF0000">
                  <a:alpha val="90000"/>
                </a:srgbClr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91232"/>
            <a:ext cx="10515600" cy="39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Yuanti SC" charset="-122"/>
                <a:ea typeface="Yuanti SC" charset="-122"/>
                <a:cs typeface="Yuanti SC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grpSp>
        <p:nvGrpSpPr>
          <p:cNvPr id="6" name="组合 13"/>
          <p:cNvGrpSpPr/>
          <p:nvPr userDrawn="1"/>
        </p:nvGrpSpPr>
        <p:grpSpPr>
          <a:xfrm>
            <a:off x="0" y="91232"/>
            <a:ext cx="781051" cy="393337"/>
            <a:chOff x="0" y="521062"/>
            <a:chExt cx="781051" cy="393337"/>
          </a:xfrm>
          <a:solidFill>
            <a:schemeClr val="bg2">
              <a:lumMod val="75000"/>
            </a:schemeClr>
          </a:solidFill>
        </p:grpSpPr>
        <p:sp>
          <p:nvSpPr>
            <p:cNvPr id="7" name="任意多边形 14"/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模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91232"/>
            <a:ext cx="10515600" cy="39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Yuanti SC" charset="-122"/>
                <a:ea typeface="Yuanti SC" charset="-122"/>
                <a:cs typeface="Yuanti SC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grpSp>
        <p:nvGrpSpPr>
          <p:cNvPr id="6" name="组合 13"/>
          <p:cNvGrpSpPr/>
          <p:nvPr userDrawn="1"/>
        </p:nvGrpSpPr>
        <p:grpSpPr>
          <a:xfrm>
            <a:off x="0" y="91232"/>
            <a:ext cx="781051" cy="393337"/>
            <a:chOff x="0" y="521062"/>
            <a:chExt cx="781051" cy="393337"/>
          </a:xfrm>
          <a:solidFill>
            <a:schemeClr val="bg2">
              <a:lumMod val="75000"/>
            </a:schemeClr>
          </a:solidFill>
        </p:grpSpPr>
        <p:sp>
          <p:nvSpPr>
            <p:cNvPr id="7" name="任意多边形 14"/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" descr="D:\360Downloads\new\灰色矩形.png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04665"/>
            <a:ext cx="12193618" cy="4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D:\360Downloads\new\黑色矩形.pn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828528"/>
            <a:ext cx="12193618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D:\360Downloads\new\绿斜.png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03312" y="194400"/>
            <a:ext cx="1295063" cy="125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图片 3" descr="图片 3"/>
          <p:cNvPicPr preferRelativeResize="0">
            <a:picLocks/>
          </p:cNvPicPr>
          <p:nvPr userDrawn="1"/>
        </p:nvPicPr>
        <p:blipFill rotWithShape="1">
          <a:blip r:embed="rId14">
            <a:extLst/>
          </a:blip>
          <a:srcRect r="83358"/>
          <a:stretch/>
        </p:blipFill>
        <p:spPr>
          <a:xfrm>
            <a:off x="0" y="788819"/>
            <a:ext cx="503999" cy="4999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5660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60" r:id="rId4"/>
    <p:sldLayoutId id="2147483661" r:id="rId5"/>
    <p:sldLayoutId id="2147483662" r:id="rId6"/>
    <p:sldLayoutId id="2147483664" r:id="rId7"/>
    <p:sldLayoutId id="2147483665" r:id="rId8"/>
    <p:sldLayoutId id="2147483666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6"/>
          <p:cNvGrpSpPr/>
          <p:nvPr/>
        </p:nvGrpSpPr>
        <p:grpSpPr>
          <a:xfrm>
            <a:off x="2014396" y="4116656"/>
            <a:ext cx="8304176" cy="1298012"/>
            <a:chOff x="2390840" y="3688861"/>
            <a:chExt cx="7410321" cy="1158295"/>
          </a:xfrm>
        </p:grpSpPr>
        <p:grpSp>
          <p:nvGrpSpPr>
            <p:cNvPr id="6" name="组合 7"/>
            <p:cNvGrpSpPr/>
            <p:nvPr/>
          </p:nvGrpSpPr>
          <p:grpSpPr>
            <a:xfrm>
              <a:off x="2390840" y="3688861"/>
              <a:ext cx="7410321" cy="1158295"/>
              <a:chOff x="856262" y="1196611"/>
              <a:chExt cx="10479475" cy="4592864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856262" y="1196611"/>
                <a:ext cx="10479475" cy="4592864"/>
              </a:xfrm>
              <a:prstGeom prst="roundRect">
                <a:avLst>
                  <a:gd name="adj" fmla="val 50000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1087055" y="1729430"/>
                <a:ext cx="10017895" cy="3399142"/>
              </a:xfrm>
              <a:prstGeom prst="roundRect">
                <a:avLst>
                  <a:gd name="adj" fmla="val 50000"/>
                </a:avLst>
              </a:prstGeom>
              <a:solidFill>
                <a:srgbClr val="F9F9F9"/>
              </a:solidFill>
              <a:ln w="31750">
                <a:gradFill>
                  <a:gsLst>
                    <a:gs pos="0">
                      <a:schemeClr val="bg1"/>
                    </a:gs>
                    <a:gs pos="100000">
                      <a:srgbClr val="EAEAEA"/>
                    </a:gs>
                  </a:gsLst>
                  <a:lin ang="5400000" scaled="1"/>
                </a:gradFill>
              </a:ln>
              <a:effectLst>
                <a:outerShdw blurRad="762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" name="椭圆 6"/>
            <p:cNvSpPr/>
            <p:nvPr/>
          </p:nvSpPr>
          <p:spPr>
            <a:xfrm flipH="1">
              <a:off x="9432620" y="4203451"/>
              <a:ext cx="96812" cy="96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 flipH="1">
              <a:off x="2657850" y="4203451"/>
              <a:ext cx="96812" cy="968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1" name="矩形 17"/>
          <p:cNvSpPr>
            <a:spLocks noChangeArrowheads="1"/>
          </p:cNvSpPr>
          <p:nvPr/>
        </p:nvSpPr>
        <p:spPr bwMode="auto">
          <a:xfrm>
            <a:off x="2438984" y="4378230"/>
            <a:ext cx="76256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逻辑思维架构图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cxnSp>
        <p:nvCxnSpPr>
          <p:cNvPr id="12" name="直接连接符 3"/>
          <p:cNvCxnSpPr/>
          <p:nvPr/>
        </p:nvCxnSpPr>
        <p:spPr>
          <a:xfrm>
            <a:off x="2197281" y="6501341"/>
            <a:ext cx="81212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3" descr="图片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41558" y="330910"/>
            <a:ext cx="3028546" cy="4999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" name="组合 6"/>
          <p:cNvGrpSpPr/>
          <p:nvPr/>
        </p:nvGrpSpPr>
        <p:grpSpPr>
          <a:xfrm>
            <a:off x="4220302" y="5454319"/>
            <a:ext cx="3329355" cy="958204"/>
            <a:chOff x="2390840" y="3688861"/>
            <a:chExt cx="7410321" cy="1158295"/>
          </a:xfrm>
        </p:grpSpPr>
        <p:grpSp>
          <p:nvGrpSpPr>
            <p:cNvPr id="28" name="组合 7"/>
            <p:cNvGrpSpPr/>
            <p:nvPr/>
          </p:nvGrpSpPr>
          <p:grpSpPr>
            <a:xfrm>
              <a:off x="2390840" y="3688861"/>
              <a:ext cx="7410321" cy="1158295"/>
              <a:chOff x="856262" y="1196611"/>
              <a:chExt cx="10479475" cy="4592864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856262" y="1196611"/>
                <a:ext cx="10479475" cy="4592864"/>
              </a:xfrm>
              <a:prstGeom prst="roundRect">
                <a:avLst>
                  <a:gd name="adj" fmla="val 50000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1381458" y="1729428"/>
                <a:ext cx="9477846" cy="3399141"/>
              </a:xfrm>
              <a:prstGeom prst="roundRect">
                <a:avLst>
                  <a:gd name="adj" fmla="val 50000"/>
                </a:avLst>
              </a:prstGeom>
              <a:solidFill>
                <a:srgbClr val="F9F9F9"/>
              </a:solidFill>
              <a:ln w="31750">
                <a:gradFill>
                  <a:gsLst>
                    <a:gs pos="0">
                      <a:schemeClr val="bg1"/>
                    </a:gs>
                    <a:gs pos="100000">
                      <a:srgbClr val="EAEAEA"/>
                    </a:gs>
                  </a:gsLst>
                  <a:lin ang="5400000" scaled="1"/>
                </a:gradFill>
              </a:ln>
              <a:effectLst>
                <a:outerShdw blurRad="762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9" name="椭圆 28"/>
            <p:cNvSpPr/>
            <p:nvPr/>
          </p:nvSpPr>
          <p:spPr>
            <a:xfrm flipH="1">
              <a:off x="9093418" y="4203452"/>
              <a:ext cx="240381" cy="13055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2944868" y="4203452"/>
              <a:ext cx="240381" cy="13055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33" name="矩形 17"/>
          <p:cNvSpPr>
            <a:spLocks noChangeArrowheads="1"/>
          </p:cNvSpPr>
          <p:nvPr/>
        </p:nvSpPr>
        <p:spPr bwMode="auto">
          <a:xfrm>
            <a:off x="4905145" y="5692447"/>
            <a:ext cx="209403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银行业务一部</a:t>
            </a:r>
            <a:endParaRPr lang="zh-CN" altLang="en-US" sz="2500" dirty="0">
              <a:solidFill>
                <a:schemeClr val="tx1">
                  <a:lumMod val="65000"/>
                  <a:lumOff val="3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185138" y="973014"/>
            <a:ext cx="996462" cy="504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65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5641</TotalTime>
  <Words>72</Words>
  <Application>Microsoft Macintosh PowerPoint</Application>
  <PresentationFormat>宽屏</PresentationFormat>
  <Paragraphs>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 Unicode MS</vt:lpstr>
      <vt:lpstr>DengXian</vt:lpstr>
      <vt:lpstr>DengXian Light</vt:lpstr>
      <vt:lpstr>KaiTi</vt:lpstr>
      <vt:lpstr>Microsoft YaHei</vt:lpstr>
      <vt:lpstr>Wingdings</vt:lpstr>
      <vt:lpstr>Yuanti SC</vt:lpstr>
      <vt:lpstr>方正正中黑简体</vt:lpstr>
      <vt:lpstr>微软雅黑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yuanchao geng</dc:creator>
  <cp:lastModifiedBy>yuanchao geng</cp:lastModifiedBy>
  <cp:revision>1051</cp:revision>
  <dcterms:created xsi:type="dcterms:W3CDTF">2017-11-12T01:32:55Z</dcterms:created>
  <dcterms:modified xsi:type="dcterms:W3CDTF">2017-12-20T11:00:33Z</dcterms:modified>
</cp:coreProperties>
</file>