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88" r:id="rId4"/>
    <p:sldId id="297" r:id="rId5"/>
    <p:sldId id="301" r:id="rId6"/>
    <p:sldId id="303" r:id="rId7"/>
    <p:sldId id="305" r:id="rId8"/>
    <p:sldId id="307" r:id="rId9"/>
    <p:sldId id="309" r:id="rId10"/>
    <p:sldId id="311" r:id="rId11"/>
    <p:sldId id="257" r:id="rId12"/>
    <p:sldId id="259" r:id="rId13"/>
    <p:sldId id="265" r:id="rId14"/>
    <p:sldId id="260" r:id="rId15"/>
    <p:sldId id="272" r:id="rId16"/>
    <p:sldId id="298" r:id="rId17"/>
    <p:sldId id="273" r:id="rId18"/>
    <p:sldId id="274" r:id="rId19"/>
    <p:sldId id="276" r:id="rId20"/>
    <p:sldId id="287" r:id="rId21"/>
    <p:sldId id="275" r:id="rId22"/>
    <p:sldId id="277" r:id="rId23"/>
    <p:sldId id="278" r:id="rId24"/>
    <p:sldId id="266" r:id="rId25"/>
    <p:sldId id="268" r:id="rId26"/>
    <p:sldId id="269" r:id="rId27"/>
    <p:sldId id="279" r:id="rId28"/>
    <p:sldId id="299" r:id="rId29"/>
    <p:sldId id="300" r:id="rId30"/>
    <p:sldId id="302" r:id="rId31"/>
    <p:sldId id="304" r:id="rId32"/>
    <p:sldId id="306" r:id="rId33"/>
    <p:sldId id="308" r:id="rId34"/>
    <p:sldId id="310" r:id="rId35"/>
    <p:sldId id="312" r:id="rId36"/>
    <p:sldId id="261" r:id="rId37"/>
    <p:sldId id="267" r:id="rId38"/>
    <p:sldId id="270" r:id="rId39"/>
    <p:sldId id="271" r:id="rId40"/>
    <p:sldId id="263" r:id="rId41"/>
    <p:sldId id="264" r:id="rId42"/>
    <p:sldId id="26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191216A-4661-6E40-99A1-AE90C6A142C8}">
          <p14:sldIdLst>
            <p14:sldId id="256"/>
          </p14:sldIdLst>
        </p14:section>
        <p14:section name="目录" id="{0873CB3C-8B11-0447-9699-CAC8FDCB76AF}">
          <p14:sldIdLst>
            <p14:sldId id="258"/>
          </p14:sldIdLst>
        </p14:section>
        <p14:section name="前言" id="{0A98F5B0-F623-4E49-A160-D15AFE88EEAE}">
          <p14:sldIdLst>
            <p14:sldId id="288"/>
            <p14:sldId id="297"/>
            <p14:sldId id="301"/>
            <p14:sldId id="303"/>
            <p14:sldId id="305"/>
            <p14:sldId id="307"/>
            <p14:sldId id="309"/>
            <p14:sldId id="311"/>
          </p14:sldIdLst>
        </p14:section>
        <p14:section name="事件/活动概况描述" id="{01A1A058-177F-CF46-8EB4-123D9763A18B}">
          <p14:sldIdLst>
            <p14:sldId id="257"/>
          </p14:sldIdLst>
        </p14:section>
        <p14:section name="回顾目标" id="{678D1F62-A69E-8D4A-BD49-8BA18143EF07}">
          <p14:sldIdLst>
            <p14:sldId id="259"/>
            <p14:sldId id="265"/>
          </p14:sldIdLst>
        </p14:section>
        <p14:section name="评估结果" id="{EE48029A-B8A9-0145-885F-FFFB8D37DFA9}">
          <p14:sldIdLst/>
        </p14:section>
        <p14:section name="评价结果-亮点" id="{AE5E1D90-F879-7D4B-823B-1CF1F9B816C1}">
          <p14:sldIdLst>
            <p14:sldId id="260"/>
          </p14:sldIdLst>
        </p14:section>
        <p14:section name="评价结果-亮点- PMP方面" id="{B4ECC14A-5A95-A84E-BA73-EDEAF7966F9E}">
          <p14:sldIdLst>
            <p14:sldId id="272"/>
            <p14:sldId id="298"/>
          </p14:sldIdLst>
        </p14:section>
        <p14:section name="评价结果-亮点-能力素质模型" id="{35A9581B-C549-CF41-B951-C461CB81EF89}">
          <p14:sldIdLst>
            <p14:sldId id="273"/>
          </p14:sldIdLst>
        </p14:section>
        <p14:section name="评价结果-亮点-团队模型" id="{6D204F43-B839-9C45-896A-6DED43758351}">
          <p14:sldIdLst>
            <p14:sldId id="274"/>
          </p14:sldIdLst>
        </p14:section>
        <p14:section name="评价结果-亮点-软件过程(Scrum管理)" id="{C3B240E1-A1E3-1646-B7FC-A707DC8C755D}">
          <p14:sldIdLst>
            <p14:sldId id="276"/>
          </p14:sldIdLst>
        </p14:section>
        <p14:section name="评价结果-亮点-软件架构(三层架构)" id="{38D7A6C7-A327-B142-941F-A32135CA7D78}">
          <p14:sldIdLst>
            <p14:sldId id="287"/>
          </p14:sldIdLst>
        </p14:section>
        <p14:section name="评价结果-亮点-工作流程" id="{6CE5FE22-AA7C-4240-B100-5FF39E52E636}">
          <p14:sldIdLst>
            <p14:sldId id="275"/>
          </p14:sldIdLst>
        </p14:section>
        <p14:section name="评价结果-亮点-职位&amp;培训(员工方面)" id="{A303F20E-7673-4249-84C2-1DB53EEF7E0F}">
          <p14:sldIdLst>
            <p14:sldId id="277"/>
          </p14:sldIdLst>
        </p14:section>
        <p14:section name="评价结果-亮点-管理咨询工具箱" id="{16DC2F48-26C3-4D48-80CC-5418CDD1DC62}">
          <p14:sldIdLst>
            <p14:sldId id="278"/>
          </p14:sldIdLst>
        </p14:section>
        <p14:section name="评价结果-不足" id="{6CE55B1E-4086-7F48-86AB-5947DE30753D}">
          <p14:sldIdLst>
            <p14:sldId id="266"/>
            <p14:sldId id="268"/>
            <p14:sldId id="269"/>
          </p14:sldIdLst>
        </p14:section>
        <p14:section name="评价结果-不足-PMP方面" id="{3CC2A5F1-708D-4F4B-8237-4D47A34BB7A1}">
          <p14:sldIdLst>
            <p14:sldId id="279"/>
            <p14:sldId id="299"/>
          </p14:sldIdLst>
        </p14:section>
        <p14:section name="评价结果-不足-能力素质模型" id="{65DE9814-C151-F24D-8AAE-ED919E53C2DE}">
          <p14:sldIdLst>
            <p14:sldId id="300"/>
          </p14:sldIdLst>
        </p14:section>
        <p14:section name="评价结果-不足-团队模型" id="{17EF69E7-17D3-404A-8C41-39D9117A7089}">
          <p14:sldIdLst>
            <p14:sldId id="302"/>
          </p14:sldIdLst>
        </p14:section>
        <p14:section name="评价结果-不足-软件过程(Scrum管理)" id="{53827238-D75E-4D4F-AF03-D77A82B66CBC}">
          <p14:sldIdLst>
            <p14:sldId id="304"/>
          </p14:sldIdLst>
        </p14:section>
        <p14:section name="评价结果-不足-软件架构(三层架构)" id="{BF72AC4F-FF2A-5F47-B92D-946DC129F704}">
          <p14:sldIdLst>
            <p14:sldId id="306"/>
          </p14:sldIdLst>
        </p14:section>
        <p14:section name="评价结果-不足-工作流程" id="{2D8B2463-F02B-F143-B858-72C96ECBBE31}">
          <p14:sldIdLst>
            <p14:sldId id="308"/>
          </p14:sldIdLst>
        </p14:section>
        <p14:section name="评价结果-不足-职位&amp;培训(员工方面)" id="{974AFD21-5E9E-E340-B677-74F1B3C952E0}">
          <p14:sldIdLst>
            <p14:sldId id="310"/>
          </p14:sldIdLst>
        </p14:section>
        <p14:section name="评价结果-不足-管理咨询工具箱" id="{1EB6EE41-3D8E-AA47-878F-A1A0824F5438}">
          <p14:sldIdLst>
            <p14:sldId id="312"/>
          </p14:sldIdLst>
        </p14:section>
        <p14:section name="分析原因" id="{5B86CB19-13B3-FC49-8DC7-D0219A69281E}">
          <p14:sldIdLst>
            <p14:sldId id="261"/>
            <p14:sldId id="267"/>
            <p14:sldId id="270"/>
            <p14:sldId id="271"/>
          </p14:sldIdLst>
        </p14:section>
        <p14:section name="总结经验" id="{2F01FDC9-A0D8-014C-8337-A7EF75214483}">
          <p14:sldIdLst>
            <p14:sldId id="263"/>
            <p14:sldId id="264"/>
          </p14:sldIdLst>
        </p14:section>
        <p14:section name="版本历史" id="{11798A10-787C-9C45-B633-6D36F198B7DB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921C5F-DFB3-2046-97F5-2F952FF97137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B9527C1-C85B-3140-8A22-13DC141D4029}">
      <dgm:prSet phldrT="[文本]"/>
      <dgm:spPr/>
      <dgm:t>
        <a:bodyPr/>
        <a:lstStyle/>
        <a:p>
          <a:r>
            <a:rPr lang="zh-CN" altLang="en-US" dirty="0" smtClean="0"/>
            <a:t>事件</a:t>
          </a:r>
          <a:r>
            <a:rPr lang="en-US" altLang="zh-CN" dirty="0" smtClean="0"/>
            <a:t>/</a:t>
          </a:r>
          <a:r>
            <a:rPr lang="zh-CN" altLang="en-US" dirty="0" smtClean="0"/>
            <a:t>活动概况描述</a:t>
          </a:r>
          <a:endParaRPr lang="zh-CN" altLang="en-US" dirty="0"/>
        </a:p>
      </dgm:t>
    </dgm:pt>
    <dgm:pt modelId="{8367BCB1-E456-6646-84A9-8EAE4CDBC8CD}" type="parTrans" cxnId="{5EAC4563-89C1-E549-A620-D011F2C3BFED}">
      <dgm:prSet/>
      <dgm:spPr/>
      <dgm:t>
        <a:bodyPr/>
        <a:lstStyle/>
        <a:p>
          <a:endParaRPr lang="zh-CN" altLang="en-US"/>
        </a:p>
      </dgm:t>
    </dgm:pt>
    <dgm:pt modelId="{A07A55D9-AAC0-4047-8E52-47726E9AD026}" type="sibTrans" cxnId="{5EAC4563-89C1-E549-A620-D011F2C3BFED}">
      <dgm:prSet/>
      <dgm:spPr/>
      <dgm:t>
        <a:bodyPr/>
        <a:lstStyle/>
        <a:p>
          <a:endParaRPr lang="zh-CN" altLang="en-US"/>
        </a:p>
      </dgm:t>
    </dgm:pt>
    <dgm:pt modelId="{E9C2A443-07D9-1849-BFFD-87230A107089}">
      <dgm:prSet phldrT="[文本]"/>
      <dgm:spPr/>
      <dgm:t>
        <a:bodyPr/>
        <a:lstStyle/>
        <a:p>
          <a:r>
            <a:rPr lang="zh-CN" altLang="en-US" dirty="0" smtClean="0"/>
            <a:t>回顾目标</a:t>
          </a:r>
          <a:endParaRPr lang="zh-CN" altLang="en-US" dirty="0"/>
        </a:p>
      </dgm:t>
    </dgm:pt>
    <dgm:pt modelId="{9ABB2D73-D99B-E948-996E-77C5546AC36C}" type="parTrans" cxnId="{A5325E63-230F-D74F-B01C-4D1BD3086787}">
      <dgm:prSet/>
      <dgm:spPr/>
      <dgm:t>
        <a:bodyPr/>
        <a:lstStyle/>
        <a:p>
          <a:endParaRPr lang="zh-CN" altLang="en-US"/>
        </a:p>
      </dgm:t>
    </dgm:pt>
    <dgm:pt modelId="{693143BF-5696-7647-90CE-AC8CB1F3809E}" type="sibTrans" cxnId="{A5325E63-230F-D74F-B01C-4D1BD3086787}">
      <dgm:prSet/>
      <dgm:spPr/>
      <dgm:t>
        <a:bodyPr/>
        <a:lstStyle/>
        <a:p>
          <a:endParaRPr lang="zh-CN" altLang="en-US"/>
        </a:p>
      </dgm:t>
    </dgm:pt>
    <dgm:pt modelId="{0D127192-5725-BC42-A072-B2883A059F38}">
      <dgm:prSet phldrT="[文本]"/>
      <dgm:spPr/>
      <dgm:t>
        <a:bodyPr/>
        <a:lstStyle/>
        <a:p>
          <a:r>
            <a:rPr lang="zh-CN" altLang="en-US" dirty="0" smtClean="0"/>
            <a:t>评价结果</a:t>
          </a:r>
          <a:endParaRPr lang="zh-CN" altLang="en-US" dirty="0"/>
        </a:p>
      </dgm:t>
    </dgm:pt>
    <dgm:pt modelId="{BD98EEDD-44F4-B041-A2DD-61836CA04DBB}" type="parTrans" cxnId="{8EF08C70-436D-7347-B503-621DA4BEEC5C}">
      <dgm:prSet/>
      <dgm:spPr/>
      <dgm:t>
        <a:bodyPr/>
        <a:lstStyle/>
        <a:p>
          <a:endParaRPr lang="zh-CN" altLang="en-US"/>
        </a:p>
      </dgm:t>
    </dgm:pt>
    <dgm:pt modelId="{7C545126-0E89-0943-BE34-432A79C7DBCF}" type="sibTrans" cxnId="{8EF08C70-436D-7347-B503-621DA4BEEC5C}">
      <dgm:prSet/>
      <dgm:spPr/>
      <dgm:t>
        <a:bodyPr/>
        <a:lstStyle/>
        <a:p>
          <a:endParaRPr lang="zh-CN" altLang="en-US"/>
        </a:p>
      </dgm:t>
    </dgm:pt>
    <dgm:pt modelId="{5D1D13A2-258D-EF46-80F7-A1D7C9697045}">
      <dgm:prSet phldrT="[文本]"/>
      <dgm:spPr/>
      <dgm:t>
        <a:bodyPr/>
        <a:lstStyle/>
        <a:p>
          <a:r>
            <a:rPr lang="zh-CN" altLang="en-US" dirty="0" smtClean="0"/>
            <a:t>分析原因</a:t>
          </a:r>
          <a:endParaRPr lang="zh-CN" altLang="en-US" dirty="0"/>
        </a:p>
      </dgm:t>
    </dgm:pt>
    <dgm:pt modelId="{6D7714A3-E061-694D-A86C-10A1BD10FCD7}" type="parTrans" cxnId="{B0DDCE3E-0058-2E46-8E8B-1E37AC6E52F8}">
      <dgm:prSet/>
      <dgm:spPr/>
      <dgm:t>
        <a:bodyPr/>
        <a:lstStyle/>
        <a:p>
          <a:endParaRPr lang="zh-CN" altLang="en-US"/>
        </a:p>
      </dgm:t>
    </dgm:pt>
    <dgm:pt modelId="{54752CA9-EBF7-3B40-9347-8C9FDF4FBC11}" type="sibTrans" cxnId="{B0DDCE3E-0058-2E46-8E8B-1E37AC6E52F8}">
      <dgm:prSet/>
      <dgm:spPr/>
      <dgm:t>
        <a:bodyPr/>
        <a:lstStyle/>
        <a:p>
          <a:endParaRPr lang="zh-CN" altLang="en-US"/>
        </a:p>
      </dgm:t>
    </dgm:pt>
    <dgm:pt modelId="{D1DB1641-7BED-314B-8181-377372D0E236}">
      <dgm:prSet phldrT="[文本]"/>
      <dgm:spPr/>
      <dgm:t>
        <a:bodyPr/>
        <a:lstStyle/>
        <a:p>
          <a:r>
            <a:rPr lang="zh-CN" altLang="en-US" dirty="0" smtClean="0"/>
            <a:t>总结经验</a:t>
          </a:r>
          <a:endParaRPr lang="zh-CN" altLang="en-US" dirty="0"/>
        </a:p>
      </dgm:t>
    </dgm:pt>
    <dgm:pt modelId="{3CA7F629-7892-D445-B4F6-D3325A8B65AC}" type="parTrans" cxnId="{629A7F1D-5E7D-1B41-ADF4-2C89EE7D285A}">
      <dgm:prSet/>
      <dgm:spPr/>
      <dgm:t>
        <a:bodyPr/>
        <a:lstStyle/>
        <a:p>
          <a:endParaRPr lang="zh-CN" altLang="en-US"/>
        </a:p>
      </dgm:t>
    </dgm:pt>
    <dgm:pt modelId="{01544EB1-1308-7445-BC56-F0F5D6FF8308}" type="sibTrans" cxnId="{629A7F1D-5E7D-1B41-ADF4-2C89EE7D285A}">
      <dgm:prSet/>
      <dgm:spPr/>
      <dgm:t>
        <a:bodyPr/>
        <a:lstStyle/>
        <a:p>
          <a:endParaRPr lang="zh-CN" altLang="en-US"/>
        </a:p>
      </dgm:t>
    </dgm:pt>
    <dgm:pt modelId="{7429C3BE-5E0F-1847-BFB5-5EE11F7E87FD}">
      <dgm:prSet phldrT="[文本]"/>
      <dgm:spPr/>
      <dgm:t>
        <a:bodyPr/>
        <a:lstStyle/>
        <a:p>
          <a:r>
            <a:rPr lang="zh-CN" altLang="en-US" dirty="0" smtClean="0"/>
            <a:t>亮点</a:t>
          </a:r>
          <a:r>
            <a:rPr lang="en-US" altLang="zh-CN" dirty="0" smtClean="0"/>
            <a:t>/</a:t>
          </a:r>
          <a:r>
            <a:rPr lang="zh-CN" altLang="en-US" dirty="0" smtClean="0"/>
            <a:t>不足（</a:t>
          </a:r>
          <a:r>
            <a:rPr lang="en-US" altLang="zh-CN" dirty="0" smtClean="0"/>
            <a:t>PMP</a:t>
          </a:r>
          <a:r>
            <a:rPr lang="zh-CN" altLang="en-US" dirty="0" smtClean="0"/>
            <a:t>方面、能力素质模型、团队模型、软件过程</a:t>
          </a:r>
          <a:r>
            <a:rPr lang="en-US" altLang="zh-CN" dirty="0" smtClean="0"/>
            <a:t>(Scrum</a:t>
          </a:r>
          <a:r>
            <a:rPr lang="zh-CN" altLang="en-US" dirty="0" smtClean="0"/>
            <a:t>管理</a:t>
          </a:r>
          <a:r>
            <a:rPr lang="en-US" altLang="zh-CN" dirty="0" smtClean="0"/>
            <a:t>)</a:t>
          </a:r>
          <a:r>
            <a:rPr lang="zh-CN" altLang="en-US" dirty="0" smtClean="0"/>
            <a:t>、软件架构</a:t>
          </a:r>
          <a:r>
            <a:rPr lang="en-US" altLang="zh-CN" dirty="0" smtClean="0"/>
            <a:t>(</a:t>
          </a:r>
          <a:r>
            <a:rPr lang="zh-CN" altLang="en-US" dirty="0" smtClean="0"/>
            <a:t>三层架构</a:t>
          </a:r>
          <a:r>
            <a:rPr lang="en-US" altLang="zh-CN" dirty="0" smtClean="0"/>
            <a:t>)</a:t>
          </a:r>
          <a:r>
            <a:rPr lang="zh-CN" altLang="en-US" dirty="0" smtClean="0"/>
            <a:t>、工作流程、职位</a:t>
          </a:r>
          <a:r>
            <a:rPr lang="en-US" altLang="zh-CN" dirty="0" smtClean="0"/>
            <a:t>&amp;</a:t>
          </a:r>
          <a:r>
            <a:rPr lang="zh-CN" altLang="en-US" dirty="0" smtClean="0"/>
            <a:t>培训（员工方面）、管理咨询工具箱）</a:t>
          </a:r>
          <a:endParaRPr lang="zh-CN" altLang="en-US" dirty="0"/>
        </a:p>
      </dgm:t>
    </dgm:pt>
    <dgm:pt modelId="{8A15A5F2-0C0C-274B-82D8-47369D768B6B}" type="parTrans" cxnId="{5FD31FEC-0873-8041-81AE-60021FCB9509}">
      <dgm:prSet/>
      <dgm:spPr/>
      <dgm:t>
        <a:bodyPr/>
        <a:lstStyle/>
        <a:p>
          <a:endParaRPr lang="zh-CN" altLang="en-US"/>
        </a:p>
      </dgm:t>
    </dgm:pt>
    <dgm:pt modelId="{4F8A8C04-580D-5148-AFF0-D60F2FE5E1F9}" type="sibTrans" cxnId="{5FD31FEC-0873-8041-81AE-60021FCB9509}">
      <dgm:prSet/>
      <dgm:spPr/>
      <dgm:t>
        <a:bodyPr/>
        <a:lstStyle/>
        <a:p>
          <a:endParaRPr lang="zh-CN" altLang="en-US"/>
        </a:p>
      </dgm:t>
    </dgm:pt>
    <dgm:pt modelId="{290484E0-6C1F-9443-AC56-263E3346AA2F}">
      <dgm:prSet phldrT="[文本]"/>
      <dgm:spPr/>
      <dgm:t>
        <a:bodyPr/>
        <a:lstStyle/>
        <a:p>
          <a:r>
            <a:rPr lang="zh-CN" altLang="en-US" dirty="0" smtClean="0"/>
            <a:t>成功关键因素</a:t>
          </a:r>
          <a:r>
            <a:rPr lang="en-US" altLang="zh-CN" dirty="0" smtClean="0"/>
            <a:t>/</a:t>
          </a:r>
          <a:r>
            <a:rPr lang="zh-CN" altLang="en-US" dirty="0" smtClean="0"/>
            <a:t>失败根本原因（</a:t>
          </a:r>
          <a:r>
            <a:rPr lang="en-US" altLang="zh-CN" dirty="0" smtClean="0"/>
            <a:t>PMP</a:t>
          </a:r>
          <a:r>
            <a:rPr lang="zh-CN" altLang="en-US" dirty="0" smtClean="0"/>
            <a:t>方面、能力素质模型、团队模型、软件过程</a:t>
          </a:r>
          <a:r>
            <a:rPr lang="en-US" altLang="zh-CN" dirty="0" smtClean="0"/>
            <a:t>(Scrum</a:t>
          </a:r>
          <a:r>
            <a:rPr lang="zh-CN" altLang="en-US" dirty="0" smtClean="0"/>
            <a:t>管理</a:t>
          </a:r>
          <a:r>
            <a:rPr lang="en-US" altLang="zh-CN" dirty="0" smtClean="0"/>
            <a:t>)</a:t>
          </a:r>
          <a:r>
            <a:rPr lang="zh-CN" altLang="en-US" dirty="0" smtClean="0"/>
            <a:t>、软件架构</a:t>
          </a:r>
          <a:r>
            <a:rPr lang="en-US" altLang="zh-CN" dirty="0" smtClean="0"/>
            <a:t>(</a:t>
          </a:r>
          <a:r>
            <a:rPr lang="zh-CN" altLang="en-US" dirty="0" smtClean="0"/>
            <a:t>三层架构</a:t>
          </a:r>
          <a:r>
            <a:rPr lang="en-US" altLang="zh-CN" dirty="0" smtClean="0"/>
            <a:t>)</a:t>
          </a:r>
          <a:r>
            <a:rPr lang="zh-CN" altLang="en-US" dirty="0" smtClean="0"/>
            <a:t>、工作流程、职位</a:t>
          </a:r>
          <a:r>
            <a:rPr lang="en-US" altLang="zh-CN" dirty="0" smtClean="0"/>
            <a:t>&amp;</a:t>
          </a:r>
          <a:r>
            <a:rPr lang="zh-CN" altLang="en-US" dirty="0" smtClean="0"/>
            <a:t>培训（员工方面）、管理咨询工具箱）</a:t>
          </a:r>
          <a:endParaRPr lang="zh-CN" altLang="en-US" dirty="0"/>
        </a:p>
      </dgm:t>
    </dgm:pt>
    <dgm:pt modelId="{70423A10-8AD2-684D-AA2D-849E9411CE61}" type="parTrans" cxnId="{26ADCD78-54EA-6A44-B8C3-CF28EA130006}">
      <dgm:prSet/>
      <dgm:spPr/>
      <dgm:t>
        <a:bodyPr/>
        <a:lstStyle/>
        <a:p>
          <a:endParaRPr lang="zh-CN" altLang="en-US"/>
        </a:p>
      </dgm:t>
    </dgm:pt>
    <dgm:pt modelId="{A575589B-09DB-7247-97FF-10DCF521BD5C}" type="sibTrans" cxnId="{26ADCD78-54EA-6A44-B8C3-CF28EA130006}">
      <dgm:prSet/>
      <dgm:spPr/>
      <dgm:t>
        <a:bodyPr/>
        <a:lstStyle/>
        <a:p>
          <a:endParaRPr lang="zh-CN" altLang="en-US"/>
        </a:p>
      </dgm:t>
    </dgm:pt>
    <dgm:pt modelId="{F2AE9BD5-7C33-414B-B35E-FDB66FA7E23E}">
      <dgm:prSet phldrT="[文本]"/>
      <dgm:spPr/>
      <dgm:t>
        <a:bodyPr/>
        <a:lstStyle/>
        <a:p>
          <a:r>
            <a:rPr lang="zh-CN" altLang="en-US" dirty="0" smtClean="0"/>
            <a:t>初衷／目标</a:t>
          </a:r>
          <a:r>
            <a:rPr lang="en-US" altLang="zh-CN" dirty="0" smtClean="0"/>
            <a:t>/</a:t>
          </a:r>
          <a:r>
            <a:rPr lang="zh-CN" altLang="en-US" dirty="0" smtClean="0"/>
            <a:t>关键结果（</a:t>
          </a:r>
          <a:r>
            <a:rPr lang="en-US" altLang="zh-CN" dirty="0" smtClean="0"/>
            <a:t>PMP</a:t>
          </a:r>
          <a:r>
            <a:rPr lang="zh-CN" altLang="en-US" dirty="0" smtClean="0"/>
            <a:t>方面、能力素质模型、团队模型、软件过程</a:t>
          </a:r>
          <a:r>
            <a:rPr lang="en-US" altLang="zh-CN" dirty="0" smtClean="0"/>
            <a:t>(Scrum</a:t>
          </a:r>
          <a:r>
            <a:rPr lang="zh-CN" altLang="en-US" dirty="0" smtClean="0"/>
            <a:t>管理</a:t>
          </a:r>
          <a:r>
            <a:rPr lang="en-US" altLang="zh-CN" dirty="0" smtClean="0"/>
            <a:t>)</a:t>
          </a:r>
          <a:r>
            <a:rPr lang="zh-CN" altLang="en-US" dirty="0" smtClean="0"/>
            <a:t>、软件架构</a:t>
          </a:r>
          <a:r>
            <a:rPr lang="en-US" altLang="zh-CN" dirty="0" smtClean="0"/>
            <a:t>(</a:t>
          </a:r>
          <a:r>
            <a:rPr lang="zh-CN" altLang="en-US" dirty="0" smtClean="0"/>
            <a:t>三层架构</a:t>
          </a:r>
          <a:r>
            <a:rPr lang="en-US" altLang="zh-CN" dirty="0" smtClean="0"/>
            <a:t>)</a:t>
          </a:r>
          <a:r>
            <a:rPr lang="zh-CN" altLang="en-US" dirty="0" smtClean="0"/>
            <a:t>、工作流程、职位</a:t>
          </a:r>
          <a:r>
            <a:rPr lang="en-US" altLang="zh-CN" dirty="0" smtClean="0"/>
            <a:t>&amp;</a:t>
          </a:r>
          <a:r>
            <a:rPr lang="zh-CN" altLang="en-US" dirty="0" smtClean="0"/>
            <a:t>培训（员工方面）、管理咨询工具箱）</a:t>
          </a:r>
          <a:endParaRPr lang="zh-CN" altLang="en-US" dirty="0"/>
        </a:p>
      </dgm:t>
    </dgm:pt>
    <dgm:pt modelId="{CB4F9B32-CE8E-1343-9B4D-D7C94FD95552}" type="parTrans" cxnId="{B0A37522-5338-1441-B3E6-2DF25FDF82B3}">
      <dgm:prSet/>
      <dgm:spPr/>
      <dgm:t>
        <a:bodyPr/>
        <a:lstStyle/>
        <a:p>
          <a:endParaRPr lang="zh-CN" altLang="en-US"/>
        </a:p>
      </dgm:t>
    </dgm:pt>
    <dgm:pt modelId="{833B01CE-87A6-F842-AD51-5A38DE7E242E}" type="sibTrans" cxnId="{B0A37522-5338-1441-B3E6-2DF25FDF82B3}">
      <dgm:prSet/>
      <dgm:spPr/>
      <dgm:t>
        <a:bodyPr/>
        <a:lstStyle/>
        <a:p>
          <a:endParaRPr lang="zh-CN" altLang="en-US"/>
        </a:p>
      </dgm:t>
    </dgm:pt>
    <dgm:pt modelId="{B94B1037-7327-4A4A-9F60-5C00EBBB03B1}">
      <dgm:prSet phldrT="[文本]"/>
      <dgm:spPr/>
      <dgm:t>
        <a:bodyPr/>
        <a:lstStyle/>
        <a:p>
          <a:r>
            <a:rPr lang="zh-CN" altLang="en-US" dirty="0" smtClean="0"/>
            <a:t>版本历史</a:t>
          </a:r>
          <a:endParaRPr lang="zh-CN" altLang="en-US" dirty="0"/>
        </a:p>
      </dgm:t>
    </dgm:pt>
    <dgm:pt modelId="{597EAC1C-E8BA-B843-B86E-C93CD3C98D1B}" type="parTrans" cxnId="{C9512129-4161-0A4B-B26A-534458A08DD9}">
      <dgm:prSet/>
      <dgm:spPr/>
      <dgm:t>
        <a:bodyPr/>
        <a:lstStyle/>
        <a:p>
          <a:endParaRPr lang="zh-CN" altLang="en-US"/>
        </a:p>
      </dgm:t>
    </dgm:pt>
    <dgm:pt modelId="{C1E3D367-E7B1-B64C-AF0E-FE9D6F0FA0FC}" type="sibTrans" cxnId="{C9512129-4161-0A4B-B26A-534458A08DD9}">
      <dgm:prSet/>
      <dgm:spPr/>
      <dgm:t>
        <a:bodyPr/>
        <a:lstStyle/>
        <a:p>
          <a:endParaRPr lang="zh-CN" altLang="en-US"/>
        </a:p>
      </dgm:t>
    </dgm:pt>
    <dgm:pt modelId="{05029D4A-C5F9-784D-A54F-F9E566D9E9CB}">
      <dgm:prSet phldrT="[文本]"/>
      <dgm:spPr/>
      <dgm:t>
        <a:bodyPr/>
        <a:lstStyle/>
        <a:p>
          <a:r>
            <a:rPr lang="zh-CN" altLang="en-US" dirty="0" smtClean="0"/>
            <a:t>前言</a:t>
          </a:r>
          <a:endParaRPr lang="zh-CN" altLang="en-US" dirty="0"/>
        </a:p>
      </dgm:t>
    </dgm:pt>
    <dgm:pt modelId="{E0CA7F61-C667-914D-889D-EF5B89658193}" type="parTrans" cxnId="{213D930D-2BEB-5B48-9108-2CD3B7DB47CA}">
      <dgm:prSet/>
      <dgm:spPr/>
      <dgm:t>
        <a:bodyPr/>
        <a:lstStyle/>
        <a:p>
          <a:endParaRPr lang="zh-CN" altLang="en-US"/>
        </a:p>
      </dgm:t>
    </dgm:pt>
    <dgm:pt modelId="{99CB4494-378F-5A49-BB3C-9E59FDF3B070}" type="sibTrans" cxnId="{213D930D-2BEB-5B48-9108-2CD3B7DB47CA}">
      <dgm:prSet/>
      <dgm:spPr/>
      <dgm:t>
        <a:bodyPr/>
        <a:lstStyle/>
        <a:p>
          <a:endParaRPr lang="zh-CN" altLang="en-US"/>
        </a:p>
      </dgm:t>
    </dgm:pt>
    <dgm:pt modelId="{92103FE5-AD0A-7940-8197-444B6874FC61}">
      <dgm:prSet phldrT="[文本]"/>
      <dgm:spPr/>
      <dgm:t>
        <a:bodyPr/>
        <a:lstStyle/>
        <a:p>
          <a:r>
            <a:rPr lang="en-US" altLang="zh-CN" dirty="0" smtClean="0"/>
            <a:t>PMP</a:t>
          </a:r>
          <a:r>
            <a:rPr lang="zh-CN" altLang="en-US" dirty="0" smtClean="0"/>
            <a:t>全景图、能力素质模型全景图、</a:t>
          </a:r>
          <a:r>
            <a:rPr kumimoji="1" lang="zh-CN" altLang="en-US" dirty="0" smtClean="0"/>
            <a:t>团队模型全景图、</a:t>
          </a:r>
          <a:r>
            <a:rPr kumimoji="1" lang="en-US" altLang="zh-CN" dirty="0" smtClean="0"/>
            <a:t>Scrum</a:t>
          </a:r>
          <a:r>
            <a:rPr kumimoji="1" lang="zh-CN" altLang="en-US" dirty="0" smtClean="0"/>
            <a:t>管理全景图、三层架构全景图、工作流程全景图、职位</a:t>
          </a:r>
          <a:r>
            <a:rPr kumimoji="1" lang="en-US" altLang="zh-CN" dirty="0" smtClean="0"/>
            <a:t>&amp;</a:t>
          </a:r>
          <a:r>
            <a:rPr kumimoji="1" lang="zh-CN" altLang="en-US" dirty="0" smtClean="0"/>
            <a:t>培训全景图、管理咨询工具箱全景图</a:t>
          </a:r>
          <a:endParaRPr lang="zh-CN" altLang="en-US" dirty="0"/>
        </a:p>
      </dgm:t>
    </dgm:pt>
    <dgm:pt modelId="{C03DE888-AAE5-1745-9BD0-FD80795C4138}" type="parTrans" cxnId="{16FFBD47-8335-4F4C-B28A-E80B239480BD}">
      <dgm:prSet/>
      <dgm:spPr/>
      <dgm:t>
        <a:bodyPr/>
        <a:lstStyle/>
        <a:p>
          <a:endParaRPr lang="zh-CN" altLang="en-US"/>
        </a:p>
      </dgm:t>
    </dgm:pt>
    <dgm:pt modelId="{252D2990-F8DB-0743-B008-623E88A0A24E}" type="sibTrans" cxnId="{16FFBD47-8335-4F4C-B28A-E80B239480BD}">
      <dgm:prSet/>
      <dgm:spPr/>
      <dgm:t>
        <a:bodyPr/>
        <a:lstStyle/>
        <a:p>
          <a:endParaRPr lang="zh-CN" altLang="en-US"/>
        </a:p>
      </dgm:t>
    </dgm:pt>
    <dgm:pt modelId="{716F7F04-E80E-F342-BA1B-1D35553C4D4E}">
      <dgm:prSet phldrT="[文本]"/>
      <dgm:spPr/>
      <dgm:t>
        <a:bodyPr/>
        <a:lstStyle/>
        <a:p>
          <a:r>
            <a:rPr lang="zh-CN" altLang="en-US" dirty="0" smtClean="0"/>
            <a:t>关键发现</a:t>
          </a:r>
          <a:r>
            <a:rPr lang="en-US" altLang="zh-CN" dirty="0" smtClean="0"/>
            <a:t>/</a:t>
          </a:r>
          <a:r>
            <a:rPr lang="zh-CN" altLang="en-US" dirty="0" smtClean="0"/>
            <a:t>行动计划（</a:t>
          </a:r>
          <a:r>
            <a:rPr lang="en-US" altLang="zh-CN" dirty="0" smtClean="0"/>
            <a:t>PMP</a:t>
          </a:r>
          <a:r>
            <a:rPr lang="zh-CN" altLang="en-US" dirty="0" smtClean="0"/>
            <a:t>方面、能力素质模型、团队模型、软件过程</a:t>
          </a:r>
          <a:r>
            <a:rPr lang="en-US" altLang="zh-CN" dirty="0" smtClean="0"/>
            <a:t>(Scrum</a:t>
          </a:r>
          <a:r>
            <a:rPr lang="zh-CN" altLang="en-US" dirty="0" smtClean="0"/>
            <a:t>管理</a:t>
          </a:r>
          <a:r>
            <a:rPr lang="en-US" altLang="zh-CN" dirty="0" smtClean="0"/>
            <a:t>)</a:t>
          </a:r>
          <a:r>
            <a:rPr lang="zh-CN" altLang="en-US" dirty="0" smtClean="0"/>
            <a:t>、软件架构</a:t>
          </a:r>
          <a:r>
            <a:rPr lang="en-US" altLang="zh-CN" dirty="0" smtClean="0"/>
            <a:t>(</a:t>
          </a:r>
          <a:r>
            <a:rPr lang="zh-CN" altLang="en-US" dirty="0" smtClean="0"/>
            <a:t>三层架构</a:t>
          </a:r>
          <a:r>
            <a:rPr lang="en-US" altLang="zh-CN" dirty="0" smtClean="0"/>
            <a:t>)</a:t>
          </a:r>
          <a:r>
            <a:rPr lang="zh-CN" altLang="en-US" dirty="0" smtClean="0"/>
            <a:t>、工作流程、职位</a:t>
          </a:r>
          <a:r>
            <a:rPr lang="en-US" altLang="zh-CN" dirty="0" smtClean="0"/>
            <a:t>&amp;</a:t>
          </a:r>
          <a:r>
            <a:rPr lang="zh-CN" altLang="en-US" dirty="0" smtClean="0"/>
            <a:t>培训（员工方面）、管理咨询工具箱）</a:t>
          </a:r>
          <a:endParaRPr lang="zh-CN" altLang="en-US" dirty="0"/>
        </a:p>
      </dgm:t>
    </dgm:pt>
    <dgm:pt modelId="{5362E8AE-A724-B141-A317-AEF451D6DFCB}" type="parTrans" cxnId="{9E95E644-5BDC-4B49-92DB-CD4C4194A890}">
      <dgm:prSet/>
      <dgm:spPr/>
      <dgm:t>
        <a:bodyPr/>
        <a:lstStyle/>
        <a:p>
          <a:endParaRPr lang="zh-CN" altLang="en-US"/>
        </a:p>
      </dgm:t>
    </dgm:pt>
    <dgm:pt modelId="{FC792109-7E36-184F-8A56-2BEF4D1742F8}" type="sibTrans" cxnId="{9E95E644-5BDC-4B49-92DB-CD4C4194A890}">
      <dgm:prSet/>
      <dgm:spPr/>
      <dgm:t>
        <a:bodyPr/>
        <a:lstStyle/>
        <a:p>
          <a:endParaRPr lang="zh-CN" altLang="en-US"/>
        </a:p>
      </dgm:t>
    </dgm:pt>
    <dgm:pt modelId="{87F1239B-6E84-DA4F-9780-411589E5C04A}" type="pres">
      <dgm:prSet presAssocID="{5C921C5F-DFB3-2046-97F5-2F952FF9713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CC43130-586E-494A-9C15-C18B8123011D}" type="pres">
      <dgm:prSet presAssocID="{5C921C5F-DFB3-2046-97F5-2F952FF97137}" presName="Name1" presStyleCnt="0"/>
      <dgm:spPr/>
    </dgm:pt>
    <dgm:pt modelId="{413DE531-BF2D-A345-B40C-5B1D16A8409B}" type="pres">
      <dgm:prSet presAssocID="{5C921C5F-DFB3-2046-97F5-2F952FF97137}" presName="cycle" presStyleCnt="0"/>
      <dgm:spPr/>
    </dgm:pt>
    <dgm:pt modelId="{39B706E4-17BD-1948-96F7-3E3866D49105}" type="pres">
      <dgm:prSet presAssocID="{5C921C5F-DFB3-2046-97F5-2F952FF97137}" presName="srcNode" presStyleLbl="node1" presStyleIdx="0" presStyleCnt="7"/>
      <dgm:spPr/>
    </dgm:pt>
    <dgm:pt modelId="{C253E97C-1AF0-1B4D-8176-EB22580C1162}" type="pres">
      <dgm:prSet presAssocID="{5C921C5F-DFB3-2046-97F5-2F952FF97137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A8352874-8475-5E42-A594-3FEBD3DCABE3}" type="pres">
      <dgm:prSet presAssocID="{5C921C5F-DFB3-2046-97F5-2F952FF97137}" presName="extraNode" presStyleLbl="node1" presStyleIdx="0" presStyleCnt="7"/>
      <dgm:spPr/>
    </dgm:pt>
    <dgm:pt modelId="{BF7973EC-07EA-DE4D-BF0F-1DA430950757}" type="pres">
      <dgm:prSet presAssocID="{5C921C5F-DFB3-2046-97F5-2F952FF97137}" presName="dstNode" presStyleLbl="node1" presStyleIdx="0" presStyleCnt="7"/>
      <dgm:spPr/>
    </dgm:pt>
    <dgm:pt modelId="{AF623CE0-2D51-664E-B43D-A3B51755CC7F}" type="pres">
      <dgm:prSet presAssocID="{05029D4A-C5F9-784D-A54F-F9E566D9E9CB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264DE7-2A1E-944D-A6E6-7D5124CAD9FC}" type="pres">
      <dgm:prSet presAssocID="{05029D4A-C5F9-784D-A54F-F9E566D9E9CB}" presName="accent_1" presStyleCnt="0"/>
      <dgm:spPr/>
    </dgm:pt>
    <dgm:pt modelId="{1BCA857F-0622-744C-9F53-F92291D3231A}" type="pres">
      <dgm:prSet presAssocID="{05029D4A-C5F9-784D-A54F-F9E566D9E9CB}" presName="accentRepeatNode" presStyleLbl="solidFgAcc1" presStyleIdx="0" presStyleCnt="7"/>
      <dgm:spPr/>
    </dgm:pt>
    <dgm:pt modelId="{C01F22EC-E404-1244-A718-A1BFFD14007E}" type="pres">
      <dgm:prSet presAssocID="{6B9527C1-C85B-3140-8A22-13DC141D4029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887F6D-8D52-374E-803C-DB35B6C27084}" type="pres">
      <dgm:prSet presAssocID="{6B9527C1-C85B-3140-8A22-13DC141D4029}" presName="accent_2" presStyleCnt="0"/>
      <dgm:spPr/>
    </dgm:pt>
    <dgm:pt modelId="{D050EA6E-213C-314D-A0D5-80852A4DE4D9}" type="pres">
      <dgm:prSet presAssocID="{6B9527C1-C85B-3140-8A22-13DC141D4029}" presName="accentRepeatNode" presStyleLbl="solidFgAcc1" presStyleIdx="1" presStyleCnt="7"/>
      <dgm:spPr/>
    </dgm:pt>
    <dgm:pt modelId="{968A8416-1BBE-FE45-9755-FD6CF8530175}" type="pres">
      <dgm:prSet presAssocID="{E9C2A443-07D9-1849-BFFD-87230A107089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B252BA-77A8-3D4E-A598-B1C8AC969758}" type="pres">
      <dgm:prSet presAssocID="{E9C2A443-07D9-1849-BFFD-87230A107089}" presName="accent_3" presStyleCnt="0"/>
      <dgm:spPr/>
    </dgm:pt>
    <dgm:pt modelId="{1DB4E120-D088-C444-BB8A-6EA980809AC9}" type="pres">
      <dgm:prSet presAssocID="{E9C2A443-07D9-1849-BFFD-87230A107089}" presName="accentRepeatNode" presStyleLbl="solidFgAcc1" presStyleIdx="2" presStyleCnt="7"/>
      <dgm:spPr/>
    </dgm:pt>
    <dgm:pt modelId="{69AE9404-DF7D-AF4B-90D9-C347E7A6E3FC}" type="pres">
      <dgm:prSet presAssocID="{0D127192-5725-BC42-A072-B2883A059F3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B197F3-00A0-A445-85EF-6F33A870B001}" type="pres">
      <dgm:prSet presAssocID="{0D127192-5725-BC42-A072-B2883A059F38}" presName="accent_4" presStyleCnt="0"/>
      <dgm:spPr/>
    </dgm:pt>
    <dgm:pt modelId="{4A58CDEC-8053-8347-A6F0-E366E0947760}" type="pres">
      <dgm:prSet presAssocID="{0D127192-5725-BC42-A072-B2883A059F38}" presName="accentRepeatNode" presStyleLbl="solidFgAcc1" presStyleIdx="3" presStyleCnt="7"/>
      <dgm:spPr/>
    </dgm:pt>
    <dgm:pt modelId="{E1A87DBE-4318-EB4B-9429-6E1ABF250AE4}" type="pres">
      <dgm:prSet presAssocID="{5D1D13A2-258D-EF46-80F7-A1D7C9697045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03A3F-12F0-2244-9607-F78322A33098}" type="pres">
      <dgm:prSet presAssocID="{5D1D13A2-258D-EF46-80F7-A1D7C9697045}" presName="accent_5" presStyleCnt="0"/>
      <dgm:spPr/>
    </dgm:pt>
    <dgm:pt modelId="{ADF3C726-92DB-9B45-B287-E66F6C8B8840}" type="pres">
      <dgm:prSet presAssocID="{5D1D13A2-258D-EF46-80F7-A1D7C9697045}" presName="accentRepeatNode" presStyleLbl="solidFgAcc1" presStyleIdx="4" presStyleCnt="7"/>
      <dgm:spPr/>
    </dgm:pt>
    <dgm:pt modelId="{42FDD65B-40EF-7A4B-884D-EF712C2BBA34}" type="pres">
      <dgm:prSet presAssocID="{D1DB1641-7BED-314B-8181-377372D0E23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63564B-00D0-7E43-8F88-90B2C12637F9}" type="pres">
      <dgm:prSet presAssocID="{D1DB1641-7BED-314B-8181-377372D0E236}" presName="accent_6" presStyleCnt="0"/>
      <dgm:spPr/>
    </dgm:pt>
    <dgm:pt modelId="{ADA1A562-92D1-C940-9122-8A66BC46C890}" type="pres">
      <dgm:prSet presAssocID="{D1DB1641-7BED-314B-8181-377372D0E236}" presName="accentRepeatNode" presStyleLbl="solidFgAcc1" presStyleIdx="5" presStyleCnt="7"/>
      <dgm:spPr/>
    </dgm:pt>
    <dgm:pt modelId="{82223589-B86A-9F41-8DEC-5227D2FA2896}" type="pres">
      <dgm:prSet presAssocID="{B94B1037-7327-4A4A-9F60-5C00EBBB03B1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7BEFA0-67E1-7F43-9490-1C4B0BD2F599}" type="pres">
      <dgm:prSet presAssocID="{B94B1037-7327-4A4A-9F60-5C00EBBB03B1}" presName="accent_7" presStyleCnt="0"/>
      <dgm:spPr/>
    </dgm:pt>
    <dgm:pt modelId="{5D656B90-2B60-5E42-976E-1C07CFDCA64D}" type="pres">
      <dgm:prSet presAssocID="{B94B1037-7327-4A4A-9F60-5C00EBBB03B1}" presName="accentRepeatNode" presStyleLbl="solidFgAcc1" presStyleIdx="6" presStyleCnt="7"/>
      <dgm:spPr/>
    </dgm:pt>
  </dgm:ptLst>
  <dgm:cxnLst>
    <dgm:cxn modelId="{B0A37522-5338-1441-B3E6-2DF25FDF82B3}" srcId="{E9C2A443-07D9-1849-BFFD-87230A107089}" destId="{F2AE9BD5-7C33-414B-B35E-FDB66FA7E23E}" srcOrd="0" destOrd="0" parTransId="{CB4F9B32-CE8E-1343-9B4D-D7C94FD95552}" sibTransId="{833B01CE-87A6-F842-AD51-5A38DE7E242E}"/>
    <dgm:cxn modelId="{55DA4E9B-C025-174C-B48B-859229A374D1}" type="presOf" srcId="{252D2990-F8DB-0743-B008-623E88A0A24E}" destId="{C253E97C-1AF0-1B4D-8176-EB22580C1162}" srcOrd="0" destOrd="0" presId="urn:microsoft.com/office/officeart/2008/layout/VerticalCurvedList"/>
    <dgm:cxn modelId="{C9512129-4161-0A4B-B26A-534458A08DD9}" srcId="{5C921C5F-DFB3-2046-97F5-2F952FF97137}" destId="{B94B1037-7327-4A4A-9F60-5C00EBBB03B1}" srcOrd="6" destOrd="0" parTransId="{597EAC1C-E8BA-B843-B86E-C93CD3C98D1B}" sibTransId="{C1E3D367-E7B1-B64C-AF0E-FE9D6F0FA0FC}"/>
    <dgm:cxn modelId="{26ADCD78-54EA-6A44-B8C3-CF28EA130006}" srcId="{5D1D13A2-258D-EF46-80F7-A1D7C9697045}" destId="{290484E0-6C1F-9443-AC56-263E3346AA2F}" srcOrd="0" destOrd="0" parTransId="{70423A10-8AD2-684D-AA2D-849E9411CE61}" sibTransId="{A575589B-09DB-7247-97FF-10DCF521BD5C}"/>
    <dgm:cxn modelId="{16FFBD47-8335-4F4C-B28A-E80B239480BD}" srcId="{05029D4A-C5F9-784D-A54F-F9E566D9E9CB}" destId="{92103FE5-AD0A-7940-8197-444B6874FC61}" srcOrd="0" destOrd="0" parTransId="{C03DE888-AAE5-1745-9BD0-FD80795C4138}" sibTransId="{252D2990-F8DB-0743-B008-623E88A0A24E}"/>
    <dgm:cxn modelId="{A5325E63-230F-D74F-B01C-4D1BD3086787}" srcId="{5C921C5F-DFB3-2046-97F5-2F952FF97137}" destId="{E9C2A443-07D9-1849-BFFD-87230A107089}" srcOrd="2" destOrd="0" parTransId="{9ABB2D73-D99B-E948-996E-77C5546AC36C}" sibTransId="{693143BF-5696-7647-90CE-AC8CB1F3809E}"/>
    <dgm:cxn modelId="{5EAC4563-89C1-E549-A620-D011F2C3BFED}" srcId="{5C921C5F-DFB3-2046-97F5-2F952FF97137}" destId="{6B9527C1-C85B-3140-8A22-13DC141D4029}" srcOrd="1" destOrd="0" parTransId="{8367BCB1-E456-6646-84A9-8EAE4CDBC8CD}" sibTransId="{A07A55D9-AAC0-4047-8E52-47726E9AD026}"/>
    <dgm:cxn modelId="{627B8C55-80D4-0742-AEA3-8CF302448F6F}" type="presOf" srcId="{5D1D13A2-258D-EF46-80F7-A1D7C9697045}" destId="{E1A87DBE-4318-EB4B-9429-6E1ABF250AE4}" srcOrd="0" destOrd="0" presId="urn:microsoft.com/office/officeart/2008/layout/VerticalCurvedList"/>
    <dgm:cxn modelId="{3566929E-70A0-9E40-8BE7-28D9FF071ABC}" type="presOf" srcId="{B94B1037-7327-4A4A-9F60-5C00EBBB03B1}" destId="{82223589-B86A-9F41-8DEC-5227D2FA2896}" srcOrd="0" destOrd="0" presId="urn:microsoft.com/office/officeart/2008/layout/VerticalCurvedList"/>
    <dgm:cxn modelId="{BB0A48FB-A1F3-734D-8064-2865BF84D8CB}" type="presOf" srcId="{6B9527C1-C85B-3140-8A22-13DC141D4029}" destId="{C01F22EC-E404-1244-A718-A1BFFD14007E}" srcOrd="0" destOrd="0" presId="urn:microsoft.com/office/officeart/2008/layout/VerticalCurvedList"/>
    <dgm:cxn modelId="{A27528CB-6285-EF42-8A32-251512599637}" type="presOf" srcId="{F2AE9BD5-7C33-414B-B35E-FDB66FA7E23E}" destId="{968A8416-1BBE-FE45-9755-FD6CF8530175}" srcOrd="0" destOrd="1" presId="urn:microsoft.com/office/officeart/2008/layout/VerticalCurvedList"/>
    <dgm:cxn modelId="{69906A5E-99DA-824F-9458-37AB5ECC7A6E}" type="presOf" srcId="{716F7F04-E80E-F342-BA1B-1D35553C4D4E}" destId="{42FDD65B-40EF-7A4B-884D-EF712C2BBA34}" srcOrd="0" destOrd="1" presId="urn:microsoft.com/office/officeart/2008/layout/VerticalCurvedList"/>
    <dgm:cxn modelId="{49358FCE-81B1-9F43-BF75-B777C35F0829}" type="presOf" srcId="{E9C2A443-07D9-1849-BFFD-87230A107089}" destId="{968A8416-1BBE-FE45-9755-FD6CF8530175}" srcOrd="0" destOrd="0" presId="urn:microsoft.com/office/officeart/2008/layout/VerticalCurvedList"/>
    <dgm:cxn modelId="{8EF08C70-436D-7347-B503-621DA4BEEC5C}" srcId="{5C921C5F-DFB3-2046-97F5-2F952FF97137}" destId="{0D127192-5725-BC42-A072-B2883A059F38}" srcOrd="3" destOrd="0" parTransId="{BD98EEDD-44F4-B041-A2DD-61836CA04DBB}" sibTransId="{7C545126-0E89-0943-BE34-432A79C7DBCF}"/>
    <dgm:cxn modelId="{6781FBCE-A77D-8C47-B521-14E34ED98C65}" type="presOf" srcId="{7429C3BE-5E0F-1847-BFB5-5EE11F7E87FD}" destId="{69AE9404-DF7D-AF4B-90D9-C347E7A6E3FC}" srcOrd="0" destOrd="1" presId="urn:microsoft.com/office/officeart/2008/layout/VerticalCurvedList"/>
    <dgm:cxn modelId="{0CAF76CF-7059-0246-A4B7-8D1BDB36852E}" type="presOf" srcId="{92103FE5-AD0A-7940-8197-444B6874FC61}" destId="{AF623CE0-2D51-664E-B43D-A3B51755CC7F}" srcOrd="0" destOrd="1" presId="urn:microsoft.com/office/officeart/2008/layout/VerticalCurvedList"/>
    <dgm:cxn modelId="{7DDE01B2-FB77-F544-9481-80CC7179D2DC}" type="presOf" srcId="{05029D4A-C5F9-784D-A54F-F9E566D9E9CB}" destId="{AF623CE0-2D51-664E-B43D-A3B51755CC7F}" srcOrd="0" destOrd="0" presId="urn:microsoft.com/office/officeart/2008/layout/VerticalCurvedList"/>
    <dgm:cxn modelId="{5FD31FEC-0873-8041-81AE-60021FCB9509}" srcId="{0D127192-5725-BC42-A072-B2883A059F38}" destId="{7429C3BE-5E0F-1847-BFB5-5EE11F7E87FD}" srcOrd="0" destOrd="0" parTransId="{8A15A5F2-0C0C-274B-82D8-47369D768B6B}" sibTransId="{4F8A8C04-580D-5148-AFF0-D60F2FE5E1F9}"/>
    <dgm:cxn modelId="{9E95E644-5BDC-4B49-92DB-CD4C4194A890}" srcId="{D1DB1641-7BED-314B-8181-377372D0E236}" destId="{716F7F04-E80E-F342-BA1B-1D35553C4D4E}" srcOrd="0" destOrd="0" parTransId="{5362E8AE-A724-B141-A317-AEF451D6DFCB}" sibTransId="{FC792109-7E36-184F-8A56-2BEF4D1742F8}"/>
    <dgm:cxn modelId="{EC86AD20-363D-8A47-B5C3-6F4AED6CB8B5}" type="presOf" srcId="{D1DB1641-7BED-314B-8181-377372D0E236}" destId="{42FDD65B-40EF-7A4B-884D-EF712C2BBA34}" srcOrd="0" destOrd="0" presId="urn:microsoft.com/office/officeart/2008/layout/VerticalCurvedList"/>
    <dgm:cxn modelId="{213D930D-2BEB-5B48-9108-2CD3B7DB47CA}" srcId="{5C921C5F-DFB3-2046-97F5-2F952FF97137}" destId="{05029D4A-C5F9-784D-A54F-F9E566D9E9CB}" srcOrd="0" destOrd="0" parTransId="{E0CA7F61-C667-914D-889D-EF5B89658193}" sibTransId="{99CB4494-378F-5A49-BB3C-9E59FDF3B070}"/>
    <dgm:cxn modelId="{B0DDCE3E-0058-2E46-8E8B-1E37AC6E52F8}" srcId="{5C921C5F-DFB3-2046-97F5-2F952FF97137}" destId="{5D1D13A2-258D-EF46-80F7-A1D7C9697045}" srcOrd="4" destOrd="0" parTransId="{6D7714A3-E061-694D-A86C-10A1BD10FCD7}" sibTransId="{54752CA9-EBF7-3B40-9347-8C9FDF4FBC11}"/>
    <dgm:cxn modelId="{887D9366-1A95-464D-86A6-0C5BAEE2ADE1}" type="presOf" srcId="{0D127192-5725-BC42-A072-B2883A059F38}" destId="{69AE9404-DF7D-AF4B-90D9-C347E7A6E3FC}" srcOrd="0" destOrd="0" presId="urn:microsoft.com/office/officeart/2008/layout/VerticalCurvedList"/>
    <dgm:cxn modelId="{67F91B3C-4E0F-6245-B7B5-11A33D98BB75}" type="presOf" srcId="{5C921C5F-DFB3-2046-97F5-2F952FF97137}" destId="{87F1239B-6E84-DA4F-9780-411589E5C04A}" srcOrd="0" destOrd="0" presId="urn:microsoft.com/office/officeart/2008/layout/VerticalCurvedList"/>
    <dgm:cxn modelId="{629A7F1D-5E7D-1B41-ADF4-2C89EE7D285A}" srcId="{5C921C5F-DFB3-2046-97F5-2F952FF97137}" destId="{D1DB1641-7BED-314B-8181-377372D0E236}" srcOrd="5" destOrd="0" parTransId="{3CA7F629-7892-D445-B4F6-D3325A8B65AC}" sibTransId="{01544EB1-1308-7445-BC56-F0F5D6FF8308}"/>
    <dgm:cxn modelId="{4AB455AC-64C0-954E-A76F-2DE98EEF8BA8}" type="presOf" srcId="{290484E0-6C1F-9443-AC56-263E3346AA2F}" destId="{E1A87DBE-4318-EB4B-9429-6E1ABF250AE4}" srcOrd="0" destOrd="1" presId="urn:microsoft.com/office/officeart/2008/layout/VerticalCurvedList"/>
    <dgm:cxn modelId="{790444E8-C569-7A47-8EDA-C09001C6A576}" type="presParOf" srcId="{87F1239B-6E84-DA4F-9780-411589E5C04A}" destId="{6CC43130-586E-494A-9C15-C18B8123011D}" srcOrd="0" destOrd="0" presId="urn:microsoft.com/office/officeart/2008/layout/VerticalCurvedList"/>
    <dgm:cxn modelId="{B81BB7EC-3911-1D48-AACB-A2BB5D032224}" type="presParOf" srcId="{6CC43130-586E-494A-9C15-C18B8123011D}" destId="{413DE531-BF2D-A345-B40C-5B1D16A8409B}" srcOrd="0" destOrd="0" presId="urn:microsoft.com/office/officeart/2008/layout/VerticalCurvedList"/>
    <dgm:cxn modelId="{A8141CB7-0F86-1542-A885-A56C35AB96F0}" type="presParOf" srcId="{413DE531-BF2D-A345-B40C-5B1D16A8409B}" destId="{39B706E4-17BD-1948-96F7-3E3866D49105}" srcOrd="0" destOrd="0" presId="urn:microsoft.com/office/officeart/2008/layout/VerticalCurvedList"/>
    <dgm:cxn modelId="{CCD054A5-70A9-9749-AC87-3352A6B708CF}" type="presParOf" srcId="{413DE531-BF2D-A345-B40C-5B1D16A8409B}" destId="{C253E97C-1AF0-1B4D-8176-EB22580C1162}" srcOrd="1" destOrd="0" presId="urn:microsoft.com/office/officeart/2008/layout/VerticalCurvedList"/>
    <dgm:cxn modelId="{A41BC3A2-1279-EA4F-9D26-CACF18BA395A}" type="presParOf" srcId="{413DE531-BF2D-A345-B40C-5B1D16A8409B}" destId="{A8352874-8475-5E42-A594-3FEBD3DCABE3}" srcOrd="2" destOrd="0" presId="urn:microsoft.com/office/officeart/2008/layout/VerticalCurvedList"/>
    <dgm:cxn modelId="{66BCA046-7080-5D4C-97E1-E44B9513877E}" type="presParOf" srcId="{413DE531-BF2D-A345-B40C-5B1D16A8409B}" destId="{BF7973EC-07EA-DE4D-BF0F-1DA430950757}" srcOrd="3" destOrd="0" presId="urn:microsoft.com/office/officeart/2008/layout/VerticalCurvedList"/>
    <dgm:cxn modelId="{39F86DA5-63BA-0640-B7E0-4241505182A8}" type="presParOf" srcId="{6CC43130-586E-494A-9C15-C18B8123011D}" destId="{AF623CE0-2D51-664E-B43D-A3B51755CC7F}" srcOrd="1" destOrd="0" presId="urn:microsoft.com/office/officeart/2008/layout/VerticalCurvedList"/>
    <dgm:cxn modelId="{79711688-AC98-B14D-BBB4-BE59089A245C}" type="presParOf" srcId="{6CC43130-586E-494A-9C15-C18B8123011D}" destId="{5E264DE7-2A1E-944D-A6E6-7D5124CAD9FC}" srcOrd="2" destOrd="0" presId="urn:microsoft.com/office/officeart/2008/layout/VerticalCurvedList"/>
    <dgm:cxn modelId="{A2147C85-7E73-8748-9A26-6DA5D24D591D}" type="presParOf" srcId="{5E264DE7-2A1E-944D-A6E6-7D5124CAD9FC}" destId="{1BCA857F-0622-744C-9F53-F92291D3231A}" srcOrd="0" destOrd="0" presId="urn:microsoft.com/office/officeart/2008/layout/VerticalCurvedList"/>
    <dgm:cxn modelId="{97238ABD-0C0F-1D43-8862-1A1453D4AB16}" type="presParOf" srcId="{6CC43130-586E-494A-9C15-C18B8123011D}" destId="{C01F22EC-E404-1244-A718-A1BFFD14007E}" srcOrd="3" destOrd="0" presId="urn:microsoft.com/office/officeart/2008/layout/VerticalCurvedList"/>
    <dgm:cxn modelId="{56BAD0BE-DFFB-F34E-A6AF-5F093C7B0CA3}" type="presParOf" srcId="{6CC43130-586E-494A-9C15-C18B8123011D}" destId="{DE887F6D-8D52-374E-803C-DB35B6C27084}" srcOrd="4" destOrd="0" presId="urn:microsoft.com/office/officeart/2008/layout/VerticalCurvedList"/>
    <dgm:cxn modelId="{CCB7331B-9A6F-6E48-8EB8-02F8A5F3E5A6}" type="presParOf" srcId="{DE887F6D-8D52-374E-803C-DB35B6C27084}" destId="{D050EA6E-213C-314D-A0D5-80852A4DE4D9}" srcOrd="0" destOrd="0" presId="urn:microsoft.com/office/officeart/2008/layout/VerticalCurvedList"/>
    <dgm:cxn modelId="{5196E1DB-9430-584C-81B7-4601C16DE2B0}" type="presParOf" srcId="{6CC43130-586E-494A-9C15-C18B8123011D}" destId="{968A8416-1BBE-FE45-9755-FD6CF8530175}" srcOrd="5" destOrd="0" presId="urn:microsoft.com/office/officeart/2008/layout/VerticalCurvedList"/>
    <dgm:cxn modelId="{75C998F5-BAEA-974D-810F-A38C8D10844D}" type="presParOf" srcId="{6CC43130-586E-494A-9C15-C18B8123011D}" destId="{FDB252BA-77A8-3D4E-A598-B1C8AC969758}" srcOrd="6" destOrd="0" presId="urn:microsoft.com/office/officeart/2008/layout/VerticalCurvedList"/>
    <dgm:cxn modelId="{711EE2CD-AD18-3B45-9F95-C877958E98AA}" type="presParOf" srcId="{FDB252BA-77A8-3D4E-A598-B1C8AC969758}" destId="{1DB4E120-D088-C444-BB8A-6EA980809AC9}" srcOrd="0" destOrd="0" presId="urn:microsoft.com/office/officeart/2008/layout/VerticalCurvedList"/>
    <dgm:cxn modelId="{96513F5B-3F9E-A240-9265-09DB993EBEAA}" type="presParOf" srcId="{6CC43130-586E-494A-9C15-C18B8123011D}" destId="{69AE9404-DF7D-AF4B-90D9-C347E7A6E3FC}" srcOrd="7" destOrd="0" presId="urn:microsoft.com/office/officeart/2008/layout/VerticalCurvedList"/>
    <dgm:cxn modelId="{0D3E0E3C-90C5-B342-AF1D-473941C84EF5}" type="presParOf" srcId="{6CC43130-586E-494A-9C15-C18B8123011D}" destId="{21B197F3-00A0-A445-85EF-6F33A870B001}" srcOrd="8" destOrd="0" presId="urn:microsoft.com/office/officeart/2008/layout/VerticalCurvedList"/>
    <dgm:cxn modelId="{5EB9CEE5-FF0E-514C-884D-4DD5E06D1E89}" type="presParOf" srcId="{21B197F3-00A0-A445-85EF-6F33A870B001}" destId="{4A58CDEC-8053-8347-A6F0-E366E0947760}" srcOrd="0" destOrd="0" presId="urn:microsoft.com/office/officeart/2008/layout/VerticalCurvedList"/>
    <dgm:cxn modelId="{95467056-4365-6746-B48D-6762DE3FDBA6}" type="presParOf" srcId="{6CC43130-586E-494A-9C15-C18B8123011D}" destId="{E1A87DBE-4318-EB4B-9429-6E1ABF250AE4}" srcOrd="9" destOrd="0" presId="urn:microsoft.com/office/officeart/2008/layout/VerticalCurvedList"/>
    <dgm:cxn modelId="{3BF11EB3-033D-AD45-9F37-6321A338F41D}" type="presParOf" srcId="{6CC43130-586E-494A-9C15-C18B8123011D}" destId="{24403A3F-12F0-2244-9607-F78322A33098}" srcOrd="10" destOrd="0" presId="urn:microsoft.com/office/officeart/2008/layout/VerticalCurvedList"/>
    <dgm:cxn modelId="{50FAB2AB-B25F-6449-A933-A401A8D4C017}" type="presParOf" srcId="{24403A3F-12F0-2244-9607-F78322A33098}" destId="{ADF3C726-92DB-9B45-B287-E66F6C8B8840}" srcOrd="0" destOrd="0" presId="urn:microsoft.com/office/officeart/2008/layout/VerticalCurvedList"/>
    <dgm:cxn modelId="{A60D3630-28ED-6C4A-A121-B0FCA92EC047}" type="presParOf" srcId="{6CC43130-586E-494A-9C15-C18B8123011D}" destId="{42FDD65B-40EF-7A4B-884D-EF712C2BBA34}" srcOrd="11" destOrd="0" presId="urn:microsoft.com/office/officeart/2008/layout/VerticalCurvedList"/>
    <dgm:cxn modelId="{4C8D72EE-B20E-6540-B84A-B287F69D914D}" type="presParOf" srcId="{6CC43130-586E-494A-9C15-C18B8123011D}" destId="{0063564B-00D0-7E43-8F88-90B2C12637F9}" srcOrd="12" destOrd="0" presId="urn:microsoft.com/office/officeart/2008/layout/VerticalCurvedList"/>
    <dgm:cxn modelId="{51B0AC39-5B73-E044-8A10-B117BA6650FA}" type="presParOf" srcId="{0063564B-00D0-7E43-8F88-90B2C12637F9}" destId="{ADA1A562-92D1-C940-9122-8A66BC46C890}" srcOrd="0" destOrd="0" presId="urn:microsoft.com/office/officeart/2008/layout/VerticalCurvedList"/>
    <dgm:cxn modelId="{D700F272-C97C-F84C-A242-834E40507473}" type="presParOf" srcId="{6CC43130-586E-494A-9C15-C18B8123011D}" destId="{82223589-B86A-9F41-8DEC-5227D2FA2896}" srcOrd="13" destOrd="0" presId="urn:microsoft.com/office/officeart/2008/layout/VerticalCurvedList"/>
    <dgm:cxn modelId="{302AE35D-CC2A-864A-9752-C3D7290AC315}" type="presParOf" srcId="{6CC43130-586E-494A-9C15-C18B8123011D}" destId="{937BEFA0-67E1-7F43-9490-1C4B0BD2F599}" srcOrd="14" destOrd="0" presId="urn:microsoft.com/office/officeart/2008/layout/VerticalCurvedList"/>
    <dgm:cxn modelId="{56313DDB-1A0F-F84F-80D4-E7E662965C2B}" type="presParOf" srcId="{937BEFA0-67E1-7F43-9490-1C4B0BD2F599}" destId="{5D656B90-2B60-5E42-976E-1C07CFDCA64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3E97C-1AF0-1B4D-8176-EB22580C1162}">
      <dsp:nvSpPr>
        <dsp:cNvPr id="0" name=""/>
        <dsp:cNvSpPr/>
      </dsp:nvSpPr>
      <dsp:spPr>
        <a:xfrm>
          <a:off x="-5039157" y="-772321"/>
          <a:ext cx="6003486" cy="6003486"/>
        </a:xfrm>
        <a:prstGeom prst="blockArc">
          <a:avLst>
            <a:gd name="adj1" fmla="val 18900000"/>
            <a:gd name="adj2" fmla="val 2700000"/>
            <a:gd name="adj3" fmla="val 36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23CE0-2D51-664E-B43D-A3B51755CC7F}">
      <dsp:nvSpPr>
        <dsp:cNvPr id="0" name=""/>
        <dsp:cNvSpPr/>
      </dsp:nvSpPr>
      <dsp:spPr>
        <a:xfrm>
          <a:off x="312787" y="202699"/>
          <a:ext cx="10332863" cy="4052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1643" tIns="25400" rIns="25400" bIns="254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前言</a:t>
          </a:r>
          <a:endParaRPr lang="zh-CN" alt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kern="1200" dirty="0" smtClean="0"/>
            <a:t>PMP</a:t>
          </a:r>
          <a:r>
            <a:rPr lang="zh-CN" altLang="en-US" sz="800" kern="1200" dirty="0" smtClean="0"/>
            <a:t>全景图、能力素质模型全景图、</a:t>
          </a:r>
          <a:r>
            <a:rPr kumimoji="1" lang="zh-CN" altLang="en-US" sz="800" kern="1200" dirty="0" smtClean="0"/>
            <a:t>团队模型全景图、</a:t>
          </a:r>
          <a:r>
            <a:rPr kumimoji="1" lang="en-US" altLang="zh-CN" sz="800" kern="1200" dirty="0" smtClean="0"/>
            <a:t>Scrum</a:t>
          </a:r>
          <a:r>
            <a:rPr kumimoji="1" lang="zh-CN" altLang="en-US" sz="800" kern="1200" dirty="0" smtClean="0"/>
            <a:t>管理全景图、三层架构全景图、工作流程全景图、职位</a:t>
          </a:r>
          <a:r>
            <a:rPr kumimoji="1" lang="en-US" altLang="zh-CN" sz="800" kern="1200" dirty="0" smtClean="0"/>
            <a:t>&amp;</a:t>
          </a:r>
          <a:r>
            <a:rPr kumimoji="1" lang="zh-CN" altLang="en-US" sz="800" kern="1200" dirty="0" smtClean="0"/>
            <a:t>培训全景图、管理咨询工具箱全景图</a:t>
          </a:r>
          <a:endParaRPr lang="zh-CN" altLang="en-US" sz="800" kern="1200" dirty="0"/>
        </a:p>
      </dsp:txBody>
      <dsp:txXfrm>
        <a:off x="312787" y="202699"/>
        <a:ext cx="10332863" cy="405219"/>
      </dsp:txXfrm>
    </dsp:sp>
    <dsp:sp modelId="{1BCA857F-0622-744C-9F53-F92291D3231A}">
      <dsp:nvSpPr>
        <dsp:cNvPr id="0" name=""/>
        <dsp:cNvSpPr/>
      </dsp:nvSpPr>
      <dsp:spPr>
        <a:xfrm>
          <a:off x="59525" y="152046"/>
          <a:ext cx="506524" cy="506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F22EC-E404-1244-A718-A1BFFD14007E}">
      <dsp:nvSpPr>
        <dsp:cNvPr id="0" name=""/>
        <dsp:cNvSpPr/>
      </dsp:nvSpPr>
      <dsp:spPr>
        <a:xfrm>
          <a:off x="679750" y="810885"/>
          <a:ext cx="9965900" cy="4052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1643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事件</a:t>
          </a:r>
          <a:r>
            <a:rPr lang="en-US" altLang="zh-CN" sz="1000" kern="1200" dirty="0" smtClean="0"/>
            <a:t>/</a:t>
          </a:r>
          <a:r>
            <a:rPr lang="zh-CN" altLang="en-US" sz="1000" kern="1200" dirty="0" smtClean="0"/>
            <a:t>活动概况描述</a:t>
          </a:r>
          <a:endParaRPr lang="zh-CN" altLang="en-US" sz="1000" kern="1200" dirty="0"/>
        </a:p>
      </dsp:txBody>
      <dsp:txXfrm>
        <a:off x="679750" y="810885"/>
        <a:ext cx="9965900" cy="405219"/>
      </dsp:txXfrm>
    </dsp:sp>
    <dsp:sp modelId="{D050EA6E-213C-314D-A0D5-80852A4DE4D9}">
      <dsp:nvSpPr>
        <dsp:cNvPr id="0" name=""/>
        <dsp:cNvSpPr/>
      </dsp:nvSpPr>
      <dsp:spPr>
        <a:xfrm>
          <a:off x="426488" y="760232"/>
          <a:ext cx="506524" cy="506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A8416-1BBE-FE45-9755-FD6CF8530175}">
      <dsp:nvSpPr>
        <dsp:cNvPr id="0" name=""/>
        <dsp:cNvSpPr/>
      </dsp:nvSpPr>
      <dsp:spPr>
        <a:xfrm>
          <a:off x="880844" y="1418625"/>
          <a:ext cx="9764806" cy="4052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1643" tIns="25400" rIns="25400" bIns="254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回顾目标</a:t>
          </a:r>
          <a:endParaRPr lang="zh-CN" alt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初衷／目标</a:t>
          </a:r>
          <a:r>
            <a:rPr lang="en-US" altLang="zh-CN" sz="800" kern="1200" dirty="0" smtClean="0"/>
            <a:t>/</a:t>
          </a:r>
          <a:r>
            <a:rPr lang="zh-CN" altLang="en-US" sz="800" kern="1200" dirty="0" smtClean="0"/>
            <a:t>关键结果（</a:t>
          </a:r>
          <a:r>
            <a:rPr lang="en-US" altLang="zh-CN" sz="800" kern="1200" dirty="0" smtClean="0"/>
            <a:t>PMP</a:t>
          </a:r>
          <a:r>
            <a:rPr lang="zh-CN" altLang="en-US" sz="800" kern="1200" dirty="0" smtClean="0"/>
            <a:t>方面、能力素质模型、团队模型、软件过程</a:t>
          </a:r>
          <a:r>
            <a:rPr lang="en-US" altLang="zh-CN" sz="800" kern="1200" dirty="0" smtClean="0"/>
            <a:t>(Scrum</a:t>
          </a:r>
          <a:r>
            <a:rPr lang="zh-CN" altLang="en-US" sz="800" kern="1200" dirty="0" smtClean="0"/>
            <a:t>管理</a:t>
          </a:r>
          <a:r>
            <a:rPr lang="en-US" altLang="zh-CN" sz="800" kern="1200" dirty="0" smtClean="0"/>
            <a:t>)</a:t>
          </a:r>
          <a:r>
            <a:rPr lang="zh-CN" altLang="en-US" sz="800" kern="1200" dirty="0" smtClean="0"/>
            <a:t>、软件架构</a:t>
          </a:r>
          <a:r>
            <a:rPr lang="en-US" altLang="zh-CN" sz="800" kern="1200" dirty="0" smtClean="0"/>
            <a:t>(</a:t>
          </a:r>
          <a:r>
            <a:rPr lang="zh-CN" altLang="en-US" sz="800" kern="1200" dirty="0" smtClean="0"/>
            <a:t>三层架构</a:t>
          </a:r>
          <a:r>
            <a:rPr lang="en-US" altLang="zh-CN" sz="800" kern="1200" dirty="0" smtClean="0"/>
            <a:t>)</a:t>
          </a:r>
          <a:r>
            <a:rPr lang="zh-CN" altLang="en-US" sz="800" kern="1200" dirty="0" smtClean="0"/>
            <a:t>、工作流程、职位</a:t>
          </a:r>
          <a:r>
            <a:rPr lang="en-US" altLang="zh-CN" sz="800" kern="1200" dirty="0" smtClean="0"/>
            <a:t>&amp;</a:t>
          </a:r>
          <a:r>
            <a:rPr lang="zh-CN" altLang="en-US" sz="800" kern="1200" dirty="0" smtClean="0"/>
            <a:t>培训（员工方面）、管理咨询工具箱）</a:t>
          </a:r>
          <a:endParaRPr lang="zh-CN" altLang="en-US" sz="800" kern="1200" dirty="0"/>
        </a:p>
      </dsp:txBody>
      <dsp:txXfrm>
        <a:off x="880844" y="1418625"/>
        <a:ext cx="9764806" cy="405219"/>
      </dsp:txXfrm>
    </dsp:sp>
    <dsp:sp modelId="{1DB4E120-D088-C444-BB8A-6EA980809AC9}">
      <dsp:nvSpPr>
        <dsp:cNvPr id="0" name=""/>
        <dsp:cNvSpPr/>
      </dsp:nvSpPr>
      <dsp:spPr>
        <a:xfrm>
          <a:off x="627582" y="1367973"/>
          <a:ext cx="506524" cy="506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E9404-DF7D-AF4B-90D9-C347E7A6E3FC}">
      <dsp:nvSpPr>
        <dsp:cNvPr id="0" name=""/>
        <dsp:cNvSpPr/>
      </dsp:nvSpPr>
      <dsp:spPr>
        <a:xfrm>
          <a:off x="945051" y="2026812"/>
          <a:ext cx="9700599" cy="4052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1643" tIns="25400" rIns="25400" bIns="254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评价结果</a:t>
          </a:r>
          <a:endParaRPr lang="zh-CN" alt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亮点</a:t>
          </a:r>
          <a:r>
            <a:rPr lang="en-US" altLang="zh-CN" sz="800" kern="1200" dirty="0" smtClean="0"/>
            <a:t>/</a:t>
          </a:r>
          <a:r>
            <a:rPr lang="zh-CN" altLang="en-US" sz="800" kern="1200" dirty="0" smtClean="0"/>
            <a:t>不足（</a:t>
          </a:r>
          <a:r>
            <a:rPr lang="en-US" altLang="zh-CN" sz="800" kern="1200" dirty="0" smtClean="0"/>
            <a:t>PMP</a:t>
          </a:r>
          <a:r>
            <a:rPr lang="zh-CN" altLang="en-US" sz="800" kern="1200" dirty="0" smtClean="0"/>
            <a:t>方面、能力素质模型、团队模型、软件过程</a:t>
          </a:r>
          <a:r>
            <a:rPr lang="en-US" altLang="zh-CN" sz="800" kern="1200" dirty="0" smtClean="0"/>
            <a:t>(Scrum</a:t>
          </a:r>
          <a:r>
            <a:rPr lang="zh-CN" altLang="en-US" sz="800" kern="1200" dirty="0" smtClean="0"/>
            <a:t>管理</a:t>
          </a:r>
          <a:r>
            <a:rPr lang="en-US" altLang="zh-CN" sz="800" kern="1200" dirty="0" smtClean="0"/>
            <a:t>)</a:t>
          </a:r>
          <a:r>
            <a:rPr lang="zh-CN" altLang="en-US" sz="800" kern="1200" dirty="0" smtClean="0"/>
            <a:t>、软件架构</a:t>
          </a:r>
          <a:r>
            <a:rPr lang="en-US" altLang="zh-CN" sz="800" kern="1200" dirty="0" smtClean="0"/>
            <a:t>(</a:t>
          </a:r>
          <a:r>
            <a:rPr lang="zh-CN" altLang="en-US" sz="800" kern="1200" dirty="0" smtClean="0"/>
            <a:t>三层架构</a:t>
          </a:r>
          <a:r>
            <a:rPr lang="en-US" altLang="zh-CN" sz="800" kern="1200" dirty="0" smtClean="0"/>
            <a:t>)</a:t>
          </a:r>
          <a:r>
            <a:rPr lang="zh-CN" altLang="en-US" sz="800" kern="1200" dirty="0" smtClean="0"/>
            <a:t>、工作流程、职位</a:t>
          </a:r>
          <a:r>
            <a:rPr lang="en-US" altLang="zh-CN" sz="800" kern="1200" dirty="0" smtClean="0"/>
            <a:t>&amp;</a:t>
          </a:r>
          <a:r>
            <a:rPr lang="zh-CN" altLang="en-US" sz="800" kern="1200" dirty="0" smtClean="0"/>
            <a:t>培训（员工方面）、管理咨询工具箱）</a:t>
          </a:r>
          <a:endParaRPr lang="zh-CN" altLang="en-US" sz="800" kern="1200" dirty="0"/>
        </a:p>
      </dsp:txBody>
      <dsp:txXfrm>
        <a:off x="945051" y="2026812"/>
        <a:ext cx="9700599" cy="405219"/>
      </dsp:txXfrm>
    </dsp:sp>
    <dsp:sp modelId="{4A58CDEC-8053-8347-A6F0-E366E0947760}">
      <dsp:nvSpPr>
        <dsp:cNvPr id="0" name=""/>
        <dsp:cNvSpPr/>
      </dsp:nvSpPr>
      <dsp:spPr>
        <a:xfrm>
          <a:off x="691789" y="1976159"/>
          <a:ext cx="506524" cy="506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87DBE-4318-EB4B-9429-6E1ABF250AE4}">
      <dsp:nvSpPr>
        <dsp:cNvPr id="0" name=""/>
        <dsp:cNvSpPr/>
      </dsp:nvSpPr>
      <dsp:spPr>
        <a:xfrm>
          <a:off x="880844" y="2634998"/>
          <a:ext cx="9764806" cy="4052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1643" tIns="25400" rIns="25400" bIns="254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分析原因</a:t>
          </a:r>
          <a:endParaRPr lang="zh-CN" alt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成功关键因素</a:t>
          </a:r>
          <a:r>
            <a:rPr lang="en-US" altLang="zh-CN" sz="800" kern="1200" dirty="0" smtClean="0"/>
            <a:t>/</a:t>
          </a:r>
          <a:r>
            <a:rPr lang="zh-CN" altLang="en-US" sz="800" kern="1200" dirty="0" smtClean="0"/>
            <a:t>失败根本原因（</a:t>
          </a:r>
          <a:r>
            <a:rPr lang="en-US" altLang="zh-CN" sz="800" kern="1200" dirty="0" smtClean="0"/>
            <a:t>PMP</a:t>
          </a:r>
          <a:r>
            <a:rPr lang="zh-CN" altLang="en-US" sz="800" kern="1200" dirty="0" smtClean="0"/>
            <a:t>方面、能力素质模型、团队模型、软件过程</a:t>
          </a:r>
          <a:r>
            <a:rPr lang="en-US" altLang="zh-CN" sz="800" kern="1200" dirty="0" smtClean="0"/>
            <a:t>(Scrum</a:t>
          </a:r>
          <a:r>
            <a:rPr lang="zh-CN" altLang="en-US" sz="800" kern="1200" dirty="0" smtClean="0"/>
            <a:t>管理</a:t>
          </a:r>
          <a:r>
            <a:rPr lang="en-US" altLang="zh-CN" sz="800" kern="1200" dirty="0" smtClean="0"/>
            <a:t>)</a:t>
          </a:r>
          <a:r>
            <a:rPr lang="zh-CN" altLang="en-US" sz="800" kern="1200" dirty="0" smtClean="0"/>
            <a:t>、软件架构</a:t>
          </a:r>
          <a:r>
            <a:rPr lang="en-US" altLang="zh-CN" sz="800" kern="1200" dirty="0" smtClean="0"/>
            <a:t>(</a:t>
          </a:r>
          <a:r>
            <a:rPr lang="zh-CN" altLang="en-US" sz="800" kern="1200" dirty="0" smtClean="0"/>
            <a:t>三层架构</a:t>
          </a:r>
          <a:r>
            <a:rPr lang="en-US" altLang="zh-CN" sz="800" kern="1200" dirty="0" smtClean="0"/>
            <a:t>)</a:t>
          </a:r>
          <a:r>
            <a:rPr lang="zh-CN" altLang="en-US" sz="800" kern="1200" dirty="0" smtClean="0"/>
            <a:t>、工作流程、职位</a:t>
          </a:r>
          <a:r>
            <a:rPr lang="en-US" altLang="zh-CN" sz="800" kern="1200" dirty="0" smtClean="0"/>
            <a:t>&amp;</a:t>
          </a:r>
          <a:r>
            <a:rPr lang="zh-CN" altLang="en-US" sz="800" kern="1200" dirty="0" smtClean="0"/>
            <a:t>培训（员工方面）、管理咨询工具箱）</a:t>
          </a:r>
          <a:endParaRPr lang="zh-CN" altLang="en-US" sz="800" kern="1200" dirty="0"/>
        </a:p>
      </dsp:txBody>
      <dsp:txXfrm>
        <a:off x="880844" y="2634998"/>
        <a:ext cx="9764806" cy="405219"/>
      </dsp:txXfrm>
    </dsp:sp>
    <dsp:sp modelId="{ADF3C726-92DB-9B45-B287-E66F6C8B8840}">
      <dsp:nvSpPr>
        <dsp:cNvPr id="0" name=""/>
        <dsp:cNvSpPr/>
      </dsp:nvSpPr>
      <dsp:spPr>
        <a:xfrm>
          <a:off x="627582" y="2584345"/>
          <a:ext cx="506524" cy="506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DD65B-40EF-7A4B-884D-EF712C2BBA34}">
      <dsp:nvSpPr>
        <dsp:cNvPr id="0" name=""/>
        <dsp:cNvSpPr/>
      </dsp:nvSpPr>
      <dsp:spPr>
        <a:xfrm>
          <a:off x="679750" y="3242738"/>
          <a:ext cx="9965900" cy="4052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1643" tIns="25400" rIns="25400" bIns="254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总结经验</a:t>
          </a:r>
          <a:endParaRPr lang="zh-CN" alt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关键发现</a:t>
          </a:r>
          <a:r>
            <a:rPr lang="en-US" altLang="zh-CN" sz="800" kern="1200" dirty="0" smtClean="0"/>
            <a:t>/</a:t>
          </a:r>
          <a:r>
            <a:rPr lang="zh-CN" altLang="en-US" sz="800" kern="1200" dirty="0" smtClean="0"/>
            <a:t>行动计划（</a:t>
          </a:r>
          <a:r>
            <a:rPr lang="en-US" altLang="zh-CN" sz="800" kern="1200" dirty="0" smtClean="0"/>
            <a:t>PMP</a:t>
          </a:r>
          <a:r>
            <a:rPr lang="zh-CN" altLang="en-US" sz="800" kern="1200" dirty="0" smtClean="0"/>
            <a:t>方面、能力素质模型、团队模型、软件过程</a:t>
          </a:r>
          <a:r>
            <a:rPr lang="en-US" altLang="zh-CN" sz="800" kern="1200" dirty="0" smtClean="0"/>
            <a:t>(Scrum</a:t>
          </a:r>
          <a:r>
            <a:rPr lang="zh-CN" altLang="en-US" sz="800" kern="1200" dirty="0" smtClean="0"/>
            <a:t>管理</a:t>
          </a:r>
          <a:r>
            <a:rPr lang="en-US" altLang="zh-CN" sz="800" kern="1200" dirty="0" smtClean="0"/>
            <a:t>)</a:t>
          </a:r>
          <a:r>
            <a:rPr lang="zh-CN" altLang="en-US" sz="800" kern="1200" dirty="0" smtClean="0"/>
            <a:t>、软件架构</a:t>
          </a:r>
          <a:r>
            <a:rPr lang="en-US" altLang="zh-CN" sz="800" kern="1200" dirty="0" smtClean="0"/>
            <a:t>(</a:t>
          </a:r>
          <a:r>
            <a:rPr lang="zh-CN" altLang="en-US" sz="800" kern="1200" dirty="0" smtClean="0"/>
            <a:t>三层架构</a:t>
          </a:r>
          <a:r>
            <a:rPr lang="en-US" altLang="zh-CN" sz="800" kern="1200" dirty="0" smtClean="0"/>
            <a:t>)</a:t>
          </a:r>
          <a:r>
            <a:rPr lang="zh-CN" altLang="en-US" sz="800" kern="1200" dirty="0" smtClean="0"/>
            <a:t>、工作流程、职位</a:t>
          </a:r>
          <a:r>
            <a:rPr lang="en-US" altLang="zh-CN" sz="800" kern="1200" dirty="0" smtClean="0"/>
            <a:t>&amp;</a:t>
          </a:r>
          <a:r>
            <a:rPr lang="zh-CN" altLang="en-US" sz="800" kern="1200" dirty="0" smtClean="0"/>
            <a:t>培训（员工方面）、管理咨询工具箱）</a:t>
          </a:r>
          <a:endParaRPr lang="zh-CN" altLang="en-US" sz="800" kern="1200" dirty="0"/>
        </a:p>
      </dsp:txBody>
      <dsp:txXfrm>
        <a:off x="679750" y="3242738"/>
        <a:ext cx="9965900" cy="405219"/>
      </dsp:txXfrm>
    </dsp:sp>
    <dsp:sp modelId="{ADA1A562-92D1-C940-9122-8A66BC46C890}">
      <dsp:nvSpPr>
        <dsp:cNvPr id="0" name=""/>
        <dsp:cNvSpPr/>
      </dsp:nvSpPr>
      <dsp:spPr>
        <a:xfrm>
          <a:off x="426488" y="3192086"/>
          <a:ext cx="506524" cy="506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23589-B86A-9F41-8DEC-5227D2FA2896}">
      <dsp:nvSpPr>
        <dsp:cNvPr id="0" name=""/>
        <dsp:cNvSpPr/>
      </dsp:nvSpPr>
      <dsp:spPr>
        <a:xfrm>
          <a:off x="312787" y="3850925"/>
          <a:ext cx="10332863" cy="4052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1643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版本历史</a:t>
          </a:r>
          <a:endParaRPr lang="zh-CN" altLang="en-US" sz="1000" kern="1200" dirty="0"/>
        </a:p>
      </dsp:txBody>
      <dsp:txXfrm>
        <a:off x="312787" y="3850925"/>
        <a:ext cx="10332863" cy="405219"/>
      </dsp:txXfrm>
    </dsp:sp>
    <dsp:sp modelId="{5D656B90-2B60-5E42-976E-1C07CFDCA64D}">
      <dsp:nvSpPr>
        <dsp:cNvPr id="0" name=""/>
        <dsp:cNvSpPr/>
      </dsp:nvSpPr>
      <dsp:spPr>
        <a:xfrm>
          <a:off x="59525" y="3800272"/>
          <a:ext cx="506524" cy="506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A9EBF-0350-7048-A8FD-99E6621BEFBF}" type="datetimeFigureOut">
              <a:rPr kumimoji="1" lang="zh-CN" altLang="en-US" smtClean="0"/>
              <a:t>17/5/23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7351F-4A98-5D4B-9898-24F88A93E9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80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XX</a:t>
            </a:r>
            <a:r>
              <a:rPr kumimoji="1" lang="zh-CN" altLang="en-US" dirty="0" smtClean="0"/>
              <a:t>项目</a:t>
            </a:r>
            <a:r>
              <a:rPr kumimoji="1" lang="zh-CN" altLang="en-US" dirty="0" smtClean="0"/>
              <a:t>复盘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zh-CN" altLang="en-US" dirty="0" smtClean="0"/>
              <a:t>主题：</a:t>
            </a:r>
            <a:r>
              <a:rPr kumimoji="1" lang="en-US" altLang="zh-CN" dirty="0" smtClean="0"/>
              <a:t>XX</a:t>
            </a:r>
            <a:r>
              <a:rPr kumimoji="1" lang="zh-CN" altLang="en-US" dirty="0" smtClean="0"/>
              <a:t>项目交流工作总结</a:t>
            </a:r>
            <a:endParaRPr kumimoji="1" lang="en-US" altLang="zh-CN" dirty="0" smtClean="0"/>
          </a:p>
          <a:p>
            <a:r>
              <a:rPr kumimoji="1" lang="zh-CN" altLang="en-US" dirty="0" smtClean="0"/>
              <a:t>时间：</a:t>
            </a:r>
            <a:r>
              <a:rPr kumimoji="1" lang="en-US" altLang="zh-CN" dirty="0" smtClean="0"/>
              <a:t>XX/XX/XX</a:t>
            </a:r>
          </a:p>
          <a:p>
            <a:r>
              <a:rPr kumimoji="1" lang="zh-CN" altLang="en-US" dirty="0" smtClean="0"/>
              <a:t>地点：</a:t>
            </a:r>
            <a:r>
              <a:rPr kumimoji="1" lang="en-US" altLang="zh-CN" dirty="0" smtClean="0"/>
              <a:t>XX</a:t>
            </a:r>
          </a:p>
          <a:p>
            <a:r>
              <a:rPr kumimoji="1" lang="zh-CN" altLang="en-US" dirty="0" smtClean="0"/>
              <a:t>参与人：</a:t>
            </a:r>
            <a:r>
              <a:rPr kumimoji="1" lang="en-US" altLang="zh-CN" dirty="0" smtClean="0"/>
              <a:t>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14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管理咨询工具箱全景图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686232"/>
              </p:ext>
            </p:extLst>
          </p:nvPr>
        </p:nvGraphicFramePr>
        <p:xfrm>
          <a:off x="1096963" y="1846263"/>
          <a:ext cx="10058400" cy="4859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1005840"/>
                <a:gridCol w="1005840"/>
                <a:gridCol w="1005840"/>
                <a:gridCol w="1005840"/>
                <a:gridCol w="1005840"/>
                <a:gridCol w="1005840"/>
                <a:gridCol w="1005840"/>
                <a:gridCol w="1005840"/>
                <a:gridCol w="1005840"/>
              </a:tblGrid>
              <a:tr h="364489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通用管理工具包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分析沟通问题工具包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管理方式工具包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员工评价工具包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公司整体工具包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战略制定工具包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企业内部工具包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项目管理工具包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流程</a:t>
                      </a:r>
                      <a:r>
                        <a:rPr lang="en-US" altLang="zh-CN" sz="1200" dirty="0" smtClean="0"/>
                        <a:t>&amp;</a:t>
                      </a:r>
                      <a:r>
                        <a:rPr lang="zh-CN" altLang="en-US" sz="1200" dirty="0" smtClean="0"/>
                        <a:t>质量管理工具包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其他工具包</a:t>
                      </a:r>
                      <a:endParaRPr lang="zh-CN" altLang="en-US" sz="1200" dirty="0"/>
                    </a:p>
                  </a:txBody>
                  <a:tcPr/>
                </a:tc>
              </a:tr>
              <a:tr h="365309"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生命周期理论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因果分析图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管理方格图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平衡计分卡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麦肯锡</a:t>
                      </a:r>
                      <a:r>
                        <a:rPr lang="en-US" altLang="zh-CN" sz="900" dirty="0" smtClean="0">
                          <a:solidFill>
                            <a:srgbClr val="FF0000"/>
                          </a:solidFill>
                        </a:rPr>
                        <a:t>7s</a:t>
                      </a:r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模型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波士顿矩阵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企业内部要素评定矩阵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项目管理知识体系指南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rgbClr val="FF0000"/>
                          </a:solidFill>
                        </a:rPr>
                        <a:t>PDCA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CN" sz="900" dirty="0" smtClean="0"/>
                        <a:t>PEST</a:t>
                      </a:r>
                      <a:r>
                        <a:rPr lang="zh-CN" altLang="it-IT" sz="900" dirty="0" smtClean="0"/>
                        <a:t>分析法</a:t>
                      </a:r>
                      <a:endParaRPr lang="zh-CN" altLang="en-US" sz="900" dirty="0"/>
                    </a:p>
                  </a:txBody>
                  <a:tcPr/>
                </a:tc>
              </a:tr>
              <a:tr h="205821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80/20</a:t>
                      </a:r>
                      <a:r>
                        <a:rPr lang="zh-CN" altLang="en-US" sz="900" dirty="0" smtClean="0"/>
                        <a:t>规则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头脑风暴法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情景管理理论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行为事件访谈法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价值链分析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通用矩阵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网络图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业务流程重组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EVA</a:t>
                      </a:r>
                      <a:r>
                        <a:rPr lang="zh-CN" altLang="en-US" sz="900" dirty="0" smtClean="0"/>
                        <a:t>即经济增加值</a:t>
                      </a:r>
                      <a:endParaRPr lang="zh-CN" altLang="en-US" sz="900" dirty="0"/>
                    </a:p>
                  </a:txBody>
                  <a:tcPr/>
                </a:tc>
              </a:tr>
              <a:tr h="364489"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组织文化细分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因果分析图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六顶思考帽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360‘</a:t>
                      </a:r>
                      <a:r>
                        <a:rPr lang="zh-CN" altLang="en-US" sz="900" dirty="0" smtClean="0"/>
                        <a:t>评价法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产品－市场演变矩阵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六西格玛管理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354677"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利益相关者分析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决策树分析法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员工价值生命周期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KPI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定向政策矩阵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364489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麦肯锡</a:t>
                      </a:r>
                      <a:r>
                        <a:rPr lang="en-US" altLang="zh-CN" sz="9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步法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岗位价值评估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产品市场多元化矩阵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364489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rgbClr val="FF0000"/>
                          </a:solidFill>
                        </a:rPr>
                        <a:t>5W2H</a:t>
                      </a:r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法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</a:rPr>
                        <a:t>工作测量法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麦肯锡三层面理论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364489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雷达图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波特五力量分析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364489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行业竞争结构分析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510284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行业内的战略群体分析矩阵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218693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SWOT</a:t>
                      </a:r>
                      <a:r>
                        <a:rPr lang="zh-CN" altLang="en-US" sz="900" dirty="0" smtClean="0"/>
                        <a:t>分析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510284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战略地位和行为评估矩阵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218693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战略钟模型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60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活动概况描述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089021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725"/>
                <a:gridCol w="82526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文档资料来源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文档名称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项目过程资料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SVN</a:t>
                      </a:r>
                      <a:r>
                        <a:rPr lang="zh-CN" altLang="en-US" dirty="0" smtClean="0"/>
                        <a:t>文档记录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项目回顾资料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XX-</a:t>
                      </a:r>
                      <a:r>
                        <a:rPr lang="zh-CN" altLang="en-US" dirty="0" smtClean="0"/>
                        <a:t>甘特图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XX-</a:t>
                      </a:r>
                      <a:r>
                        <a:rPr lang="zh-CN" altLang="en-US" dirty="0" smtClean="0"/>
                        <a:t>人员配置图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</a:t>
                      </a:r>
                      <a:r>
                        <a:rPr lang="zh-CN" altLang="en-US" dirty="0" smtClean="0"/>
                        <a:t>项目计划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回顾目标－初衷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299176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、目标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、目标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、目标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、目标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6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回顾目标－目标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关键结果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67819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目标</a:t>
                      </a:r>
                      <a:r>
                        <a:rPr lang="en-US" altLang="zh-CN" dirty="0" smtClean="0"/>
                        <a:t>/ </a:t>
                      </a:r>
                      <a:r>
                        <a:rPr lang="zh-CN" altLang="en-US" dirty="0" smtClean="0"/>
                        <a:t>关键结果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、目标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、目标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、目标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、目标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124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评价结果－亮点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542123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亮点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、亮点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r>
                        <a:rPr lang="zh-CN" altLang="en-US" smtClean="0"/>
                        <a:t>、亮点</a:t>
                      </a:r>
                      <a:r>
                        <a:rPr lang="en-US" altLang="zh-CN" smtClean="0"/>
                        <a:t>2</a:t>
                      </a:r>
                      <a:r>
                        <a:rPr lang="zh-CN" altLang="en-US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91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评价结果－亮点－</a:t>
            </a:r>
            <a:r>
              <a:rPr kumimoji="1" lang="en-US" altLang="zh-CN" dirty="0" smtClean="0"/>
              <a:t>PMP</a:t>
            </a:r>
            <a:r>
              <a:rPr kumimoji="1" lang="zh-CN" altLang="en-US" dirty="0" smtClean="0"/>
              <a:t>方面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64148"/>
              </p:ext>
            </p:extLst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130"/>
                <a:gridCol w="78592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知识领域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项目整合管理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项目范围管理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涉及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项目时间管理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项目成本管理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项目质量管理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项目人力资源管理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涉及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项目沟通管理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项目风险管理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项目采购管理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项目干系人管理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涉及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529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评价结果－亮点－</a:t>
            </a:r>
            <a:r>
              <a:rPr kumimoji="1" lang="en-US" altLang="zh-CN" dirty="0" smtClean="0"/>
              <a:t>PMP</a:t>
            </a:r>
            <a:r>
              <a:rPr kumimoji="1" lang="zh-CN" altLang="en-US" dirty="0" smtClean="0"/>
              <a:t>详情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831175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660"/>
                <a:gridCol w="78167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范围名称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、需求收集合理。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WBS</a:t>
                      </a:r>
                      <a:r>
                        <a:rPr lang="zh-CN" altLang="en-US" dirty="0" smtClean="0"/>
                        <a:t>文档制作合理。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项目人力资源管理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、项目团队建设按计划进行。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、人员流动正常。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项目干系人管理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、项目干系人制作合理。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06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评价结果－亮点－能力素质模型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125051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051"/>
                <a:gridCol w="81463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素质名称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具体表现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学习领悟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、对于新知识的学习能力比较不错，仍有提高的空间。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分析式思维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、有雏形，需要进一步提高。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归纳思维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、有雏形，需要进一步提高。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smtClean="0">
                          <a:solidFill>
                            <a:srgbClr val="333333"/>
                          </a:solidFill>
                          <a:effectLst/>
                          <a:latin typeface="Helvetica Neue" charset="0"/>
                        </a:rPr>
                        <a:t>信息收集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、有雏形，需要进一步提高。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4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评价结果－亮点－团队模型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864801"/>
              </p:ext>
            </p:extLst>
          </p:nvPr>
        </p:nvGraphicFramePr>
        <p:xfrm>
          <a:off x="1096963" y="1846263"/>
          <a:ext cx="100584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521"/>
                <a:gridCol w="8188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具体表现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项目组角色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zh-CN" altLang="en-US" sz="1800" dirty="0" smtClean="0"/>
                        <a:t>表现层</a:t>
                      </a:r>
                      <a:r>
                        <a:rPr lang="en-US" altLang="zh-CN" sz="1800" dirty="0" smtClean="0"/>
                        <a:t>JS</a:t>
                      </a:r>
                      <a:r>
                        <a:rPr lang="zh-CN" altLang="en-US" sz="1800" dirty="0" smtClean="0"/>
                        <a:t>开发工程师、业务逻辑层</a:t>
                      </a:r>
                      <a:r>
                        <a:rPr lang="en-US" altLang="zh-CN" sz="1800" dirty="0" smtClean="0"/>
                        <a:t>JS</a:t>
                      </a:r>
                      <a:r>
                        <a:rPr lang="zh-CN" altLang="en-US" sz="1800" dirty="0" smtClean="0"/>
                        <a:t>开发工程师、数据访问层</a:t>
                      </a:r>
                      <a:r>
                        <a:rPr lang="en-US" altLang="zh-CN" sz="1800" dirty="0" smtClean="0"/>
                        <a:t>JS</a:t>
                      </a:r>
                      <a:r>
                        <a:rPr lang="zh-CN" altLang="en-US" sz="1800" dirty="0" smtClean="0"/>
                        <a:t>开发工程师三种角色已有雏形，但也存在提高的空间。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职位系统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、已有雏形，需要进一步提高。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培训系统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、已有雏形，需要进一步提高。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沟通系统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、已有雏形，需要进一步提高。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知识管理系统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、已有雏形，需要进一步提高。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764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评价结果－亮点－</a:t>
            </a:r>
            <a:r>
              <a:rPr kumimoji="1" lang="en-US" altLang="zh-CN" dirty="0" smtClean="0"/>
              <a:t>Scrum</a:t>
            </a:r>
            <a:r>
              <a:rPr kumimoji="1" lang="zh-CN" altLang="en-US" dirty="0" smtClean="0"/>
              <a:t>管理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751419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63"/>
                <a:gridCol w="78486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具体表现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、时间盒相关流程具备雏形，但是不够完善。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规则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、结合项目实际情况定义了部分工作规则。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69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408162"/>
              </p:ext>
            </p:extLst>
          </p:nvPr>
        </p:nvGraphicFramePr>
        <p:xfrm>
          <a:off x="1096962" y="1846263"/>
          <a:ext cx="10705177" cy="4458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455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评价结果－亮点－三层架构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89148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256"/>
                <a:gridCol w="82101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具体表现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三层架构认识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、项目组成员对于三层架构有一定的认知。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178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评价结果－亮点－工作流程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547785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274"/>
                <a:gridCol w="80081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项目风险评估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、已有雏形，但仍然需要完善。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项目资产管理流程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、完善度比较高。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评审流程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、已有雏形，但仍然需要完善。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279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评价结果－亮点－职位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培训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308156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623"/>
                <a:gridCol w="82207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员工姓名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具体表现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杜鑫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、担任项目组开发组长角色。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、担任项目组业务逻辑层</a:t>
                      </a:r>
                      <a:r>
                        <a:rPr lang="en-US" altLang="zh-CN" dirty="0" smtClean="0"/>
                        <a:t>JS</a:t>
                      </a:r>
                      <a:r>
                        <a:rPr lang="zh-CN" altLang="en-US" dirty="0" smtClean="0"/>
                        <a:t>开发程序员角色。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、担任项目组数据访问层</a:t>
                      </a:r>
                      <a:r>
                        <a:rPr lang="en-US" altLang="zh-CN" dirty="0" smtClean="0"/>
                        <a:t>JS</a:t>
                      </a:r>
                      <a:r>
                        <a:rPr lang="zh-CN" altLang="en-US" dirty="0" smtClean="0"/>
                        <a:t>开发程序员角色。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胡金强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、担任项目组表现层</a:t>
                      </a:r>
                      <a:r>
                        <a:rPr lang="en-US" altLang="zh-CN" dirty="0" smtClean="0"/>
                        <a:t>JS</a:t>
                      </a:r>
                      <a:r>
                        <a:rPr lang="zh-CN" altLang="en-US" dirty="0" smtClean="0"/>
                        <a:t>开发程序员角色。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、担任项目组业务逻辑层</a:t>
                      </a:r>
                      <a:r>
                        <a:rPr lang="en-US" altLang="zh-CN" dirty="0" smtClean="0"/>
                        <a:t>JS</a:t>
                      </a:r>
                      <a:r>
                        <a:rPr lang="zh-CN" altLang="en-US" dirty="0" smtClean="0"/>
                        <a:t>开发程序员角色。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3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评价结果－亮点－管理咨询工具箱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13201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660"/>
                <a:gridCol w="78167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具体表现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451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评价结果－不足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748473"/>
              </p:ext>
            </p:extLst>
          </p:nvPr>
        </p:nvGraphicFramePr>
        <p:xfrm>
          <a:off x="1096963" y="1846263"/>
          <a:ext cx="100584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移动风控</a:t>
                      </a:r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工作估算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中信</a:t>
                      </a:r>
                      <a:r>
                        <a:rPr lang="en-US" altLang="zh-CN" dirty="0" smtClean="0"/>
                        <a:t>-0222.xlsx </a:t>
                      </a:r>
                      <a:r>
                        <a:rPr lang="zh-CN" altLang="en-US" dirty="0" smtClean="0"/>
                        <a:t>文档不足点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、整体上没有严格遵守项目工作计划，测试组计划</a:t>
                      </a:r>
                      <a:r>
                        <a:rPr lang="en-US" altLang="zh-CN" dirty="0" smtClean="0"/>
                        <a:t>2017/03/27</a:t>
                      </a:r>
                      <a:r>
                        <a:rPr lang="zh-CN" altLang="en-US" dirty="0" smtClean="0"/>
                        <a:t>进入测试，截止到上线日期</a:t>
                      </a:r>
                      <a:r>
                        <a:rPr lang="en-US" altLang="zh-CN" dirty="0" smtClean="0"/>
                        <a:t>2017/04/14</a:t>
                      </a:r>
                      <a:r>
                        <a:rPr lang="zh-CN" altLang="en-US" dirty="0" smtClean="0"/>
                        <a:t>，有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个工作日的时间修复测试发现的</a:t>
                      </a:r>
                      <a:r>
                        <a:rPr lang="en-US" altLang="zh-CN" dirty="0" smtClean="0"/>
                        <a:t>bug</a:t>
                      </a:r>
                      <a:r>
                        <a:rPr lang="zh-CN" altLang="en-US" dirty="0" smtClean="0"/>
                        <a:t>。</a:t>
                      </a:r>
                    </a:p>
                    <a:p>
                      <a:r>
                        <a:rPr lang="zh-CN" altLang="en-US" dirty="0" smtClean="0"/>
                        <a:t>实际上内部测试组</a:t>
                      </a:r>
                      <a:r>
                        <a:rPr lang="en-US" altLang="zh-CN" dirty="0" smtClean="0"/>
                        <a:t>2017/04/10</a:t>
                      </a:r>
                      <a:r>
                        <a:rPr lang="zh-CN" altLang="en-US" dirty="0" smtClean="0"/>
                        <a:t>进入测试，截止到上线器</a:t>
                      </a:r>
                      <a:r>
                        <a:rPr lang="en-US" altLang="zh-CN" dirty="0" smtClean="0"/>
                        <a:t>2017/04/14</a:t>
                      </a:r>
                      <a:r>
                        <a:rPr lang="zh-CN" altLang="en-US" dirty="0" smtClean="0"/>
                        <a:t>，只有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个工作日的时间修复测试发现的</a:t>
                      </a:r>
                      <a:r>
                        <a:rPr lang="en-US" altLang="zh-CN" dirty="0" smtClean="0"/>
                        <a:t>bug</a:t>
                      </a:r>
                      <a:r>
                        <a:rPr lang="zh-CN" altLang="en-US" dirty="0" smtClean="0"/>
                        <a:t>。</a:t>
                      </a:r>
                    </a:p>
                    <a:p>
                      <a:r>
                        <a:rPr lang="zh-CN" altLang="en-US" dirty="0" smtClean="0"/>
                        <a:t>实际项目组修复内部测试组发现的</a:t>
                      </a:r>
                      <a:r>
                        <a:rPr lang="en-US" altLang="zh-CN" dirty="0" smtClean="0"/>
                        <a:t>bug</a:t>
                      </a:r>
                      <a:r>
                        <a:rPr lang="zh-CN" altLang="en-US" dirty="0" smtClean="0"/>
                        <a:t>花费时间约为</a:t>
                      </a:r>
                      <a:r>
                        <a:rPr lang="en-US" altLang="zh-CN" dirty="0" smtClean="0"/>
                        <a:t>15</a:t>
                      </a:r>
                      <a:r>
                        <a:rPr lang="zh-CN" altLang="en-US" dirty="0" smtClean="0"/>
                        <a:t>个工作日。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、项目工作计划中没有设立客户测试组的验收测试时间。</a:t>
                      </a:r>
                    </a:p>
                    <a:p>
                      <a:r>
                        <a:rPr lang="zh-CN" altLang="en-US" dirty="0" smtClean="0"/>
                        <a:t>实际项目中修复客户测试组发现的</a:t>
                      </a:r>
                      <a:r>
                        <a:rPr lang="en-US" altLang="zh-CN" dirty="0" smtClean="0"/>
                        <a:t>bug</a:t>
                      </a:r>
                      <a:r>
                        <a:rPr lang="zh-CN" altLang="en-US" dirty="0" smtClean="0"/>
                        <a:t>已经花费约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个工作日。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905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评价结果－</a:t>
            </a:r>
            <a:r>
              <a:rPr kumimoji="1" lang="zh-CN" altLang="en-US" dirty="0" smtClean="0"/>
              <a:t>不足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055482"/>
              </p:ext>
            </p:extLst>
          </p:nvPr>
        </p:nvGraphicFramePr>
        <p:xfrm>
          <a:off x="1096963" y="1846263"/>
          <a:ext cx="100584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成都农商银行项目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甘特图</a:t>
                      </a:r>
                      <a:r>
                        <a:rPr lang="en-US" altLang="zh-CN" dirty="0" smtClean="0"/>
                        <a:t>.pdf </a:t>
                      </a:r>
                      <a:r>
                        <a:rPr lang="zh-CN" altLang="en-US" dirty="0" smtClean="0"/>
                        <a:t>文档不足点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、事件</a:t>
                      </a:r>
                      <a:r>
                        <a:rPr lang="en-US" altLang="zh-CN" dirty="0" smtClean="0"/>
                        <a:t>4.5:</a:t>
                      </a:r>
                      <a:r>
                        <a:rPr lang="zh-CN" altLang="en-US" dirty="0" smtClean="0"/>
                        <a:t>苹果证书配置手机的</a:t>
                      </a:r>
                      <a:r>
                        <a:rPr lang="en-US" altLang="zh-CN" dirty="0" smtClean="0"/>
                        <a:t>UUID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bug</a:t>
                      </a:r>
                      <a:r>
                        <a:rPr lang="zh-CN" altLang="en-US" dirty="0" smtClean="0"/>
                        <a:t>。</a:t>
                      </a:r>
                      <a:r>
                        <a:rPr lang="en-US" altLang="zh-CN" dirty="0" smtClean="0"/>
                        <a:t>iOS</a:t>
                      </a:r>
                      <a:r>
                        <a:rPr lang="zh-CN" altLang="en-US" dirty="0" smtClean="0"/>
                        <a:t>开发人员对苹果证书机制了解不充分。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、事件</a:t>
                      </a:r>
                      <a:r>
                        <a:rPr lang="en-US" altLang="zh-CN" dirty="0" smtClean="0"/>
                        <a:t>5.4:</a:t>
                      </a:r>
                      <a:r>
                        <a:rPr lang="zh-CN" altLang="en-US" dirty="0" smtClean="0"/>
                        <a:t>业务流程、代码架构重构。项目组中缺少架构师一职，导致普通开发人员设计的架构无法满足业务需求。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、事件</a:t>
                      </a:r>
                      <a:r>
                        <a:rPr lang="en-US" altLang="zh-CN" dirty="0" smtClean="0"/>
                        <a:t>9.3:</a:t>
                      </a:r>
                      <a:r>
                        <a:rPr lang="zh-CN" altLang="en-US" dirty="0" smtClean="0"/>
                        <a:t>苹果证书问题导致打包失败，无法进行测试。原因同事件</a:t>
                      </a:r>
                      <a:r>
                        <a:rPr lang="en-US" altLang="zh-CN" dirty="0" smtClean="0"/>
                        <a:t>4.5</a:t>
                      </a:r>
                      <a:r>
                        <a:rPr lang="zh-CN" altLang="en-US" dirty="0" smtClean="0"/>
                        <a:t>，同一个错误犯了第二次。属于</a:t>
                      </a:r>
                      <a:r>
                        <a:rPr lang="en-US" altLang="zh-CN" dirty="0" smtClean="0"/>
                        <a:t>iOS</a:t>
                      </a:r>
                      <a:r>
                        <a:rPr lang="zh-CN" altLang="en-US" dirty="0" smtClean="0"/>
                        <a:t>开发人员的低级错误。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、事件</a:t>
                      </a:r>
                      <a:r>
                        <a:rPr lang="en-US" altLang="zh-CN" dirty="0" smtClean="0"/>
                        <a:t>9.4:</a:t>
                      </a:r>
                      <a:r>
                        <a:rPr lang="zh-CN" altLang="en-US" dirty="0" smtClean="0"/>
                        <a:t>前置的兼容性问题。前置开发人员对于服务器开发环境、测试环境、生产环境没有统一的认识。导致开发的代码由于服务器环境的不一致出现的兼容性问题。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、事件</a:t>
                      </a:r>
                      <a:r>
                        <a:rPr lang="en-US" altLang="zh-CN" dirty="0" smtClean="0"/>
                        <a:t>10:</a:t>
                      </a:r>
                      <a:r>
                        <a:rPr lang="zh-CN" altLang="en-US" dirty="0" smtClean="0"/>
                        <a:t>上线日期。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、事件</a:t>
                      </a:r>
                      <a:r>
                        <a:rPr lang="en-US" altLang="zh-CN" dirty="0" smtClean="0"/>
                        <a:t>12.2:</a:t>
                      </a:r>
                      <a:r>
                        <a:rPr lang="zh-CN" altLang="en-US" dirty="0" smtClean="0"/>
                        <a:t>银行使用错误的证书打包（</a:t>
                      </a:r>
                      <a:r>
                        <a:rPr lang="en-US" altLang="zh-CN" dirty="0" smtClean="0"/>
                        <a:t>iOS</a:t>
                      </a:r>
                      <a:r>
                        <a:rPr lang="zh-CN" altLang="en-US" dirty="0" smtClean="0"/>
                        <a:t>端）。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、事件</a:t>
                      </a:r>
                      <a:r>
                        <a:rPr lang="en-US" altLang="zh-CN" dirty="0" smtClean="0"/>
                        <a:t>12.3:vpn</a:t>
                      </a:r>
                      <a:r>
                        <a:rPr lang="zh-CN" altLang="en-US" dirty="0" smtClean="0"/>
                        <a:t>封装问题导致</a:t>
                      </a:r>
                      <a:r>
                        <a:rPr lang="en-US" altLang="zh-CN" dirty="0" smtClean="0"/>
                        <a:t>cookies</a:t>
                      </a:r>
                      <a:r>
                        <a:rPr lang="zh-CN" altLang="en-US" dirty="0" smtClean="0"/>
                        <a:t>丢失（</a:t>
                      </a:r>
                      <a:r>
                        <a:rPr lang="en-US" altLang="zh-CN" dirty="0" smtClean="0"/>
                        <a:t>iOS</a:t>
                      </a:r>
                      <a:r>
                        <a:rPr lang="zh-CN" altLang="en-US" dirty="0" smtClean="0"/>
                        <a:t>端）。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、事件</a:t>
                      </a:r>
                      <a:r>
                        <a:rPr lang="en-US" altLang="zh-CN" dirty="0" smtClean="0"/>
                        <a:t>12.1:vpn</a:t>
                      </a:r>
                      <a:r>
                        <a:rPr lang="zh-CN" altLang="en-US" dirty="0" smtClean="0"/>
                        <a:t>导致</a:t>
                      </a:r>
                      <a:r>
                        <a:rPr lang="en-US" altLang="zh-CN" dirty="0" smtClean="0"/>
                        <a:t>android</a:t>
                      </a:r>
                      <a:r>
                        <a:rPr lang="zh-CN" altLang="en-US" dirty="0" smtClean="0"/>
                        <a:t>闪退问题。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606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评价结果－</a:t>
            </a:r>
            <a:r>
              <a:rPr kumimoji="1" lang="zh-CN" altLang="en-US" dirty="0" smtClean="0"/>
              <a:t>不足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183926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成都农商银行项目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甘特图</a:t>
                      </a:r>
                      <a:r>
                        <a:rPr lang="en-US" altLang="zh-CN" dirty="0" smtClean="0"/>
                        <a:t>.pdf </a:t>
                      </a:r>
                      <a:r>
                        <a:rPr lang="zh-CN" altLang="en-US" dirty="0" smtClean="0"/>
                        <a:t>文档不足点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、事件</a:t>
                      </a:r>
                      <a:r>
                        <a:rPr lang="en-US" altLang="zh-CN" dirty="0" smtClean="0"/>
                        <a:t>13:iOS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android</a:t>
                      </a:r>
                      <a:r>
                        <a:rPr lang="zh-CN" altLang="en-US" dirty="0" smtClean="0"/>
                        <a:t>的增量更新测试。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、事件</a:t>
                      </a:r>
                      <a:r>
                        <a:rPr lang="en-US" altLang="zh-CN" dirty="0" smtClean="0"/>
                        <a:t>14.1:</a:t>
                      </a:r>
                      <a:r>
                        <a:rPr lang="zh-CN" altLang="en-US" dirty="0" smtClean="0"/>
                        <a:t>行方测试人员介入。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117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评价结果－不足－</a:t>
            </a:r>
            <a:r>
              <a:rPr kumimoji="1" lang="en-US" altLang="zh-CN" dirty="0" smtClean="0"/>
              <a:t>PMP</a:t>
            </a:r>
            <a:r>
              <a:rPr kumimoji="1" lang="zh-CN" altLang="en-US" dirty="0" smtClean="0"/>
              <a:t>方面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59150"/>
              </p:ext>
            </p:extLst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130"/>
                <a:gridCol w="78592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知识领域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项目整合管理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涉及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项目范围管理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项目时间管理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涉及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项目成本管理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项目质量管理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项目人力资源管理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项目沟通管理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涉及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项目风险管理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涉及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项目采购管理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项目干系人管理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198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评价结果－不足－</a:t>
            </a:r>
            <a:r>
              <a:rPr kumimoji="1" lang="en-US" altLang="zh-CN" dirty="0" smtClean="0"/>
              <a:t>PMP</a:t>
            </a:r>
            <a:r>
              <a:rPr kumimoji="1" lang="zh-CN" altLang="en-US" dirty="0" smtClean="0"/>
              <a:t>详情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168363"/>
              </p:ext>
            </p:extLst>
          </p:nvPr>
        </p:nvGraphicFramePr>
        <p:xfrm>
          <a:off x="1096963" y="1846263"/>
          <a:ext cx="100584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521"/>
                <a:gridCol w="8188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范围名称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项目整合管理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、项目开发环境、测试环境、生产环境未统一。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项目时间管理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、项目生命周期设计不合理，缺少客户验收测试阶段。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、项目控制进度不严格，内部测试组介入时间严重延期。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项目沟通管理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、项目团队沟通不透明，项目团队成员对于部分沟通内容不知道。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、项目团队沟通渠道不统一，无法进行沟通信息的收集、发布等。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、项目团队沟通方式不统一，例如使用的沟通方法：</a:t>
                      </a:r>
                      <a:r>
                        <a:rPr lang="en-US" altLang="zh-CN" dirty="0" smtClean="0"/>
                        <a:t>5W2H</a:t>
                      </a:r>
                      <a:r>
                        <a:rPr lang="zh-CN" altLang="en-US" dirty="0" smtClean="0"/>
                        <a:t>方法，注重沟通过程的记录、流程化。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项目风险管理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、对于未知领域没有风险意识。例如：银行使用</a:t>
                      </a:r>
                      <a:r>
                        <a:rPr lang="en-US" altLang="zh-CN" dirty="0" err="1" smtClean="0"/>
                        <a:t>vpn</a:t>
                      </a:r>
                      <a:r>
                        <a:rPr lang="zh-CN" altLang="en-US" dirty="0" smtClean="0"/>
                        <a:t>封装安装包，没有对此工作进行提前调研。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、项目生命周期的风险认识不足。例如：缺少必须的生命周期阶段。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706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评价结果－不足－能力素质模型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82435"/>
              </p:ext>
            </p:extLst>
          </p:nvPr>
        </p:nvGraphicFramePr>
        <p:xfrm>
          <a:off x="1096963" y="1846263"/>
          <a:ext cx="10058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051"/>
                <a:gridCol w="81463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素质名称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具体表现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开发环境统一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、主要表现在前置环境混乱。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iOS</a:t>
                      </a:r>
                      <a:r>
                        <a:rPr lang="zh-CN" altLang="en-US" dirty="0" smtClean="0"/>
                        <a:t>证书的配置管理方面混乱。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主动汇报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、遇到问题，不及时汇报；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、对于安排的工作，不主动汇报工作进度。例如：增量更新的测试工作。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全局观念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、项目生命周期的整体把控存在不足。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、平台技术、功能的整体把控存在不足。例如：在不了解整体流程的情况下，就开始进行工作。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84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PMP</a:t>
            </a:r>
            <a:r>
              <a:rPr kumimoji="1" lang="zh-CN" altLang="en-US" dirty="0" smtClean="0"/>
              <a:t>全景图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805353"/>
              </p:ext>
            </p:extLst>
          </p:nvPr>
        </p:nvGraphicFramePr>
        <p:xfrm>
          <a:off x="1096963" y="1846265"/>
          <a:ext cx="10058400" cy="486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  <a:gridCol w="1676400"/>
              </a:tblGrid>
              <a:tr h="335471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</a:rPr>
                        <a:t>知识领域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启动过程组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规划过程组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执行过程组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监控过程组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收尾过程组</a:t>
                      </a:r>
                    </a:p>
                  </a:txBody>
                  <a:tcPr marL="82550" marR="82550" marT="38100" marB="38100" anchor="ctr"/>
                </a:tc>
              </a:tr>
              <a:tr h="312703"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effectLst/>
                        </a:rPr>
                        <a:t>项目整合管理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4.1</a:t>
                      </a:r>
                      <a:r>
                        <a:rPr lang="zh-CN" altLang="en-US" sz="800">
                          <a:effectLst/>
                        </a:rPr>
                        <a:t>制定项目章程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effectLst/>
                        </a:rPr>
                        <a:t>4.2</a:t>
                      </a:r>
                      <a:r>
                        <a:rPr lang="zh-CN" altLang="en-US" sz="800" dirty="0">
                          <a:effectLst/>
                        </a:rPr>
                        <a:t>制定项目管理计划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4.3</a:t>
                      </a:r>
                      <a:r>
                        <a:rPr lang="zh-CN" altLang="en-US" sz="800">
                          <a:effectLst/>
                        </a:rPr>
                        <a:t>指导与管理项目工作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4.4</a:t>
                      </a:r>
                      <a:r>
                        <a:rPr lang="zh-CN" altLang="en-US" sz="800">
                          <a:effectLst/>
                        </a:rPr>
                        <a:t>监控项目工作</a:t>
                      </a:r>
                      <a:br>
                        <a:rPr lang="zh-CN" altLang="en-US" sz="800">
                          <a:effectLst/>
                        </a:rPr>
                      </a:br>
                      <a:r>
                        <a:rPr lang="en-US" altLang="zh-CN" sz="800">
                          <a:effectLst/>
                        </a:rPr>
                        <a:t>4.5</a:t>
                      </a:r>
                      <a:r>
                        <a:rPr lang="zh-CN" altLang="en-US" sz="800">
                          <a:effectLst/>
                        </a:rPr>
                        <a:t>实施整体变更控制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4.6</a:t>
                      </a:r>
                      <a:r>
                        <a:rPr lang="zh-CN" altLang="en-US" sz="800">
                          <a:effectLst/>
                        </a:rPr>
                        <a:t>结束项目或阶段</a:t>
                      </a:r>
                    </a:p>
                  </a:txBody>
                  <a:tcPr marL="82550" marR="82550" marT="38100" marB="38100" anchor="ctr"/>
                </a:tc>
              </a:tr>
              <a:tr h="539670"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项目范围管理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5.1</a:t>
                      </a:r>
                      <a:r>
                        <a:rPr lang="zh-CN" altLang="en-US" sz="800">
                          <a:effectLst/>
                        </a:rPr>
                        <a:t>规划范围管理</a:t>
                      </a:r>
                      <a:br>
                        <a:rPr lang="zh-CN" altLang="en-US" sz="800">
                          <a:effectLst/>
                        </a:rPr>
                      </a:br>
                      <a:r>
                        <a:rPr lang="en-US" altLang="zh-CN" sz="800">
                          <a:effectLst/>
                        </a:rPr>
                        <a:t>5.2</a:t>
                      </a:r>
                      <a:r>
                        <a:rPr lang="zh-CN" altLang="en-US" sz="800">
                          <a:effectLst/>
                        </a:rPr>
                        <a:t>收集需求</a:t>
                      </a:r>
                      <a:br>
                        <a:rPr lang="zh-CN" altLang="en-US" sz="800">
                          <a:effectLst/>
                        </a:rPr>
                      </a:br>
                      <a:r>
                        <a:rPr lang="en-US" altLang="zh-CN" sz="800">
                          <a:effectLst/>
                        </a:rPr>
                        <a:t>5.3</a:t>
                      </a:r>
                      <a:r>
                        <a:rPr lang="zh-CN" altLang="en-US" sz="800">
                          <a:effectLst/>
                        </a:rPr>
                        <a:t>定义范围</a:t>
                      </a:r>
                      <a:br>
                        <a:rPr lang="zh-CN" altLang="en-US" sz="800">
                          <a:effectLst/>
                        </a:rPr>
                      </a:br>
                      <a:r>
                        <a:rPr lang="en-US" altLang="zh-CN" sz="800">
                          <a:effectLst/>
                        </a:rPr>
                        <a:t>5.4</a:t>
                      </a:r>
                      <a:r>
                        <a:rPr lang="zh-CN" altLang="en-US" sz="800">
                          <a:effectLst/>
                        </a:rPr>
                        <a:t>创建</a:t>
                      </a:r>
                      <a:r>
                        <a:rPr lang="en-US" altLang="zh-CN" sz="800">
                          <a:effectLst/>
                        </a:rPr>
                        <a:t>WBS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5.5</a:t>
                      </a:r>
                      <a:r>
                        <a:rPr lang="zh-CN" altLang="en-US" sz="800">
                          <a:effectLst/>
                        </a:rPr>
                        <a:t>确认范围</a:t>
                      </a:r>
                      <a:br>
                        <a:rPr lang="zh-CN" altLang="en-US" sz="800">
                          <a:effectLst/>
                        </a:rPr>
                      </a:br>
                      <a:r>
                        <a:rPr lang="en-US" altLang="zh-CN" sz="800">
                          <a:effectLst/>
                        </a:rPr>
                        <a:t>5.6</a:t>
                      </a:r>
                      <a:r>
                        <a:rPr lang="zh-CN" altLang="en-US" sz="800">
                          <a:effectLst/>
                        </a:rPr>
                        <a:t>控制范围</a:t>
                      </a:r>
                      <a:br>
                        <a:rPr lang="zh-CN" altLang="en-US" sz="800">
                          <a:effectLst/>
                        </a:rPr>
                      </a:br>
                      <a:endParaRPr lang="zh-CN" altLang="en-US" sz="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>
                        <a:effectLst/>
                      </a:endParaRPr>
                    </a:p>
                  </a:txBody>
                  <a:tcPr marL="82550" marR="82550" marT="38100" marB="38100" anchor="ctr"/>
                </a:tc>
              </a:tr>
              <a:tr h="773041"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项目时间管理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6.1</a:t>
                      </a:r>
                      <a:r>
                        <a:rPr lang="zh-CN" altLang="en-US" sz="800">
                          <a:effectLst/>
                        </a:rPr>
                        <a:t>规划进度管理</a:t>
                      </a:r>
                      <a:br>
                        <a:rPr lang="zh-CN" altLang="en-US" sz="800">
                          <a:effectLst/>
                        </a:rPr>
                      </a:br>
                      <a:r>
                        <a:rPr lang="en-US" altLang="zh-CN" sz="800">
                          <a:effectLst/>
                        </a:rPr>
                        <a:t>6.2</a:t>
                      </a:r>
                      <a:r>
                        <a:rPr lang="zh-CN" altLang="en-US" sz="800">
                          <a:effectLst/>
                        </a:rPr>
                        <a:t>定义活动</a:t>
                      </a:r>
                      <a:br>
                        <a:rPr lang="zh-CN" altLang="en-US" sz="800">
                          <a:effectLst/>
                        </a:rPr>
                      </a:br>
                      <a:r>
                        <a:rPr lang="en-US" altLang="zh-CN" sz="800">
                          <a:effectLst/>
                        </a:rPr>
                        <a:t>6.3</a:t>
                      </a:r>
                      <a:r>
                        <a:rPr lang="zh-CN" altLang="en-US" sz="800">
                          <a:effectLst/>
                        </a:rPr>
                        <a:t>排列活动顺序</a:t>
                      </a:r>
                      <a:br>
                        <a:rPr lang="zh-CN" altLang="en-US" sz="800">
                          <a:effectLst/>
                        </a:rPr>
                      </a:br>
                      <a:r>
                        <a:rPr lang="en-US" altLang="zh-CN" sz="800">
                          <a:effectLst/>
                        </a:rPr>
                        <a:t>6.4</a:t>
                      </a:r>
                      <a:r>
                        <a:rPr lang="zh-CN" altLang="en-US" sz="800">
                          <a:effectLst/>
                        </a:rPr>
                        <a:t>估算活动资源</a:t>
                      </a:r>
                      <a:br>
                        <a:rPr lang="zh-CN" altLang="en-US" sz="800">
                          <a:effectLst/>
                        </a:rPr>
                      </a:br>
                      <a:r>
                        <a:rPr lang="en-US" altLang="zh-CN" sz="800">
                          <a:effectLst/>
                        </a:rPr>
                        <a:t>6.5</a:t>
                      </a:r>
                      <a:r>
                        <a:rPr lang="zh-CN" altLang="en-US" sz="800">
                          <a:effectLst/>
                        </a:rPr>
                        <a:t>估算活动持续时间</a:t>
                      </a:r>
                      <a:br>
                        <a:rPr lang="zh-CN" altLang="en-US" sz="800">
                          <a:effectLst/>
                        </a:rPr>
                      </a:br>
                      <a:r>
                        <a:rPr lang="en-US" altLang="zh-CN" sz="800">
                          <a:effectLst/>
                        </a:rPr>
                        <a:t>6.6</a:t>
                      </a:r>
                      <a:r>
                        <a:rPr lang="zh-CN" altLang="en-US" sz="800">
                          <a:effectLst/>
                        </a:rPr>
                        <a:t>制定进度计划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6.7</a:t>
                      </a:r>
                      <a:r>
                        <a:rPr lang="zh-CN" altLang="en-US" sz="800">
                          <a:effectLst/>
                        </a:rPr>
                        <a:t>控制进度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effectLst/>
                      </a:endParaRPr>
                    </a:p>
                  </a:txBody>
                  <a:tcPr marL="82550" marR="82550" marT="38100" marB="38100" anchor="ctr"/>
                </a:tc>
              </a:tr>
              <a:tr h="422985"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项目成本管理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7.1</a:t>
                      </a:r>
                      <a:r>
                        <a:rPr lang="zh-CN" altLang="en-US" sz="800">
                          <a:effectLst/>
                        </a:rPr>
                        <a:t>规划成本管理</a:t>
                      </a:r>
                      <a:br>
                        <a:rPr lang="zh-CN" altLang="en-US" sz="800">
                          <a:effectLst/>
                        </a:rPr>
                      </a:br>
                      <a:r>
                        <a:rPr lang="en-US" altLang="zh-CN" sz="800">
                          <a:effectLst/>
                        </a:rPr>
                        <a:t>7.2</a:t>
                      </a:r>
                      <a:r>
                        <a:rPr lang="zh-CN" altLang="en-US" sz="800">
                          <a:effectLst/>
                        </a:rPr>
                        <a:t>估算成本</a:t>
                      </a:r>
                      <a:br>
                        <a:rPr lang="zh-CN" altLang="en-US" sz="800">
                          <a:effectLst/>
                        </a:rPr>
                      </a:br>
                      <a:r>
                        <a:rPr lang="en-US" altLang="zh-CN" sz="800">
                          <a:effectLst/>
                        </a:rPr>
                        <a:t>7.3</a:t>
                      </a:r>
                      <a:r>
                        <a:rPr lang="zh-CN" altLang="en-US" sz="800">
                          <a:effectLst/>
                        </a:rPr>
                        <a:t>制定预算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7.4</a:t>
                      </a:r>
                      <a:r>
                        <a:rPr lang="zh-CN" altLang="en-US" sz="800">
                          <a:effectLst/>
                        </a:rPr>
                        <a:t>控制成本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>
                        <a:effectLst/>
                      </a:endParaRPr>
                    </a:p>
                  </a:txBody>
                  <a:tcPr marL="82550" marR="82550" marT="38100" marB="38100" anchor="ctr"/>
                </a:tc>
              </a:tr>
              <a:tr h="312703"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项目质量管理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8.1</a:t>
                      </a:r>
                      <a:r>
                        <a:rPr lang="zh-CN" altLang="en-US" sz="800">
                          <a:effectLst/>
                        </a:rPr>
                        <a:t>规划质量管理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8.2</a:t>
                      </a:r>
                      <a:r>
                        <a:rPr lang="zh-CN" altLang="en-US" sz="800">
                          <a:effectLst/>
                        </a:rPr>
                        <a:t>实施质量保证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8.3</a:t>
                      </a:r>
                      <a:r>
                        <a:rPr lang="zh-CN" altLang="en-US" sz="800">
                          <a:effectLst/>
                        </a:rPr>
                        <a:t>控制质量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>
                        <a:effectLst/>
                      </a:endParaRPr>
                    </a:p>
                  </a:txBody>
                  <a:tcPr marL="82550" marR="82550" marT="38100" marB="38100" anchor="ctr"/>
                </a:tc>
              </a:tr>
              <a:tr h="422985"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项目人力资源管理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effectLst/>
                        </a:rPr>
                        <a:t>9.1</a:t>
                      </a:r>
                      <a:r>
                        <a:rPr lang="zh-CN" altLang="en-US" sz="800" dirty="0">
                          <a:effectLst/>
                        </a:rPr>
                        <a:t>规划人力资源管理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9.2</a:t>
                      </a:r>
                      <a:r>
                        <a:rPr lang="zh-CN" altLang="en-US" sz="800">
                          <a:effectLst/>
                        </a:rPr>
                        <a:t>组建项目团队</a:t>
                      </a:r>
                      <a:br>
                        <a:rPr lang="zh-CN" altLang="en-US" sz="800">
                          <a:effectLst/>
                        </a:rPr>
                      </a:br>
                      <a:r>
                        <a:rPr lang="en-US" altLang="zh-CN" sz="800">
                          <a:effectLst/>
                        </a:rPr>
                        <a:t>9.3</a:t>
                      </a:r>
                      <a:r>
                        <a:rPr lang="zh-CN" altLang="en-US" sz="800">
                          <a:effectLst/>
                        </a:rPr>
                        <a:t>建设项目团队</a:t>
                      </a:r>
                      <a:br>
                        <a:rPr lang="zh-CN" altLang="en-US" sz="800">
                          <a:effectLst/>
                        </a:rPr>
                      </a:br>
                      <a:r>
                        <a:rPr lang="en-US" altLang="zh-CN" sz="800">
                          <a:effectLst/>
                        </a:rPr>
                        <a:t>9.4</a:t>
                      </a:r>
                      <a:r>
                        <a:rPr lang="zh-CN" altLang="en-US" sz="800">
                          <a:effectLst/>
                        </a:rPr>
                        <a:t>管理项目团队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>
                        <a:effectLst/>
                      </a:endParaRPr>
                    </a:p>
                  </a:txBody>
                  <a:tcPr marL="82550" marR="82550" marT="38100" marB="38100" anchor="ctr"/>
                </a:tc>
              </a:tr>
              <a:tr h="312703"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项目沟通管理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10.1</a:t>
                      </a:r>
                      <a:r>
                        <a:rPr lang="zh-CN" altLang="en-US" sz="800">
                          <a:effectLst/>
                        </a:rPr>
                        <a:t>规划沟通管理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effectLst/>
                        </a:rPr>
                        <a:t>10.2</a:t>
                      </a:r>
                      <a:r>
                        <a:rPr lang="zh-CN" altLang="en-US" sz="800" dirty="0">
                          <a:effectLst/>
                        </a:rPr>
                        <a:t>管理沟通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10.3</a:t>
                      </a:r>
                      <a:r>
                        <a:rPr lang="zh-CN" altLang="en-US" sz="800">
                          <a:effectLst/>
                        </a:rPr>
                        <a:t>控制沟通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>
                        <a:effectLst/>
                      </a:endParaRPr>
                    </a:p>
                  </a:txBody>
                  <a:tcPr marL="82550" marR="82550" marT="38100" marB="38100" anchor="ctr"/>
                </a:tc>
              </a:tr>
              <a:tr h="656356"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项目风险管理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11.1</a:t>
                      </a:r>
                      <a:r>
                        <a:rPr lang="zh-CN" altLang="en-US" sz="800">
                          <a:effectLst/>
                        </a:rPr>
                        <a:t>规划风险管理</a:t>
                      </a:r>
                      <a:br>
                        <a:rPr lang="zh-CN" altLang="en-US" sz="800">
                          <a:effectLst/>
                        </a:rPr>
                      </a:br>
                      <a:r>
                        <a:rPr lang="en-US" altLang="zh-CN" sz="800">
                          <a:effectLst/>
                        </a:rPr>
                        <a:t>11.2</a:t>
                      </a:r>
                      <a:r>
                        <a:rPr lang="zh-CN" altLang="en-US" sz="800">
                          <a:effectLst/>
                        </a:rPr>
                        <a:t>识别风险</a:t>
                      </a:r>
                      <a:br>
                        <a:rPr lang="zh-CN" altLang="en-US" sz="800">
                          <a:effectLst/>
                        </a:rPr>
                      </a:br>
                      <a:r>
                        <a:rPr lang="en-US" altLang="zh-CN" sz="800">
                          <a:effectLst/>
                        </a:rPr>
                        <a:t>11.3</a:t>
                      </a:r>
                      <a:r>
                        <a:rPr lang="zh-CN" altLang="en-US" sz="800">
                          <a:effectLst/>
                        </a:rPr>
                        <a:t>实施定性风险分析</a:t>
                      </a:r>
                      <a:br>
                        <a:rPr lang="zh-CN" altLang="en-US" sz="800">
                          <a:effectLst/>
                        </a:rPr>
                      </a:br>
                      <a:r>
                        <a:rPr lang="en-US" altLang="zh-CN" sz="800">
                          <a:effectLst/>
                        </a:rPr>
                        <a:t>11.4</a:t>
                      </a:r>
                      <a:r>
                        <a:rPr lang="zh-CN" altLang="en-US" sz="800">
                          <a:effectLst/>
                        </a:rPr>
                        <a:t>实施定量风险分析</a:t>
                      </a:r>
                      <a:br>
                        <a:rPr lang="zh-CN" altLang="en-US" sz="800">
                          <a:effectLst/>
                        </a:rPr>
                      </a:br>
                      <a:r>
                        <a:rPr lang="en-US" altLang="zh-CN" sz="800">
                          <a:effectLst/>
                        </a:rPr>
                        <a:t>11.5</a:t>
                      </a:r>
                      <a:r>
                        <a:rPr lang="zh-CN" altLang="en-US" sz="800">
                          <a:effectLst/>
                        </a:rPr>
                        <a:t>规划风险应对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11.6</a:t>
                      </a:r>
                      <a:r>
                        <a:rPr lang="zh-CN" altLang="en-US" sz="800">
                          <a:effectLst/>
                        </a:rPr>
                        <a:t>控制风险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>
                        <a:effectLst/>
                      </a:endParaRPr>
                    </a:p>
                  </a:txBody>
                  <a:tcPr marL="82550" marR="82550" marT="38100" marB="38100" anchor="ctr"/>
                </a:tc>
              </a:tr>
              <a:tr h="312703"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项目采购管理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12.1</a:t>
                      </a:r>
                      <a:r>
                        <a:rPr lang="zh-CN" altLang="en-US" sz="800">
                          <a:effectLst/>
                        </a:rPr>
                        <a:t>规划采购管理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effectLst/>
                        </a:rPr>
                        <a:t>12.2</a:t>
                      </a:r>
                      <a:r>
                        <a:rPr lang="zh-CN" altLang="en-US" sz="800" dirty="0">
                          <a:effectLst/>
                        </a:rPr>
                        <a:t>实施采购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12.3</a:t>
                      </a:r>
                      <a:r>
                        <a:rPr lang="zh-CN" altLang="en-US" sz="800">
                          <a:effectLst/>
                        </a:rPr>
                        <a:t>控制采购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12.4</a:t>
                      </a:r>
                      <a:r>
                        <a:rPr lang="zh-CN" altLang="en-US" sz="800">
                          <a:effectLst/>
                        </a:rPr>
                        <a:t>结束采购</a:t>
                      </a:r>
                    </a:p>
                  </a:txBody>
                  <a:tcPr marL="82550" marR="82550" marT="38100" marB="38100" anchor="ctr"/>
                </a:tc>
              </a:tr>
              <a:tr h="312703"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项目干系人管理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13.1</a:t>
                      </a:r>
                      <a:r>
                        <a:rPr lang="zh-CN" altLang="en-US" sz="800">
                          <a:effectLst/>
                        </a:rPr>
                        <a:t>识别干系人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13.2</a:t>
                      </a:r>
                      <a:r>
                        <a:rPr lang="zh-CN" altLang="en-US" sz="800">
                          <a:effectLst/>
                        </a:rPr>
                        <a:t>规划干系人管理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13.3</a:t>
                      </a:r>
                      <a:r>
                        <a:rPr lang="zh-CN" altLang="en-US" sz="800">
                          <a:effectLst/>
                        </a:rPr>
                        <a:t>管理干系人参与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effectLst/>
                        </a:rPr>
                        <a:t>13.4</a:t>
                      </a:r>
                      <a:r>
                        <a:rPr lang="zh-CN" altLang="en-US" sz="800" dirty="0">
                          <a:effectLst/>
                        </a:rPr>
                        <a:t>控制关系人参与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551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评价结果－不足－团队模型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14829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521"/>
                <a:gridCol w="8188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具体表现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外部合作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、见 </a:t>
                      </a:r>
                      <a:r>
                        <a:rPr lang="en-US" altLang="zh-CN" dirty="0" smtClean="0"/>
                        <a:t>PMP</a:t>
                      </a:r>
                      <a:r>
                        <a:rPr lang="zh-CN" altLang="en-US" dirty="0" smtClean="0"/>
                        <a:t>中项目沟通管理不足点。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项目组角色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、缺少 项目经理 角色。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、缺少 项目架构师 角色。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909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评价结果－不足－</a:t>
            </a:r>
            <a:r>
              <a:rPr kumimoji="1" lang="en-US" altLang="zh-CN" dirty="0" smtClean="0"/>
              <a:t>Scrum</a:t>
            </a:r>
            <a:r>
              <a:rPr kumimoji="1" lang="zh-CN" altLang="en-US" dirty="0" smtClean="0"/>
              <a:t>管理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11322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63"/>
                <a:gridCol w="78486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具体表现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Spring</a:t>
                      </a:r>
                      <a:r>
                        <a:rPr lang="zh-CN" altLang="en-US" dirty="0" smtClean="0"/>
                        <a:t>回顾会议未起到真实的作用。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762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评价结果－不足－三层架构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900969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256"/>
                <a:gridCol w="82101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具体表现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730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评价结果－不足－工作流程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396472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274"/>
                <a:gridCol w="80081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Scrum</a:t>
                      </a:r>
                      <a:r>
                        <a:rPr lang="zh-CN" altLang="en-US" sz="1800" dirty="0" smtClean="0"/>
                        <a:t>管理流程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、已有雏形，但仍然需要完善。关键的工作流程，急需进一步改善。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38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评价结果－亮点－职位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培训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252500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623"/>
                <a:gridCol w="82207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角色名称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具体表现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项目经理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、缺乏项目经理应该具备的项目管理知识。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高级程序员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、缺乏解决复杂问题的技能。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799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评价结果－不足－管理咨询工具箱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660"/>
                <a:gridCol w="78167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具体表现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062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分析原因－成功关键因素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011150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成功关键因素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、项目生命周期的划分（项目开发阶段、项目测试组测试阶段、客户验收测试阶段、上线阶段）。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、项目管理者对项目生命周期的全局把控能力。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37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分析原因－失败根本原因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269268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移动风控</a:t>
                      </a:r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工作估算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中信</a:t>
                      </a:r>
                      <a:r>
                        <a:rPr lang="en-US" altLang="zh-CN" dirty="0" smtClean="0"/>
                        <a:t>-0222.xlsx </a:t>
                      </a:r>
                      <a:r>
                        <a:rPr lang="zh-CN" altLang="en-US" dirty="0" smtClean="0"/>
                        <a:t>文档 失败根本原因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、项目执行力出现问题，在预定计划的时间节点上出现重大的延期。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、项目工作计划设计不合理，项目生命周期划分上有缺失。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179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分析原因－失败根本</a:t>
            </a:r>
            <a:r>
              <a:rPr kumimoji="1" lang="zh-CN" altLang="en-US" dirty="0" smtClean="0"/>
              <a:t>原因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065809"/>
              </p:ext>
            </p:extLst>
          </p:nvPr>
        </p:nvGraphicFramePr>
        <p:xfrm>
          <a:off x="1096963" y="1846263"/>
          <a:ext cx="10058400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成都农商银行项目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甘特图</a:t>
                      </a:r>
                      <a:r>
                        <a:rPr lang="en-US" altLang="zh-CN" dirty="0" smtClean="0"/>
                        <a:t>.pdf </a:t>
                      </a:r>
                      <a:r>
                        <a:rPr lang="zh-CN" altLang="en-US" dirty="0" smtClean="0"/>
                        <a:t>文档 失败根本原因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iOS</a:t>
                      </a:r>
                      <a:r>
                        <a:rPr lang="zh-CN" altLang="en-US" dirty="0" smtClean="0"/>
                        <a:t>开发人员基础专业技能的不足。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、项目开发团队组织角色不完整，却少架构师、项目经理等必须角色。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、项目团队积累问题的机制不完善，却少问题管理的机制、管理工具等。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、开发人员对项目统一环境缺乏认识，不明白由于环境引发的兼容性问题的严重性。（项目中如果出现多个兼容性问题，导致开发人员工作热情低落、失败感增大，最终导致项目失败。）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、项目计划在团队中的透明度问题，项目团队成员缺少对项目计划的认识。认为只是项目管理者所关心的。（项目团失败也意味着成员的失败。）项目团队成员缺乏集体荣誉感。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、一：协调人员缺少全局观念、流程观念，在没有完全了解银行打包流程的情况下，进行错误的打包流程传递，导致打包屡次失败。</a:t>
                      </a:r>
                    </a:p>
                    <a:p>
                      <a:r>
                        <a:rPr lang="zh-CN" altLang="en-US" dirty="0" smtClean="0"/>
                        <a:t>     二：协调人员缺乏主动学习新知识的意识。在不了解对应知识的情况下，没有进行学习，导致三方的沟通存在问题，无法进行有效的沟通。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513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分析原因－失败根本</a:t>
            </a:r>
            <a:r>
              <a:rPr kumimoji="1" lang="zh-CN" altLang="en-US" dirty="0" smtClean="0"/>
              <a:t>原因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319507"/>
              </p:ext>
            </p:extLst>
          </p:nvPr>
        </p:nvGraphicFramePr>
        <p:xfrm>
          <a:off x="1096963" y="1846263"/>
          <a:ext cx="100584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成都农商银行项目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甘特图</a:t>
                      </a:r>
                      <a:r>
                        <a:rPr lang="en-US" altLang="zh-CN" dirty="0" smtClean="0"/>
                        <a:t>.pdf </a:t>
                      </a:r>
                      <a:r>
                        <a:rPr lang="zh-CN" altLang="en-US" dirty="0" smtClean="0"/>
                        <a:t>文档 失败根本原因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、一：协调人员缺乏对银行</a:t>
                      </a:r>
                      <a:r>
                        <a:rPr lang="en-US" altLang="zh-CN" dirty="0" err="1" smtClean="0"/>
                        <a:t>vpn</a:t>
                      </a:r>
                      <a:r>
                        <a:rPr lang="zh-CN" altLang="en-US" dirty="0" smtClean="0"/>
                        <a:t>功能的了解，导致出现问题，无法进行有效的定位。</a:t>
                      </a:r>
                    </a:p>
                    <a:p>
                      <a:r>
                        <a:rPr lang="zh-CN" altLang="en-US" dirty="0" smtClean="0"/>
                        <a:t>     二：开发人员缺少对于复杂问题的分析能力，在多种因素的影响下产生的</a:t>
                      </a:r>
                      <a:r>
                        <a:rPr lang="en-US" altLang="zh-CN" dirty="0" smtClean="0"/>
                        <a:t>bug</a:t>
                      </a:r>
                      <a:r>
                        <a:rPr lang="zh-CN" altLang="en-US" dirty="0" smtClean="0"/>
                        <a:t>，无法准确的分析</a:t>
                      </a:r>
                      <a:r>
                        <a:rPr lang="en-US" altLang="zh-CN" dirty="0" smtClean="0"/>
                        <a:t>bug</a:t>
                      </a:r>
                      <a:r>
                        <a:rPr lang="zh-CN" altLang="en-US" dirty="0" smtClean="0"/>
                        <a:t>产生的根本因素。</a:t>
                      </a:r>
                    </a:p>
                    <a:p>
                      <a:r>
                        <a:rPr lang="zh-CN" altLang="en-US" dirty="0" smtClean="0"/>
                        <a:t>     三：解决复杂问题的流程有待推广。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、原因同</a:t>
                      </a:r>
                      <a:r>
                        <a:rPr lang="en-US" altLang="zh-CN" dirty="0" smtClean="0"/>
                        <a:t>7.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、项目团队缺少流程意识，导致增量更新的测试延期。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、原因同 移动风控</a:t>
                      </a:r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工作估算的原因</a:t>
                      </a:r>
                      <a:r>
                        <a:rPr lang="en-US" altLang="zh-CN" dirty="0" smtClean="0"/>
                        <a:t>2.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65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能力素质模型全景图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6963" y="1846264"/>
          <a:ext cx="10058400" cy="4256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  <a:gridCol w="1676400"/>
              </a:tblGrid>
              <a:tr h="341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领导能力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</a:rPr>
                        <a:t>管理能力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</a:rPr>
                        <a:t>思维能力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</a:rPr>
                        <a:t>专业素质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</a:rPr>
                        <a:t>个人特质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态度品质</a:t>
                      </a:r>
                    </a:p>
                  </a:txBody>
                  <a:tcPr marL="82550" marR="82550" marT="38100" marB="38100" anchor="ctr"/>
                </a:tc>
              </a:tr>
              <a:tr h="3357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团队领导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计划执行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创新能力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成本意识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成就动机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诚信正直</a:t>
                      </a:r>
                    </a:p>
                  </a:txBody>
                  <a:tcPr marL="82550" marR="82550" marT="38100" marB="38100" anchor="ctr"/>
                </a:tc>
              </a:tr>
              <a:tr h="3357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战略规划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决策能力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分析式思维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客户向导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沟通能力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敬业精神</a:t>
                      </a:r>
                    </a:p>
                  </a:txBody>
                  <a:tcPr marL="82550" marR="82550" marT="38100" marB="38100" anchor="ctr"/>
                </a:tc>
              </a:tr>
              <a:tr h="335787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培养指导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归纳思维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专业性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关注细节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全局观念</a:t>
                      </a:r>
                    </a:p>
                  </a:txBody>
                  <a:tcPr marL="82550" marR="82550" marT="38100" marB="38100" anchor="ctr"/>
                </a:tc>
              </a:tr>
              <a:tr h="335787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影响能力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信息收集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代码规范</a:t>
                      </a:r>
                      <a:r>
                        <a:rPr lang="en-US" altLang="zh-CN" sz="1200">
                          <a:effectLst/>
                        </a:rPr>
                        <a:t>(</a:t>
                      </a:r>
                      <a:r>
                        <a:rPr lang="zh-CN" altLang="en-US" sz="1200">
                          <a:effectLst/>
                        </a:rPr>
                        <a:t>扩展</a:t>
                      </a:r>
                      <a:r>
                        <a:rPr lang="en-US" altLang="zh-CN" sz="1200">
                          <a:effectLst/>
                        </a:rPr>
                        <a:t>)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积极主动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团队合作</a:t>
                      </a:r>
                    </a:p>
                  </a:txBody>
                  <a:tcPr marL="82550" marR="82550" marT="38100" marB="38100" anchor="ctr"/>
                </a:tc>
              </a:tr>
              <a:tr h="335787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组织协调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学习领悟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质量意识</a:t>
                      </a:r>
                      <a:r>
                        <a:rPr lang="en-US" altLang="zh-CN" sz="1200" dirty="0">
                          <a:effectLst/>
                        </a:rPr>
                        <a:t>(</a:t>
                      </a:r>
                      <a:r>
                        <a:rPr lang="zh-CN" altLang="en-US" sz="1200" dirty="0">
                          <a:effectLst/>
                        </a:rPr>
                        <a:t>扩展</a:t>
                      </a:r>
                      <a:r>
                        <a:rPr lang="en-US" altLang="zh-CN" sz="1200" dirty="0">
                          <a:effectLst/>
                        </a:rPr>
                        <a:t>)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坚持不懈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责任心</a:t>
                      </a:r>
                    </a:p>
                  </a:txBody>
                  <a:tcPr marL="82550" marR="82550" marT="38100" marB="38100" anchor="ctr"/>
                </a:tc>
              </a:tr>
              <a:tr h="335787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开发环境统一</a:t>
                      </a:r>
                      <a:r>
                        <a:rPr lang="en-US" altLang="zh-CN" sz="1200" dirty="0">
                          <a:effectLst/>
                        </a:rPr>
                        <a:t>(</a:t>
                      </a:r>
                      <a:r>
                        <a:rPr lang="zh-CN" altLang="en-US" sz="1200" dirty="0">
                          <a:effectLst/>
                        </a:rPr>
                        <a:t>扩展</a:t>
                      </a:r>
                      <a:r>
                        <a:rPr lang="en-US" altLang="zh-CN" sz="1200" dirty="0">
                          <a:effectLst/>
                        </a:rPr>
                        <a:t>)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灵活性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组织承诺</a:t>
                      </a:r>
                    </a:p>
                  </a:txBody>
                  <a:tcPr marL="82550" marR="82550" marT="38100" marB="38100" anchor="ctr"/>
                </a:tc>
              </a:tr>
              <a:tr h="335787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模块化思维</a:t>
                      </a:r>
                      <a:r>
                        <a:rPr lang="en-US" altLang="zh-CN" sz="1200" dirty="0">
                          <a:effectLst/>
                        </a:rPr>
                        <a:t>(</a:t>
                      </a:r>
                      <a:r>
                        <a:rPr lang="zh-CN" altLang="en-US" sz="1200" dirty="0">
                          <a:effectLst/>
                        </a:rPr>
                        <a:t>扩展</a:t>
                      </a:r>
                      <a:r>
                        <a:rPr lang="en-US" altLang="zh-CN" sz="1200" dirty="0">
                          <a:effectLst/>
                        </a:rPr>
                        <a:t>)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人际交往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</a:tr>
              <a:tr h="335787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主动汇报</a:t>
                      </a:r>
                      <a:r>
                        <a:rPr lang="en-US" altLang="zh-CN" sz="1200" dirty="0">
                          <a:effectLst/>
                        </a:rPr>
                        <a:t>(</a:t>
                      </a:r>
                      <a:r>
                        <a:rPr lang="zh-CN" altLang="en-US" sz="1200" dirty="0">
                          <a:effectLst/>
                        </a:rPr>
                        <a:t>扩展</a:t>
                      </a:r>
                      <a:r>
                        <a:rPr lang="en-US" altLang="zh-CN" sz="1200" dirty="0">
                          <a:effectLst/>
                        </a:rPr>
                        <a:t>)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自控能力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</a:tr>
              <a:tr h="335787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需求理解能力</a:t>
                      </a:r>
                      <a:r>
                        <a:rPr lang="en-US" altLang="zh-CN" sz="1200" dirty="0">
                          <a:effectLst/>
                        </a:rPr>
                        <a:t>(</a:t>
                      </a:r>
                      <a:r>
                        <a:rPr lang="zh-CN" altLang="en-US" sz="1200" dirty="0">
                          <a:effectLst/>
                        </a:rPr>
                        <a:t>扩展</a:t>
                      </a:r>
                      <a:r>
                        <a:rPr lang="en-US" altLang="zh-CN" sz="1200" dirty="0">
                          <a:effectLst/>
                        </a:rPr>
                        <a:t>)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自信心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</a:tr>
              <a:tr h="430648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关注整体能力</a:t>
                      </a:r>
                      <a:r>
                        <a:rPr lang="en-US" altLang="zh-CN" sz="1200">
                          <a:effectLst/>
                        </a:rPr>
                        <a:t>-</a:t>
                      </a:r>
                      <a:r>
                        <a:rPr lang="zh-CN" altLang="en-US" sz="1200">
                          <a:effectLst/>
                        </a:rPr>
                        <a:t>工作内容</a:t>
                      </a:r>
                      <a:r>
                        <a:rPr lang="en-US" altLang="zh-CN" sz="1200">
                          <a:effectLst/>
                        </a:rPr>
                        <a:t>(</a:t>
                      </a:r>
                      <a:r>
                        <a:rPr lang="zh-CN" altLang="en-US" sz="1200">
                          <a:effectLst/>
                        </a:rPr>
                        <a:t>扩展</a:t>
                      </a:r>
                      <a:r>
                        <a:rPr lang="en-US" altLang="zh-CN" sz="1200">
                          <a:effectLst/>
                        </a:rPr>
                        <a:t>)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</a:tr>
              <a:tr h="430648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关注整体能力</a:t>
                      </a:r>
                      <a:r>
                        <a:rPr lang="en-US" altLang="zh-CN" sz="1200" dirty="0">
                          <a:effectLst/>
                        </a:rPr>
                        <a:t>-</a:t>
                      </a:r>
                      <a:r>
                        <a:rPr lang="zh-CN" altLang="en-US" sz="1200" dirty="0">
                          <a:effectLst/>
                        </a:rPr>
                        <a:t>组织结构</a:t>
                      </a:r>
                      <a:r>
                        <a:rPr lang="en-US" altLang="zh-CN" sz="1200" dirty="0">
                          <a:effectLst/>
                        </a:rPr>
                        <a:t>(</a:t>
                      </a:r>
                      <a:r>
                        <a:rPr lang="zh-CN" altLang="en-US" sz="1200" dirty="0">
                          <a:effectLst/>
                        </a:rPr>
                        <a:t>扩展</a:t>
                      </a:r>
                      <a:r>
                        <a:rPr lang="en-US" altLang="zh-CN" sz="1200" dirty="0">
                          <a:effectLst/>
                        </a:rPr>
                        <a:t>)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622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总结经验－关键发现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347892"/>
              </p:ext>
            </p:extLst>
          </p:nvPr>
        </p:nvGraphicFramePr>
        <p:xfrm>
          <a:off x="1096963" y="1846263"/>
          <a:ext cx="10058400" cy="3429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214"/>
                <a:gridCol w="8093186"/>
              </a:tblGrid>
              <a:tr h="2785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具体措施</a:t>
                      </a:r>
                      <a:endParaRPr lang="zh-CN" altLang="en-US" dirty="0"/>
                    </a:p>
                  </a:txBody>
                  <a:tcPr/>
                </a:tc>
              </a:tr>
              <a:tr h="2785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PMP</a:t>
                      </a:r>
                      <a:r>
                        <a:rPr lang="zh-CN" altLang="en-US" sz="1200" dirty="0" smtClean="0"/>
                        <a:t>方面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措施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、加强项目经理对于</a:t>
                      </a:r>
                      <a:r>
                        <a:rPr lang="en-US" altLang="zh-CN" sz="1200" dirty="0" smtClean="0"/>
                        <a:t>PMP</a:t>
                      </a:r>
                      <a:r>
                        <a:rPr lang="zh-CN" altLang="en-US" sz="1200" dirty="0" smtClean="0"/>
                        <a:t>的学习与应用能力。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2785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能力素质模型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措施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、加强员工的风险意识、全局观念、分析式思维等素质。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27853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团队模型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措施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、建设完整的职位体系。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278535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措施</a:t>
                      </a:r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、建设完整的培训体系。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278535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措施</a:t>
                      </a:r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、建立完整的知识管理体系。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2785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Scrum</a:t>
                      </a:r>
                      <a:r>
                        <a:rPr lang="zh-CN" altLang="en-US" sz="1200" dirty="0" smtClean="0"/>
                        <a:t>管理方面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措施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、加强</a:t>
                      </a:r>
                      <a:r>
                        <a:rPr lang="en-US" altLang="zh-CN" sz="1200" dirty="0" smtClean="0"/>
                        <a:t>Scrum</a:t>
                      </a:r>
                      <a:r>
                        <a:rPr lang="zh-CN" altLang="en-US" sz="1200" dirty="0" smtClean="0"/>
                        <a:t>管理的实际价值。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2785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三层架构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措施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、推广三层架构在项目团队的价值。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27853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工作流程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措施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、建立常见的工作流程。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278535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措施</a:t>
                      </a:r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、推广常见工作流程在项目团队，让团队成员熟知并应用常见流程。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2785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职位</a:t>
                      </a:r>
                      <a:r>
                        <a:rPr lang="en-US" altLang="zh-CN" sz="1200" dirty="0" smtClean="0"/>
                        <a:t>&amp;</a:t>
                      </a:r>
                      <a:r>
                        <a:rPr lang="zh-CN" altLang="en-US" sz="1200" dirty="0" smtClean="0"/>
                        <a:t>培训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措施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、加强对员工的培训。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2785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管理咨询工具箱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措施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、推广工具箱在项目团队，让团队成员熟知并应用常见的工具箱。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631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总结经验－行动计划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938692"/>
              </p:ext>
            </p:extLst>
          </p:nvPr>
        </p:nvGraphicFramePr>
        <p:xfrm>
          <a:off x="1096963" y="1846263"/>
          <a:ext cx="100584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702"/>
                <a:gridCol w="4580898"/>
                <a:gridCol w="3352800"/>
              </a:tblGrid>
              <a:tr h="2811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具体措施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行动计划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4920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PMP</a:t>
                      </a:r>
                      <a:r>
                        <a:rPr lang="zh-CN" altLang="en-US" sz="1200" dirty="0" smtClean="0"/>
                        <a:t>方面－措施</a:t>
                      </a:r>
                      <a:r>
                        <a:rPr lang="en-US" altLang="zh-CN" sz="1200" dirty="0" smtClean="0"/>
                        <a:t>1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、安排项目经理学习项目管理知识体系指南。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、项目经理记录学习日志。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、定期对项目经理进行考核。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4920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能力素质模型－措施</a:t>
                      </a:r>
                      <a:r>
                        <a:rPr lang="en-US" altLang="zh-CN" sz="1200" dirty="0" smtClean="0"/>
                        <a:t>1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、安排员工对能力素质模型的学习。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、员工记录学习日志。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、定期对员工进行考核。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2108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团队模型－措施</a:t>
                      </a:r>
                      <a:r>
                        <a:rPr lang="en-US" altLang="zh-CN" sz="1200" dirty="0" smtClean="0"/>
                        <a:t>1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、结合项目实际需求不断完善职位体系。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2108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团队模型－措施</a:t>
                      </a:r>
                      <a:r>
                        <a:rPr lang="en-US" altLang="zh-CN" sz="1200" dirty="0" smtClean="0"/>
                        <a:t>2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、结合项目实际需求不断完善培训体系。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2108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团队模型－措施</a:t>
                      </a:r>
                      <a:r>
                        <a:rPr lang="en-US" altLang="zh-CN" sz="1200" dirty="0" smtClean="0"/>
                        <a:t>3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、结合项目实际需求不断完善知识管理体系。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3514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Scrum</a:t>
                      </a:r>
                      <a:r>
                        <a:rPr lang="zh-CN" altLang="en-US" sz="1200" dirty="0" smtClean="0"/>
                        <a:t>管理方面－措施</a:t>
                      </a:r>
                      <a:r>
                        <a:rPr lang="en-US" altLang="zh-CN" sz="1200" dirty="0" smtClean="0"/>
                        <a:t>1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、项目经理在实际项目中严格遵守</a:t>
                      </a:r>
                      <a:r>
                        <a:rPr lang="en-US" altLang="zh-CN" sz="1200" dirty="0" smtClean="0"/>
                        <a:t>Scrum</a:t>
                      </a:r>
                      <a:r>
                        <a:rPr lang="zh-CN" altLang="en-US" sz="1200" dirty="0" smtClean="0"/>
                        <a:t>管理规范。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、对于违反规范的事情坚决反对并及时修正。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2108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三层架构－措施</a:t>
                      </a:r>
                      <a:r>
                        <a:rPr lang="en-US" altLang="zh-CN" sz="1200" dirty="0" smtClean="0"/>
                        <a:t>1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无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210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工作流程－措施</a:t>
                      </a:r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、结合项目实际需求不断完善工作流程体系。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514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工作流程－措施</a:t>
                      </a:r>
                      <a:r>
                        <a:rPr lang="en-US" altLang="zh-CN" sz="1200" dirty="0" smtClean="0"/>
                        <a:t>2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、安排员工对工作流程的学习。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、员工记录学习日志。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514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职位</a:t>
                      </a:r>
                      <a:r>
                        <a:rPr lang="en-US" altLang="zh-CN" sz="1200" dirty="0" smtClean="0"/>
                        <a:t>&amp;</a:t>
                      </a:r>
                      <a:r>
                        <a:rPr lang="zh-CN" altLang="en-US" sz="1200" dirty="0" smtClean="0"/>
                        <a:t>培训－措施</a:t>
                      </a:r>
                      <a:r>
                        <a:rPr lang="en-US" altLang="zh-CN" sz="1200" dirty="0" smtClean="0"/>
                        <a:t>1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、安排员工对管理咨询工具箱的学习。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、员工记录学习日志。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514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管理咨询工具箱－措施</a:t>
                      </a:r>
                      <a:r>
                        <a:rPr lang="en-US" altLang="zh-CN" sz="1200" dirty="0" smtClean="0"/>
                        <a:t>1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、安排员工对管理咨询工具箱的学习。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、员工记录学习日志。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651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版本历史记录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062681"/>
              </p:ext>
            </p:extLst>
          </p:nvPr>
        </p:nvGraphicFramePr>
        <p:xfrm>
          <a:off x="1096961" y="1846263"/>
          <a:ext cx="100587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972"/>
                <a:gridCol w="2888515"/>
                <a:gridCol w="1703389"/>
                <a:gridCol w="1426611"/>
                <a:gridCol w="29052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版本号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修订章节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变更记录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2017/05/20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创建文档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69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团队模型全景图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462473"/>
              </p:ext>
            </p:extLst>
          </p:nvPr>
        </p:nvGraphicFramePr>
        <p:xfrm>
          <a:off x="1096963" y="1846263"/>
          <a:ext cx="10058400" cy="500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53"/>
                <a:gridCol w="1988289"/>
                <a:gridCol w="6189958"/>
              </a:tblGrid>
              <a:tr h="3307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模型类型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二级分类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具体内容</a:t>
                      </a:r>
                      <a:endParaRPr lang="zh-CN" altLang="en-US" dirty="0"/>
                    </a:p>
                  </a:txBody>
                  <a:tcPr/>
                </a:tc>
              </a:tr>
              <a:tr h="22048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团队外部要素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外部目标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 dirty="0"/>
                    </a:p>
                  </a:txBody>
                  <a:tcPr/>
                </a:tc>
              </a:tr>
              <a:tr h="220480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外部合作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 dirty="0"/>
                    </a:p>
                  </a:txBody>
                  <a:tcPr/>
                </a:tc>
              </a:tr>
              <a:tr h="220480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其它因素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 dirty="0"/>
                    </a:p>
                  </a:txBody>
                  <a:tcPr/>
                </a:tc>
              </a:tr>
              <a:tr h="22048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团队职能模型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目标系统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/>
                    </a:p>
                  </a:txBody>
                  <a:tcPr/>
                </a:tc>
              </a:tr>
              <a:tr h="220480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执行系统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 dirty="0"/>
                    </a:p>
                  </a:txBody>
                  <a:tcPr/>
                </a:tc>
              </a:tr>
              <a:tr h="220480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沟通系统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 dirty="0"/>
                    </a:p>
                  </a:txBody>
                  <a:tcPr/>
                </a:tc>
              </a:tr>
              <a:tr h="220480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职位系统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 dirty="0"/>
                    </a:p>
                  </a:txBody>
                  <a:tcPr/>
                </a:tc>
              </a:tr>
              <a:tr h="220480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激励系统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 dirty="0"/>
                    </a:p>
                  </a:txBody>
                  <a:tcPr/>
                </a:tc>
              </a:tr>
              <a:tr h="220480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知识管理系统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 dirty="0"/>
                    </a:p>
                  </a:txBody>
                  <a:tcPr/>
                </a:tc>
              </a:tr>
              <a:tr h="220480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培训系统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 dirty="0"/>
                    </a:p>
                  </a:txBody>
                  <a:tcPr/>
                </a:tc>
              </a:tr>
              <a:tr h="22048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团队发展阶段模型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形成阶段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 dirty="0"/>
                    </a:p>
                  </a:txBody>
                  <a:tcPr/>
                </a:tc>
              </a:tr>
              <a:tr h="220480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震荡阶段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 dirty="0"/>
                    </a:p>
                  </a:txBody>
                  <a:tcPr/>
                </a:tc>
              </a:tr>
              <a:tr h="220480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规范阶段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 dirty="0"/>
                    </a:p>
                  </a:txBody>
                  <a:tcPr/>
                </a:tc>
              </a:tr>
              <a:tr h="220480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成熟阶段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 dirty="0"/>
                    </a:p>
                  </a:txBody>
                  <a:tcPr/>
                </a:tc>
              </a:tr>
              <a:tr h="220480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解散阶段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 dirty="0"/>
                    </a:p>
                  </a:txBody>
                  <a:tcPr/>
                </a:tc>
              </a:tr>
              <a:tr h="22048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团队角色模型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社交类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协调者</a:t>
                      </a: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项目管理者</a:t>
                      </a: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is-I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凝聚者</a:t>
                      </a:r>
                      <a:r>
                        <a:rPr lang="is-I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、外交家</a:t>
                      </a: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项目管理者</a:t>
                      </a: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220480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思考类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智多星</a:t>
                      </a: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项目架构师</a:t>
                      </a: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、专业者</a:t>
                      </a: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、审议员</a:t>
                      </a: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项目评审人员</a:t>
                      </a: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endParaRPr lang="en-US" altLang="zh-CN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0480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行动类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鞭策者</a:t>
                      </a: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项目核心成员</a:t>
                      </a: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、执行者</a:t>
                      </a: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is-I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完成者</a:t>
                      </a:r>
                      <a:r>
                        <a:rPr lang="is-I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</a:tr>
              <a:tr h="2204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产品组角色划分</a:t>
                      </a:r>
                      <a:endParaRPr lang="zh-CN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800" dirty="0" smtClean="0"/>
                        <a:t>产品经理、架构师、项目经理、</a:t>
                      </a:r>
                      <a:r>
                        <a:rPr lang="en-US" altLang="zh-CN" sz="800" dirty="0" err="1" smtClean="0"/>
                        <a:t>NodeJS</a:t>
                      </a:r>
                      <a:r>
                        <a:rPr lang="zh-CN" altLang="en-US" sz="800" dirty="0" smtClean="0"/>
                        <a:t>高级工程师、</a:t>
                      </a:r>
                      <a:r>
                        <a:rPr lang="en-US" altLang="zh-CN" sz="800" dirty="0" smtClean="0"/>
                        <a:t>JS</a:t>
                      </a:r>
                      <a:r>
                        <a:rPr lang="zh-CN" altLang="en-US" sz="800" dirty="0" smtClean="0"/>
                        <a:t>高级工程师、</a:t>
                      </a:r>
                      <a:r>
                        <a:rPr lang="en-US" altLang="zh-CN" sz="800" dirty="0" smtClean="0"/>
                        <a:t>iOS</a:t>
                      </a:r>
                      <a:r>
                        <a:rPr lang="zh-CN" altLang="en-US" sz="800" dirty="0" smtClean="0"/>
                        <a:t>高级工程师、</a:t>
                      </a:r>
                      <a:r>
                        <a:rPr lang="en-US" altLang="zh-CN" sz="800" dirty="0" smtClean="0"/>
                        <a:t>Android</a:t>
                      </a:r>
                      <a:r>
                        <a:rPr lang="zh-CN" altLang="en-US" sz="800" dirty="0" smtClean="0"/>
                        <a:t>高级工程师、</a:t>
                      </a:r>
                      <a:r>
                        <a:rPr lang="en-US" altLang="zh-CN" sz="800" dirty="0" smtClean="0"/>
                        <a:t>Java</a:t>
                      </a:r>
                      <a:r>
                        <a:rPr lang="zh-CN" altLang="en-US" sz="800" dirty="0" smtClean="0"/>
                        <a:t>高级工程师、项目评估员、项目配置管理员、</a:t>
                      </a:r>
                      <a:r>
                        <a:rPr lang="fi-FI" altLang="zh-CN" sz="800" dirty="0" err="1" smtClean="0"/>
                        <a:t>Jenkins</a:t>
                      </a:r>
                      <a:r>
                        <a:rPr lang="zh-CN" altLang="fi-FI" sz="800" dirty="0" smtClean="0"/>
                        <a:t>管理员</a:t>
                      </a:r>
                      <a:r>
                        <a:rPr lang="zh-CN" altLang="en-US" sz="800" dirty="0" smtClean="0"/>
                        <a:t>、过程改进人员</a:t>
                      </a:r>
                      <a:endParaRPr lang="zh-CN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s-IS" altLang="zh-CN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04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项目组角色划分</a:t>
                      </a:r>
                      <a:endParaRPr lang="zh-CN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/>
                        <a:t>项目经理、架构师、业务专家、表现层</a:t>
                      </a:r>
                      <a:r>
                        <a:rPr lang="en-US" altLang="zh-CN" sz="800" dirty="0" smtClean="0"/>
                        <a:t>JS</a:t>
                      </a:r>
                      <a:r>
                        <a:rPr lang="zh-CN" altLang="en-US" sz="800" dirty="0" smtClean="0"/>
                        <a:t>开发工程师、业务逻辑层</a:t>
                      </a:r>
                      <a:r>
                        <a:rPr lang="en-US" altLang="zh-CN" sz="800" dirty="0" smtClean="0"/>
                        <a:t>JS</a:t>
                      </a:r>
                      <a:r>
                        <a:rPr lang="zh-CN" altLang="en-US" sz="800" dirty="0" smtClean="0"/>
                        <a:t>开发工程师、数据访问层</a:t>
                      </a:r>
                      <a:r>
                        <a:rPr lang="en-US" altLang="zh-CN" sz="800" dirty="0" smtClean="0"/>
                        <a:t>JS</a:t>
                      </a:r>
                      <a:r>
                        <a:rPr lang="zh-CN" altLang="en-US" sz="800" dirty="0" smtClean="0"/>
                        <a:t>开发工程师、</a:t>
                      </a:r>
                      <a:r>
                        <a:rPr lang="zh-CN" altLang="en-US" sz="800" strike="sngStrike" dirty="0" smtClean="0"/>
                        <a:t>前置</a:t>
                      </a:r>
                      <a:r>
                        <a:rPr lang="en-US" altLang="zh-CN" sz="800" strike="sngStrike" dirty="0" smtClean="0"/>
                        <a:t>Java</a:t>
                      </a:r>
                      <a:r>
                        <a:rPr lang="zh-CN" altLang="en-US" sz="800" strike="sngStrike" dirty="0" smtClean="0"/>
                        <a:t>开发工程师、</a:t>
                      </a:r>
                      <a:r>
                        <a:rPr lang="zh-CN" altLang="en-US" sz="800" dirty="0" smtClean="0"/>
                        <a:t>（管理集成平台配置管理员角色、开发集成平台配置管理员角色）</a:t>
                      </a:r>
                      <a:endParaRPr lang="zh-CN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s-IS" altLang="zh-CN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52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Scrum</a:t>
            </a:r>
            <a:r>
              <a:rPr kumimoji="1" lang="zh-CN" altLang="en-US" dirty="0" smtClean="0"/>
              <a:t>管理全景图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601170"/>
              </p:ext>
            </p:extLst>
          </p:nvPr>
        </p:nvGraphicFramePr>
        <p:xfrm>
          <a:off x="1096963" y="1846263"/>
          <a:ext cx="100584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195"/>
                <a:gridCol w="3104707"/>
                <a:gridCol w="5190498"/>
              </a:tblGrid>
              <a:tr h="3075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一级分类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二级分类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26399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Scrum</a:t>
                      </a:r>
                      <a:r>
                        <a:rPr lang="zh-CN" altLang="en-US" sz="1200" dirty="0" smtClean="0"/>
                        <a:t>团队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ScrumMaster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负责确保成员都能理解并遵守过程。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3992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产品负责人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负责最大化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团队的工作价值。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3992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团队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负责具体工作。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3992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时间盒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发布计划会议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263992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Spring</a:t>
                      </a:r>
                      <a:r>
                        <a:rPr lang="zh-CN" altLang="en-US" sz="1200" dirty="0" smtClean="0"/>
                        <a:t>计划会议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63992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Spring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63992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每日例会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63992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Spring</a:t>
                      </a:r>
                      <a:r>
                        <a:rPr lang="zh-CN" altLang="en-US" sz="1200" dirty="0" smtClean="0"/>
                        <a:t>评审会议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63992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Spring</a:t>
                      </a:r>
                      <a:r>
                        <a:rPr lang="zh-CN" altLang="en-US" sz="1200" dirty="0" smtClean="0"/>
                        <a:t>回顾会议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6399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工件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产品待办事项列表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63992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Spring</a:t>
                      </a:r>
                      <a:r>
                        <a:rPr lang="zh-CN" altLang="en-US" sz="1200" dirty="0" smtClean="0"/>
                        <a:t>待办事项列表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63992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发布燃尽图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63992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Spring</a:t>
                      </a:r>
                      <a:r>
                        <a:rPr lang="zh-CN" altLang="en-US" sz="1200" dirty="0" smtClean="0"/>
                        <a:t>燃尽图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6399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规则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“完成”的定义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63992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“其它规则”的定义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规则将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的时间盒、角色和工件联系起来。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11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三层架构全景图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066826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effectLst/>
                        </a:rPr>
                        <a:t>三</a:t>
                      </a:r>
                      <a:r>
                        <a:rPr lang="zh-CN" altLang="en-US" b="1" dirty="0">
                          <a:effectLst/>
                        </a:rPr>
                        <a:t>层架构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MVC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MVVM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MVP</a:t>
                      </a:r>
                    </a:p>
                  </a:txBody>
                  <a:tcPr marL="82550" marR="8255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/>
                        </a:rPr>
                        <a:t>UI</a:t>
                      </a:r>
                      <a:r>
                        <a:rPr lang="zh-CN" altLang="en-US" b="1" dirty="0">
                          <a:effectLst/>
                        </a:rPr>
                        <a:t>展示</a:t>
                      </a:r>
                      <a:endParaRPr lang="zh-CN" altLang="en-US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表现层</a:t>
                      </a:r>
                      <a:r>
                        <a:rPr lang="en-US" altLang="zh-CN">
                          <a:effectLst/>
                        </a:rPr>
                        <a:t>(UI)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View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View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View</a:t>
                      </a:r>
                    </a:p>
                  </a:txBody>
                  <a:tcPr marL="82550" marR="8255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界面逻辑</a:t>
                      </a:r>
                      <a:endParaRPr lang="zh-CN" altLang="en-US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表现层</a:t>
                      </a:r>
                      <a:r>
                        <a:rPr lang="en-US" altLang="zh-CN">
                          <a:effectLst/>
                        </a:rPr>
                        <a:t>(UI)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Controller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ViewModel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Presenter</a:t>
                      </a:r>
                    </a:p>
                  </a:txBody>
                  <a:tcPr marL="82550" marR="8255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业务逻辑</a:t>
                      </a:r>
                      <a:endParaRPr lang="zh-CN" altLang="en-US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业务逻辑层</a:t>
                      </a:r>
                      <a:r>
                        <a:rPr lang="en-US" altLang="zh-CN">
                          <a:effectLst/>
                        </a:rPr>
                        <a:t>(BLL)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Model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Model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Model</a:t>
                      </a:r>
                    </a:p>
                  </a:txBody>
                  <a:tcPr marL="82550" marR="8255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数据访问</a:t>
                      </a:r>
                      <a:endParaRPr lang="zh-CN" altLang="en-US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数据访问层</a:t>
                      </a:r>
                      <a:r>
                        <a:rPr lang="en-US" altLang="zh-CN">
                          <a:effectLst/>
                        </a:rPr>
                        <a:t>(DAL)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Model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Model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Model</a:t>
                      </a:r>
                    </a:p>
                  </a:txBody>
                  <a:tcPr marL="82550" marR="8255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65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工作流程全景图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59802"/>
              </p:ext>
            </p:extLst>
          </p:nvPr>
        </p:nvGraphicFramePr>
        <p:xfrm>
          <a:off x="1096963" y="1846263"/>
          <a:ext cx="10058400" cy="455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2616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二级分类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三级分类</a:t>
                      </a:r>
                      <a:endParaRPr lang="zh-CN" altLang="en-US" dirty="0"/>
                    </a:p>
                  </a:txBody>
                  <a:tcPr/>
                </a:tc>
              </a:tr>
              <a:tr h="261659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移动项目演示</a:t>
                      </a:r>
                      <a:r>
                        <a:rPr lang="en-US" altLang="zh-CN" sz="1000" dirty="0" smtClean="0"/>
                        <a:t>Demo</a:t>
                      </a:r>
                      <a:r>
                        <a:rPr lang="zh-CN" altLang="en-US" sz="1000" dirty="0" smtClean="0"/>
                        <a:t>制作流程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</a:tr>
              <a:tr h="261659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移动项目工作量评估流程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</a:tr>
              <a:tr h="261659">
                <a:tc rowSpan="14">
                  <a:txBody>
                    <a:bodyPr/>
                    <a:lstStyle/>
                    <a:p>
                      <a:r>
                        <a:rPr lang="en-US" altLang="zh-CN" sz="1000" dirty="0" smtClean="0"/>
                        <a:t>WFICS</a:t>
                      </a:r>
                      <a:r>
                        <a:rPr lang="zh-CN" altLang="en-US" sz="1000" dirty="0" smtClean="0"/>
                        <a:t>工作流程图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工作流程标准化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</a:tr>
              <a:tr h="2616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工作流程培训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</a:tr>
              <a:tr h="2616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项目风险评估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项目团队能力评估</a:t>
                      </a:r>
                      <a:endParaRPr lang="zh-CN" altLang="en-US" sz="1000" dirty="0"/>
                    </a:p>
                  </a:txBody>
                  <a:tcPr/>
                </a:tc>
              </a:tr>
              <a:tr h="2616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项目功能评估</a:t>
                      </a:r>
                      <a:endParaRPr lang="zh-CN" altLang="en-US" sz="1000" dirty="0"/>
                    </a:p>
                  </a:txBody>
                  <a:tcPr/>
                </a:tc>
              </a:tr>
              <a:tr h="2616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</a:t>
                      </a:r>
                      <a:r>
                        <a:rPr lang="en-US" altLang="zh-CN" sz="1000" dirty="0" smtClean="0"/>
                        <a:t>UI</a:t>
                      </a:r>
                      <a:r>
                        <a:rPr lang="zh-CN" altLang="en-US" sz="1000" dirty="0" smtClean="0"/>
                        <a:t>评估</a:t>
                      </a:r>
                      <a:endParaRPr lang="zh-CN" altLang="en-US" sz="1000" dirty="0"/>
                    </a:p>
                  </a:txBody>
                  <a:tcPr/>
                </a:tc>
              </a:tr>
              <a:tr h="2616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项目整体风险报告</a:t>
                      </a:r>
                      <a:endParaRPr lang="zh-CN" altLang="en-US" sz="1000" dirty="0"/>
                    </a:p>
                  </a:txBody>
                  <a:tcPr/>
                </a:tc>
              </a:tr>
              <a:tr h="26165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Scrum</a:t>
                      </a:r>
                      <a:r>
                        <a:rPr lang="zh-CN" altLang="en-US" sz="1000" dirty="0" smtClean="0"/>
                        <a:t>管理流程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616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项目资产管理流程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6165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项目质量管理流程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6165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项目调试流程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6165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项目技术支持流程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评审流程</a:t>
                      </a:r>
                      <a:endParaRPr lang="zh-CN" altLang="en-US" sz="1000" dirty="0"/>
                    </a:p>
                  </a:txBody>
                  <a:tcPr/>
                </a:tc>
              </a:tr>
              <a:tr h="26165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解决方案流程</a:t>
                      </a:r>
                      <a:endParaRPr lang="zh-CN" altLang="en-US" sz="1000" dirty="0"/>
                    </a:p>
                  </a:txBody>
                  <a:tcPr/>
                </a:tc>
              </a:tr>
              <a:tr h="26165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最佳工作流程实践流程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修复缺陷流程、麦肯锡方法流程等等。</a:t>
                      </a:r>
                      <a:endParaRPr lang="zh-CN" altLang="en-US" sz="1000" dirty="0"/>
                    </a:p>
                  </a:txBody>
                  <a:tcPr/>
                </a:tc>
              </a:tr>
              <a:tr h="26165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项目集成流程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1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职位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培训全景图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430936"/>
              </p:ext>
            </p:extLst>
          </p:nvPr>
        </p:nvGraphicFramePr>
        <p:xfrm>
          <a:off x="1096963" y="1846263"/>
          <a:ext cx="100583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809"/>
                <a:gridCol w="1818168"/>
                <a:gridCol w="2877598"/>
                <a:gridCol w="37908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一级分类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二级分类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三级分类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职位系统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同团队模型全景图的项目角色划分。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培训系统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zh-CN" altLang="en-US" dirty="0" smtClean="0"/>
                        <a:t>培训原理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学习投入阶段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价值形成阶段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能力发挥阶段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价值提升阶段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培训教材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各岗位职责说明书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247420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342</TotalTime>
  <Words>3524</Words>
  <Application>Microsoft Macintosh PowerPoint</Application>
  <PresentationFormat>宽屏</PresentationFormat>
  <Paragraphs>602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Calibri</vt:lpstr>
      <vt:lpstr>Calibri Light</vt:lpstr>
      <vt:lpstr>DengXian</vt:lpstr>
      <vt:lpstr>Helvetica Neue</vt:lpstr>
      <vt:lpstr>宋体</vt:lpstr>
      <vt:lpstr>怀旧</vt:lpstr>
      <vt:lpstr>XX项目复盘</vt:lpstr>
      <vt:lpstr>目录</vt:lpstr>
      <vt:lpstr>PMP全景图</vt:lpstr>
      <vt:lpstr>能力素质模型全景图</vt:lpstr>
      <vt:lpstr>团队模型全景图</vt:lpstr>
      <vt:lpstr>Scrum管理全景图</vt:lpstr>
      <vt:lpstr>三层架构全景图</vt:lpstr>
      <vt:lpstr>工作流程全景图</vt:lpstr>
      <vt:lpstr>职位&amp;培训全景图</vt:lpstr>
      <vt:lpstr>管理咨询工具箱全景图</vt:lpstr>
      <vt:lpstr>事件/活动概况描述</vt:lpstr>
      <vt:lpstr>回顾目标－初衷</vt:lpstr>
      <vt:lpstr>回顾目标－目标/关键结果</vt:lpstr>
      <vt:lpstr>评价结果－亮点</vt:lpstr>
      <vt:lpstr>评价结果－亮点－PMP方面</vt:lpstr>
      <vt:lpstr>评价结果－亮点－PMP详情</vt:lpstr>
      <vt:lpstr>评价结果－亮点－能力素质模型</vt:lpstr>
      <vt:lpstr>评价结果－亮点－团队模型</vt:lpstr>
      <vt:lpstr>评价结果－亮点－Scrum管理</vt:lpstr>
      <vt:lpstr>评价结果－亮点－三层架构</vt:lpstr>
      <vt:lpstr>评价结果－亮点－工作流程</vt:lpstr>
      <vt:lpstr>评价结果－亮点－职位&amp;培训</vt:lpstr>
      <vt:lpstr>评价结果－亮点－管理咨询工具箱</vt:lpstr>
      <vt:lpstr>评价结果－不足1</vt:lpstr>
      <vt:lpstr>评价结果－不足2</vt:lpstr>
      <vt:lpstr>评价结果－不足2</vt:lpstr>
      <vt:lpstr>评价结果－不足－PMP方面</vt:lpstr>
      <vt:lpstr>评价结果－不足－PMP详情</vt:lpstr>
      <vt:lpstr>评价结果－不足－能力素质模型</vt:lpstr>
      <vt:lpstr>评价结果－不足－团队模型</vt:lpstr>
      <vt:lpstr>评价结果－不足－Scrum管理</vt:lpstr>
      <vt:lpstr>评价结果－不足－三层架构</vt:lpstr>
      <vt:lpstr>评价结果－不足－工作流程</vt:lpstr>
      <vt:lpstr>评价结果－亮点－职位&amp;培训</vt:lpstr>
      <vt:lpstr>评价结果－不足－管理咨询工具箱</vt:lpstr>
      <vt:lpstr>分析原因－成功关键因素</vt:lpstr>
      <vt:lpstr>分析原因－失败根本原因1</vt:lpstr>
      <vt:lpstr>分析原因－失败根本原因2</vt:lpstr>
      <vt:lpstr>分析原因－失败根本原因3</vt:lpstr>
      <vt:lpstr>总结经验－关键发现</vt:lpstr>
      <vt:lpstr>总结经验－行动计划</vt:lpstr>
      <vt:lpstr>版本历史记录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成都农商银行复盘</dc:title>
  <dc:creator>yuanchao geng</dc:creator>
  <cp:lastModifiedBy>yuanchao geng</cp:lastModifiedBy>
  <cp:revision>182</cp:revision>
  <dcterms:created xsi:type="dcterms:W3CDTF">2017-05-21T04:53:20Z</dcterms:created>
  <dcterms:modified xsi:type="dcterms:W3CDTF">2017-05-23T10:07:54Z</dcterms:modified>
</cp:coreProperties>
</file>