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58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84" r:id="rId14"/>
    <p:sldId id="280" r:id="rId15"/>
    <p:sldId id="266" r:id="rId16"/>
    <p:sldId id="267" r:id="rId17"/>
    <p:sldId id="269" r:id="rId18"/>
    <p:sldId id="268" r:id="rId19"/>
    <p:sldId id="270" r:id="rId20"/>
    <p:sldId id="281" r:id="rId21"/>
    <p:sldId id="276" r:id="rId22"/>
    <p:sldId id="278" r:id="rId23"/>
    <p:sldId id="277" r:id="rId24"/>
    <p:sldId id="285" r:id="rId25"/>
    <p:sldId id="28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37C3-22EC-4864-938B-F1CB1C85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03727F-F843-4E85-B979-E264C97D2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82694-123B-4A2C-8174-F0D4A2A4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E1D4E-CCC5-4430-9B61-D92FC57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63489-62B5-461A-8D5A-32DBEA58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8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60C9E-D522-4843-8136-D22B0B02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1D26D-B806-413C-8AA2-54A3D0D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5C1B6-46E9-4F01-AB38-82129ACF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D6DCC-2043-4E09-826B-86A8495E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1E244-D805-4C0D-A7F4-34BD4BF8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0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78AC95-FE8E-4941-90F5-D25E3F9D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300BE9-AFFB-4AC4-9F15-72093135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FFDE5-63D4-4246-A792-16D87C9D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D9983-5C31-4BCE-A87B-5FD405CB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619C6-2B2C-4774-A88B-90920CF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B1D95-A60B-4B5E-9D9A-AC13859C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A81B5-B8AC-40D6-85C9-CD627C8F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EF4FA-5C24-451D-99DE-02C10EB0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FF0AD-5923-45C4-AB8D-18AD6D4E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92464-FA9A-4EED-AD76-F78F186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AE7D-2617-4ADE-B72F-D9902695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E899A-C5AA-4F9E-9158-8F41AAA8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ECCAB-90BD-4EB4-9842-8047F909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0F71B-7172-4BF8-9087-1DAE7917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01684-E9AC-4337-84AA-655DD414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7718-991C-4412-83B9-13F45787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EAB03-9C22-4130-B236-1479B0798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0282A1-B09B-42C7-AF9A-6384330C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FD39CA-70AD-44A4-BA13-71FA7D1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AACF3-66AF-4DCF-BAFC-EA825049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5FAE1-30EB-48EF-A59F-0C4AABEE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C9FC1-2ECE-42EB-8031-E2D0593D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2B6B4-A204-4A35-9890-F5EC331F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10D394-7223-4A09-AFA1-17B788BF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908093-A0A7-42A3-B5A0-877BEB66B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5B8870-14BB-457F-8FF7-143FEBC3C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D051DB-B158-466C-A457-C7B5A69E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AEF5AB-EA32-4C69-8863-FFF27BCA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3646-2337-46B4-A34E-0CAE7300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1578E-54D9-4079-AC3D-D1C5DDA3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413439-FF50-4B98-BD7A-345AFDAC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E7C619-EE9F-4788-BD2F-9DAD9015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D58A71-7786-4A1D-B082-82A4AB34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0B4FC4-2EF3-439F-A141-1EAF21BF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93E4BE-B040-4EDC-B780-3BD1D9C8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2E491C-85B2-4D1F-A278-039C7EC1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0BCF8-A764-487D-8B0D-555D2304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B4543-0215-49F4-BE86-8FCD9DAC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697AF2-D0BE-452B-97A4-4B2C04D1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ED1443-706D-4322-8D74-FF314CA6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51D85-8821-462E-B9AB-959F64A6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0D6479-0113-48BF-8413-B6D4C9D1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80A8C-9087-46E5-95E6-7195858F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88A5BC-E6C3-4752-B5DF-370F9DBC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C25191-45A0-4276-A629-BD09B8481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9A09ED-6FA2-4893-9502-946B87F4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563F5-1F5A-4A09-B8FE-76CB1F14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D9FDF-8139-4AD2-B6B3-0FA609D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0BA43-0A80-4DC0-80DB-E5787056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FCDBB-9E03-4414-8CE7-2EBE2696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87549-A5BC-4E19-8F21-CD4B0A25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87AF-5F6A-4E0C-A0D5-0163C03BAEC4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8A920-4067-4A82-A2A2-FCE09D9F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B4EE3-E18B-43C3-9F55-26495D0A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A2AF-CAB7-4489-ABDA-D3EFA84D1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429CF-338E-4B0B-8155-612EA8933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паттернов потребления продуктов онлайн-школы «</a:t>
            </a:r>
            <a:r>
              <a:rPr lang="ru-RU" dirty="0" err="1"/>
              <a:t>Фоксфорд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CEC2E3-4436-4AFD-9988-BE5109B7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3" y="4119114"/>
            <a:ext cx="3518443" cy="1828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Пастушенко Ю.П.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Ментор:</a:t>
            </a:r>
          </a:p>
          <a:p>
            <a:pPr algn="l"/>
            <a:r>
              <a:rPr lang="ru-RU" dirty="0"/>
              <a:t>Сачко Е.Г.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36F1-35DA-4122-8B22-661147D72466}"/>
              </a:ext>
            </a:extLst>
          </p:cNvPr>
          <p:cNvSpPr txBox="1"/>
          <p:nvPr/>
        </p:nvSpPr>
        <p:spPr>
          <a:xfrm>
            <a:off x="5078734" y="623071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 2017</a:t>
            </a:r>
          </a:p>
        </p:txBody>
      </p:sp>
    </p:spTree>
    <p:extLst>
      <p:ext uri="{BB962C8B-B14F-4D97-AF65-F5344CB8AC3E}">
        <p14:creationId xmlns:p14="http://schemas.microsoft.com/office/powerpoint/2010/main" val="287710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D6814-8BB6-4B37-BEC3-900CC53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На какие сутки после регистрации покупают чаще?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EFF43-3F2B-4880-B423-191840A5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2299"/>
            <a:ext cx="10515600" cy="43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709AB-F80A-4AAA-963C-CE007D05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целевой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57B4F-F5AA-4D4B-BF2B-AD773C4A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30" y="3981458"/>
            <a:ext cx="9541739" cy="1080736"/>
          </a:xfrm>
        </p:spPr>
        <p:txBody>
          <a:bodyPr/>
          <a:lstStyle/>
          <a:p>
            <a:r>
              <a:rPr lang="ru-RU" dirty="0"/>
              <a:t>Клиент оплатил хотя бы одну услугу</a:t>
            </a:r>
          </a:p>
          <a:p>
            <a:r>
              <a:rPr lang="ru-RU" dirty="0"/>
              <a:t>Сделал это в течение 30 суток с момента регистрации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28D99-5C01-49FE-9F51-20759639DB75}"/>
              </a:ext>
            </a:extLst>
          </p:cNvPr>
          <p:cNvSpPr txBox="1"/>
          <p:nvPr/>
        </p:nvSpPr>
        <p:spPr>
          <a:xfrm>
            <a:off x="838200" y="1690688"/>
            <a:ext cx="10214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выплаты бонуса сотруднику отдела продаж должно пройти не более 30 дней с момента звонка до момента оплаты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01E0D-B9F3-431E-AE1D-A5B3B317C873}"/>
              </a:ext>
            </a:extLst>
          </p:cNvPr>
          <p:cNvSpPr txBox="1"/>
          <p:nvPr/>
        </p:nvSpPr>
        <p:spPr>
          <a:xfrm>
            <a:off x="1138830" y="3324027"/>
            <a:ext cx="373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Целевое событие: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E1EE2E-6947-429B-92EE-EE11336E266A}"/>
              </a:ext>
            </a:extLst>
          </p:cNvPr>
          <p:cNvSpPr/>
          <p:nvPr/>
        </p:nvSpPr>
        <p:spPr>
          <a:xfrm>
            <a:off x="735291" y="3242820"/>
            <a:ext cx="10317879" cy="1924492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365A6-1705-4760-9A64-E308EEF9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фич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636FA-9A3B-41C5-91FA-38FBBDF4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Все категориальные или бинарные</a:t>
            </a:r>
          </a:p>
          <a:p>
            <a:r>
              <a:rPr lang="ru-RU" dirty="0"/>
              <a:t>Пол клиента сформирован по базе сайта </a:t>
            </a:r>
            <a:r>
              <a:rPr lang="en-US" dirty="0"/>
              <a:t>kakzovut.ru</a:t>
            </a:r>
          </a:p>
          <a:p>
            <a:r>
              <a:rPr lang="ru-RU" dirty="0"/>
              <a:t>Все категориальные фичи кроме одной </a:t>
            </a:r>
            <a:r>
              <a:rPr lang="ru-RU" dirty="0" err="1"/>
              <a:t>бинаризовывались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one hot encoding</a:t>
            </a:r>
            <a:r>
              <a:rPr lang="ru-RU" dirty="0"/>
              <a:t>)</a:t>
            </a:r>
          </a:p>
          <a:p>
            <a:r>
              <a:rPr lang="ru-RU" dirty="0"/>
              <a:t>Для одной категориальной фичи считается </a:t>
            </a:r>
            <a:r>
              <a:rPr lang="en-US" dirty="0" err="1"/>
              <a:t>WoE</a:t>
            </a:r>
            <a:r>
              <a:rPr lang="ru-RU" dirty="0"/>
              <a:t> (</a:t>
            </a:r>
            <a:r>
              <a:rPr lang="en-US" dirty="0"/>
              <a:t>weights of evidence</a:t>
            </a:r>
            <a:r>
              <a:rPr lang="ru-RU" dirty="0"/>
              <a:t>)</a:t>
            </a:r>
          </a:p>
          <a:p>
            <a:r>
              <a:rPr lang="ru-RU" dirty="0"/>
              <a:t>Для учеников московских школ были добавлены данные о результатах ЕГЭ по школам с «портала открытых данных правительства Москвы»</a:t>
            </a:r>
            <a:endParaRPr lang="en-US" dirty="0"/>
          </a:p>
          <a:p>
            <a:r>
              <a:rPr lang="ru-RU" dirty="0"/>
              <a:t>Итоговое количество фич – 1</a:t>
            </a:r>
            <a:r>
              <a:rPr lang="en-US" dirty="0"/>
              <a:t>6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24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62AF8-6C33-4F00-B589-94A5F30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фич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D296D-ABEF-454D-9705-CFF0F9A3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Профиль пользователя:</a:t>
            </a:r>
          </a:p>
          <a:p>
            <a:pPr lvl="1"/>
            <a:r>
              <a:rPr lang="ru-RU" dirty="0"/>
              <a:t>Класс ученика, </a:t>
            </a:r>
            <a:endParaRPr lang="en-US" dirty="0"/>
          </a:p>
          <a:p>
            <a:pPr lvl="1"/>
            <a:r>
              <a:rPr lang="ru-RU" dirty="0"/>
              <a:t>Пользователь является родителем ученика, </a:t>
            </a:r>
            <a:endParaRPr lang="en-US" dirty="0"/>
          </a:p>
          <a:p>
            <a:pPr lvl="1"/>
            <a:r>
              <a:rPr lang="ru-RU" dirty="0"/>
              <a:t>Пользователь является преподавателем</a:t>
            </a:r>
            <a:endParaRPr lang="en-US" dirty="0"/>
          </a:p>
          <a:p>
            <a:pPr lvl="1"/>
            <a:r>
              <a:rPr lang="ru-RU" dirty="0"/>
              <a:t>Пользователь указал дату рождения</a:t>
            </a:r>
            <a:endParaRPr lang="en-US" dirty="0"/>
          </a:p>
          <a:p>
            <a:pPr lvl="1"/>
            <a:r>
              <a:rPr lang="ru-RU" dirty="0"/>
              <a:t>Пользователь ввел номер телефона </a:t>
            </a:r>
            <a:endParaRPr lang="en-US" dirty="0"/>
          </a:p>
          <a:p>
            <a:pPr lvl="1"/>
            <a:r>
              <a:rPr lang="ru-RU" dirty="0"/>
              <a:t>Пользователь подтвердил номер телефона</a:t>
            </a:r>
            <a:endParaRPr lang="en-US" dirty="0"/>
          </a:p>
          <a:p>
            <a:pPr lvl="1"/>
            <a:r>
              <a:rPr lang="ru-RU" dirty="0"/>
              <a:t>Регион пользователя</a:t>
            </a:r>
            <a:endParaRPr lang="en-US" dirty="0"/>
          </a:p>
          <a:p>
            <a:pPr lvl="1"/>
            <a:r>
              <a:rPr lang="ru-RU" dirty="0"/>
              <a:t>Пол пользователя</a:t>
            </a:r>
          </a:p>
          <a:p>
            <a:r>
              <a:rPr lang="ru-RU" dirty="0"/>
              <a:t>Маркетинговая информация:</a:t>
            </a:r>
          </a:p>
          <a:p>
            <a:pPr lvl="1"/>
            <a:r>
              <a:rPr lang="ru-RU" dirty="0" err="1"/>
              <a:t>Реферер</a:t>
            </a:r>
            <a:r>
              <a:rPr lang="ru-RU" dirty="0"/>
              <a:t> (</a:t>
            </a:r>
            <a:r>
              <a:rPr lang="en-US" dirty="0"/>
              <a:t>WOE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Группа маркетинговых источников</a:t>
            </a:r>
          </a:p>
          <a:p>
            <a:pPr lvl="1"/>
            <a:r>
              <a:rPr lang="ru-RU" dirty="0"/>
              <a:t>Цель обучения</a:t>
            </a:r>
          </a:p>
          <a:p>
            <a:pPr lvl="1"/>
            <a:r>
              <a:rPr lang="ru-RU" dirty="0"/>
              <a:t>Планирует ли пользователь заниматься с репетитором, </a:t>
            </a:r>
          </a:p>
          <a:p>
            <a:pPr lvl="1"/>
            <a:r>
              <a:rPr lang="ru-RU" dirty="0"/>
              <a:t>Сколько времени готов посвящать обучению</a:t>
            </a:r>
          </a:p>
          <a:p>
            <a:pPr lvl="1"/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statement</a:t>
            </a:r>
            <a:endParaRPr lang="ru-RU" dirty="0"/>
          </a:p>
          <a:p>
            <a:r>
              <a:rPr lang="ru-RU" dirty="0"/>
              <a:t>Вычисляются по дате регистрации</a:t>
            </a:r>
          </a:p>
          <a:p>
            <a:pPr lvl="1"/>
            <a:r>
              <a:rPr lang="ru-RU" dirty="0"/>
              <a:t>Зарегистрировался в будний или в выходной день</a:t>
            </a:r>
          </a:p>
          <a:p>
            <a:pPr lvl="1"/>
            <a:r>
              <a:rPr lang="ru-RU" dirty="0"/>
              <a:t>Зарегистрировался в ночное время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0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B458-DF42-4B99-BA0F-E5ACCEF9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6C1BE-B357-4818-B8A6-B7064FBE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3934153"/>
          </a:xfrm>
        </p:spPr>
        <p:txBody>
          <a:bodyPr>
            <a:normAutofit/>
          </a:bodyPr>
          <a:lstStyle/>
          <a:p>
            <a:r>
              <a:rPr lang="ru-RU" sz="2400" dirty="0"/>
              <a:t>Протестированы следующие алгоритмы:</a:t>
            </a:r>
            <a:endParaRPr lang="en-US" sz="2400" dirty="0"/>
          </a:p>
          <a:p>
            <a:pPr lvl="1"/>
            <a:r>
              <a:rPr lang="en-US" sz="2000" dirty="0" err="1"/>
              <a:t>RandomForestClassifier</a:t>
            </a:r>
            <a:endParaRPr lang="en-US" sz="2000" dirty="0"/>
          </a:p>
          <a:p>
            <a:pPr lvl="1"/>
            <a:r>
              <a:rPr lang="en-US" sz="2000" dirty="0" err="1"/>
              <a:t>XGBoostClassifier</a:t>
            </a:r>
            <a:endParaRPr lang="en-US" sz="2000" dirty="0"/>
          </a:p>
          <a:p>
            <a:pPr lvl="1"/>
            <a:r>
              <a:rPr lang="en-US" sz="2000" dirty="0" err="1"/>
              <a:t>DecisionTreeClassifier</a:t>
            </a:r>
            <a:endParaRPr lang="ru-RU" sz="2000" dirty="0"/>
          </a:p>
          <a:p>
            <a:r>
              <a:rPr lang="ru-RU" sz="2400" dirty="0"/>
              <a:t>Для тестирования использовалось случайное разбиение на </a:t>
            </a:r>
            <a:r>
              <a:rPr lang="en-US" sz="2400" dirty="0"/>
              <a:t>train </a:t>
            </a:r>
            <a:r>
              <a:rPr lang="ru-RU" sz="2400" dirty="0"/>
              <a:t>и </a:t>
            </a:r>
            <a:r>
              <a:rPr lang="en-US" sz="2400" dirty="0"/>
              <a:t>test (random sample)</a:t>
            </a:r>
            <a:endParaRPr lang="ru-RU" sz="2400" dirty="0"/>
          </a:p>
          <a:p>
            <a:r>
              <a:rPr lang="ru-RU" sz="2400" dirty="0"/>
              <a:t>Лучше всех себя показал </a:t>
            </a:r>
            <a:r>
              <a:rPr lang="en-US" sz="2400" dirty="0" err="1"/>
              <a:t>XGBoostClassifier</a:t>
            </a:r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0F6B2E-A16A-4B03-BA80-DB2BCB4C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63957"/>
              </p:ext>
            </p:extLst>
          </p:nvPr>
        </p:nvGraphicFramePr>
        <p:xfrm>
          <a:off x="6096000" y="1825624"/>
          <a:ext cx="5040134" cy="4037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848">
                  <a:extLst>
                    <a:ext uri="{9D8B030D-6E8A-4147-A177-3AD203B41FA5}">
                      <a16:colId xmlns:a16="http://schemas.microsoft.com/office/drawing/2014/main" val="2476878492"/>
                    </a:ext>
                  </a:extLst>
                </a:gridCol>
                <a:gridCol w="1256104">
                  <a:extLst>
                    <a:ext uri="{9D8B030D-6E8A-4147-A177-3AD203B41FA5}">
                      <a16:colId xmlns:a16="http://schemas.microsoft.com/office/drawing/2014/main" val="2037368622"/>
                    </a:ext>
                  </a:extLst>
                </a:gridCol>
                <a:gridCol w="831345">
                  <a:extLst>
                    <a:ext uri="{9D8B030D-6E8A-4147-A177-3AD203B41FA5}">
                      <a16:colId xmlns:a16="http://schemas.microsoft.com/office/drawing/2014/main" val="2546766532"/>
                    </a:ext>
                  </a:extLst>
                </a:gridCol>
                <a:gridCol w="966837">
                  <a:extLst>
                    <a:ext uri="{9D8B030D-6E8A-4147-A177-3AD203B41FA5}">
                      <a16:colId xmlns:a16="http://schemas.microsoft.com/office/drawing/2014/main" val="2464168896"/>
                    </a:ext>
                  </a:extLst>
                </a:gridCol>
              </a:tblGrid>
              <a:tr h="42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Классификатор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Номер сэмпла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ROC-AUC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Время выполнения, 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568309"/>
                  </a:ext>
                </a:extLst>
              </a:tr>
              <a:tr h="29165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RandomForestClassifier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0.78603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551404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0.85294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427137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0.78928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592734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0.85723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908708"/>
                  </a:ext>
                </a:extLst>
              </a:tr>
              <a:tr h="29165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XG</a:t>
                      </a:r>
                      <a:r>
                        <a:rPr lang="en-US" sz="1100">
                          <a:effectLst/>
                        </a:rPr>
                        <a:t>Boost</a:t>
                      </a:r>
                      <a:r>
                        <a:rPr lang="ru-RU" sz="1100">
                          <a:effectLst/>
                        </a:rPr>
                        <a:t>Classifier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0.85539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941799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0.92743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185073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0.85610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344441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0.92821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498832"/>
                  </a:ext>
                </a:extLst>
              </a:tr>
              <a:tr h="29165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DecisionTreeClassifier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278797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0.90447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60014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0.84365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553156"/>
                  </a:ext>
                </a:extLst>
              </a:tr>
              <a:tr h="29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0.91074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15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28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DC9324-6DBA-4D1E-8E58-ED500DA0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14" y="1690688"/>
            <a:ext cx="8987971" cy="47860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DF3E6-05B4-4AAC-85B5-805F5934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Точность предсказания 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sample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76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3BB83-D849-4376-BE58-31FB27C2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предсказания (</a:t>
            </a:r>
            <a:r>
              <a:rPr lang="en-US" dirty="0"/>
              <a:t>random sample)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F36D9C-509F-4FD2-B51F-1A7B569D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1" y="1378856"/>
            <a:ext cx="10093037" cy="52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E04AB-CC74-4AB6-9248-207F9B7B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out of time sample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8A888DD-F1AA-4C8B-B8EC-B22C4612A649}"/>
              </a:ext>
            </a:extLst>
          </p:cNvPr>
          <p:cNvCxnSpPr>
            <a:cxnSpLocks/>
          </p:cNvCxnSpPr>
          <p:nvPr/>
        </p:nvCxnSpPr>
        <p:spPr>
          <a:xfrm>
            <a:off x="1222644" y="2479411"/>
            <a:ext cx="9802716" cy="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5E5552-00AC-485B-8313-A133BBC874F0}"/>
              </a:ext>
            </a:extLst>
          </p:cNvPr>
          <p:cNvCxnSpPr>
            <a:cxnSpLocks/>
          </p:cNvCxnSpPr>
          <p:nvPr/>
        </p:nvCxnSpPr>
        <p:spPr>
          <a:xfrm>
            <a:off x="10063826" y="2133630"/>
            <a:ext cx="0" cy="55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A4A0D86-C29E-463A-869C-4ABCECB99F53}"/>
              </a:ext>
            </a:extLst>
          </p:cNvPr>
          <p:cNvCxnSpPr>
            <a:cxnSpLocks/>
          </p:cNvCxnSpPr>
          <p:nvPr/>
        </p:nvCxnSpPr>
        <p:spPr>
          <a:xfrm>
            <a:off x="5466258" y="2133630"/>
            <a:ext cx="0" cy="55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8868CA1-770E-4508-A98B-956BE9E83F71}"/>
              </a:ext>
            </a:extLst>
          </p:cNvPr>
          <p:cNvCxnSpPr>
            <a:cxnSpLocks/>
          </p:cNvCxnSpPr>
          <p:nvPr/>
        </p:nvCxnSpPr>
        <p:spPr>
          <a:xfrm flipH="1">
            <a:off x="2585172" y="2133630"/>
            <a:ext cx="1" cy="55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8949202-D0AA-4A52-BBCC-7B2D606A3B6C}"/>
              </a:ext>
            </a:extLst>
          </p:cNvPr>
          <p:cNvCxnSpPr>
            <a:cxnSpLocks/>
          </p:cNvCxnSpPr>
          <p:nvPr/>
        </p:nvCxnSpPr>
        <p:spPr>
          <a:xfrm>
            <a:off x="5466258" y="2264258"/>
            <a:ext cx="4597568" cy="0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39FAA94-AD56-478C-9321-7005EE77B198}"/>
              </a:ext>
            </a:extLst>
          </p:cNvPr>
          <p:cNvCxnSpPr/>
          <p:nvPr/>
        </p:nvCxnSpPr>
        <p:spPr>
          <a:xfrm flipH="1">
            <a:off x="2585172" y="2264258"/>
            <a:ext cx="2881086" cy="0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D2CED3-6AA0-46CD-9CD4-FA5A36AFD28C}"/>
              </a:ext>
            </a:extLst>
          </p:cNvPr>
          <p:cNvSpPr txBox="1"/>
          <p:nvPr/>
        </p:nvSpPr>
        <p:spPr>
          <a:xfrm>
            <a:off x="10558462" y="2064349"/>
            <a:ext cx="93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F16F2-F9CC-4AA9-BDF8-7D490F1B6A8F}"/>
              </a:ext>
            </a:extLst>
          </p:cNvPr>
          <p:cNvSpPr txBox="1"/>
          <p:nvPr/>
        </p:nvSpPr>
        <p:spPr>
          <a:xfrm>
            <a:off x="9064318" y="2658315"/>
            <a:ext cx="199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Дата регистрации последнего клиента в выборке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6C573-9FEF-4C81-AD5E-98F75AF143A2}"/>
              </a:ext>
            </a:extLst>
          </p:cNvPr>
          <p:cNvSpPr txBox="1"/>
          <p:nvPr/>
        </p:nvSpPr>
        <p:spPr>
          <a:xfrm>
            <a:off x="7638251" y="1879683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30 суток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4FA90-CBDE-4568-A9D5-332864540A62}"/>
              </a:ext>
            </a:extLst>
          </p:cNvPr>
          <p:cNvSpPr txBox="1"/>
          <p:nvPr/>
        </p:nvSpPr>
        <p:spPr>
          <a:xfrm>
            <a:off x="3072029" y="1654177"/>
            <a:ext cx="192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Тестовая выборка 7 суток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9B3D38E-4E89-4A2C-A872-D75F816BC7B7}"/>
              </a:ext>
            </a:extLst>
          </p:cNvPr>
          <p:cNvCxnSpPr/>
          <p:nvPr/>
        </p:nvCxnSpPr>
        <p:spPr>
          <a:xfrm flipH="1">
            <a:off x="998579" y="2264258"/>
            <a:ext cx="1586593" cy="0"/>
          </a:xfrm>
          <a:prstGeom prst="line">
            <a:avLst/>
          </a:prstGeom>
          <a:ln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0104DD-B37C-4A09-94E9-14F7F0F6D600}"/>
              </a:ext>
            </a:extLst>
          </p:cNvPr>
          <p:cNvSpPr txBox="1"/>
          <p:nvPr/>
        </p:nvSpPr>
        <p:spPr>
          <a:xfrm>
            <a:off x="838200" y="1654177"/>
            <a:ext cx="169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Тренировочная выборка</a:t>
            </a:r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1930AFF3-AF44-4460-A5B3-BA44ED6EE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95595"/>
              </p:ext>
            </p:extLst>
          </p:nvPr>
        </p:nvGraphicFramePr>
        <p:xfrm>
          <a:off x="838200" y="464247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672">
                  <a:extLst>
                    <a:ext uri="{9D8B030D-6E8A-4147-A177-3AD203B41FA5}">
                      <a16:colId xmlns:a16="http://schemas.microsoft.com/office/drawing/2014/main" val="3713228138"/>
                    </a:ext>
                  </a:extLst>
                </a:gridCol>
                <a:gridCol w="2061328">
                  <a:extLst>
                    <a:ext uri="{9D8B030D-6E8A-4147-A177-3AD203B41FA5}">
                      <a16:colId xmlns:a16="http://schemas.microsoft.com/office/drawing/2014/main" val="21575214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824217668"/>
                    </a:ext>
                  </a:extLst>
                </a:gridCol>
                <a:gridCol w="1836132">
                  <a:extLst>
                    <a:ext uri="{9D8B030D-6E8A-4147-A177-3AD203B41FA5}">
                      <a16:colId xmlns:a16="http://schemas.microsoft.com/office/drawing/2014/main" val="300876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Выборка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Целевых событий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Нецелевых событий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Доля целевых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19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346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8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46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5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4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FF845-1C21-4E1B-B960-3818825D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предсказания (</a:t>
            </a:r>
            <a:r>
              <a:rPr lang="en-US" dirty="0"/>
              <a:t>out of time sample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95AD4-7341-4419-98DC-8551EAF2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57" y="1492724"/>
            <a:ext cx="9408886" cy="5000151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43519B9-99DA-43E0-AB6C-79DFD251EEBF}"/>
              </a:ext>
            </a:extLst>
          </p:cNvPr>
          <p:cNvGrpSpPr/>
          <p:nvPr/>
        </p:nvGrpSpPr>
        <p:grpSpPr>
          <a:xfrm>
            <a:off x="2828042" y="2102178"/>
            <a:ext cx="5677218" cy="1936677"/>
            <a:chOff x="2828042" y="2102178"/>
            <a:chExt cx="5677218" cy="1936677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33568C29-F0A3-4877-A572-992FFF3D5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8042" y="2102178"/>
              <a:ext cx="1772238" cy="1536568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02B8F5-686A-4875-86EC-76DA9F069648}"/>
                </a:ext>
              </a:extLst>
            </p:cNvPr>
            <p:cNvSpPr txBox="1"/>
            <p:nvPr/>
          </p:nvSpPr>
          <p:spPr>
            <a:xfrm>
              <a:off x="4600280" y="3454080"/>
              <a:ext cx="390498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Test</a:t>
              </a:r>
              <a:r>
                <a:rPr lang="ru-RU" sz="3200" dirty="0"/>
                <a:t> точнее, чем </a:t>
              </a:r>
              <a:r>
                <a:rPr lang="en-US" sz="3200" dirty="0"/>
                <a:t>Train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7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E4435-91FD-4EA2-96A0-B7FB297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Это может быть вызвано маленькой конверсией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8F104-FBC5-4F74-B24D-863703F7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9" y="1690688"/>
            <a:ext cx="11254443" cy="423039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9BBAC2B-88AA-451D-9947-CABC6CE15440}"/>
              </a:ext>
            </a:extLst>
          </p:cNvPr>
          <p:cNvSpPr/>
          <p:nvPr/>
        </p:nvSpPr>
        <p:spPr>
          <a:xfrm>
            <a:off x="9605913" y="2347274"/>
            <a:ext cx="952108" cy="3799002"/>
          </a:xfrm>
          <a:prstGeom prst="round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52272-E709-4105-9E32-E7A32434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DD89-42B0-441F-A9EF-C5881ABF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Продукт – обучение онлайн</a:t>
            </a:r>
          </a:p>
          <a:p>
            <a:r>
              <a:rPr lang="ru-RU" dirty="0"/>
              <a:t>Целевая аудитория – ученики средних школ и их родители</a:t>
            </a:r>
          </a:p>
          <a:p>
            <a:r>
              <a:rPr lang="ru-RU" dirty="0"/>
              <a:t>Более </a:t>
            </a:r>
            <a:r>
              <a:rPr lang="en-US" dirty="0"/>
              <a:t>1</a:t>
            </a:r>
            <a:r>
              <a:rPr lang="ru-RU" dirty="0"/>
              <a:t> 500 000 пользователей</a:t>
            </a:r>
          </a:p>
          <a:p>
            <a:r>
              <a:rPr lang="ru-RU" dirty="0"/>
              <a:t>Из них купили хотя бы одну услугу 88 000 клиентов</a:t>
            </a:r>
          </a:p>
          <a:p>
            <a:r>
              <a:rPr lang="ru-RU" dirty="0"/>
              <a:t>Продвижение по многим каналам (контекст, олимпиады, игры, реклама на ТВ и пр.)</a:t>
            </a:r>
          </a:p>
          <a:p>
            <a:r>
              <a:rPr lang="ru-RU" dirty="0"/>
              <a:t>Массового обзвона клиентов сейчас нет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8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78B5B-5BB4-45A8-87DE-7E4171C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40402"/>
            <a:ext cx="10515600" cy="1139584"/>
          </a:xfrm>
        </p:spPr>
        <p:txBody>
          <a:bodyPr>
            <a:noAutofit/>
          </a:bodyPr>
          <a:lstStyle/>
          <a:p>
            <a:r>
              <a:rPr lang="ru-RU" sz="3200" dirty="0"/>
              <a:t>Точность на разных месяцах в зависимости от конверсии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2DAAF-5052-4F31-A8DB-87307B9F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63" y="1102777"/>
            <a:ext cx="4377302" cy="23262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CFB34A-5D29-4925-97C2-1E8C3CED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47" y="1102777"/>
            <a:ext cx="4377301" cy="23262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81668-D9B1-4AB8-AA9F-186BA020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447" y="4166650"/>
            <a:ext cx="4377303" cy="232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F8B07-C6DA-42A6-ADF8-1DE66E6290FE}"/>
              </a:ext>
            </a:extLst>
          </p:cNvPr>
          <p:cNvSpPr txBox="1"/>
          <p:nvPr/>
        </p:nvSpPr>
        <p:spPr>
          <a:xfrm>
            <a:off x="2943095" y="2599892"/>
            <a:ext cx="2826110" cy="41036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Test 9 450 </a:t>
            </a:r>
            <a:r>
              <a:rPr lang="ru-RU" sz="1200" dirty="0"/>
              <a:t>(</a:t>
            </a:r>
            <a:r>
              <a:rPr lang="en-US" sz="1200" dirty="0"/>
              <a:t>12%</a:t>
            </a:r>
            <a:r>
              <a:rPr lang="ru-RU" sz="1200" dirty="0"/>
              <a:t> целевых) (</a:t>
            </a:r>
            <a:r>
              <a:rPr lang="en-US" sz="1200" dirty="0"/>
              <a:t>AUC = 0,8328</a:t>
            </a:r>
            <a:r>
              <a:rPr lang="ru-RU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sz="1200" dirty="0"/>
              <a:t>Train 150 218 (6,2% </a:t>
            </a:r>
            <a:r>
              <a:rPr lang="ru-RU" sz="1200" dirty="0"/>
              <a:t>целевых) (</a:t>
            </a:r>
            <a:r>
              <a:rPr lang="en-US" sz="1200" dirty="0"/>
              <a:t>AUC = 0,8413</a:t>
            </a:r>
            <a:r>
              <a:rPr lang="ru-RU" sz="1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55A24-C916-428E-8301-15ACF2331AAC}"/>
              </a:ext>
            </a:extLst>
          </p:cNvPr>
          <p:cNvSpPr txBox="1"/>
          <p:nvPr/>
        </p:nvSpPr>
        <p:spPr>
          <a:xfrm>
            <a:off x="6292210" y="1102618"/>
            <a:ext cx="799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Август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8DB894-1778-4B47-A27E-98785B932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04" y="4166649"/>
            <a:ext cx="4377302" cy="2326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FA0257-F094-4892-8136-0508D4CBFED1}"/>
              </a:ext>
            </a:extLst>
          </p:cNvPr>
          <p:cNvSpPr txBox="1"/>
          <p:nvPr/>
        </p:nvSpPr>
        <p:spPr>
          <a:xfrm>
            <a:off x="568956" y="1120090"/>
            <a:ext cx="13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Июль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55478-5849-4AEA-83C5-8EEA73EB3931}"/>
              </a:ext>
            </a:extLst>
          </p:cNvPr>
          <p:cNvSpPr txBox="1"/>
          <p:nvPr/>
        </p:nvSpPr>
        <p:spPr>
          <a:xfrm>
            <a:off x="6292210" y="4166490"/>
            <a:ext cx="99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Октябрь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B0ECC-A909-4044-8DF4-8B099FA58638}"/>
              </a:ext>
            </a:extLst>
          </p:cNvPr>
          <p:cNvSpPr txBox="1"/>
          <p:nvPr/>
        </p:nvSpPr>
        <p:spPr>
          <a:xfrm>
            <a:off x="568957" y="4291419"/>
            <a:ext cx="13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Сентябрь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97873-5A42-4B5D-937A-956FBA9C6375}"/>
              </a:ext>
            </a:extLst>
          </p:cNvPr>
          <p:cNvSpPr txBox="1"/>
          <p:nvPr/>
        </p:nvSpPr>
        <p:spPr>
          <a:xfrm>
            <a:off x="8647882" y="2599892"/>
            <a:ext cx="2826110" cy="41036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Test 18 437 </a:t>
            </a:r>
            <a:r>
              <a:rPr lang="ru-RU" sz="1200" dirty="0"/>
              <a:t>(</a:t>
            </a:r>
            <a:r>
              <a:rPr lang="en-US" sz="1200" dirty="0"/>
              <a:t>13,0%</a:t>
            </a:r>
            <a:r>
              <a:rPr lang="ru-RU" sz="1200" dirty="0"/>
              <a:t> целевых) (</a:t>
            </a:r>
            <a:r>
              <a:rPr lang="en-US" sz="1200" dirty="0"/>
              <a:t>AUC = 0,8156</a:t>
            </a:r>
            <a:r>
              <a:rPr lang="ru-RU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sz="1200" dirty="0"/>
              <a:t>Train 159 676 (6,6% </a:t>
            </a:r>
            <a:r>
              <a:rPr lang="ru-RU" sz="1200" dirty="0"/>
              <a:t>целевых) (</a:t>
            </a:r>
            <a:r>
              <a:rPr lang="en-US" sz="1200" dirty="0"/>
              <a:t>AUC = 0,8430</a:t>
            </a:r>
            <a:r>
              <a:rPr lang="ru-RU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632B6-D809-44F6-A141-0551A4402F4E}"/>
              </a:ext>
            </a:extLst>
          </p:cNvPr>
          <p:cNvSpPr txBox="1"/>
          <p:nvPr/>
        </p:nvSpPr>
        <p:spPr>
          <a:xfrm>
            <a:off x="2943095" y="5687488"/>
            <a:ext cx="2826110" cy="41036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Test 120 883 </a:t>
            </a:r>
            <a:r>
              <a:rPr lang="ru-RU" sz="1200" dirty="0"/>
              <a:t>(</a:t>
            </a:r>
            <a:r>
              <a:rPr lang="en-US" sz="1200" dirty="0"/>
              <a:t>3,0%</a:t>
            </a:r>
            <a:r>
              <a:rPr lang="ru-RU" sz="1200" dirty="0"/>
              <a:t> целевых) (</a:t>
            </a:r>
            <a:r>
              <a:rPr lang="en-US" sz="1200" dirty="0"/>
              <a:t>AUC = 0,8547</a:t>
            </a:r>
            <a:r>
              <a:rPr lang="ru-RU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sz="1200" dirty="0"/>
              <a:t>Train 178 113 (7,2% </a:t>
            </a:r>
            <a:r>
              <a:rPr lang="ru-RU" sz="1200" dirty="0"/>
              <a:t>целевых) (</a:t>
            </a:r>
            <a:r>
              <a:rPr lang="en-US" sz="1200" dirty="0"/>
              <a:t>AUC = 0,8457</a:t>
            </a:r>
            <a:r>
              <a:rPr lang="ru-RU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8CA11-605D-46D4-B708-69BA1D3D53EF}"/>
              </a:ext>
            </a:extLst>
          </p:cNvPr>
          <p:cNvSpPr txBox="1"/>
          <p:nvPr/>
        </p:nvSpPr>
        <p:spPr>
          <a:xfrm>
            <a:off x="8647882" y="5687487"/>
            <a:ext cx="2826110" cy="41036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Test 57 607 </a:t>
            </a:r>
            <a:r>
              <a:rPr lang="ru-RU" sz="1200" dirty="0"/>
              <a:t>(</a:t>
            </a:r>
            <a:r>
              <a:rPr lang="en-US" sz="1200" dirty="0"/>
              <a:t>4,6%</a:t>
            </a:r>
            <a:r>
              <a:rPr lang="ru-RU" sz="1200" dirty="0"/>
              <a:t> целевых) (</a:t>
            </a:r>
            <a:r>
              <a:rPr lang="en-US" sz="1200" dirty="0"/>
              <a:t>AUC = 0,9102</a:t>
            </a:r>
            <a:r>
              <a:rPr lang="ru-RU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sz="1200" dirty="0"/>
              <a:t>Train 298 996 (5,5% </a:t>
            </a:r>
            <a:r>
              <a:rPr lang="ru-RU" sz="1200" dirty="0"/>
              <a:t>целевых) (</a:t>
            </a:r>
            <a:r>
              <a:rPr lang="en-US" sz="1200" dirty="0"/>
              <a:t>AUC = 0,8645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4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8C748-5E7B-49F3-ACDF-96BF6F1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фич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3D110F-7BA4-485D-87C7-232610A7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92" y="1516190"/>
            <a:ext cx="10965084" cy="48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7D8C-D902-4C2D-BFF1-21F55CF0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8263F-F860-46BE-BDD0-8B4221CA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426" y="5340279"/>
            <a:ext cx="7055148" cy="575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Пересечения засчитываются обеим группам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608C9C-D3A1-4AE0-9D3E-E135FC74328E}"/>
              </a:ext>
            </a:extLst>
          </p:cNvPr>
          <p:cNvSpPr/>
          <p:nvPr/>
        </p:nvSpPr>
        <p:spPr>
          <a:xfrm>
            <a:off x="1222342" y="1998482"/>
            <a:ext cx="9747316" cy="3926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41A9731-D150-4318-8EFC-7B6DDFFA954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1998482"/>
            <a:ext cx="0" cy="325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ACE707F-4381-4131-A87F-979726B5B9B1}"/>
              </a:ext>
            </a:extLst>
          </p:cNvPr>
          <p:cNvCxnSpPr/>
          <p:nvPr/>
        </p:nvCxnSpPr>
        <p:spPr>
          <a:xfrm>
            <a:off x="1222342" y="4308050"/>
            <a:ext cx="9747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F99DF-E9EC-4E52-BC52-9220E679E90B}"/>
              </a:ext>
            </a:extLst>
          </p:cNvPr>
          <p:cNvSpPr txBox="1"/>
          <p:nvPr/>
        </p:nvSpPr>
        <p:spPr>
          <a:xfrm>
            <a:off x="2114456" y="2198881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Часть для обзвона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25DC1-D41B-408F-B104-98CFE97DB3CC}"/>
              </a:ext>
            </a:extLst>
          </p:cNvPr>
          <p:cNvSpPr txBox="1"/>
          <p:nvPr/>
        </p:nvSpPr>
        <p:spPr>
          <a:xfrm>
            <a:off x="7038669" y="218174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Часть для обзвона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7A1F7-282B-44E6-8AC4-9E2F401DABE2}"/>
              </a:ext>
            </a:extLst>
          </p:cNvPr>
          <p:cNvSpPr txBox="1"/>
          <p:nvPr/>
        </p:nvSpPr>
        <p:spPr>
          <a:xfrm>
            <a:off x="1430948" y="3485711"/>
            <a:ext cx="466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Формируется руководителем отдела продаж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BC4E7-FD59-4E5C-97AD-F024C95ED841}"/>
              </a:ext>
            </a:extLst>
          </p:cNvPr>
          <p:cNvSpPr txBox="1"/>
          <p:nvPr/>
        </p:nvSpPr>
        <p:spPr>
          <a:xfrm>
            <a:off x="7311211" y="3485711"/>
            <a:ext cx="24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Формируется моделью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7CCEE-EAD2-4B6A-88D8-AC160B63C5B9}"/>
              </a:ext>
            </a:extLst>
          </p:cNvPr>
          <p:cNvSpPr txBox="1"/>
          <p:nvPr/>
        </p:nvSpPr>
        <p:spPr>
          <a:xfrm>
            <a:off x="2420341" y="4280594"/>
            <a:ext cx="237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Тестовая часть</a:t>
            </a:r>
            <a:endParaRPr lang="en-US" sz="28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C738A06-A213-442A-860F-52A1BCB6028D}"/>
              </a:ext>
            </a:extLst>
          </p:cNvPr>
          <p:cNvCxnSpPr/>
          <p:nvPr/>
        </p:nvCxnSpPr>
        <p:spPr>
          <a:xfrm>
            <a:off x="1222342" y="5250727"/>
            <a:ext cx="9747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E9BFB8-89DF-40C7-BFBE-B7FDB2C13403}"/>
              </a:ext>
            </a:extLst>
          </p:cNvPr>
          <p:cNvSpPr txBox="1"/>
          <p:nvPr/>
        </p:nvSpPr>
        <p:spPr>
          <a:xfrm>
            <a:off x="2382991" y="4791844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 </a:t>
            </a:r>
            <a:r>
              <a:rPr lang="ru-RU" dirty="0"/>
              <a:t>от всей выборки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39B8A-AB55-42EF-B7CE-EBC60A482BA6}"/>
              </a:ext>
            </a:extLst>
          </p:cNvPr>
          <p:cNvSpPr txBox="1"/>
          <p:nvPr/>
        </p:nvSpPr>
        <p:spPr>
          <a:xfrm>
            <a:off x="2382991" y="2838026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75% от всей выборки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BE703-4D6E-4165-A120-AD5EA0DD2343}"/>
              </a:ext>
            </a:extLst>
          </p:cNvPr>
          <p:cNvSpPr txBox="1"/>
          <p:nvPr/>
        </p:nvSpPr>
        <p:spPr>
          <a:xfrm>
            <a:off x="7311213" y="2836508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75% от всей выборки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10C34-C6EF-4544-8E72-FBF0C76B28E0}"/>
              </a:ext>
            </a:extLst>
          </p:cNvPr>
          <p:cNvSpPr txBox="1"/>
          <p:nvPr/>
        </p:nvSpPr>
        <p:spPr>
          <a:xfrm>
            <a:off x="7356592" y="4772906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 </a:t>
            </a:r>
            <a:r>
              <a:rPr lang="ru-RU" dirty="0"/>
              <a:t>от всей выборки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8D607-553C-4FA8-8850-93823D0920E7}"/>
              </a:ext>
            </a:extLst>
          </p:cNvPr>
          <p:cNvSpPr txBox="1"/>
          <p:nvPr/>
        </p:nvSpPr>
        <p:spPr>
          <a:xfrm>
            <a:off x="3397661" y="146363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8DC51-EB2B-4B8C-B8FF-71BD835DEA58}"/>
              </a:ext>
            </a:extLst>
          </p:cNvPr>
          <p:cNvSpPr txBox="1"/>
          <p:nvPr/>
        </p:nvSpPr>
        <p:spPr>
          <a:xfrm>
            <a:off x="8321874" y="146543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ru-RU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8FD7C-D073-4949-9876-FA51CE362D21}"/>
              </a:ext>
            </a:extLst>
          </p:cNvPr>
          <p:cNvSpPr txBox="1"/>
          <p:nvPr/>
        </p:nvSpPr>
        <p:spPr>
          <a:xfrm>
            <a:off x="7344553" y="4278869"/>
            <a:ext cx="237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Тестовая часть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92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1C800-8B95-4087-A5CF-CBFBCFE4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F27B-86D9-4014-8CAC-B91551A7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Создана модель, способная с высокой точностью предсказывать вероятность покупки клиентом какой-либо услуги</a:t>
            </a:r>
          </a:p>
          <a:p>
            <a:r>
              <a:rPr lang="ru-RU" dirty="0"/>
              <a:t>Разработана методика тестирования, которая позволит проверить модель на реальных данных</a:t>
            </a:r>
          </a:p>
          <a:p>
            <a:r>
              <a:rPr lang="ru-RU" dirty="0"/>
              <a:t>В настоящий момент ведется обсуждение о внедрении модели в </a:t>
            </a:r>
            <a:r>
              <a:rPr lang="ru-RU" dirty="0" err="1"/>
              <a:t>продакшн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6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351E-686F-4A70-8DF1-04A76AB9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C2AE-600D-431E-8098-E7032D46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доступ к базе трафика и звонков</a:t>
            </a:r>
          </a:p>
          <a:p>
            <a:r>
              <a:rPr lang="ru-RU" dirty="0"/>
              <a:t>Остались несколько непроработанных фич в базе </a:t>
            </a:r>
            <a:r>
              <a:rPr lang="en-US" dirty="0" err="1"/>
              <a:t>Metabase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33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A9A61-CF34-4DD3-B173-31F9A97A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976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176D0-4724-430E-A58A-8AFAE546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78F35-619F-42E5-8B4C-65143615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предсказывать факт того, что клиент купит платную услугу</a:t>
            </a:r>
            <a:endParaRPr lang="en-US" dirty="0"/>
          </a:p>
          <a:p>
            <a:r>
              <a:rPr lang="ru-RU" dirty="0"/>
              <a:t>Выдавать для обзвона только клиентов, которым «надо помочь» купить услугу</a:t>
            </a:r>
          </a:p>
          <a:p>
            <a:r>
              <a:rPr lang="ru-RU" dirty="0"/>
              <a:t>Продумать методику тестирования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E9EC-EE0B-42D1-9331-AF119D5E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05DE7-294B-40AC-90F9-93C27E5E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Отчетность - </a:t>
            </a:r>
            <a:r>
              <a:rPr lang="en-US" dirty="0" err="1"/>
              <a:t>Metabase</a:t>
            </a:r>
            <a:endParaRPr lang="en-US" dirty="0"/>
          </a:p>
          <a:p>
            <a:r>
              <a:rPr lang="ru-RU" dirty="0"/>
              <a:t>Трафик – </a:t>
            </a:r>
            <a:r>
              <a:rPr lang="en-US" dirty="0" err="1"/>
              <a:t>BigQuery</a:t>
            </a:r>
            <a:endParaRPr lang="ru-RU" dirty="0"/>
          </a:p>
          <a:p>
            <a:r>
              <a:rPr lang="ru-RU" dirty="0"/>
              <a:t>Звонки – </a:t>
            </a:r>
            <a:r>
              <a:rPr lang="en-US" dirty="0" err="1"/>
              <a:t>AmoCRM</a:t>
            </a:r>
            <a:endParaRPr lang="ru-RU" dirty="0"/>
          </a:p>
          <a:p>
            <a:r>
              <a:rPr lang="en-US" dirty="0"/>
              <a:t>ERP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FB355B5-2AA6-42D7-A5C6-2147CD5C0CC9}"/>
              </a:ext>
            </a:extLst>
          </p:cNvPr>
          <p:cNvSpPr/>
          <p:nvPr/>
        </p:nvSpPr>
        <p:spPr>
          <a:xfrm>
            <a:off x="4166648" y="2354344"/>
            <a:ext cx="320511" cy="2149311"/>
          </a:xfrm>
          <a:prstGeom prst="rightBrace">
            <a:avLst>
              <a:gd name="adj1" fmla="val 8333"/>
              <a:gd name="adj2" fmla="val 49507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2255-055B-4FB1-8B16-156660FDA879}"/>
              </a:ext>
            </a:extLst>
          </p:cNvPr>
          <p:cNvSpPr txBox="1"/>
          <p:nvPr/>
        </p:nvSpPr>
        <p:spPr>
          <a:xfrm>
            <a:off x="4720623" y="3167389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Не было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8735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50AB5-4C6E-4F1C-9E7E-950BCBAF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Месячный прирост клиентов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5034E-72F0-4ED9-BE90-4F611C6C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839"/>
            <a:ext cx="10773229" cy="43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0FF6F-0D80-4841-81AC-08D7B6E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выборка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BC91F-5234-460D-AAFB-FC79056E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Зарегистрировались в период начиная с 01.01.2017 по настоящий момент</a:t>
            </a:r>
          </a:p>
          <a:p>
            <a:r>
              <a:rPr lang="ru-RU" dirty="0"/>
              <a:t>Не заказывали обратный звонок</a:t>
            </a:r>
          </a:p>
        </p:txBody>
      </p:sp>
    </p:spTree>
    <p:extLst>
      <p:ext uri="{BB962C8B-B14F-4D97-AF65-F5344CB8AC3E}">
        <p14:creationId xmlns:p14="http://schemas.microsoft.com/office/powerpoint/2010/main" val="286279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2A01-94CB-4833-ABCB-DAE55C04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целевой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A2E1B-FF5E-4913-A98D-E2358549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целевой выборки: более 500 000 клиентов</a:t>
            </a:r>
          </a:p>
          <a:p>
            <a:r>
              <a:rPr lang="ru-RU" dirty="0"/>
              <a:t>Из них 27 000 клиентов оплатили хотя бы одну услугу</a:t>
            </a:r>
          </a:p>
          <a:p>
            <a:r>
              <a:rPr lang="ru-RU" dirty="0"/>
              <a:t>Средняя конверсия: 4,5 %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05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E4435-91FD-4EA2-96A0-B7FB297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Ежемесячный прирост и конверсия на целевой выборке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FA357-D116-4002-B3B9-3DEAAB20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9" y="1690688"/>
            <a:ext cx="10846481" cy="42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E4435-91FD-4EA2-96A0-B7FB297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Ежемесячный прирост и конверсия на целевой выборке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8F104-FBC5-4F74-B24D-863703F7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9" y="1690688"/>
            <a:ext cx="11254443" cy="42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5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728</Words>
  <Application>Microsoft Office PowerPoint</Application>
  <PresentationFormat>Широкоэкранный</PresentationFormat>
  <Paragraphs>181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Определение паттернов потребления продуктов онлайн-школы «Фоксфорд»</vt:lpstr>
      <vt:lpstr>Заказчик</vt:lpstr>
      <vt:lpstr>Задача</vt:lpstr>
      <vt:lpstr>Информационная система</vt:lpstr>
      <vt:lpstr>Месячный прирост клиентов</vt:lpstr>
      <vt:lpstr>Целевая выборка клиентов</vt:lpstr>
      <vt:lpstr>Анализ целевой выборки</vt:lpstr>
      <vt:lpstr>Ежемесячный прирост и конверсия на целевой выборке</vt:lpstr>
      <vt:lpstr>Ежемесячный прирост и конверсия на целевой выборке</vt:lpstr>
      <vt:lpstr>На какие сутки после регистрации покупают чаще?</vt:lpstr>
      <vt:lpstr>Формирование целевой переменной</vt:lpstr>
      <vt:lpstr>Выбор фич</vt:lpstr>
      <vt:lpstr>Список фич</vt:lpstr>
      <vt:lpstr>Выбор модели</vt:lpstr>
      <vt:lpstr>Точность предсказания (random sample)</vt:lpstr>
      <vt:lpstr>Точность предсказания (random sample)</vt:lpstr>
      <vt:lpstr>Формирование out of time sample</vt:lpstr>
      <vt:lpstr>Точность предсказания (out of time sample)</vt:lpstr>
      <vt:lpstr>Это может быть вызвано маленькой конверсией</vt:lpstr>
      <vt:lpstr>Точность на разных месяцах в зависимости от конверсии</vt:lpstr>
      <vt:lpstr>Важность фич</vt:lpstr>
      <vt:lpstr>Методика тестирования</vt:lpstr>
      <vt:lpstr>Результаты</vt:lpstr>
      <vt:lpstr>Развитие модели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паттернов потребления продуктов онлайн-школы «Фоксфорд»</dc:title>
  <dc:creator>Yury Pastushenko</dc:creator>
  <cp:lastModifiedBy>Yury Pastushenko</cp:lastModifiedBy>
  <cp:revision>53</cp:revision>
  <dcterms:created xsi:type="dcterms:W3CDTF">2017-12-16T14:40:04Z</dcterms:created>
  <dcterms:modified xsi:type="dcterms:W3CDTF">2017-12-18T20:56:07Z</dcterms:modified>
</cp:coreProperties>
</file>