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3" r:id="rId2"/>
  </p:sldMasterIdLst>
  <p:notesMasterIdLst>
    <p:notesMasterId r:id="rId26"/>
  </p:notesMasterIdLst>
  <p:sldIdLst>
    <p:sldId id="319" r:id="rId3"/>
    <p:sldId id="258" r:id="rId4"/>
    <p:sldId id="260" r:id="rId5"/>
    <p:sldId id="299" r:id="rId6"/>
    <p:sldId id="301" r:id="rId7"/>
    <p:sldId id="316" r:id="rId8"/>
    <p:sldId id="306" r:id="rId9"/>
    <p:sldId id="312" r:id="rId10"/>
    <p:sldId id="313" r:id="rId11"/>
    <p:sldId id="311" r:id="rId12"/>
    <p:sldId id="314" r:id="rId13"/>
    <p:sldId id="315" r:id="rId14"/>
    <p:sldId id="263" r:id="rId15"/>
    <p:sldId id="264" r:id="rId16"/>
    <p:sldId id="1041" r:id="rId17"/>
    <p:sldId id="1042" r:id="rId18"/>
    <p:sldId id="1043" r:id="rId19"/>
    <p:sldId id="1044" r:id="rId20"/>
    <p:sldId id="298" r:id="rId21"/>
    <p:sldId id="317" r:id="rId22"/>
    <p:sldId id="297" r:id="rId23"/>
    <p:sldId id="293" r:id="rId24"/>
    <p:sldId id="296"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40" userDrawn="1">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673"/>
  </p:normalViewPr>
  <p:slideViewPr>
    <p:cSldViewPr snapToGrid="0">
      <p:cViewPr varScale="1">
        <p:scale>
          <a:sx n="86" d="100"/>
          <a:sy n="86" d="100"/>
        </p:scale>
        <p:origin x="1056" y="192"/>
      </p:cViewPr>
      <p:guideLst>
        <p:guide orient="horz" pos="64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4F523C-046E-44A7-84A1-9662BAB7D735}" type="datetimeFigureOut">
              <a:rPr lang="en-US" smtClean="0"/>
              <a:t>5/22/23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F4F89D-63F8-4234-B6C6-F49B1A1D2E33}" type="slidenum">
              <a:rPr lang="en-US" smtClean="0"/>
              <a:t>‹#›</a:t>
            </a:fld>
            <a:endParaRPr lang="en-US"/>
          </a:p>
        </p:txBody>
      </p:sp>
    </p:spTree>
    <p:extLst>
      <p:ext uri="{BB962C8B-B14F-4D97-AF65-F5344CB8AC3E}">
        <p14:creationId xmlns:p14="http://schemas.microsoft.com/office/powerpoint/2010/main" val="14851101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DF4F89D-63F8-4234-B6C6-F49B1A1D2E33}" type="slidenum">
              <a:rPr lang="en-US" smtClean="0"/>
              <a:t>19</a:t>
            </a:fld>
            <a:endParaRPr lang="en-US"/>
          </a:p>
        </p:txBody>
      </p:sp>
    </p:spTree>
    <p:extLst>
      <p:ext uri="{BB962C8B-B14F-4D97-AF65-F5344CB8AC3E}">
        <p14:creationId xmlns:p14="http://schemas.microsoft.com/office/powerpoint/2010/main" val="42314772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DF4F89D-63F8-4234-B6C6-F49B1A1D2E33}" type="slidenum">
              <a:rPr lang="en-US" smtClean="0"/>
              <a:t>20</a:t>
            </a:fld>
            <a:endParaRPr lang="en-US"/>
          </a:p>
        </p:txBody>
      </p:sp>
    </p:spTree>
    <p:extLst>
      <p:ext uri="{BB962C8B-B14F-4D97-AF65-F5344CB8AC3E}">
        <p14:creationId xmlns:p14="http://schemas.microsoft.com/office/powerpoint/2010/main" val="10791557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DEA4CE0-7DD4-4C77-B3EA-1041873C3C40}"/>
              </a:ext>
            </a:extLst>
          </p:cNvPr>
          <p:cNvSpPr/>
          <p:nvPr/>
        </p:nvSpPr>
        <p:spPr>
          <a:xfrm>
            <a:off x="3175" y="6429080"/>
            <a:ext cx="12188825" cy="457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dirty="0"/>
          </a:p>
        </p:txBody>
      </p:sp>
      <p:sp>
        <p:nvSpPr>
          <p:cNvPr id="13" name="Rectangle 12">
            <a:extLst>
              <a:ext uri="{FF2B5EF4-FFF2-40B4-BE49-F238E27FC236}">
                <a16:creationId xmlns:a16="http://schemas.microsoft.com/office/drawing/2014/main" id="{AB463A8D-C8F7-4679-85F2-30F1DD34BA96}"/>
              </a:ext>
            </a:extLst>
          </p:cNvPr>
          <p:cNvSpPr/>
          <p:nvPr/>
        </p:nvSpPr>
        <p:spPr>
          <a:xfrm>
            <a:off x="15" y="636259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5" name="Picture 4">
            <a:extLst>
              <a:ext uri="{FF2B5EF4-FFF2-40B4-BE49-F238E27FC236}">
                <a16:creationId xmlns:a16="http://schemas.microsoft.com/office/drawing/2014/main" id="{63B901AE-0EB1-4301-82C7-F6EBD2C934D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294427" y="1550603"/>
            <a:ext cx="3600000" cy="3756794"/>
          </a:xfrm>
          <a:prstGeom prst="rect">
            <a:avLst/>
          </a:prstGeom>
        </p:spPr>
      </p:pic>
    </p:spTree>
    <p:extLst>
      <p:ext uri="{BB962C8B-B14F-4D97-AF65-F5344CB8AC3E}">
        <p14:creationId xmlns:p14="http://schemas.microsoft.com/office/powerpoint/2010/main" val="2677746516"/>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04DE42D-5A1E-44F1-A349-FD0E2018E1C3}" type="datetimeFigureOut">
              <a:rPr lang="en-US" smtClean="0"/>
              <a:t>5/22/23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A762DE-F8AA-4E6D-8F37-48178E4F5DEC}" type="slidenum">
              <a:rPr lang="en-US" smtClean="0"/>
              <a:t>‹#›</a:t>
            </a:fld>
            <a:endParaRPr lang="en-US"/>
          </a:p>
        </p:txBody>
      </p:sp>
    </p:spTree>
    <p:extLst>
      <p:ext uri="{BB962C8B-B14F-4D97-AF65-F5344CB8AC3E}">
        <p14:creationId xmlns:p14="http://schemas.microsoft.com/office/powerpoint/2010/main" val="34888922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04DE42D-5A1E-44F1-A349-FD0E2018E1C3}" type="datetimeFigureOut">
              <a:rPr lang="en-US" smtClean="0"/>
              <a:t>5/22/23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A762DE-F8AA-4E6D-8F37-48178E4F5DEC}" type="slidenum">
              <a:rPr lang="en-US" smtClean="0"/>
              <a:t>‹#›</a:t>
            </a:fld>
            <a:endParaRPr lang="en-US"/>
          </a:p>
        </p:txBody>
      </p:sp>
    </p:spTree>
    <p:extLst>
      <p:ext uri="{BB962C8B-B14F-4D97-AF65-F5344CB8AC3E}">
        <p14:creationId xmlns:p14="http://schemas.microsoft.com/office/powerpoint/2010/main" val="3677149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204DE42D-5A1E-44F1-A349-FD0E2018E1C3}" type="datetimeFigureOut">
              <a:rPr lang="en-US" smtClean="0"/>
              <a:t>5/22/23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A762DE-F8AA-4E6D-8F37-48178E4F5DEC}" type="slidenum">
              <a:rPr lang="en-US" smtClean="0"/>
              <a:t>‹#›</a:t>
            </a:fld>
            <a:endParaRPr lang="en-US"/>
          </a:p>
        </p:txBody>
      </p:sp>
    </p:spTree>
    <p:extLst>
      <p:ext uri="{BB962C8B-B14F-4D97-AF65-F5344CB8AC3E}">
        <p14:creationId xmlns:p14="http://schemas.microsoft.com/office/powerpoint/2010/main" val="32837768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DEA4CE0-7DD4-4C77-B3EA-1041873C3C40}"/>
              </a:ext>
            </a:extLst>
          </p:cNvPr>
          <p:cNvSpPr/>
          <p:nvPr/>
        </p:nvSpPr>
        <p:spPr>
          <a:xfrm>
            <a:off x="3175" y="6429080"/>
            <a:ext cx="12188825" cy="457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dirty="0"/>
          </a:p>
        </p:txBody>
      </p:sp>
      <p:sp>
        <p:nvSpPr>
          <p:cNvPr id="13" name="Rectangle 12">
            <a:extLst>
              <a:ext uri="{FF2B5EF4-FFF2-40B4-BE49-F238E27FC236}">
                <a16:creationId xmlns:a16="http://schemas.microsoft.com/office/drawing/2014/main" id="{AB463A8D-C8F7-4679-85F2-30F1DD34BA96}"/>
              </a:ext>
            </a:extLst>
          </p:cNvPr>
          <p:cNvSpPr/>
          <p:nvPr/>
        </p:nvSpPr>
        <p:spPr>
          <a:xfrm>
            <a:off x="15" y="636259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5" name="Picture 4">
            <a:extLst>
              <a:ext uri="{FF2B5EF4-FFF2-40B4-BE49-F238E27FC236}">
                <a16:creationId xmlns:a16="http://schemas.microsoft.com/office/drawing/2014/main" id="{63B901AE-0EB1-4301-82C7-F6EBD2C934D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834427" y="431396"/>
            <a:ext cx="2520000" cy="2629756"/>
          </a:xfrm>
          <a:prstGeom prst="rect">
            <a:avLst/>
          </a:prstGeom>
        </p:spPr>
      </p:pic>
    </p:spTree>
    <p:extLst>
      <p:ext uri="{BB962C8B-B14F-4D97-AF65-F5344CB8AC3E}">
        <p14:creationId xmlns:p14="http://schemas.microsoft.com/office/powerpoint/2010/main" val="1877866830"/>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66800" y="317574"/>
            <a:ext cx="10058400" cy="720000"/>
          </a:xfrm>
        </p:spPr>
        <p:txBody>
          <a:bodyPr/>
          <a:lstStyle/>
          <a:p>
            <a:r>
              <a:rPr lang="en-US"/>
              <a:t>Click to edit Master title style</a:t>
            </a:r>
            <a:endParaRPr lang="en-US" dirty="0"/>
          </a:p>
        </p:txBody>
      </p:sp>
      <p:sp>
        <p:nvSpPr>
          <p:cNvPr id="3" name="Content Placeholder 2"/>
          <p:cNvSpPr>
            <a:spLocks noGrp="1"/>
          </p:cNvSpPr>
          <p:nvPr>
            <p:ph idx="1"/>
          </p:nvPr>
        </p:nvSpPr>
        <p:spPr>
          <a:xfrm>
            <a:off x="1097280" y="1342028"/>
            <a:ext cx="10058400" cy="44648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9" name="Group 8">
            <a:extLst>
              <a:ext uri="{FF2B5EF4-FFF2-40B4-BE49-F238E27FC236}">
                <a16:creationId xmlns:a16="http://schemas.microsoft.com/office/drawing/2014/main" id="{88B25081-2D2B-4CC1-A81F-B4F699FCF195}"/>
              </a:ext>
            </a:extLst>
          </p:cNvPr>
          <p:cNvGrpSpPr>
            <a:grpSpLocks/>
          </p:cNvGrpSpPr>
          <p:nvPr/>
        </p:nvGrpSpPr>
        <p:grpSpPr bwMode="auto">
          <a:xfrm>
            <a:off x="4969" y="317574"/>
            <a:ext cx="1092311" cy="720000"/>
            <a:chOff x="-6154" y="449007"/>
            <a:chExt cx="847197" cy="490219"/>
          </a:xfrm>
        </p:grpSpPr>
        <p:sp>
          <p:nvSpPr>
            <p:cNvPr id="10" name="Rectangle 9">
              <a:extLst>
                <a:ext uri="{FF2B5EF4-FFF2-40B4-BE49-F238E27FC236}">
                  <a16:creationId xmlns:a16="http://schemas.microsoft.com/office/drawing/2014/main" id="{FC97528D-7FE6-485C-A0D4-53DA272C946E}"/>
                </a:ext>
              </a:extLst>
            </p:cNvPr>
            <p:cNvSpPr/>
            <p:nvPr userDrawn="1"/>
          </p:nvSpPr>
          <p:spPr>
            <a:xfrm rot="10800000">
              <a:off x="282143" y="449007"/>
              <a:ext cx="558900" cy="4902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spcBef>
                  <a:spcPts val="0"/>
                </a:spcBef>
                <a:spcAft>
                  <a:spcPts val="0"/>
                </a:spcAft>
                <a:defRPr/>
              </a:pPr>
              <a:endParaRPr lang="en-US" dirty="0"/>
            </a:p>
          </p:txBody>
        </p:sp>
        <p:sp>
          <p:nvSpPr>
            <p:cNvPr id="11" name="Rectangle 10">
              <a:extLst>
                <a:ext uri="{FF2B5EF4-FFF2-40B4-BE49-F238E27FC236}">
                  <a16:creationId xmlns:a16="http://schemas.microsoft.com/office/drawing/2014/main" id="{73CBC42D-8AE2-46FE-A4F4-0A074A9438AF}"/>
                </a:ext>
              </a:extLst>
            </p:cNvPr>
            <p:cNvSpPr/>
            <p:nvPr userDrawn="1"/>
          </p:nvSpPr>
          <p:spPr>
            <a:xfrm rot="10800000">
              <a:off x="-6154" y="449007"/>
              <a:ext cx="190534" cy="490219"/>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spcBef>
                  <a:spcPts val="0"/>
                </a:spcBef>
                <a:spcAft>
                  <a:spcPts val="0"/>
                </a:spcAft>
                <a:defRPr/>
              </a:pPr>
              <a:endParaRPr lang="en-US" dirty="0"/>
            </a:p>
          </p:txBody>
        </p:sp>
      </p:grpSp>
      <p:pic>
        <p:nvPicPr>
          <p:cNvPr id="8" name="Picture 7">
            <a:extLst>
              <a:ext uri="{FF2B5EF4-FFF2-40B4-BE49-F238E27FC236}">
                <a16:creationId xmlns:a16="http://schemas.microsoft.com/office/drawing/2014/main" id="{DF30C4B4-2C28-43F9-AD51-98B0F6D9639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40293" y="117823"/>
            <a:ext cx="1080000" cy="1127038"/>
          </a:xfrm>
          <a:prstGeom prst="rect">
            <a:avLst/>
          </a:prstGeom>
        </p:spPr>
      </p:pic>
    </p:spTree>
    <p:extLst>
      <p:ext uri="{BB962C8B-B14F-4D97-AF65-F5344CB8AC3E}">
        <p14:creationId xmlns:p14="http://schemas.microsoft.com/office/powerpoint/2010/main" val="21739272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89A3453-D75B-4CDD-845C-43901E09B765}" type="datetimeFigureOut">
              <a:rPr lang="en-IN" smtClean="0"/>
              <a:pPr/>
              <a:t>22/05/23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88A384C-94D2-4A86-A532-647CFF13AFFC}" type="slidenum">
              <a:rPr lang="en-IN" smtClean="0"/>
              <a:pPr/>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BBCEC1F1-2995-4394-AAB7-25B702C9F074}"/>
              </a:ext>
            </a:extLst>
          </p:cNvPr>
          <p:cNvSpPr/>
          <p:nvPr/>
        </p:nvSpPr>
        <p:spPr>
          <a:xfrm>
            <a:off x="3175" y="642908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DE98677E-7153-41C6-810D-45DB8911CC32}"/>
              </a:ext>
            </a:extLst>
          </p:cNvPr>
          <p:cNvSpPr/>
          <p:nvPr/>
        </p:nvSpPr>
        <p:spPr>
          <a:xfrm>
            <a:off x="15" y="636259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1788318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89A3453-D75B-4CDD-845C-43901E09B765}" type="datetimeFigureOut">
              <a:rPr lang="en-IN" smtClean="0"/>
              <a:pPr/>
              <a:t>22/05/23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88A384C-94D2-4A86-A532-647CFF13AFFC}" type="slidenum">
              <a:rPr lang="en-IN" smtClean="0"/>
              <a:pPr/>
              <a:t>‹#›</a:t>
            </a:fld>
            <a:endParaRPr lang="en-IN"/>
          </a:p>
        </p:txBody>
      </p:sp>
    </p:spTree>
    <p:extLst>
      <p:ext uri="{BB962C8B-B14F-4D97-AF65-F5344CB8AC3E}">
        <p14:creationId xmlns:p14="http://schemas.microsoft.com/office/powerpoint/2010/main" val="36377660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89A3453-D75B-4CDD-845C-43901E09B765}" type="datetimeFigureOut">
              <a:rPr lang="en-IN" smtClean="0"/>
              <a:pPr/>
              <a:t>22/05/23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88A384C-94D2-4A86-A532-647CFF13AFFC}" type="slidenum">
              <a:rPr lang="en-IN" smtClean="0"/>
              <a:pPr/>
              <a:t>‹#›</a:t>
            </a:fld>
            <a:endParaRPr lang="en-IN"/>
          </a:p>
        </p:txBody>
      </p:sp>
    </p:spTree>
    <p:extLst>
      <p:ext uri="{BB962C8B-B14F-4D97-AF65-F5344CB8AC3E}">
        <p14:creationId xmlns:p14="http://schemas.microsoft.com/office/powerpoint/2010/main" val="69094192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89A3453-D75B-4CDD-845C-43901E09B765}" type="datetimeFigureOut">
              <a:rPr lang="en-IN" smtClean="0"/>
              <a:pPr/>
              <a:t>22/05/23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88A384C-94D2-4A86-A532-647CFF13AFFC}" type="slidenum">
              <a:rPr lang="en-IN" smtClean="0"/>
              <a:pPr/>
              <a:t>‹#›</a:t>
            </a:fld>
            <a:endParaRPr lang="en-IN"/>
          </a:p>
        </p:txBody>
      </p:sp>
    </p:spTree>
    <p:extLst>
      <p:ext uri="{BB962C8B-B14F-4D97-AF65-F5344CB8AC3E}">
        <p14:creationId xmlns:p14="http://schemas.microsoft.com/office/powerpoint/2010/main" val="332446983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889A3453-D75B-4CDD-845C-43901E09B765}" type="datetimeFigureOut">
              <a:rPr lang="en-IN" smtClean="0"/>
              <a:pPr/>
              <a:t>22/05/23</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988A384C-94D2-4A86-A532-647CFF13AFFC}" type="slidenum">
              <a:rPr lang="en-IN" smtClean="0"/>
              <a:pPr/>
              <a:t>‹#›</a:t>
            </a:fld>
            <a:endParaRPr lang="en-IN"/>
          </a:p>
        </p:txBody>
      </p:sp>
    </p:spTree>
    <p:extLst>
      <p:ext uri="{BB962C8B-B14F-4D97-AF65-F5344CB8AC3E}">
        <p14:creationId xmlns:p14="http://schemas.microsoft.com/office/powerpoint/2010/main" val="34097182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66800" y="317574"/>
            <a:ext cx="10058400" cy="720000"/>
          </a:xfrm>
        </p:spPr>
        <p:txBody>
          <a:bodyPr/>
          <a:lstStyle/>
          <a:p>
            <a:r>
              <a:rPr lang="en-US"/>
              <a:t>Click to edit Master title style</a:t>
            </a:r>
            <a:endParaRPr lang="en-US" dirty="0"/>
          </a:p>
        </p:txBody>
      </p:sp>
      <p:sp>
        <p:nvSpPr>
          <p:cNvPr id="3" name="Content Placeholder 2"/>
          <p:cNvSpPr>
            <a:spLocks noGrp="1"/>
          </p:cNvSpPr>
          <p:nvPr>
            <p:ph idx="1"/>
          </p:nvPr>
        </p:nvSpPr>
        <p:spPr>
          <a:xfrm>
            <a:off x="1097280" y="1342028"/>
            <a:ext cx="10058400" cy="44648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9" name="Group 8">
            <a:extLst>
              <a:ext uri="{FF2B5EF4-FFF2-40B4-BE49-F238E27FC236}">
                <a16:creationId xmlns:a16="http://schemas.microsoft.com/office/drawing/2014/main" id="{88B25081-2D2B-4CC1-A81F-B4F699FCF195}"/>
              </a:ext>
            </a:extLst>
          </p:cNvPr>
          <p:cNvGrpSpPr>
            <a:grpSpLocks/>
          </p:cNvGrpSpPr>
          <p:nvPr/>
        </p:nvGrpSpPr>
        <p:grpSpPr bwMode="auto">
          <a:xfrm>
            <a:off x="4969" y="317574"/>
            <a:ext cx="1092311" cy="720000"/>
            <a:chOff x="-6154" y="449007"/>
            <a:chExt cx="847197" cy="490219"/>
          </a:xfrm>
        </p:grpSpPr>
        <p:sp>
          <p:nvSpPr>
            <p:cNvPr id="10" name="Rectangle 9">
              <a:extLst>
                <a:ext uri="{FF2B5EF4-FFF2-40B4-BE49-F238E27FC236}">
                  <a16:creationId xmlns:a16="http://schemas.microsoft.com/office/drawing/2014/main" id="{FC97528D-7FE6-485C-A0D4-53DA272C946E}"/>
                </a:ext>
              </a:extLst>
            </p:cNvPr>
            <p:cNvSpPr/>
            <p:nvPr userDrawn="1"/>
          </p:nvSpPr>
          <p:spPr>
            <a:xfrm rot="10800000">
              <a:off x="282143" y="449007"/>
              <a:ext cx="558900" cy="4902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spcBef>
                  <a:spcPts val="0"/>
                </a:spcBef>
                <a:spcAft>
                  <a:spcPts val="0"/>
                </a:spcAft>
                <a:defRPr/>
              </a:pPr>
              <a:endParaRPr lang="en-US" dirty="0"/>
            </a:p>
          </p:txBody>
        </p:sp>
        <p:sp>
          <p:nvSpPr>
            <p:cNvPr id="11" name="Rectangle 10">
              <a:extLst>
                <a:ext uri="{FF2B5EF4-FFF2-40B4-BE49-F238E27FC236}">
                  <a16:creationId xmlns:a16="http://schemas.microsoft.com/office/drawing/2014/main" id="{73CBC42D-8AE2-46FE-A4F4-0A074A9438AF}"/>
                </a:ext>
              </a:extLst>
            </p:cNvPr>
            <p:cNvSpPr/>
            <p:nvPr userDrawn="1"/>
          </p:nvSpPr>
          <p:spPr>
            <a:xfrm rot="10800000">
              <a:off x="-6154" y="449007"/>
              <a:ext cx="190534" cy="490219"/>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spcBef>
                  <a:spcPts val="0"/>
                </a:spcBef>
                <a:spcAft>
                  <a:spcPts val="0"/>
                </a:spcAft>
                <a:defRPr/>
              </a:pPr>
              <a:endParaRPr lang="en-US" dirty="0"/>
            </a:p>
          </p:txBody>
        </p:sp>
      </p:grpSp>
      <p:pic>
        <p:nvPicPr>
          <p:cNvPr id="8" name="Picture 7">
            <a:extLst>
              <a:ext uri="{FF2B5EF4-FFF2-40B4-BE49-F238E27FC236}">
                <a16:creationId xmlns:a16="http://schemas.microsoft.com/office/drawing/2014/main" id="{DF30C4B4-2C28-43F9-AD51-98B0F6D9639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40293" y="117823"/>
            <a:ext cx="1080000" cy="1127038"/>
          </a:xfrm>
          <a:prstGeom prst="rect">
            <a:avLst/>
          </a:prstGeom>
        </p:spPr>
      </p:pic>
    </p:spTree>
    <p:extLst>
      <p:ext uri="{BB962C8B-B14F-4D97-AF65-F5344CB8AC3E}">
        <p14:creationId xmlns:p14="http://schemas.microsoft.com/office/powerpoint/2010/main" val="312662556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889A3453-D75B-4CDD-845C-43901E09B765}" type="datetimeFigureOut">
              <a:rPr lang="en-IN" smtClean="0"/>
              <a:pPr/>
              <a:t>22/05/23</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988A384C-94D2-4A86-A532-647CFF13AFFC}" type="slidenum">
              <a:rPr lang="en-IN" smtClean="0"/>
              <a:pPr/>
              <a:t>‹#›</a:t>
            </a:fld>
            <a:endParaRPr lang="en-IN"/>
          </a:p>
        </p:txBody>
      </p:sp>
    </p:spTree>
    <p:extLst>
      <p:ext uri="{BB962C8B-B14F-4D97-AF65-F5344CB8AC3E}">
        <p14:creationId xmlns:p14="http://schemas.microsoft.com/office/powerpoint/2010/main" val="186403224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89A3453-D75B-4CDD-845C-43901E09B765}" type="datetimeFigureOut">
              <a:rPr lang="en-IN" smtClean="0"/>
              <a:pPr/>
              <a:t>22/05/23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88A384C-94D2-4A86-A532-647CFF13AFFC}" type="slidenum">
              <a:rPr lang="en-IN" smtClean="0"/>
              <a:pPr/>
              <a:t>‹#›</a:t>
            </a:fld>
            <a:endParaRPr lang="en-IN"/>
          </a:p>
        </p:txBody>
      </p:sp>
    </p:spTree>
    <p:extLst>
      <p:ext uri="{BB962C8B-B14F-4D97-AF65-F5344CB8AC3E}">
        <p14:creationId xmlns:p14="http://schemas.microsoft.com/office/powerpoint/2010/main" val="216263336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89A3453-D75B-4CDD-845C-43901E09B765}" type="datetimeFigureOut">
              <a:rPr lang="en-IN" smtClean="0"/>
              <a:pPr/>
              <a:t>22/05/23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88A384C-94D2-4A86-A532-647CFF13AFFC}" type="slidenum">
              <a:rPr lang="en-IN" smtClean="0"/>
              <a:pPr/>
              <a:t>‹#›</a:t>
            </a:fld>
            <a:endParaRPr lang="en-IN"/>
          </a:p>
        </p:txBody>
      </p:sp>
    </p:spTree>
    <p:extLst>
      <p:ext uri="{BB962C8B-B14F-4D97-AF65-F5344CB8AC3E}">
        <p14:creationId xmlns:p14="http://schemas.microsoft.com/office/powerpoint/2010/main" val="374554331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89A3453-D75B-4CDD-845C-43901E09B765}" type="datetimeFigureOut">
              <a:rPr lang="en-IN" smtClean="0"/>
              <a:pPr/>
              <a:t>22/05/23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88A384C-94D2-4A86-A532-647CFF13AFFC}" type="slidenum">
              <a:rPr lang="en-IN" smtClean="0"/>
              <a:pPr/>
              <a:t>‹#›</a:t>
            </a:fld>
            <a:endParaRPr lang="en-IN"/>
          </a:p>
        </p:txBody>
      </p:sp>
    </p:spTree>
    <p:extLst>
      <p:ext uri="{BB962C8B-B14F-4D97-AF65-F5344CB8AC3E}">
        <p14:creationId xmlns:p14="http://schemas.microsoft.com/office/powerpoint/2010/main" val="415473063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DDA78-EB40-4A94-AF7F-0D44D569DC7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D73647D-1BB2-49B7-9D0B-69DBC84C118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0A92A24-AB39-413A-95C6-4E8BC8BC9636}"/>
              </a:ext>
            </a:extLst>
          </p:cNvPr>
          <p:cNvSpPr>
            <a:spLocks noGrp="1"/>
          </p:cNvSpPr>
          <p:nvPr>
            <p:ph type="dt" sz="half" idx="10"/>
          </p:nvPr>
        </p:nvSpPr>
        <p:spPr/>
        <p:txBody>
          <a:bodyPr/>
          <a:lstStyle/>
          <a:p>
            <a:fld id="{889A3453-D75B-4CDD-845C-43901E09B765}" type="datetimeFigureOut">
              <a:rPr lang="en-IN" smtClean="0"/>
              <a:pPr/>
              <a:t>22/05/23</a:t>
            </a:fld>
            <a:endParaRPr lang="en-IN"/>
          </a:p>
        </p:txBody>
      </p:sp>
      <p:sp>
        <p:nvSpPr>
          <p:cNvPr id="5" name="Footer Placeholder 4">
            <a:extLst>
              <a:ext uri="{FF2B5EF4-FFF2-40B4-BE49-F238E27FC236}">
                <a16:creationId xmlns:a16="http://schemas.microsoft.com/office/drawing/2014/main" id="{B8CEC783-A61D-41AF-B948-4FACEADE0B6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78FB09F-8753-454E-81DE-B9498201EC40}"/>
              </a:ext>
            </a:extLst>
          </p:cNvPr>
          <p:cNvSpPr>
            <a:spLocks noGrp="1"/>
          </p:cNvSpPr>
          <p:nvPr>
            <p:ph type="sldNum" sz="quarter" idx="12"/>
          </p:nvPr>
        </p:nvSpPr>
        <p:spPr/>
        <p:txBody>
          <a:bodyPr/>
          <a:lstStyle/>
          <a:p>
            <a:fld id="{988A384C-94D2-4A86-A532-647CFF13AFFC}" type="slidenum">
              <a:rPr lang="en-IN" smtClean="0"/>
              <a:pPr/>
              <a:t>‹#›</a:t>
            </a:fld>
            <a:endParaRPr lang="en-IN"/>
          </a:p>
        </p:txBody>
      </p:sp>
    </p:spTree>
    <p:extLst>
      <p:ext uri="{BB962C8B-B14F-4D97-AF65-F5344CB8AC3E}">
        <p14:creationId xmlns:p14="http://schemas.microsoft.com/office/powerpoint/2010/main" val="26532769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04DE42D-5A1E-44F1-A349-FD0E2018E1C3}" type="datetimeFigureOut">
              <a:rPr lang="en-US" smtClean="0"/>
              <a:t>5/22/23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A762DE-F8AA-4E6D-8F37-48178E4F5DEC}"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BBCEC1F1-2995-4394-AAB7-25B702C9F074}"/>
              </a:ext>
            </a:extLst>
          </p:cNvPr>
          <p:cNvSpPr/>
          <p:nvPr/>
        </p:nvSpPr>
        <p:spPr>
          <a:xfrm>
            <a:off x="3175" y="642908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DE98677E-7153-41C6-810D-45DB8911CC32}"/>
              </a:ext>
            </a:extLst>
          </p:cNvPr>
          <p:cNvSpPr/>
          <p:nvPr/>
        </p:nvSpPr>
        <p:spPr>
          <a:xfrm>
            <a:off x="15" y="636259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739257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04DE42D-5A1E-44F1-A349-FD0E2018E1C3}" type="datetimeFigureOut">
              <a:rPr lang="en-US" smtClean="0"/>
              <a:t>5/22/23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A762DE-F8AA-4E6D-8F37-48178E4F5DEC}" type="slidenum">
              <a:rPr lang="en-US" smtClean="0"/>
              <a:t>‹#›</a:t>
            </a:fld>
            <a:endParaRPr lang="en-US"/>
          </a:p>
        </p:txBody>
      </p:sp>
    </p:spTree>
    <p:extLst>
      <p:ext uri="{BB962C8B-B14F-4D97-AF65-F5344CB8AC3E}">
        <p14:creationId xmlns:p14="http://schemas.microsoft.com/office/powerpoint/2010/main" val="12572718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04DE42D-5A1E-44F1-A349-FD0E2018E1C3}" type="datetimeFigureOut">
              <a:rPr lang="en-US" smtClean="0"/>
              <a:t>5/22/23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1A762DE-F8AA-4E6D-8F37-48178E4F5DEC}" type="slidenum">
              <a:rPr lang="en-US" smtClean="0"/>
              <a:t>‹#›</a:t>
            </a:fld>
            <a:endParaRPr lang="en-US"/>
          </a:p>
        </p:txBody>
      </p:sp>
    </p:spTree>
    <p:extLst>
      <p:ext uri="{BB962C8B-B14F-4D97-AF65-F5344CB8AC3E}">
        <p14:creationId xmlns:p14="http://schemas.microsoft.com/office/powerpoint/2010/main" val="23972779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04DE42D-5A1E-44F1-A349-FD0E2018E1C3}" type="datetimeFigureOut">
              <a:rPr lang="en-US" smtClean="0"/>
              <a:t>5/22/23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1A762DE-F8AA-4E6D-8F37-48178E4F5DEC}" type="slidenum">
              <a:rPr lang="en-US" smtClean="0"/>
              <a:t>‹#›</a:t>
            </a:fld>
            <a:endParaRPr lang="en-US"/>
          </a:p>
        </p:txBody>
      </p:sp>
    </p:spTree>
    <p:extLst>
      <p:ext uri="{BB962C8B-B14F-4D97-AF65-F5344CB8AC3E}">
        <p14:creationId xmlns:p14="http://schemas.microsoft.com/office/powerpoint/2010/main" val="15664860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204DE42D-5A1E-44F1-A349-FD0E2018E1C3}" type="datetimeFigureOut">
              <a:rPr lang="en-US" smtClean="0"/>
              <a:t>5/22/23</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51A762DE-F8AA-4E6D-8F37-48178E4F5DEC}" type="slidenum">
              <a:rPr lang="en-US" smtClean="0"/>
              <a:t>‹#›</a:t>
            </a:fld>
            <a:endParaRPr lang="en-US"/>
          </a:p>
        </p:txBody>
      </p:sp>
    </p:spTree>
    <p:extLst>
      <p:ext uri="{BB962C8B-B14F-4D97-AF65-F5344CB8AC3E}">
        <p14:creationId xmlns:p14="http://schemas.microsoft.com/office/powerpoint/2010/main" val="24353202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204DE42D-5A1E-44F1-A349-FD0E2018E1C3}" type="datetimeFigureOut">
              <a:rPr lang="en-US" smtClean="0"/>
              <a:t>5/22/23</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51A762DE-F8AA-4E6D-8F37-48178E4F5DEC}" type="slidenum">
              <a:rPr lang="en-US" smtClean="0"/>
              <a:t>‹#›</a:t>
            </a:fld>
            <a:endParaRPr lang="en-US"/>
          </a:p>
        </p:txBody>
      </p:sp>
    </p:spTree>
    <p:extLst>
      <p:ext uri="{BB962C8B-B14F-4D97-AF65-F5344CB8AC3E}">
        <p14:creationId xmlns:p14="http://schemas.microsoft.com/office/powerpoint/2010/main" val="15249936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04DE42D-5A1E-44F1-A349-FD0E2018E1C3}" type="datetimeFigureOut">
              <a:rPr lang="en-US" smtClean="0"/>
              <a:t>5/22/23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A762DE-F8AA-4E6D-8F37-48178E4F5DEC}" type="slidenum">
              <a:rPr lang="en-US" smtClean="0"/>
              <a:t>‹#›</a:t>
            </a:fld>
            <a:endParaRPr lang="en-US"/>
          </a:p>
        </p:txBody>
      </p:sp>
    </p:spTree>
    <p:extLst>
      <p:ext uri="{BB962C8B-B14F-4D97-AF65-F5344CB8AC3E}">
        <p14:creationId xmlns:p14="http://schemas.microsoft.com/office/powerpoint/2010/main" val="30736149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204DE42D-5A1E-44F1-A349-FD0E2018E1C3}" type="datetimeFigureOut">
              <a:rPr lang="en-US" smtClean="0"/>
              <a:t>5/22/23</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51A762DE-F8AA-4E6D-8F37-48178E4F5DEC}"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9837506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889A3453-D75B-4CDD-845C-43901E09B765}" type="datetimeFigureOut">
              <a:rPr lang="en-IN" smtClean="0"/>
              <a:pPr/>
              <a:t>22/05/23</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988A384C-94D2-4A86-A532-647CFF13AFFC}" type="slidenum">
              <a:rPr lang="en-IN" smtClean="0"/>
              <a:pPr/>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60745337"/>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image" Target="../media/image33.png"/><Relationship Id="rId13" Type="http://schemas.openxmlformats.org/officeDocument/2006/relationships/image" Target="../media/image38.png"/><Relationship Id="rId18" Type="http://schemas.openxmlformats.org/officeDocument/2006/relationships/image" Target="../media/image43.png"/><Relationship Id="rId3" Type="http://schemas.openxmlformats.org/officeDocument/2006/relationships/image" Target="../media/image28.png"/><Relationship Id="rId21" Type="http://schemas.openxmlformats.org/officeDocument/2006/relationships/image" Target="../media/image46.jpeg"/><Relationship Id="rId7" Type="http://schemas.openxmlformats.org/officeDocument/2006/relationships/image" Target="../media/image32.jpeg"/><Relationship Id="rId12" Type="http://schemas.openxmlformats.org/officeDocument/2006/relationships/image" Target="../media/image37.png"/><Relationship Id="rId17" Type="http://schemas.openxmlformats.org/officeDocument/2006/relationships/image" Target="../media/image42.png"/><Relationship Id="rId2" Type="http://schemas.openxmlformats.org/officeDocument/2006/relationships/notesSlide" Target="../notesSlides/notesSlide1.xml"/><Relationship Id="rId16" Type="http://schemas.openxmlformats.org/officeDocument/2006/relationships/image" Target="../media/image41.png"/><Relationship Id="rId20" Type="http://schemas.openxmlformats.org/officeDocument/2006/relationships/image" Target="../media/image45.jpeg"/><Relationship Id="rId1" Type="http://schemas.openxmlformats.org/officeDocument/2006/relationships/slideLayout" Target="../slideLayouts/slideLayout2.xml"/><Relationship Id="rId6" Type="http://schemas.openxmlformats.org/officeDocument/2006/relationships/image" Target="../media/image31.png"/><Relationship Id="rId11" Type="http://schemas.openxmlformats.org/officeDocument/2006/relationships/image" Target="../media/image36.png"/><Relationship Id="rId5" Type="http://schemas.openxmlformats.org/officeDocument/2006/relationships/image" Target="../media/image30.png"/><Relationship Id="rId15" Type="http://schemas.openxmlformats.org/officeDocument/2006/relationships/image" Target="../media/image40.png"/><Relationship Id="rId10" Type="http://schemas.openxmlformats.org/officeDocument/2006/relationships/image" Target="../media/image35.png"/><Relationship Id="rId19" Type="http://schemas.openxmlformats.org/officeDocument/2006/relationships/image" Target="../media/image44.jpeg"/><Relationship Id="rId4" Type="http://schemas.openxmlformats.org/officeDocument/2006/relationships/image" Target="../media/image29.jpeg"/><Relationship Id="rId9" Type="http://schemas.openxmlformats.org/officeDocument/2006/relationships/image" Target="../media/image34.jpeg"/><Relationship Id="rId14" Type="http://schemas.openxmlformats.org/officeDocument/2006/relationships/image" Target="../media/image39.png"/><Relationship Id="rId22" Type="http://schemas.openxmlformats.org/officeDocument/2006/relationships/image" Target="../media/image47.png"/></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jpeg"/></Relationships>
</file>

<file path=ppt/slides/_rels/slide20.xml.rels><?xml version="1.0" encoding="UTF-8" standalone="yes"?>
<Relationships xmlns="http://schemas.openxmlformats.org/package/2006/relationships"><Relationship Id="rId8" Type="http://schemas.openxmlformats.org/officeDocument/2006/relationships/image" Target="../media/image53.png"/><Relationship Id="rId13" Type="http://schemas.openxmlformats.org/officeDocument/2006/relationships/image" Target="../media/image58.png"/><Relationship Id="rId18" Type="http://schemas.openxmlformats.org/officeDocument/2006/relationships/image" Target="../media/image63.png"/><Relationship Id="rId3" Type="http://schemas.openxmlformats.org/officeDocument/2006/relationships/image" Target="../media/image48.png"/><Relationship Id="rId21" Type="http://schemas.openxmlformats.org/officeDocument/2006/relationships/image" Target="../media/image66.png"/><Relationship Id="rId7" Type="http://schemas.openxmlformats.org/officeDocument/2006/relationships/image" Target="../media/image52.png"/><Relationship Id="rId12" Type="http://schemas.openxmlformats.org/officeDocument/2006/relationships/image" Target="../media/image57.png"/><Relationship Id="rId17" Type="http://schemas.openxmlformats.org/officeDocument/2006/relationships/image" Target="../media/image62.png"/><Relationship Id="rId2" Type="http://schemas.openxmlformats.org/officeDocument/2006/relationships/notesSlide" Target="../notesSlides/notesSlide2.xml"/><Relationship Id="rId16" Type="http://schemas.openxmlformats.org/officeDocument/2006/relationships/image" Target="../media/image61.png"/><Relationship Id="rId20" Type="http://schemas.openxmlformats.org/officeDocument/2006/relationships/image" Target="../media/image65.png"/><Relationship Id="rId1" Type="http://schemas.openxmlformats.org/officeDocument/2006/relationships/slideLayout" Target="../slideLayouts/slideLayout2.xml"/><Relationship Id="rId6" Type="http://schemas.openxmlformats.org/officeDocument/2006/relationships/image" Target="../media/image51.png"/><Relationship Id="rId11" Type="http://schemas.openxmlformats.org/officeDocument/2006/relationships/image" Target="../media/image56.png"/><Relationship Id="rId5" Type="http://schemas.openxmlformats.org/officeDocument/2006/relationships/image" Target="../media/image50.png"/><Relationship Id="rId15" Type="http://schemas.openxmlformats.org/officeDocument/2006/relationships/image" Target="../media/image60.png"/><Relationship Id="rId10" Type="http://schemas.openxmlformats.org/officeDocument/2006/relationships/image" Target="../media/image55.png"/><Relationship Id="rId19" Type="http://schemas.openxmlformats.org/officeDocument/2006/relationships/image" Target="../media/image64.png"/><Relationship Id="rId4" Type="http://schemas.openxmlformats.org/officeDocument/2006/relationships/image" Target="../media/image49.png"/><Relationship Id="rId9" Type="http://schemas.openxmlformats.org/officeDocument/2006/relationships/image" Target="../media/image54.jpeg"/><Relationship Id="rId14" Type="http://schemas.openxmlformats.org/officeDocument/2006/relationships/image" Target="../media/image59.png"/><Relationship Id="rId22" Type="http://schemas.openxmlformats.org/officeDocument/2006/relationships/image" Target="../media/image67.png"/></Relationships>
</file>

<file path=ppt/slides/_rels/slide21.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70.jpeg"/><Relationship Id="rId2" Type="http://schemas.openxmlformats.org/officeDocument/2006/relationships/hyperlink" Target="http://www.lgtholidays.com/"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mailto:velou@lgtholidays.com" TargetMode="External"/><Relationship Id="rId7" Type="http://schemas.openxmlformats.org/officeDocument/2006/relationships/image" Target="../media/image74.png"/><Relationship Id="rId2" Type="http://schemas.openxmlformats.org/officeDocument/2006/relationships/image" Target="../media/image71.jpeg"/><Relationship Id="rId1" Type="http://schemas.openxmlformats.org/officeDocument/2006/relationships/slideLayout" Target="../slideLayouts/slideLayout2.xml"/><Relationship Id="rId6" Type="http://schemas.openxmlformats.org/officeDocument/2006/relationships/image" Target="../media/image73.png"/><Relationship Id="rId5" Type="http://schemas.openxmlformats.org/officeDocument/2006/relationships/image" Target="../media/image72.png"/><Relationship Id="rId4" Type="http://schemas.openxmlformats.org/officeDocument/2006/relationships/hyperlink" Target="http://www.letzdoeventz.com/"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2.xml"/><Relationship Id="rId5" Type="http://schemas.openxmlformats.org/officeDocument/2006/relationships/image" Target="../media/image18.jpeg"/><Relationship Id="rId4" Type="http://schemas.openxmlformats.org/officeDocument/2006/relationships/image" Target="../media/image17.jpeg"/></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2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20BDD596-F043-2D76-F634-EB3C855858D3}"/>
              </a:ext>
            </a:extLst>
          </p:cNvPr>
          <p:cNvGrpSpPr/>
          <p:nvPr/>
        </p:nvGrpSpPr>
        <p:grpSpPr>
          <a:xfrm>
            <a:off x="-49095" y="3660942"/>
            <a:ext cx="12145082" cy="2688399"/>
            <a:chOff x="-49095" y="3741152"/>
            <a:chExt cx="12145082" cy="2688399"/>
          </a:xfrm>
        </p:grpSpPr>
        <p:pic>
          <p:nvPicPr>
            <p:cNvPr id="5" name="Picture 4" descr="Diagram, engineering drawing&#10;&#10;Description automatically generated">
              <a:extLst>
                <a:ext uri="{FF2B5EF4-FFF2-40B4-BE49-F238E27FC236}">
                  <a16:creationId xmlns:a16="http://schemas.microsoft.com/office/drawing/2014/main" id="{AD61578D-AF4A-A6FD-6AB2-5D8CC47B7B78}"/>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49095" y="3741152"/>
              <a:ext cx="7772400" cy="2673916"/>
            </a:xfrm>
            <a:prstGeom prst="rect">
              <a:avLst/>
            </a:prstGeom>
          </p:spPr>
        </p:pic>
        <p:pic>
          <p:nvPicPr>
            <p:cNvPr id="9" name="Picture 8" descr="Diagram, engineering drawing&#10;&#10;Description automatically generated">
              <a:extLst>
                <a:ext uri="{FF2B5EF4-FFF2-40B4-BE49-F238E27FC236}">
                  <a16:creationId xmlns:a16="http://schemas.microsoft.com/office/drawing/2014/main" id="{5D864AAB-360A-16D5-B513-1F6001A4A477}"/>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7539790" y="4424287"/>
              <a:ext cx="4556197" cy="2005264"/>
            </a:xfrm>
            <a:prstGeom prst="rect">
              <a:avLst/>
            </a:prstGeom>
          </p:spPr>
        </p:pic>
      </p:grpSp>
      <p:sp>
        <p:nvSpPr>
          <p:cNvPr id="4" name="Title 2">
            <a:extLst>
              <a:ext uri="{FF2B5EF4-FFF2-40B4-BE49-F238E27FC236}">
                <a16:creationId xmlns:a16="http://schemas.microsoft.com/office/drawing/2014/main" id="{F51D27C2-FAB6-41D7-B459-51B98AAD4AA3}"/>
              </a:ext>
            </a:extLst>
          </p:cNvPr>
          <p:cNvSpPr txBox="1">
            <a:spLocks/>
          </p:cNvSpPr>
          <p:nvPr/>
        </p:nvSpPr>
        <p:spPr>
          <a:xfrm>
            <a:off x="3074348" y="5585122"/>
            <a:ext cx="7586353" cy="553790"/>
          </a:xfrm>
          <a:prstGeom prst="rect">
            <a:avLst/>
          </a:prstGeom>
        </p:spPr>
        <p:txBody>
          <a:bodyPr>
            <a:normAutofit fontScale="82500" lnSpcReduction="200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marL="0" marR="0" lvl="0" indent="0" algn="l" defTabSz="914400" rtl="0" eaLnBrk="1" fontAlgn="auto" latinLnBrk="0" hangingPunct="1">
              <a:lnSpc>
                <a:spcPct val="85000"/>
              </a:lnSpc>
              <a:spcBef>
                <a:spcPct val="0"/>
              </a:spcBef>
              <a:spcAft>
                <a:spcPts val="0"/>
              </a:spcAft>
              <a:buClrTx/>
              <a:buSzTx/>
              <a:buFontTx/>
              <a:buNone/>
              <a:tabLst/>
              <a:defRPr/>
            </a:pPr>
            <a:endParaRPr kumimoji="0" lang="en-IN" sz="4800" b="0" i="0" u="none" strike="noStrike" kern="1200" cap="none" spc="-50" normalizeH="0" baseline="0" noProof="0" dirty="0">
              <a:ln>
                <a:noFill/>
              </a:ln>
              <a:solidFill>
                <a:prstClr val="black">
                  <a:lumMod val="75000"/>
                  <a:lumOff val="25000"/>
                </a:prstClr>
              </a:solidFill>
              <a:effectLst/>
              <a:uLnTx/>
              <a:uFillTx/>
              <a:latin typeface="Calibri Light"/>
              <a:ea typeface="+mj-ea"/>
              <a:cs typeface="+mj-cs"/>
            </a:endParaRPr>
          </a:p>
        </p:txBody>
      </p:sp>
      <p:sp>
        <p:nvSpPr>
          <p:cNvPr id="3" name="Rectangle 2">
            <a:extLst>
              <a:ext uri="{FF2B5EF4-FFF2-40B4-BE49-F238E27FC236}">
                <a16:creationId xmlns:a16="http://schemas.microsoft.com/office/drawing/2014/main" id="{C15F7879-6F46-344D-8B42-7E609C535AEA}"/>
              </a:ext>
            </a:extLst>
          </p:cNvPr>
          <p:cNvSpPr/>
          <p:nvPr/>
        </p:nvSpPr>
        <p:spPr>
          <a:xfrm>
            <a:off x="5852566" y="4201472"/>
            <a:ext cx="341760" cy="923330"/>
          </a:xfrm>
          <a:prstGeom prst="rect">
            <a:avLst/>
          </a:prstGeom>
          <a:noFill/>
        </p:spPr>
        <p:txBody>
          <a:bodyPr wrap="none" lIns="91440" tIns="45720" rIns="91440" bIns="4572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5400" b="0" i="0" u="none" strike="noStrike" kern="1200" cap="none" spc="0" normalizeH="0" baseline="0" noProof="0" dirty="0">
                <a:ln w="0"/>
                <a:solidFill>
                  <a:prstClr val="black"/>
                </a:solidFill>
                <a:effectLst>
                  <a:outerShdw blurRad="38100" dist="19050" dir="2700000" algn="tl" rotWithShape="0">
                    <a:prstClr val="black">
                      <a:alpha val="40000"/>
                    </a:prstClr>
                  </a:outerShdw>
                </a:effectLst>
                <a:uLnTx/>
                <a:uFillTx/>
                <a:latin typeface="Calibri"/>
                <a:ea typeface="+mn-ea"/>
                <a:cs typeface="+mn-cs"/>
              </a:rPr>
              <a:t> </a:t>
            </a:r>
          </a:p>
        </p:txBody>
      </p:sp>
    </p:spTree>
    <p:extLst>
      <p:ext uri="{BB962C8B-B14F-4D97-AF65-F5344CB8AC3E}">
        <p14:creationId xmlns:p14="http://schemas.microsoft.com/office/powerpoint/2010/main" val="5853961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Incentives</a:t>
            </a:r>
          </a:p>
        </p:txBody>
      </p:sp>
      <p:sp>
        <p:nvSpPr>
          <p:cNvPr id="3" name="Content Placeholder 2"/>
          <p:cNvSpPr>
            <a:spLocks noGrp="1"/>
          </p:cNvSpPr>
          <p:nvPr>
            <p:ph idx="1"/>
          </p:nvPr>
        </p:nvSpPr>
        <p:spPr>
          <a:xfrm>
            <a:off x="2077064" y="1393309"/>
            <a:ext cx="9576456" cy="4464884"/>
          </a:xfrm>
        </p:spPr>
        <p:txBody>
          <a:bodyPr>
            <a:noAutofit/>
          </a:bodyPr>
          <a:lstStyle/>
          <a:p>
            <a:pPr marL="0" indent="0">
              <a:buNone/>
            </a:pPr>
            <a:r>
              <a:rPr lang="en-US" sz="2200" dirty="0"/>
              <a:t>An incentive trip is a reward to motivate and reward the employees of a company or its clients. It is a planned activity which seeks to create and encourage relationships of a group or rewarding a job well done.</a:t>
            </a:r>
          </a:p>
          <a:p>
            <a:pPr marL="0" indent="0">
              <a:buNone/>
            </a:pPr>
            <a:r>
              <a:rPr lang="en-US" sz="2200" b="1" dirty="0"/>
              <a:t>Key Aspects of Incentive Travel:</a:t>
            </a:r>
          </a:p>
          <a:p>
            <a:pPr lvl="1">
              <a:buFont typeface="Wingdings" pitchFamily="2" charset="2"/>
              <a:buChar char="q"/>
            </a:pPr>
            <a:r>
              <a:rPr lang="en-US" sz="2200" dirty="0"/>
              <a:t>It is important to have a balance between leisure and business activities.</a:t>
            </a:r>
          </a:p>
          <a:p>
            <a:pPr lvl="1">
              <a:buFont typeface="Wingdings" pitchFamily="2" charset="2"/>
              <a:buChar char="q"/>
            </a:pPr>
            <a:r>
              <a:rPr lang="en-US" sz="2200" dirty="0"/>
              <a:t>The selection of the destination is a key to the development of activities. </a:t>
            </a:r>
          </a:p>
          <a:p>
            <a:pPr lvl="1">
              <a:buFont typeface="Wingdings" pitchFamily="2" charset="2"/>
              <a:buChar char="q"/>
            </a:pPr>
            <a:r>
              <a:rPr lang="en-US" sz="2200" dirty="0"/>
              <a:t>Keep in mind the demographic characteristics of the audience.</a:t>
            </a:r>
          </a:p>
          <a:p>
            <a:pPr lvl="1">
              <a:buFont typeface="Wingdings" pitchFamily="2" charset="2"/>
              <a:buChar char="q"/>
            </a:pPr>
            <a:r>
              <a:rPr lang="en-US" sz="2200" dirty="0"/>
              <a:t>It must be always new and attractive. </a:t>
            </a:r>
          </a:p>
          <a:p>
            <a:pPr marL="0" indent="0">
              <a:buNone/>
            </a:pPr>
            <a:r>
              <a:rPr lang="en-US" sz="2200" b="1" dirty="0"/>
              <a:t>Advantages of Incentive Travel:</a:t>
            </a:r>
          </a:p>
          <a:p>
            <a:pPr lvl="1">
              <a:buFont typeface="Wingdings" pitchFamily="2" charset="2"/>
              <a:buChar char="q"/>
            </a:pPr>
            <a:r>
              <a:rPr lang="en-US" sz="2200" dirty="0"/>
              <a:t>Strengthening ties and establishes sincere relationships between companies &amp; Dealers</a:t>
            </a:r>
          </a:p>
          <a:p>
            <a:pPr lvl="1">
              <a:buFont typeface="Wingdings" pitchFamily="2" charset="2"/>
              <a:buChar char="q"/>
            </a:pPr>
            <a:r>
              <a:rPr lang="en-US" sz="2200" dirty="0"/>
              <a:t>Relating a positive and pleasant memory to the company</a:t>
            </a:r>
          </a:p>
          <a:p>
            <a:pPr lvl="1">
              <a:buFont typeface="Wingdings" pitchFamily="2" charset="2"/>
              <a:buChar char="q"/>
            </a:pPr>
            <a:r>
              <a:rPr lang="en-US" sz="2200" dirty="0"/>
              <a:t>Create empathy between the employees and the company</a:t>
            </a:r>
          </a:p>
          <a:p>
            <a:pPr lvl="1">
              <a:buFont typeface="Wingdings" pitchFamily="2" charset="2"/>
              <a:buChar char="q"/>
            </a:pPr>
            <a:r>
              <a:rPr lang="en-US" sz="2200" dirty="0"/>
              <a:t>Improving teamwork, motivation and competition.</a:t>
            </a:r>
          </a:p>
        </p:txBody>
      </p:sp>
      <p:pic>
        <p:nvPicPr>
          <p:cNvPr id="14" name="Picture 2" descr="http://www.cwt-meetings-events.ch/export/sites/cwt/da/me/dk/gallery-images-cwt-meetings-events-dk/glademennesker.jpg">
            <a:extLst>
              <a:ext uri="{FF2B5EF4-FFF2-40B4-BE49-F238E27FC236}">
                <a16:creationId xmlns:a16="http://schemas.microsoft.com/office/drawing/2014/main" id="{5920A12A-9B09-49C0-8684-F3DD093EBB24}"/>
              </a:ext>
            </a:extLst>
          </p:cNvPr>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85412" y="4763921"/>
            <a:ext cx="1717626" cy="1898154"/>
          </a:xfrm>
          <a:prstGeom prst="rect">
            <a:avLst/>
          </a:prstGeom>
          <a:noFill/>
        </p:spPr>
      </p:pic>
      <p:pic>
        <p:nvPicPr>
          <p:cNvPr id="15" name="Picture 2" descr="Tour Operator Software | TI Infotech Blog">
            <a:extLst>
              <a:ext uri="{FF2B5EF4-FFF2-40B4-BE49-F238E27FC236}">
                <a16:creationId xmlns:a16="http://schemas.microsoft.com/office/drawing/2014/main" id="{16187CC7-8658-4021-9FBE-D45F3B00488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0859" t="15574" r="50001" b="17122"/>
          <a:stretch/>
        </p:blipFill>
        <p:spPr bwMode="auto">
          <a:xfrm>
            <a:off x="0" y="1037574"/>
            <a:ext cx="1750142" cy="32053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19035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Conference</a:t>
            </a:r>
          </a:p>
        </p:txBody>
      </p:sp>
      <p:sp>
        <p:nvSpPr>
          <p:cNvPr id="3" name="Content Placeholder 2"/>
          <p:cNvSpPr>
            <a:spLocks noGrp="1"/>
          </p:cNvSpPr>
          <p:nvPr>
            <p:ph idx="1"/>
          </p:nvPr>
        </p:nvSpPr>
        <p:spPr>
          <a:xfrm>
            <a:off x="2074238" y="1395825"/>
            <a:ext cx="9355762" cy="4464884"/>
          </a:xfrm>
        </p:spPr>
        <p:txBody>
          <a:bodyPr>
            <a:noAutofit/>
          </a:bodyPr>
          <a:lstStyle/>
          <a:p>
            <a:pPr marL="0" indent="0" algn="just">
              <a:buNone/>
            </a:pPr>
            <a:r>
              <a:rPr lang="en-US" sz="2200" dirty="0"/>
              <a:t>Whether you are hosting a national or international conference, LGT understands how important delivering a truly innovative and memorable conference is for you and your organization. With our group of experienced and creative professionals we provide...</a:t>
            </a:r>
          </a:p>
          <a:p>
            <a:pPr marL="0" indent="0" algn="just">
              <a:buNone/>
            </a:pPr>
            <a:endParaRPr lang="en-IN" sz="2200" dirty="0"/>
          </a:p>
          <a:p>
            <a:pPr lvl="1">
              <a:buFont typeface="Wingdings" pitchFamily="2" charset="2"/>
              <a:buChar char="q"/>
            </a:pPr>
            <a:r>
              <a:rPr lang="en-US" sz="2200" dirty="0"/>
              <a:t>Registration and Delegate Services</a:t>
            </a:r>
            <a:endParaRPr lang="en-IN" sz="2200" dirty="0"/>
          </a:p>
          <a:p>
            <a:pPr lvl="1">
              <a:buFont typeface="Wingdings" pitchFamily="2" charset="2"/>
              <a:buChar char="q"/>
            </a:pPr>
            <a:r>
              <a:rPr lang="en-US" sz="2200" dirty="0"/>
              <a:t>Technology (Payment Gateway / Barcoding / RFID)</a:t>
            </a:r>
            <a:endParaRPr lang="en-IN" sz="2200" dirty="0"/>
          </a:p>
          <a:p>
            <a:pPr lvl="1">
              <a:buFont typeface="Wingdings" pitchFamily="2" charset="2"/>
              <a:buChar char="q"/>
            </a:pPr>
            <a:r>
              <a:rPr lang="en-US" sz="2200" dirty="0"/>
              <a:t>Accommodation </a:t>
            </a:r>
            <a:endParaRPr lang="en-IN" sz="2200" dirty="0"/>
          </a:p>
          <a:p>
            <a:pPr lvl="1">
              <a:buFont typeface="Wingdings" pitchFamily="2" charset="2"/>
              <a:buChar char="q"/>
            </a:pPr>
            <a:r>
              <a:rPr lang="en-US" sz="2200" dirty="0"/>
              <a:t>Tours and Transport</a:t>
            </a:r>
            <a:endParaRPr lang="en-IN" sz="2200" dirty="0"/>
          </a:p>
          <a:p>
            <a:pPr lvl="1">
              <a:buFont typeface="Wingdings" pitchFamily="2" charset="2"/>
              <a:buChar char="q"/>
            </a:pPr>
            <a:r>
              <a:rPr lang="en-US" sz="2200" dirty="0"/>
              <a:t>Interpreting and Translation</a:t>
            </a:r>
            <a:endParaRPr lang="en-IN" sz="2200" dirty="0"/>
          </a:p>
          <a:p>
            <a:pPr lvl="1">
              <a:buFont typeface="Wingdings" pitchFamily="2" charset="2"/>
              <a:buChar char="q"/>
            </a:pPr>
            <a:r>
              <a:rPr lang="en-US" sz="2200" dirty="0"/>
              <a:t>Marketing and Promotion</a:t>
            </a:r>
            <a:endParaRPr lang="en-IN" sz="2200" dirty="0"/>
          </a:p>
          <a:p>
            <a:pPr lvl="1">
              <a:buFont typeface="Wingdings" pitchFamily="2" charset="2"/>
              <a:buChar char="q"/>
            </a:pPr>
            <a:r>
              <a:rPr lang="en-US" sz="2200" dirty="0"/>
              <a:t>Sponsorship and Exhibitions</a:t>
            </a:r>
            <a:endParaRPr lang="en-IN" sz="2200" dirty="0"/>
          </a:p>
          <a:p>
            <a:pPr lvl="1">
              <a:buFont typeface="Wingdings" pitchFamily="2" charset="2"/>
              <a:buChar char="q"/>
            </a:pPr>
            <a:r>
              <a:rPr lang="en-US" sz="2200" dirty="0"/>
              <a:t>Finance Services and much more….</a:t>
            </a:r>
            <a:endParaRPr lang="en-IN" sz="2200" dirty="0"/>
          </a:p>
        </p:txBody>
      </p:sp>
      <p:pic>
        <p:nvPicPr>
          <p:cNvPr id="8" name="Picture 7" descr="conf.jp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5979770" y="4060125"/>
            <a:ext cx="3600400" cy="2400266"/>
          </a:xfrm>
          <a:prstGeom prst="rect">
            <a:avLst/>
          </a:prstGeom>
          <a:ln>
            <a:noFill/>
          </a:ln>
          <a:effectLst>
            <a:softEdge rad="112500"/>
          </a:effectLst>
        </p:spPr>
      </p:pic>
      <p:pic>
        <p:nvPicPr>
          <p:cNvPr id="7" name="Picture 2" descr="Tour Operator Software | TI Infotech Blog">
            <a:extLst>
              <a:ext uri="{FF2B5EF4-FFF2-40B4-BE49-F238E27FC236}">
                <a16:creationId xmlns:a16="http://schemas.microsoft.com/office/drawing/2014/main" id="{D8F02116-D600-4D27-98C4-6445F19766E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0000" t="16400" r="30733" b="16504"/>
          <a:stretch/>
        </p:blipFill>
        <p:spPr bwMode="auto">
          <a:xfrm>
            <a:off x="0" y="1037574"/>
            <a:ext cx="1761732" cy="31954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23161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Exhibitions</a:t>
            </a:r>
          </a:p>
        </p:txBody>
      </p:sp>
      <p:sp>
        <p:nvSpPr>
          <p:cNvPr id="3" name="Content Placeholder 2"/>
          <p:cNvSpPr>
            <a:spLocks noGrp="1"/>
          </p:cNvSpPr>
          <p:nvPr>
            <p:ph idx="1"/>
          </p:nvPr>
        </p:nvSpPr>
        <p:spPr>
          <a:xfrm>
            <a:off x="2077066" y="1391188"/>
            <a:ext cx="9800303" cy="4464884"/>
          </a:xfrm>
        </p:spPr>
        <p:txBody>
          <a:bodyPr>
            <a:noAutofit/>
          </a:bodyPr>
          <a:lstStyle/>
          <a:p>
            <a:pPr marL="0" indent="0" algn="just">
              <a:buNone/>
            </a:pPr>
            <a:r>
              <a:rPr lang="en-US" sz="2200" dirty="0"/>
              <a:t>LGT Holidays has all the expertise, under one roof, needed to make any Exhibition a success. From conception to completion, each project is treated with the same high standard of service and quality, irrespective of size.</a:t>
            </a:r>
          </a:p>
          <a:p>
            <a:pPr algn="just">
              <a:buFont typeface="Wingdings" pitchFamily="2" charset="2"/>
              <a:buChar char="Ø"/>
            </a:pPr>
            <a:r>
              <a:rPr lang="en-US" sz="2200" b="1" dirty="0"/>
              <a:t>Why Exhibit?</a:t>
            </a:r>
          </a:p>
          <a:p>
            <a:pPr lvl="1" algn="just">
              <a:buFont typeface="Wingdings" pitchFamily="2" charset="2"/>
              <a:buChar char="q"/>
            </a:pPr>
            <a:r>
              <a:rPr lang="en-IN" sz="2200" dirty="0"/>
              <a:t>Its where Conversation Starts</a:t>
            </a:r>
          </a:p>
          <a:p>
            <a:pPr lvl="1" algn="just">
              <a:buFont typeface="Wingdings" pitchFamily="2" charset="2"/>
              <a:buChar char="q"/>
            </a:pPr>
            <a:r>
              <a:rPr lang="en-IN" sz="2200" dirty="0"/>
              <a:t>Power of Face to Face</a:t>
            </a:r>
          </a:p>
          <a:p>
            <a:pPr lvl="1" algn="just">
              <a:buFont typeface="Wingdings" pitchFamily="2" charset="2"/>
              <a:buChar char="q"/>
            </a:pPr>
            <a:r>
              <a:rPr lang="en-IN" sz="2200" dirty="0"/>
              <a:t>Grow Internationally</a:t>
            </a:r>
          </a:p>
          <a:p>
            <a:pPr algn="just">
              <a:buFont typeface="Wingdings" pitchFamily="2" charset="2"/>
              <a:buChar char="Ø"/>
            </a:pPr>
            <a:r>
              <a:rPr lang="en-US" sz="2200" b="1" dirty="0"/>
              <a:t>Why Visit?</a:t>
            </a:r>
          </a:p>
          <a:p>
            <a:pPr lvl="1" algn="just">
              <a:buFont typeface="Wingdings" pitchFamily="2" charset="2"/>
              <a:buChar char="q"/>
            </a:pPr>
            <a:r>
              <a:rPr lang="en-US" sz="2200" dirty="0"/>
              <a:t>Meet new and established suppliers</a:t>
            </a:r>
          </a:p>
          <a:p>
            <a:pPr lvl="1" algn="just">
              <a:buFont typeface="Wingdings" pitchFamily="2" charset="2"/>
              <a:buChar char="q"/>
            </a:pPr>
            <a:r>
              <a:rPr lang="en-US" sz="2200" dirty="0"/>
              <a:t>Gain expert advice from specialists</a:t>
            </a:r>
          </a:p>
          <a:p>
            <a:pPr lvl="1" algn="just">
              <a:buFont typeface="Wingdings" pitchFamily="2" charset="2"/>
              <a:buChar char="q"/>
            </a:pPr>
            <a:r>
              <a:rPr lang="en-US" sz="2200" dirty="0"/>
              <a:t>Be inspired by experts at innovative education sessions</a:t>
            </a:r>
          </a:p>
        </p:txBody>
      </p:sp>
      <p:pic>
        <p:nvPicPr>
          <p:cNvPr id="7" name="Picture 2" descr="Tour Operator Software | TI Infotech Blog">
            <a:extLst>
              <a:ext uri="{FF2B5EF4-FFF2-40B4-BE49-F238E27FC236}">
                <a16:creationId xmlns:a16="http://schemas.microsoft.com/office/drawing/2014/main" id="{9BE0E7F0-3B62-4853-80F8-48F432C1059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68958" t="16193" r="11828" b="17536"/>
          <a:stretch/>
        </p:blipFill>
        <p:spPr bwMode="auto">
          <a:xfrm>
            <a:off x="0" y="1037574"/>
            <a:ext cx="1756902" cy="31561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3883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Makes LGT Holidays Different ? ?</a:t>
            </a:r>
            <a:endParaRPr lang="en-IN" dirty="0"/>
          </a:p>
        </p:txBody>
      </p:sp>
      <p:pic>
        <p:nvPicPr>
          <p:cNvPr id="10250" name="Picture 10" descr="http://static.smartpassiveincome.com/wp-content/uploads/2010/01/different-posts-different-folks.png"/>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8952000" y="2290172"/>
            <a:ext cx="3240000" cy="2277656"/>
          </a:xfrm>
          <a:prstGeom prst="rect">
            <a:avLst/>
          </a:prstGeom>
          <a:noFill/>
        </p:spPr>
      </p:pic>
      <p:sp>
        <p:nvSpPr>
          <p:cNvPr id="4" name="Content Placeholder 3">
            <a:extLst>
              <a:ext uri="{FF2B5EF4-FFF2-40B4-BE49-F238E27FC236}">
                <a16:creationId xmlns:a16="http://schemas.microsoft.com/office/drawing/2014/main" id="{81DAC26F-20BB-4CAD-B5AA-10E155DEBA69}"/>
              </a:ext>
            </a:extLst>
          </p:cNvPr>
          <p:cNvSpPr>
            <a:spLocks noGrp="1"/>
          </p:cNvSpPr>
          <p:nvPr>
            <p:ph idx="1"/>
          </p:nvPr>
        </p:nvSpPr>
        <p:spPr>
          <a:xfrm>
            <a:off x="1097280" y="1342028"/>
            <a:ext cx="7721600" cy="4464884"/>
          </a:xfrm>
        </p:spPr>
        <p:txBody>
          <a:bodyPr/>
          <a:lstStyle/>
          <a:p>
            <a:pPr marL="457200" indent="-457200" algn="just">
              <a:buFont typeface="Wingdings" panose="05000000000000000000" pitchFamily="2" charset="2"/>
              <a:buChar char="q"/>
            </a:pPr>
            <a:r>
              <a:rPr lang="en-US" dirty="0">
                <a:solidFill>
                  <a:schemeClr val="tx1"/>
                </a:solidFill>
                <a:ea typeface="Verdana" panose="020B0604030504040204" pitchFamily="34" charset="0"/>
                <a:cs typeface="Verdana" panose="020B0604030504040204" pitchFamily="34" charset="0"/>
              </a:rPr>
              <a:t>Leadership in delivering premium services for our MICE Clients. </a:t>
            </a:r>
          </a:p>
          <a:p>
            <a:pPr marL="457200" indent="-457200" algn="just">
              <a:buFont typeface="Wingdings" panose="05000000000000000000" pitchFamily="2" charset="2"/>
              <a:buChar char="q"/>
            </a:pPr>
            <a:r>
              <a:rPr lang="en-US" dirty="0">
                <a:solidFill>
                  <a:schemeClr val="tx1"/>
                </a:solidFill>
                <a:ea typeface="Verdana" panose="020B0604030504040204" pitchFamily="34" charset="0"/>
                <a:cs typeface="Verdana" panose="020B0604030504040204" pitchFamily="34" charset="0"/>
              </a:rPr>
              <a:t>Technological know-how in developing/integrating market-leading solutions.</a:t>
            </a:r>
          </a:p>
          <a:p>
            <a:pPr marL="457200" indent="-457200" algn="just">
              <a:buFont typeface="Wingdings" panose="05000000000000000000" pitchFamily="2" charset="2"/>
              <a:buChar char="q"/>
            </a:pPr>
            <a:r>
              <a:rPr lang="en-US" dirty="0">
                <a:solidFill>
                  <a:schemeClr val="tx1"/>
                </a:solidFill>
                <a:ea typeface="Verdana" panose="020B0604030504040204" pitchFamily="34" charset="0"/>
                <a:cs typeface="Verdana" panose="020B0604030504040204" pitchFamily="34" charset="0"/>
              </a:rPr>
              <a:t>Diverse client portfolio: proven track record with clients of all sizes.</a:t>
            </a:r>
          </a:p>
          <a:p>
            <a:pPr marL="457200" indent="-457200" algn="just">
              <a:buFont typeface="Wingdings" panose="05000000000000000000" pitchFamily="2" charset="2"/>
              <a:buChar char="q"/>
            </a:pPr>
            <a:r>
              <a:rPr lang="en-US" dirty="0">
                <a:solidFill>
                  <a:schemeClr val="tx1"/>
                </a:solidFill>
                <a:ea typeface="Verdana" panose="020B0604030504040204" pitchFamily="34" charset="0"/>
                <a:cs typeface="Verdana" panose="020B0604030504040204" pitchFamily="34" charset="0"/>
              </a:rPr>
              <a:t>Global expertise/local understanding: Global presence through trusted partners coupled with extensive knowledge / understanding of local markets.</a:t>
            </a:r>
          </a:p>
          <a:p>
            <a:pPr marL="457200" indent="-457200" algn="just">
              <a:buFont typeface="Wingdings" panose="05000000000000000000" pitchFamily="2" charset="2"/>
              <a:buChar char="q"/>
            </a:pPr>
            <a:r>
              <a:rPr lang="en-US" dirty="0">
                <a:solidFill>
                  <a:schemeClr val="tx1"/>
                </a:solidFill>
                <a:ea typeface="Verdana" panose="020B0604030504040204" pitchFamily="34" charset="0"/>
                <a:cs typeface="Verdana" panose="020B0604030504040204" pitchFamily="34" charset="0"/>
              </a:rPr>
              <a:t>Flexibility: working with clients to find a solution that meets their needs.</a:t>
            </a:r>
          </a:p>
          <a:p>
            <a:pPr marL="457200" indent="-457200" algn="just">
              <a:buFont typeface="Wingdings" panose="05000000000000000000" pitchFamily="2" charset="2"/>
              <a:buChar char="q"/>
            </a:pPr>
            <a:r>
              <a:rPr lang="en-US" dirty="0">
                <a:solidFill>
                  <a:schemeClr val="tx1"/>
                </a:solidFill>
                <a:ea typeface="Verdana" panose="020B0604030504040204" pitchFamily="34" charset="0"/>
                <a:cs typeface="Verdana" panose="020B0604030504040204" pitchFamily="34" charset="0"/>
              </a:rPr>
              <a:t>People: specialized, multicultural professionals.</a:t>
            </a:r>
          </a:p>
          <a:p>
            <a:endParaRPr lang="en-IN" dirty="0">
              <a:solidFill>
                <a:schemeClr val="tx1"/>
              </a:solidFill>
            </a:endParaRPr>
          </a:p>
        </p:txBody>
      </p:sp>
    </p:spTree>
    <p:extLst>
      <p:ext uri="{BB962C8B-B14F-4D97-AF65-F5344CB8AC3E}">
        <p14:creationId xmlns:p14="http://schemas.microsoft.com/office/powerpoint/2010/main" val="21861921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LGT Holidays is dedicated to:</a:t>
            </a:r>
          </a:p>
        </p:txBody>
      </p:sp>
      <p:sp>
        <p:nvSpPr>
          <p:cNvPr id="8" name="Content Placeholder 3">
            <a:extLst>
              <a:ext uri="{FF2B5EF4-FFF2-40B4-BE49-F238E27FC236}">
                <a16:creationId xmlns:a16="http://schemas.microsoft.com/office/drawing/2014/main" id="{771B8F3E-E3DC-406D-ACCD-3A5E1C01AB76}"/>
              </a:ext>
            </a:extLst>
          </p:cNvPr>
          <p:cNvSpPr txBox="1">
            <a:spLocks/>
          </p:cNvSpPr>
          <p:nvPr/>
        </p:nvSpPr>
        <p:spPr>
          <a:xfrm>
            <a:off x="1097280" y="1342028"/>
            <a:ext cx="10393680" cy="4464884"/>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457200" indent="-457200" algn="just">
              <a:buFont typeface="Wingdings" panose="05000000000000000000" pitchFamily="2" charset="2"/>
              <a:buChar char="q"/>
            </a:pPr>
            <a:r>
              <a:rPr lang="en-US" dirty="0">
                <a:solidFill>
                  <a:schemeClr val="tx1"/>
                </a:solidFill>
                <a:ea typeface="Verdana" panose="020B0604030504040204" pitchFamily="34" charset="0"/>
                <a:cs typeface="Verdana" panose="020B0604030504040204" pitchFamily="34" charset="0"/>
              </a:rPr>
              <a:t>Improve the quality of our Tours (MICE or Holidays) stage by stage .</a:t>
            </a:r>
          </a:p>
          <a:p>
            <a:pPr marL="457200" indent="-457200" algn="just">
              <a:buFont typeface="Wingdings" panose="05000000000000000000" pitchFamily="2" charset="2"/>
              <a:buChar char="q"/>
            </a:pPr>
            <a:r>
              <a:rPr lang="en-US" dirty="0">
                <a:solidFill>
                  <a:schemeClr val="tx1"/>
                </a:solidFill>
                <a:ea typeface="Verdana" panose="020B0604030504040204" pitchFamily="34" charset="0"/>
                <a:cs typeface="Verdana" panose="020B0604030504040204" pitchFamily="34" charset="0"/>
              </a:rPr>
              <a:t>Increase your return on investments by providing value for money services.</a:t>
            </a:r>
          </a:p>
          <a:p>
            <a:pPr marL="457200" indent="-457200" algn="just">
              <a:buFont typeface="Wingdings" panose="05000000000000000000" pitchFamily="2" charset="2"/>
              <a:buChar char="q"/>
            </a:pPr>
            <a:r>
              <a:rPr lang="en-US" dirty="0">
                <a:solidFill>
                  <a:schemeClr val="tx1"/>
                </a:solidFill>
                <a:ea typeface="Verdana" panose="020B0604030504040204" pitchFamily="34" charset="0"/>
                <a:cs typeface="Verdana" panose="020B0604030504040204" pitchFamily="34" charset="0"/>
              </a:rPr>
              <a:t>Gain access to leading tools and technology related to our travel &amp; tourism trade </a:t>
            </a:r>
          </a:p>
          <a:p>
            <a:pPr marL="457200" indent="-457200" algn="just">
              <a:buFont typeface="Wingdings" panose="05000000000000000000" pitchFamily="2" charset="2"/>
              <a:buChar char="q"/>
            </a:pPr>
            <a:r>
              <a:rPr lang="en-US" dirty="0">
                <a:solidFill>
                  <a:schemeClr val="tx1"/>
                </a:solidFill>
                <a:ea typeface="Verdana" panose="020B0604030504040204" pitchFamily="34" charset="0"/>
                <a:cs typeface="Verdana" panose="020B0604030504040204" pitchFamily="34" charset="0"/>
              </a:rPr>
              <a:t>Efficient Suppliers Sourcing and contract management.</a:t>
            </a:r>
          </a:p>
          <a:p>
            <a:pPr marL="457200" indent="-457200" algn="just">
              <a:buFont typeface="Wingdings" panose="05000000000000000000" pitchFamily="2" charset="2"/>
              <a:buChar char="q"/>
            </a:pPr>
            <a:r>
              <a:rPr lang="en-US" dirty="0">
                <a:solidFill>
                  <a:schemeClr val="tx1"/>
                </a:solidFill>
                <a:ea typeface="Verdana" panose="020B0604030504040204" pitchFamily="34" charset="0"/>
                <a:cs typeface="Verdana" panose="020B0604030504040204" pitchFamily="34" charset="0"/>
              </a:rPr>
              <a:t>Help with transparent Payments and Reconciliation of accounts.</a:t>
            </a:r>
          </a:p>
          <a:p>
            <a:pPr marL="457200" indent="-457200" algn="just">
              <a:buFont typeface="Wingdings" panose="05000000000000000000" pitchFamily="2" charset="2"/>
              <a:buChar char="q"/>
            </a:pPr>
            <a:r>
              <a:rPr lang="en-US" dirty="0">
                <a:solidFill>
                  <a:schemeClr val="tx1"/>
                </a:solidFill>
                <a:ea typeface="Verdana" panose="020B0604030504040204" pitchFamily="34" charset="0"/>
                <a:cs typeface="Verdana" panose="020B0604030504040204" pitchFamily="34" charset="0"/>
              </a:rPr>
              <a:t>Organize transport, accommodation &amp; on-site operations for any events .</a:t>
            </a:r>
          </a:p>
          <a:p>
            <a:pPr marL="457200" indent="-457200" algn="just">
              <a:buFont typeface="Wingdings" panose="05000000000000000000" pitchFamily="2" charset="2"/>
              <a:buChar char="q"/>
            </a:pPr>
            <a:r>
              <a:rPr lang="en-US" dirty="0">
                <a:solidFill>
                  <a:schemeClr val="tx1"/>
                </a:solidFill>
                <a:ea typeface="Verdana" panose="020B0604030504040204" pitchFamily="34" charset="0"/>
                <a:cs typeface="Verdana" panose="020B0604030504040204" pitchFamily="34" charset="0"/>
              </a:rPr>
              <a:t>Providing Creative, Innovative and Cost-conscious Corporate Programs. </a:t>
            </a:r>
          </a:p>
          <a:p>
            <a:pPr marL="457200" indent="-457200" algn="just">
              <a:buFont typeface="Wingdings" panose="05000000000000000000" pitchFamily="2" charset="2"/>
              <a:buChar char="q"/>
            </a:pPr>
            <a:r>
              <a:rPr lang="en-US" dirty="0">
                <a:solidFill>
                  <a:schemeClr val="tx1"/>
                </a:solidFill>
                <a:ea typeface="Verdana" panose="020B0604030504040204" pitchFamily="34" charset="0"/>
                <a:cs typeface="Verdana" panose="020B0604030504040204" pitchFamily="34" charset="0"/>
              </a:rPr>
              <a:t>Establishing a thorough understanding of business practices and requirements.</a:t>
            </a:r>
          </a:p>
          <a:p>
            <a:pPr marL="457200" indent="-457200" algn="just">
              <a:buFont typeface="Wingdings" panose="05000000000000000000" pitchFamily="2" charset="2"/>
              <a:buChar char="q"/>
            </a:pPr>
            <a:r>
              <a:rPr lang="en-US" dirty="0">
                <a:solidFill>
                  <a:schemeClr val="tx1"/>
                </a:solidFill>
                <a:ea typeface="Verdana" panose="020B0604030504040204" pitchFamily="34" charset="0"/>
                <a:cs typeface="Verdana" panose="020B0604030504040204" pitchFamily="34" charset="0"/>
              </a:rPr>
              <a:t>Maintaining a sustained focus on providing cost savings and value adds through keen negotiation, careful budgeting and creative partnering. </a:t>
            </a:r>
          </a:p>
        </p:txBody>
      </p:sp>
    </p:spTree>
    <p:extLst>
      <p:ext uri="{BB962C8B-B14F-4D97-AF65-F5344CB8AC3E}">
        <p14:creationId xmlns:p14="http://schemas.microsoft.com/office/powerpoint/2010/main" val="20814212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t>List of Large Groups / Events Handled</a:t>
            </a:r>
            <a:endParaRPr lang="en-IN" sz="3600" dirty="0"/>
          </a:p>
        </p:txBody>
      </p:sp>
      <p:pic>
        <p:nvPicPr>
          <p:cNvPr id="9" name="Picture 8">
            <a:extLst>
              <a:ext uri="{FF2B5EF4-FFF2-40B4-BE49-F238E27FC236}">
                <a16:creationId xmlns:a16="http://schemas.microsoft.com/office/drawing/2014/main" id="{1DD8E17D-7C34-6E8A-1E4B-BC7A8F05A597}"/>
              </a:ext>
            </a:extLst>
          </p:cNvPr>
          <p:cNvPicPr>
            <a:picLocks noChangeAspect="1"/>
          </p:cNvPicPr>
          <p:nvPr/>
        </p:nvPicPr>
        <p:blipFill>
          <a:blip r:embed="rId2"/>
          <a:stretch>
            <a:fillRect/>
          </a:stretch>
        </p:blipFill>
        <p:spPr>
          <a:xfrm>
            <a:off x="1045200" y="1278162"/>
            <a:ext cx="10080000" cy="5534118"/>
          </a:xfrm>
          <a:prstGeom prst="rect">
            <a:avLst/>
          </a:prstGeom>
        </p:spPr>
      </p:pic>
    </p:spTree>
    <p:extLst>
      <p:ext uri="{BB962C8B-B14F-4D97-AF65-F5344CB8AC3E}">
        <p14:creationId xmlns:p14="http://schemas.microsoft.com/office/powerpoint/2010/main" val="5854427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t>List of Large Groups / Events Handled</a:t>
            </a:r>
            <a:endParaRPr lang="en-IN" sz="3600" dirty="0"/>
          </a:p>
        </p:txBody>
      </p:sp>
      <p:pic>
        <p:nvPicPr>
          <p:cNvPr id="4" name="Picture 3">
            <a:extLst>
              <a:ext uri="{FF2B5EF4-FFF2-40B4-BE49-F238E27FC236}">
                <a16:creationId xmlns:a16="http://schemas.microsoft.com/office/drawing/2014/main" id="{CD80E5E5-6097-34E2-1997-2EF4EDC874DE}"/>
              </a:ext>
            </a:extLst>
          </p:cNvPr>
          <p:cNvPicPr>
            <a:picLocks noChangeAspect="1"/>
          </p:cNvPicPr>
          <p:nvPr/>
        </p:nvPicPr>
        <p:blipFill>
          <a:blip r:embed="rId2"/>
          <a:stretch>
            <a:fillRect/>
          </a:stretch>
        </p:blipFill>
        <p:spPr>
          <a:xfrm>
            <a:off x="696000" y="1829407"/>
            <a:ext cx="10800000" cy="3798529"/>
          </a:xfrm>
          <a:prstGeom prst="rect">
            <a:avLst/>
          </a:prstGeom>
        </p:spPr>
      </p:pic>
    </p:spTree>
    <p:extLst>
      <p:ext uri="{BB962C8B-B14F-4D97-AF65-F5344CB8AC3E}">
        <p14:creationId xmlns:p14="http://schemas.microsoft.com/office/powerpoint/2010/main" val="41795697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t>List of Large Groups / Events Handled</a:t>
            </a:r>
            <a:endParaRPr lang="en-IN" sz="3600" dirty="0"/>
          </a:p>
        </p:txBody>
      </p:sp>
      <p:pic>
        <p:nvPicPr>
          <p:cNvPr id="4" name="Picture 3">
            <a:extLst>
              <a:ext uri="{FF2B5EF4-FFF2-40B4-BE49-F238E27FC236}">
                <a16:creationId xmlns:a16="http://schemas.microsoft.com/office/drawing/2014/main" id="{25E68EC7-0E9A-C724-36E4-701509F813EE}"/>
              </a:ext>
            </a:extLst>
          </p:cNvPr>
          <p:cNvPicPr>
            <a:picLocks noChangeAspect="1"/>
          </p:cNvPicPr>
          <p:nvPr/>
        </p:nvPicPr>
        <p:blipFill>
          <a:blip r:embed="rId2"/>
          <a:stretch>
            <a:fillRect/>
          </a:stretch>
        </p:blipFill>
        <p:spPr>
          <a:xfrm>
            <a:off x="696000" y="1829407"/>
            <a:ext cx="10800000" cy="3798529"/>
          </a:xfrm>
          <a:prstGeom prst="rect">
            <a:avLst/>
          </a:prstGeom>
        </p:spPr>
      </p:pic>
    </p:spTree>
    <p:extLst>
      <p:ext uri="{BB962C8B-B14F-4D97-AF65-F5344CB8AC3E}">
        <p14:creationId xmlns:p14="http://schemas.microsoft.com/office/powerpoint/2010/main" val="42940305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t>List of Large Groups / Events Handled</a:t>
            </a:r>
            <a:endParaRPr lang="en-IN" sz="3600" dirty="0"/>
          </a:p>
        </p:txBody>
      </p:sp>
      <p:pic>
        <p:nvPicPr>
          <p:cNvPr id="4" name="Picture 3">
            <a:extLst>
              <a:ext uri="{FF2B5EF4-FFF2-40B4-BE49-F238E27FC236}">
                <a16:creationId xmlns:a16="http://schemas.microsoft.com/office/drawing/2014/main" id="{110743CF-0008-13C9-B076-F103084538B1}"/>
              </a:ext>
            </a:extLst>
          </p:cNvPr>
          <p:cNvPicPr>
            <a:picLocks noChangeAspect="1"/>
          </p:cNvPicPr>
          <p:nvPr/>
        </p:nvPicPr>
        <p:blipFill>
          <a:blip r:embed="rId2"/>
          <a:stretch>
            <a:fillRect/>
          </a:stretch>
        </p:blipFill>
        <p:spPr>
          <a:xfrm>
            <a:off x="696000" y="2004000"/>
            <a:ext cx="10800000" cy="2850000"/>
          </a:xfrm>
          <a:prstGeom prst="rect">
            <a:avLst/>
          </a:prstGeom>
        </p:spPr>
      </p:pic>
    </p:spTree>
    <p:extLst>
      <p:ext uri="{BB962C8B-B14F-4D97-AF65-F5344CB8AC3E}">
        <p14:creationId xmlns:p14="http://schemas.microsoft.com/office/powerpoint/2010/main" val="23937411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13748-FA9A-4E4C-B381-23CE5E42D3BC}"/>
              </a:ext>
            </a:extLst>
          </p:cNvPr>
          <p:cNvSpPr>
            <a:spLocks noGrp="1"/>
          </p:cNvSpPr>
          <p:nvPr>
            <p:ph type="title"/>
          </p:nvPr>
        </p:nvSpPr>
        <p:spPr/>
        <p:txBody>
          <a:bodyPr/>
          <a:lstStyle/>
          <a:p>
            <a:r>
              <a:rPr lang="en-US" dirty="0"/>
              <a:t>Our Clientele </a:t>
            </a:r>
            <a:endParaRPr lang="en-IN" dirty="0"/>
          </a:p>
        </p:txBody>
      </p:sp>
      <p:sp>
        <p:nvSpPr>
          <p:cNvPr id="3" name="Rectangle 2">
            <a:extLst>
              <a:ext uri="{FF2B5EF4-FFF2-40B4-BE49-F238E27FC236}">
                <a16:creationId xmlns:a16="http://schemas.microsoft.com/office/drawing/2014/main" id="{03FB94E0-06D3-19FF-F260-2D478CFF7B49}"/>
              </a:ext>
            </a:extLst>
          </p:cNvPr>
          <p:cNvSpPr/>
          <p:nvPr/>
        </p:nvSpPr>
        <p:spPr>
          <a:xfrm>
            <a:off x="1231166" y="1410236"/>
            <a:ext cx="1741172" cy="1044703"/>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741" dirty="0"/>
          </a:p>
        </p:txBody>
      </p:sp>
      <p:sp>
        <p:nvSpPr>
          <p:cNvPr id="36" name="Rectangle 35">
            <a:extLst>
              <a:ext uri="{FF2B5EF4-FFF2-40B4-BE49-F238E27FC236}">
                <a16:creationId xmlns:a16="http://schemas.microsoft.com/office/drawing/2014/main" id="{06208B11-CDB8-25E5-B163-D7DA8EC8426D}"/>
              </a:ext>
            </a:extLst>
          </p:cNvPr>
          <p:cNvSpPr/>
          <p:nvPr/>
        </p:nvSpPr>
        <p:spPr>
          <a:xfrm>
            <a:off x="1231166" y="2749443"/>
            <a:ext cx="1741172" cy="1044703"/>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741" dirty="0"/>
          </a:p>
        </p:txBody>
      </p:sp>
      <p:sp>
        <p:nvSpPr>
          <p:cNvPr id="37" name="Rectangle 36">
            <a:extLst>
              <a:ext uri="{FF2B5EF4-FFF2-40B4-BE49-F238E27FC236}">
                <a16:creationId xmlns:a16="http://schemas.microsoft.com/office/drawing/2014/main" id="{C70A5F24-9FAC-828C-D389-75D4F766F196}"/>
              </a:ext>
            </a:extLst>
          </p:cNvPr>
          <p:cNvSpPr/>
          <p:nvPr/>
        </p:nvSpPr>
        <p:spPr>
          <a:xfrm>
            <a:off x="1231166" y="4088650"/>
            <a:ext cx="1741172" cy="1044703"/>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741"/>
          </a:p>
        </p:txBody>
      </p:sp>
      <p:sp>
        <p:nvSpPr>
          <p:cNvPr id="43" name="Rectangle 42">
            <a:extLst>
              <a:ext uri="{FF2B5EF4-FFF2-40B4-BE49-F238E27FC236}">
                <a16:creationId xmlns:a16="http://schemas.microsoft.com/office/drawing/2014/main" id="{8E9D560A-176B-2F46-51F0-B2EEB65616E1}"/>
              </a:ext>
            </a:extLst>
          </p:cNvPr>
          <p:cNvSpPr/>
          <p:nvPr/>
        </p:nvSpPr>
        <p:spPr>
          <a:xfrm>
            <a:off x="1231166" y="5394035"/>
            <a:ext cx="1741172" cy="1044703"/>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741"/>
          </a:p>
        </p:txBody>
      </p:sp>
      <p:sp>
        <p:nvSpPr>
          <p:cNvPr id="44" name="Rectangle 43">
            <a:extLst>
              <a:ext uri="{FF2B5EF4-FFF2-40B4-BE49-F238E27FC236}">
                <a16:creationId xmlns:a16="http://schemas.microsoft.com/office/drawing/2014/main" id="{5525F7EB-C7DF-A4B0-4D4F-803EF699A27D}"/>
              </a:ext>
            </a:extLst>
          </p:cNvPr>
          <p:cNvSpPr/>
          <p:nvPr/>
        </p:nvSpPr>
        <p:spPr>
          <a:xfrm>
            <a:off x="3206583" y="1410236"/>
            <a:ext cx="1741172" cy="1044703"/>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741"/>
          </a:p>
        </p:txBody>
      </p:sp>
      <p:sp>
        <p:nvSpPr>
          <p:cNvPr id="45" name="Rectangle 44">
            <a:extLst>
              <a:ext uri="{FF2B5EF4-FFF2-40B4-BE49-F238E27FC236}">
                <a16:creationId xmlns:a16="http://schemas.microsoft.com/office/drawing/2014/main" id="{666E1ACC-D8A3-2F86-FF59-33ED7FFD2963}"/>
              </a:ext>
            </a:extLst>
          </p:cNvPr>
          <p:cNvSpPr/>
          <p:nvPr/>
        </p:nvSpPr>
        <p:spPr>
          <a:xfrm>
            <a:off x="5182001" y="1410236"/>
            <a:ext cx="1741172" cy="1044703"/>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741"/>
          </a:p>
        </p:txBody>
      </p:sp>
      <p:sp>
        <p:nvSpPr>
          <p:cNvPr id="46" name="Rectangle 45">
            <a:extLst>
              <a:ext uri="{FF2B5EF4-FFF2-40B4-BE49-F238E27FC236}">
                <a16:creationId xmlns:a16="http://schemas.microsoft.com/office/drawing/2014/main" id="{9FC5DD3F-EF1B-16F9-A771-B4E83A1D4559}"/>
              </a:ext>
            </a:extLst>
          </p:cNvPr>
          <p:cNvSpPr/>
          <p:nvPr/>
        </p:nvSpPr>
        <p:spPr>
          <a:xfrm>
            <a:off x="7157418" y="1410236"/>
            <a:ext cx="1741172" cy="1044703"/>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741"/>
          </a:p>
        </p:txBody>
      </p:sp>
      <p:sp>
        <p:nvSpPr>
          <p:cNvPr id="47" name="Rectangle 46">
            <a:extLst>
              <a:ext uri="{FF2B5EF4-FFF2-40B4-BE49-F238E27FC236}">
                <a16:creationId xmlns:a16="http://schemas.microsoft.com/office/drawing/2014/main" id="{71050D75-EC15-AC4D-6C97-85EDCB2D2927}"/>
              </a:ext>
            </a:extLst>
          </p:cNvPr>
          <p:cNvSpPr/>
          <p:nvPr/>
        </p:nvSpPr>
        <p:spPr>
          <a:xfrm>
            <a:off x="9132836" y="1410236"/>
            <a:ext cx="1741172" cy="1044703"/>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741"/>
          </a:p>
        </p:txBody>
      </p:sp>
      <p:sp>
        <p:nvSpPr>
          <p:cNvPr id="48" name="Rectangle 47">
            <a:extLst>
              <a:ext uri="{FF2B5EF4-FFF2-40B4-BE49-F238E27FC236}">
                <a16:creationId xmlns:a16="http://schemas.microsoft.com/office/drawing/2014/main" id="{4CFB8C45-FE47-B65F-2C6B-B089C239474A}"/>
              </a:ext>
            </a:extLst>
          </p:cNvPr>
          <p:cNvSpPr/>
          <p:nvPr/>
        </p:nvSpPr>
        <p:spPr>
          <a:xfrm>
            <a:off x="3206583" y="2749443"/>
            <a:ext cx="1741172" cy="1044703"/>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741"/>
          </a:p>
        </p:txBody>
      </p:sp>
      <p:sp>
        <p:nvSpPr>
          <p:cNvPr id="49" name="Rectangle 48">
            <a:extLst>
              <a:ext uri="{FF2B5EF4-FFF2-40B4-BE49-F238E27FC236}">
                <a16:creationId xmlns:a16="http://schemas.microsoft.com/office/drawing/2014/main" id="{52014657-8BBB-226E-9137-AFC04D068BB5}"/>
              </a:ext>
            </a:extLst>
          </p:cNvPr>
          <p:cNvSpPr/>
          <p:nvPr/>
        </p:nvSpPr>
        <p:spPr>
          <a:xfrm>
            <a:off x="5182001" y="2749443"/>
            <a:ext cx="1741172" cy="1044703"/>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741"/>
          </a:p>
        </p:txBody>
      </p:sp>
      <p:sp>
        <p:nvSpPr>
          <p:cNvPr id="50" name="Rectangle 49">
            <a:extLst>
              <a:ext uri="{FF2B5EF4-FFF2-40B4-BE49-F238E27FC236}">
                <a16:creationId xmlns:a16="http://schemas.microsoft.com/office/drawing/2014/main" id="{E1CA5B99-74C2-A4BB-036F-B92395E64403}"/>
              </a:ext>
            </a:extLst>
          </p:cNvPr>
          <p:cNvSpPr/>
          <p:nvPr/>
        </p:nvSpPr>
        <p:spPr>
          <a:xfrm>
            <a:off x="7157418" y="2749443"/>
            <a:ext cx="1741172" cy="1044703"/>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741"/>
          </a:p>
        </p:txBody>
      </p:sp>
      <p:sp>
        <p:nvSpPr>
          <p:cNvPr id="51" name="Rectangle 50">
            <a:extLst>
              <a:ext uri="{FF2B5EF4-FFF2-40B4-BE49-F238E27FC236}">
                <a16:creationId xmlns:a16="http://schemas.microsoft.com/office/drawing/2014/main" id="{9AE921E2-2E72-5466-A4E1-092B4AF872D2}"/>
              </a:ext>
            </a:extLst>
          </p:cNvPr>
          <p:cNvSpPr/>
          <p:nvPr/>
        </p:nvSpPr>
        <p:spPr>
          <a:xfrm>
            <a:off x="9132836" y="2749443"/>
            <a:ext cx="1741172" cy="1044703"/>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741"/>
          </a:p>
        </p:txBody>
      </p:sp>
      <p:sp>
        <p:nvSpPr>
          <p:cNvPr id="52" name="Rectangle 51">
            <a:extLst>
              <a:ext uri="{FF2B5EF4-FFF2-40B4-BE49-F238E27FC236}">
                <a16:creationId xmlns:a16="http://schemas.microsoft.com/office/drawing/2014/main" id="{27744382-A675-1817-7DD4-23AD171681D8}"/>
              </a:ext>
            </a:extLst>
          </p:cNvPr>
          <p:cNvSpPr/>
          <p:nvPr/>
        </p:nvSpPr>
        <p:spPr>
          <a:xfrm>
            <a:off x="3206583" y="4088650"/>
            <a:ext cx="1741172" cy="1044703"/>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741"/>
          </a:p>
        </p:txBody>
      </p:sp>
      <p:sp>
        <p:nvSpPr>
          <p:cNvPr id="53" name="Rectangle 52">
            <a:extLst>
              <a:ext uri="{FF2B5EF4-FFF2-40B4-BE49-F238E27FC236}">
                <a16:creationId xmlns:a16="http://schemas.microsoft.com/office/drawing/2014/main" id="{8ABA0368-A4C5-DD47-2E8D-3FDD7D0C7AD7}"/>
              </a:ext>
            </a:extLst>
          </p:cNvPr>
          <p:cNvSpPr/>
          <p:nvPr/>
        </p:nvSpPr>
        <p:spPr>
          <a:xfrm>
            <a:off x="5182001" y="4088650"/>
            <a:ext cx="1741172" cy="1044703"/>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741"/>
          </a:p>
        </p:txBody>
      </p:sp>
      <p:sp>
        <p:nvSpPr>
          <p:cNvPr id="54" name="Rectangle 53">
            <a:extLst>
              <a:ext uri="{FF2B5EF4-FFF2-40B4-BE49-F238E27FC236}">
                <a16:creationId xmlns:a16="http://schemas.microsoft.com/office/drawing/2014/main" id="{F4A91A3F-3932-3CA7-33B2-A71DBEBDE881}"/>
              </a:ext>
            </a:extLst>
          </p:cNvPr>
          <p:cNvSpPr/>
          <p:nvPr/>
        </p:nvSpPr>
        <p:spPr>
          <a:xfrm>
            <a:off x="7157418" y="4088650"/>
            <a:ext cx="1741172" cy="1044703"/>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741"/>
          </a:p>
        </p:txBody>
      </p:sp>
      <p:sp>
        <p:nvSpPr>
          <p:cNvPr id="55" name="Rectangle 54">
            <a:extLst>
              <a:ext uri="{FF2B5EF4-FFF2-40B4-BE49-F238E27FC236}">
                <a16:creationId xmlns:a16="http://schemas.microsoft.com/office/drawing/2014/main" id="{9315BBB0-238A-855D-3B7B-B979E5608075}"/>
              </a:ext>
            </a:extLst>
          </p:cNvPr>
          <p:cNvSpPr/>
          <p:nvPr/>
        </p:nvSpPr>
        <p:spPr>
          <a:xfrm>
            <a:off x="9132836" y="4088650"/>
            <a:ext cx="1741172" cy="1044703"/>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741"/>
          </a:p>
        </p:txBody>
      </p:sp>
      <p:sp>
        <p:nvSpPr>
          <p:cNvPr id="56" name="Rectangle 55">
            <a:extLst>
              <a:ext uri="{FF2B5EF4-FFF2-40B4-BE49-F238E27FC236}">
                <a16:creationId xmlns:a16="http://schemas.microsoft.com/office/drawing/2014/main" id="{30FDA492-B073-5CBA-19F0-1449CEBE7AA6}"/>
              </a:ext>
            </a:extLst>
          </p:cNvPr>
          <p:cNvSpPr/>
          <p:nvPr/>
        </p:nvSpPr>
        <p:spPr>
          <a:xfrm>
            <a:off x="3206583" y="5380898"/>
            <a:ext cx="1741172" cy="1044703"/>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741"/>
          </a:p>
        </p:txBody>
      </p:sp>
      <p:sp>
        <p:nvSpPr>
          <p:cNvPr id="57" name="Rectangle 56">
            <a:extLst>
              <a:ext uri="{FF2B5EF4-FFF2-40B4-BE49-F238E27FC236}">
                <a16:creationId xmlns:a16="http://schemas.microsoft.com/office/drawing/2014/main" id="{F0C35B78-E8A0-2B4F-C664-A30A607B5DF5}"/>
              </a:ext>
            </a:extLst>
          </p:cNvPr>
          <p:cNvSpPr/>
          <p:nvPr/>
        </p:nvSpPr>
        <p:spPr>
          <a:xfrm>
            <a:off x="5182001" y="5380898"/>
            <a:ext cx="1741172" cy="1044703"/>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741"/>
          </a:p>
        </p:txBody>
      </p:sp>
      <p:sp>
        <p:nvSpPr>
          <p:cNvPr id="58" name="Rectangle 57">
            <a:extLst>
              <a:ext uri="{FF2B5EF4-FFF2-40B4-BE49-F238E27FC236}">
                <a16:creationId xmlns:a16="http://schemas.microsoft.com/office/drawing/2014/main" id="{A84764C8-6CB0-FF23-249E-948DC2F24CAE}"/>
              </a:ext>
            </a:extLst>
          </p:cNvPr>
          <p:cNvSpPr/>
          <p:nvPr/>
        </p:nvSpPr>
        <p:spPr>
          <a:xfrm>
            <a:off x="7157418" y="5380898"/>
            <a:ext cx="1741172" cy="1044703"/>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741"/>
          </a:p>
        </p:txBody>
      </p:sp>
      <p:sp>
        <p:nvSpPr>
          <p:cNvPr id="59" name="Rectangle 58">
            <a:extLst>
              <a:ext uri="{FF2B5EF4-FFF2-40B4-BE49-F238E27FC236}">
                <a16:creationId xmlns:a16="http://schemas.microsoft.com/office/drawing/2014/main" id="{0A3D76BE-D3C5-9181-4A93-376565110014}"/>
              </a:ext>
            </a:extLst>
          </p:cNvPr>
          <p:cNvSpPr/>
          <p:nvPr/>
        </p:nvSpPr>
        <p:spPr>
          <a:xfrm>
            <a:off x="9132836" y="5380898"/>
            <a:ext cx="1741172" cy="1044703"/>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741" dirty="0"/>
          </a:p>
        </p:txBody>
      </p:sp>
      <p:pic>
        <p:nvPicPr>
          <p:cNvPr id="60" name="Picture 22" descr="Image result for alcon logo">
            <a:extLst>
              <a:ext uri="{FF2B5EF4-FFF2-40B4-BE49-F238E27FC236}">
                <a16:creationId xmlns:a16="http://schemas.microsoft.com/office/drawing/2014/main" id="{4064F4D0-5B22-3854-BB0D-4A257F90AC98}"/>
              </a:ext>
            </a:extLst>
          </p:cNvPr>
          <p:cNvPicPr>
            <a:picLocks noChangeAspect="1" noChangeArrowheads="1"/>
          </p:cNvPicPr>
          <p:nvPr/>
        </p:nvPicPr>
        <p:blipFill>
          <a:blip r:embed="rId3" cstate="print">
            <a:extLst>
              <a:ext uri="{28A0092B-C50C-407E-A947-70E740481C1C}">
                <a14:useLocalDpi xmlns:a14="http://schemas.microsoft.com/office/drawing/2010/main"/>
              </a:ext>
            </a:extLst>
          </a:blip>
          <a:srcRect/>
          <a:stretch>
            <a:fillRect/>
          </a:stretch>
        </p:blipFill>
        <p:spPr bwMode="auto">
          <a:xfrm>
            <a:off x="1327182" y="3067690"/>
            <a:ext cx="1567055" cy="407475"/>
          </a:xfrm>
          <a:prstGeom prst="rect">
            <a:avLst/>
          </a:prstGeom>
          <a:noFill/>
          <a:extLst>
            <a:ext uri="{909E8E84-426E-40DD-AFC4-6F175D3DCCD1}">
              <a14:hiddenFill xmlns:a14="http://schemas.microsoft.com/office/drawing/2010/main">
                <a:solidFill>
                  <a:srgbClr val="FFFFFF"/>
                </a:solidFill>
              </a14:hiddenFill>
            </a:ext>
          </a:extLst>
        </p:spPr>
      </p:pic>
      <p:pic>
        <p:nvPicPr>
          <p:cNvPr id="61" name="Picture 24" descr="Image result for kobelco logo">
            <a:extLst>
              <a:ext uri="{FF2B5EF4-FFF2-40B4-BE49-F238E27FC236}">
                <a16:creationId xmlns:a16="http://schemas.microsoft.com/office/drawing/2014/main" id="{76C7CE3A-D26F-0364-D6E2-9C0F84DC037F}"/>
              </a:ext>
            </a:extLst>
          </p:cNvPr>
          <p:cNvPicPr>
            <a:picLocks noChangeAspect="1" noChangeArrowheads="1"/>
          </p:cNvPicPr>
          <p:nvPr/>
        </p:nvPicPr>
        <p:blipFill>
          <a:blip r:embed="rId4" cstate="print">
            <a:extLst>
              <a:ext uri="{28A0092B-C50C-407E-A947-70E740481C1C}">
                <a14:useLocalDpi xmlns:a14="http://schemas.microsoft.com/office/drawing/2010/main"/>
              </a:ext>
            </a:extLst>
          </a:blip>
          <a:srcRect/>
          <a:stretch>
            <a:fillRect/>
          </a:stretch>
        </p:blipFill>
        <p:spPr bwMode="auto">
          <a:xfrm>
            <a:off x="9219662" y="1756066"/>
            <a:ext cx="1567055" cy="391968"/>
          </a:xfrm>
          <a:prstGeom prst="rect">
            <a:avLst/>
          </a:prstGeom>
          <a:noFill/>
          <a:extLst>
            <a:ext uri="{909E8E84-426E-40DD-AFC4-6F175D3DCCD1}">
              <a14:hiddenFill xmlns:a14="http://schemas.microsoft.com/office/drawing/2010/main">
                <a:solidFill>
                  <a:srgbClr val="FFFFFF"/>
                </a:solidFill>
              </a14:hiddenFill>
            </a:ext>
          </a:extLst>
        </p:spPr>
      </p:pic>
      <p:pic>
        <p:nvPicPr>
          <p:cNvPr id="62" name="Picture 2" descr="Tagros Chemicals India Ltd">
            <a:extLst>
              <a:ext uri="{FF2B5EF4-FFF2-40B4-BE49-F238E27FC236}">
                <a16:creationId xmlns:a16="http://schemas.microsoft.com/office/drawing/2014/main" id="{CD1AC425-D06E-71CB-355C-3AE6CA2F9C58}"/>
              </a:ext>
            </a:extLst>
          </p:cNvPr>
          <p:cNvPicPr>
            <a:picLocks noChangeAspect="1" noChangeArrowheads="1"/>
          </p:cNvPicPr>
          <p:nvPr/>
        </p:nvPicPr>
        <p:blipFill rotWithShape="1">
          <a:blip r:embed="rId5" cstate="print">
            <a:extLst>
              <a:ext uri="{28A0092B-C50C-407E-A947-70E740481C1C}">
                <a14:useLocalDpi xmlns:a14="http://schemas.microsoft.com/office/drawing/2010/main"/>
              </a:ext>
            </a:extLst>
          </a:blip>
          <a:srcRect l="15151" t="26742" r="13522" b="24018"/>
          <a:stretch/>
        </p:blipFill>
        <p:spPr bwMode="auto">
          <a:xfrm>
            <a:off x="5275977" y="5569790"/>
            <a:ext cx="1603551" cy="666915"/>
          </a:xfrm>
          <a:prstGeom prst="rect">
            <a:avLst/>
          </a:prstGeom>
          <a:noFill/>
          <a:extLst>
            <a:ext uri="{909E8E84-426E-40DD-AFC4-6F175D3DCCD1}">
              <a14:hiddenFill xmlns:a14="http://schemas.microsoft.com/office/drawing/2010/main">
                <a:solidFill>
                  <a:srgbClr val="FFFFFF"/>
                </a:solidFill>
              </a14:hiddenFill>
            </a:ext>
          </a:extLst>
        </p:spPr>
      </p:pic>
      <p:pic>
        <p:nvPicPr>
          <p:cNvPr id="63" name="Picture 4" descr="Premier – Voltage Stabilizer">
            <a:extLst>
              <a:ext uri="{FF2B5EF4-FFF2-40B4-BE49-F238E27FC236}">
                <a16:creationId xmlns:a16="http://schemas.microsoft.com/office/drawing/2014/main" id="{E8928C01-C9D9-4EF2-CD16-BE261BFE361E}"/>
              </a:ext>
            </a:extLst>
          </p:cNvPr>
          <p:cNvPicPr>
            <a:picLocks noChangeAspect="1" noChangeArrowheads="1"/>
          </p:cNvPicPr>
          <p:nvPr/>
        </p:nvPicPr>
        <p:blipFill rotWithShape="1">
          <a:blip r:embed="rId6" cstate="print">
            <a:extLst>
              <a:ext uri="{28A0092B-C50C-407E-A947-70E740481C1C}">
                <a14:useLocalDpi xmlns:a14="http://schemas.microsoft.com/office/drawing/2010/main"/>
              </a:ext>
            </a:extLst>
          </a:blip>
          <a:srcRect/>
          <a:stretch/>
        </p:blipFill>
        <p:spPr bwMode="auto">
          <a:xfrm>
            <a:off x="3341321" y="1561773"/>
            <a:ext cx="1567055" cy="741628"/>
          </a:xfrm>
          <a:prstGeom prst="rect">
            <a:avLst/>
          </a:prstGeom>
          <a:noFill/>
          <a:extLst>
            <a:ext uri="{909E8E84-426E-40DD-AFC4-6F175D3DCCD1}">
              <a14:hiddenFill xmlns:a14="http://schemas.microsoft.com/office/drawing/2010/main">
                <a:solidFill>
                  <a:srgbClr val="FFFFFF"/>
                </a:solidFill>
              </a14:hiddenFill>
            </a:ext>
          </a:extLst>
        </p:spPr>
      </p:pic>
      <p:pic>
        <p:nvPicPr>
          <p:cNvPr id="1024" name="Picture 6" descr="Philips logo and symbol, meaning, history, PNG">
            <a:extLst>
              <a:ext uri="{FF2B5EF4-FFF2-40B4-BE49-F238E27FC236}">
                <a16:creationId xmlns:a16="http://schemas.microsoft.com/office/drawing/2014/main" id="{06BE596F-EE4F-6809-B45D-D08A30D4EC59}"/>
              </a:ext>
            </a:extLst>
          </p:cNvPr>
          <p:cNvPicPr>
            <a:picLocks noChangeAspect="1" noChangeArrowheads="1"/>
          </p:cNvPicPr>
          <p:nvPr/>
        </p:nvPicPr>
        <p:blipFill rotWithShape="1">
          <a:blip r:embed="rId7" cstate="print">
            <a:extLst>
              <a:ext uri="{28A0092B-C50C-407E-A947-70E740481C1C}">
                <a14:useLocalDpi xmlns:a14="http://schemas.microsoft.com/office/drawing/2010/main"/>
              </a:ext>
            </a:extLst>
          </a:blip>
          <a:srcRect/>
          <a:stretch/>
        </p:blipFill>
        <p:spPr bwMode="auto">
          <a:xfrm>
            <a:off x="1339011" y="1790292"/>
            <a:ext cx="1567055" cy="323517"/>
          </a:xfrm>
          <a:prstGeom prst="rect">
            <a:avLst/>
          </a:prstGeom>
          <a:noFill/>
          <a:extLst>
            <a:ext uri="{909E8E84-426E-40DD-AFC4-6F175D3DCCD1}">
              <a14:hiddenFill xmlns:a14="http://schemas.microsoft.com/office/drawing/2010/main">
                <a:solidFill>
                  <a:srgbClr val="FFFFFF"/>
                </a:solidFill>
              </a14:hiddenFill>
            </a:ext>
          </a:extLst>
        </p:spPr>
      </p:pic>
      <p:pic>
        <p:nvPicPr>
          <p:cNvPr id="1025" name="Picture 2" descr="mattress, mattresses, foam mattress">
            <a:extLst>
              <a:ext uri="{FF2B5EF4-FFF2-40B4-BE49-F238E27FC236}">
                <a16:creationId xmlns:a16="http://schemas.microsoft.com/office/drawing/2014/main" id="{07A488A2-CC73-9930-CAE5-8C84FFF89996}"/>
              </a:ext>
            </a:extLst>
          </p:cNvPr>
          <p:cNvPicPr>
            <a:picLocks noChangeAspect="1" noChangeArrowheads="1"/>
          </p:cNvPicPr>
          <p:nvPr/>
        </p:nvPicPr>
        <p:blipFill>
          <a:blip r:embed="rId8">
            <a:extLst>
              <a:ext uri="{28A0092B-C50C-407E-A947-70E740481C1C}">
                <a14:useLocalDpi xmlns:a14="http://schemas.microsoft.com/office/drawing/2010/main"/>
              </a:ext>
            </a:extLst>
          </a:blip>
          <a:srcRect/>
          <a:stretch>
            <a:fillRect/>
          </a:stretch>
        </p:blipFill>
        <p:spPr bwMode="auto">
          <a:xfrm>
            <a:off x="9219661" y="5480196"/>
            <a:ext cx="1567055" cy="756509"/>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14" descr="http://t2.gstatic.com/images?q=tbn:ANd9GcT6rES1SK9t9bMvmad-7DKtbobMWXqW0IQLVl-joLfpi_6G4w_Lag">
            <a:extLst>
              <a:ext uri="{FF2B5EF4-FFF2-40B4-BE49-F238E27FC236}">
                <a16:creationId xmlns:a16="http://schemas.microsoft.com/office/drawing/2014/main" id="{399DF713-874E-E68B-A5AF-F6024BE62AB8}"/>
              </a:ext>
            </a:extLst>
          </p:cNvPr>
          <p:cNvPicPr>
            <a:picLocks noChangeAspect="1" noChangeArrowheads="1"/>
          </p:cNvPicPr>
          <p:nvPr/>
        </p:nvPicPr>
        <p:blipFill>
          <a:blip r:embed="rId9" cstate="email">
            <a:extLst>
              <a:ext uri="{28A0092B-C50C-407E-A947-70E740481C1C}">
                <a14:useLocalDpi xmlns:a14="http://schemas.microsoft.com/office/drawing/2010/main"/>
              </a:ext>
            </a:extLst>
          </a:blip>
          <a:srcRect/>
          <a:stretch>
            <a:fillRect/>
          </a:stretch>
        </p:blipFill>
        <p:spPr bwMode="auto">
          <a:xfrm>
            <a:off x="7244476" y="5643752"/>
            <a:ext cx="1567055" cy="518993"/>
          </a:xfrm>
          <a:prstGeom prst="rect">
            <a:avLst/>
          </a:prstGeom>
          <a:noFill/>
        </p:spPr>
      </p:pic>
      <p:pic>
        <p:nvPicPr>
          <p:cNvPr id="1027" name="Picture 5">
            <a:extLst>
              <a:ext uri="{FF2B5EF4-FFF2-40B4-BE49-F238E27FC236}">
                <a16:creationId xmlns:a16="http://schemas.microsoft.com/office/drawing/2014/main" id="{88CE421A-CA9B-C4D6-85D3-190A21CE2B14}"/>
              </a:ext>
            </a:extLst>
          </p:cNvPr>
          <p:cNvPicPr>
            <a:picLocks noChangeAspect="1" noChangeArrowheads="1"/>
          </p:cNvPicPr>
          <p:nvPr/>
        </p:nvPicPr>
        <p:blipFill>
          <a:blip r:embed="rId10">
            <a:extLst>
              <a:ext uri="{28A0092B-C50C-407E-A947-70E740481C1C}">
                <a14:useLocalDpi xmlns:a14="http://schemas.microsoft.com/office/drawing/2010/main"/>
              </a:ext>
            </a:extLst>
          </a:blip>
          <a:srcRect/>
          <a:stretch>
            <a:fillRect/>
          </a:stretch>
        </p:blipFill>
        <p:spPr bwMode="auto">
          <a:xfrm>
            <a:off x="5288590" y="1585879"/>
            <a:ext cx="1567055" cy="7323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2" descr="Muthoot Finance - Wikipedia">
            <a:extLst>
              <a:ext uri="{FF2B5EF4-FFF2-40B4-BE49-F238E27FC236}">
                <a16:creationId xmlns:a16="http://schemas.microsoft.com/office/drawing/2014/main" id="{87FF33FC-198B-5870-C6E0-1DA90C4165D1}"/>
              </a:ext>
            </a:extLst>
          </p:cNvPr>
          <p:cNvPicPr>
            <a:picLocks noChangeAspect="1" noChangeArrowheads="1"/>
          </p:cNvPicPr>
          <p:nvPr/>
        </p:nvPicPr>
        <p:blipFill>
          <a:blip r:embed="rId11">
            <a:extLst>
              <a:ext uri="{28A0092B-C50C-407E-A947-70E740481C1C}">
                <a14:useLocalDpi xmlns:a14="http://schemas.microsoft.com/office/drawing/2010/main"/>
              </a:ext>
            </a:extLst>
          </a:blip>
          <a:srcRect/>
          <a:stretch>
            <a:fillRect/>
          </a:stretch>
        </p:blipFill>
        <p:spPr bwMode="auto">
          <a:xfrm>
            <a:off x="9219660" y="4291808"/>
            <a:ext cx="1567055" cy="601714"/>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2" descr="Kemin Industries Home | North America">
            <a:extLst>
              <a:ext uri="{FF2B5EF4-FFF2-40B4-BE49-F238E27FC236}">
                <a16:creationId xmlns:a16="http://schemas.microsoft.com/office/drawing/2014/main" id="{2F067DC7-6FEF-DFFB-BC83-05F756C04A09}"/>
              </a:ext>
            </a:extLst>
          </p:cNvPr>
          <p:cNvPicPr>
            <a:picLocks noChangeAspect="1" noChangeArrowheads="1"/>
          </p:cNvPicPr>
          <p:nvPr/>
        </p:nvPicPr>
        <p:blipFill>
          <a:blip r:embed="rId12" cstate="print">
            <a:extLst>
              <a:ext uri="{28A0092B-C50C-407E-A947-70E740481C1C}">
                <a14:useLocalDpi xmlns:a14="http://schemas.microsoft.com/office/drawing/2010/main"/>
              </a:ext>
            </a:extLst>
          </a:blip>
          <a:srcRect/>
          <a:stretch>
            <a:fillRect/>
          </a:stretch>
        </p:blipFill>
        <p:spPr bwMode="auto">
          <a:xfrm>
            <a:off x="1317992" y="5657217"/>
            <a:ext cx="1566000" cy="492060"/>
          </a:xfrm>
          <a:prstGeom prst="rect">
            <a:avLst/>
          </a:prstGeom>
          <a:noFill/>
          <a:extLst>
            <a:ext uri="{909E8E84-426E-40DD-AFC4-6F175D3DCCD1}">
              <a14:hiddenFill xmlns:a14="http://schemas.microsoft.com/office/drawing/2010/main">
                <a:solidFill>
                  <a:srgbClr val="FFFFFF"/>
                </a:solidFill>
              </a14:hiddenFill>
            </a:ext>
          </a:extLst>
        </p:spPr>
      </p:pic>
      <p:pic>
        <p:nvPicPr>
          <p:cNvPr id="1033" name="Picture 4" descr="Dr Reddys Labs Limited-Andhra Pradesh - Company CSR Profile">
            <a:extLst>
              <a:ext uri="{FF2B5EF4-FFF2-40B4-BE49-F238E27FC236}">
                <a16:creationId xmlns:a16="http://schemas.microsoft.com/office/drawing/2014/main" id="{E771A16B-82A3-073A-8C11-4F00F7161F70}"/>
              </a:ext>
            </a:extLst>
          </p:cNvPr>
          <p:cNvPicPr>
            <a:picLocks noChangeAspect="1" noChangeArrowheads="1"/>
          </p:cNvPicPr>
          <p:nvPr/>
        </p:nvPicPr>
        <p:blipFill rotWithShape="1">
          <a:blip r:embed="rId13" cstate="print">
            <a:extLst>
              <a:ext uri="{28A0092B-C50C-407E-A947-70E740481C1C}">
                <a14:useLocalDpi xmlns:a14="http://schemas.microsoft.com/office/drawing/2010/main"/>
              </a:ext>
            </a:extLst>
          </a:blip>
          <a:srcRect l="13519" t="30440" r="12397" b="34564"/>
          <a:stretch/>
        </p:blipFill>
        <p:spPr bwMode="auto">
          <a:xfrm>
            <a:off x="7262023" y="3104515"/>
            <a:ext cx="1566000" cy="385335"/>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6" descr="Edelweiss Tokio Life Insurance - Insurance Plans and Policies in India">
            <a:extLst>
              <a:ext uri="{FF2B5EF4-FFF2-40B4-BE49-F238E27FC236}">
                <a16:creationId xmlns:a16="http://schemas.microsoft.com/office/drawing/2014/main" id="{5EA5C50A-6782-9F45-3A63-B4A26AE285ED}"/>
              </a:ext>
            </a:extLst>
          </p:cNvPr>
          <p:cNvPicPr>
            <a:picLocks noChangeAspect="1" noChangeArrowheads="1"/>
          </p:cNvPicPr>
          <p:nvPr/>
        </p:nvPicPr>
        <p:blipFill>
          <a:blip r:embed="rId14">
            <a:extLst>
              <a:ext uri="{28A0092B-C50C-407E-A947-70E740481C1C}">
                <a14:useLocalDpi xmlns:a14="http://schemas.microsoft.com/office/drawing/2010/main"/>
              </a:ext>
            </a:extLst>
          </a:blip>
          <a:srcRect/>
          <a:stretch>
            <a:fillRect/>
          </a:stretch>
        </p:blipFill>
        <p:spPr bwMode="auto">
          <a:xfrm>
            <a:off x="7233684" y="4235389"/>
            <a:ext cx="1566000" cy="616777"/>
          </a:xfrm>
          <a:prstGeom prst="rect">
            <a:avLst/>
          </a:prstGeom>
          <a:noFill/>
          <a:extLst>
            <a:ext uri="{909E8E84-426E-40DD-AFC4-6F175D3DCCD1}">
              <a14:hiddenFill xmlns:a14="http://schemas.microsoft.com/office/drawing/2010/main">
                <a:solidFill>
                  <a:srgbClr val="FFFFFF"/>
                </a:solidFill>
              </a14:hiddenFill>
            </a:ext>
          </a:extLst>
        </p:spPr>
      </p:pic>
      <p:pic>
        <p:nvPicPr>
          <p:cNvPr id="1035" name="Picture 8" descr="Magnessa">
            <a:extLst>
              <a:ext uri="{FF2B5EF4-FFF2-40B4-BE49-F238E27FC236}">
                <a16:creationId xmlns:a16="http://schemas.microsoft.com/office/drawing/2014/main" id="{52623B61-6956-40C4-1632-0DDB527FCE7A}"/>
              </a:ext>
            </a:extLst>
          </p:cNvPr>
          <p:cNvPicPr>
            <a:picLocks noChangeAspect="1" noChangeArrowheads="1"/>
          </p:cNvPicPr>
          <p:nvPr/>
        </p:nvPicPr>
        <p:blipFill>
          <a:blip r:embed="rId15" cstate="print">
            <a:extLst>
              <a:ext uri="{28A0092B-C50C-407E-A947-70E740481C1C}">
                <a14:useLocalDpi xmlns:a14="http://schemas.microsoft.com/office/drawing/2010/main"/>
              </a:ext>
            </a:extLst>
          </a:blip>
          <a:srcRect/>
          <a:stretch>
            <a:fillRect/>
          </a:stretch>
        </p:blipFill>
        <p:spPr bwMode="auto">
          <a:xfrm>
            <a:off x="3294169" y="5603186"/>
            <a:ext cx="1566000" cy="626400"/>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24">
            <a:extLst>
              <a:ext uri="{FF2B5EF4-FFF2-40B4-BE49-F238E27FC236}">
                <a16:creationId xmlns:a16="http://schemas.microsoft.com/office/drawing/2014/main" id="{CB7C393B-F14D-5A55-3C72-F46C70F2D538}"/>
              </a:ext>
            </a:extLst>
          </p:cNvPr>
          <p:cNvPicPr>
            <a:picLocks noChangeAspect="1" noChangeArrowheads="1"/>
          </p:cNvPicPr>
          <p:nvPr/>
        </p:nvPicPr>
        <p:blipFill rotWithShape="1">
          <a:blip r:embed="rId16" cstate="print">
            <a:extLst>
              <a:ext uri="{28A0092B-C50C-407E-A947-70E740481C1C}">
                <a14:useLocalDpi xmlns:a14="http://schemas.microsoft.com/office/drawing/2010/main"/>
              </a:ext>
            </a:extLst>
          </a:blip>
          <a:srcRect/>
          <a:stretch/>
        </p:blipFill>
        <p:spPr bwMode="auto">
          <a:xfrm>
            <a:off x="7218004" y="1651868"/>
            <a:ext cx="1620000" cy="561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7" name="Picture 10" descr="Cipla - Wikipedia">
            <a:extLst>
              <a:ext uri="{FF2B5EF4-FFF2-40B4-BE49-F238E27FC236}">
                <a16:creationId xmlns:a16="http://schemas.microsoft.com/office/drawing/2014/main" id="{B8BBCC7A-49B1-BB74-F955-CD703985963A}"/>
              </a:ext>
            </a:extLst>
          </p:cNvPr>
          <p:cNvPicPr>
            <a:picLocks noChangeAspect="1" noChangeArrowheads="1"/>
          </p:cNvPicPr>
          <p:nvPr/>
        </p:nvPicPr>
        <p:blipFill>
          <a:blip r:embed="rId17">
            <a:extLst>
              <a:ext uri="{28A0092B-C50C-407E-A947-70E740481C1C}">
                <a14:useLocalDpi xmlns:a14="http://schemas.microsoft.com/office/drawing/2010/main"/>
              </a:ext>
            </a:extLst>
          </a:blip>
          <a:srcRect/>
          <a:stretch>
            <a:fillRect/>
          </a:stretch>
        </p:blipFill>
        <p:spPr bwMode="auto">
          <a:xfrm>
            <a:off x="5242587" y="3017286"/>
            <a:ext cx="1620000" cy="559791"/>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2" descr="Ipca Laboratories - Wikipedia">
            <a:extLst>
              <a:ext uri="{FF2B5EF4-FFF2-40B4-BE49-F238E27FC236}">
                <a16:creationId xmlns:a16="http://schemas.microsoft.com/office/drawing/2014/main" id="{D212393A-8E3A-170E-F54D-9B9039AF6992}"/>
              </a:ext>
            </a:extLst>
          </p:cNvPr>
          <p:cNvPicPr>
            <a:picLocks noChangeAspect="1" noChangeArrowheads="1"/>
          </p:cNvPicPr>
          <p:nvPr/>
        </p:nvPicPr>
        <p:blipFill>
          <a:blip r:embed="rId18">
            <a:extLst>
              <a:ext uri="{28A0092B-C50C-407E-A947-70E740481C1C}">
                <a14:useLocalDpi xmlns:a14="http://schemas.microsoft.com/office/drawing/2010/main"/>
              </a:ext>
            </a:extLst>
          </a:blip>
          <a:srcRect/>
          <a:stretch>
            <a:fillRect/>
          </a:stretch>
        </p:blipFill>
        <p:spPr bwMode="auto">
          <a:xfrm>
            <a:off x="1340066" y="4332413"/>
            <a:ext cx="1566000" cy="601309"/>
          </a:xfrm>
          <a:prstGeom prst="rect">
            <a:avLst/>
          </a:prstGeom>
          <a:noFill/>
          <a:extLst>
            <a:ext uri="{909E8E84-426E-40DD-AFC4-6F175D3DCCD1}">
              <a14:hiddenFill xmlns:a14="http://schemas.microsoft.com/office/drawing/2010/main">
                <a:solidFill>
                  <a:srgbClr val="FFFFFF"/>
                </a:solidFill>
              </a14:hiddenFill>
            </a:ext>
          </a:extLst>
        </p:spPr>
      </p:pic>
      <p:pic>
        <p:nvPicPr>
          <p:cNvPr id="1039" name="Picture 14" descr="Macleods">
            <a:extLst>
              <a:ext uri="{FF2B5EF4-FFF2-40B4-BE49-F238E27FC236}">
                <a16:creationId xmlns:a16="http://schemas.microsoft.com/office/drawing/2014/main" id="{6E8414CE-CD8C-5A4A-4015-AD94645A4F12}"/>
              </a:ext>
            </a:extLst>
          </p:cNvPr>
          <p:cNvPicPr>
            <a:picLocks noChangeAspect="1" noChangeArrowheads="1"/>
          </p:cNvPicPr>
          <p:nvPr/>
        </p:nvPicPr>
        <p:blipFill>
          <a:blip r:embed="rId19" cstate="print">
            <a:extLst>
              <a:ext uri="{28A0092B-C50C-407E-A947-70E740481C1C}">
                <a14:useLocalDpi xmlns:a14="http://schemas.microsoft.com/office/drawing/2010/main"/>
              </a:ext>
            </a:extLst>
          </a:blip>
          <a:srcRect/>
          <a:stretch>
            <a:fillRect/>
          </a:stretch>
        </p:blipFill>
        <p:spPr bwMode="auto">
          <a:xfrm>
            <a:off x="3342376" y="4380994"/>
            <a:ext cx="1566000" cy="460013"/>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MULTIPLE CERTAINTIES">
            <a:extLst>
              <a:ext uri="{FF2B5EF4-FFF2-40B4-BE49-F238E27FC236}">
                <a16:creationId xmlns:a16="http://schemas.microsoft.com/office/drawing/2014/main" id="{125724F3-DDE2-7808-48F0-F7075AD787D0}"/>
              </a:ext>
            </a:extLst>
          </p:cNvPr>
          <p:cNvPicPr>
            <a:picLocks noChangeAspect="1" noChangeArrowheads="1"/>
          </p:cNvPicPr>
          <p:nvPr/>
        </p:nvPicPr>
        <p:blipFill>
          <a:blip r:embed="rId20">
            <a:extLst>
              <a:ext uri="{28A0092B-C50C-407E-A947-70E740481C1C}">
                <a14:useLocalDpi xmlns:a14="http://schemas.microsoft.com/office/drawing/2010/main"/>
              </a:ext>
            </a:extLst>
          </a:blip>
          <a:srcRect/>
          <a:stretch>
            <a:fillRect/>
          </a:stretch>
        </p:blipFill>
        <p:spPr bwMode="auto">
          <a:xfrm>
            <a:off x="9265969" y="2991835"/>
            <a:ext cx="1566000" cy="610696"/>
          </a:xfrm>
          <a:prstGeom prst="rect">
            <a:avLst/>
          </a:prstGeom>
          <a:noFill/>
          <a:extLst>
            <a:ext uri="{909E8E84-426E-40DD-AFC4-6F175D3DCCD1}">
              <a14:hiddenFill xmlns:a14="http://schemas.microsoft.com/office/drawing/2010/main">
                <a:solidFill>
                  <a:srgbClr val="FFFFFF"/>
                </a:solidFill>
              </a14:hiddenFill>
            </a:ext>
          </a:extLst>
        </p:spPr>
      </p:pic>
      <p:pic>
        <p:nvPicPr>
          <p:cNvPr id="1041" name="Picture 18" descr="Torrent Pharmaceuticals Ltd | LinkedIn">
            <a:extLst>
              <a:ext uri="{FF2B5EF4-FFF2-40B4-BE49-F238E27FC236}">
                <a16:creationId xmlns:a16="http://schemas.microsoft.com/office/drawing/2014/main" id="{6EFC1852-2C4A-809D-74A3-90B3CECB1CF2}"/>
              </a:ext>
            </a:extLst>
          </p:cNvPr>
          <p:cNvPicPr>
            <a:picLocks noChangeAspect="1" noChangeArrowheads="1"/>
          </p:cNvPicPr>
          <p:nvPr/>
        </p:nvPicPr>
        <p:blipFill rotWithShape="1">
          <a:blip r:embed="rId21" cstate="print">
            <a:extLst>
              <a:ext uri="{28A0092B-C50C-407E-A947-70E740481C1C}">
                <a14:useLocalDpi xmlns:a14="http://schemas.microsoft.com/office/drawing/2010/main"/>
              </a:ext>
            </a:extLst>
          </a:blip>
          <a:srcRect/>
          <a:stretch/>
        </p:blipFill>
        <p:spPr bwMode="auto">
          <a:xfrm>
            <a:off x="5279112" y="4321537"/>
            <a:ext cx="1566000" cy="591394"/>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20" descr="Biotech – Biotech">
            <a:extLst>
              <a:ext uri="{FF2B5EF4-FFF2-40B4-BE49-F238E27FC236}">
                <a16:creationId xmlns:a16="http://schemas.microsoft.com/office/drawing/2014/main" id="{0FDC997F-BC6C-CCFC-9E00-08B9B449170C}"/>
              </a:ext>
            </a:extLst>
          </p:cNvPr>
          <p:cNvPicPr>
            <a:picLocks noChangeAspect="1" noChangeArrowheads="1"/>
          </p:cNvPicPr>
          <p:nvPr/>
        </p:nvPicPr>
        <p:blipFill rotWithShape="1">
          <a:blip r:embed="rId22" cstate="print">
            <a:extLst>
              <a:ext uri="{28A0092B-C50C-407E-A947-70E740481C1C}">
                <a14:useLocalDpi xmlns:a14="http://schemas.microsoft.com/office/drawing/2010/main"/>
              </a:ext>
            </a:extLst>
          </a:blip>
          <a:srcRect/>
          <a:stretch/>
        </p:blipFill>
        <p:spPr bwMode="auto">
          <a:xfrm>
            <a:off x="3294169" y="2893805"/>
            <a:ext cx="1566000" cy="8067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43249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4" descr="Image result for company overview banner">
            <a:extLst>
              <a:ext uri="{FF2B5EF4-FFF2-40B4-BE49-F238E27FC236}">
                <a16:creationId xmlns:a16="http://schemas.microsoft.com/office/drawing/2014/main" id="{9D49D869-3358-4565-8D6E-EE57AEAFDF68}"/>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l="47500"/>
          <a:stretch/>
        </p:blipFill>
        <p:spPr bwMode="auto">
          <a:xfrm>
            <a:off x="5801360" y="1298754"/>
            <a:ext cx="6400800" cy="4829175"/>
          </a:xfrm>
          <a:prstGeom prst="rect">
            <a:avLst/>
          </a:prstGeom>
          <a:noFill/>
          <a:extLst>
            <a:ext uri="{909E8E84-426E-40DD-AFC4-6F175D3DCCD1}">
              <a14:hiddenFill xmlns:a14="http://schemas.microsoft.com/office/drawing/2010/main">
                <a:solidFill>
                  <a:srgbClr val="FFFFFF"/>
                </a:solidFill>
              </a14:hiddenFill>
            </a:ext>
          </a:extLst>
        </p:spPr>
      </p:pic>
      <p:sp>
        <p:nvSpPr>
          <p:cNvPr id="17" name="Oval 16">
            <a:extLst>
              <a:ext uri="{FF2B5EF4-FFF2-40B4-BE49-F238E27FC236}">
                <a16:creationId xmlns:a16="http://schemas.microsoft.com/office/drawing/2014/main" id="{F8270BD5-5F59-45FF-94B4-ACC696F011EB}"/>
              </a:ext>
            </a:extLst>
          </p:cNvPr>
          <p:cNvSpPr/>
          <p:nvPr/>
        </p:nvSpPr>
        <p:spPr>
          <a:xfrm>
            <a:off x="8788400" y="2677160"/>
            <a:ext cx="1696720" cy="67943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Content Placeholder 2"/>
          <p:cNvSpPr txBox="1">
            <a:spLocks/>
          </p:cNvSpPr>
          <p:nvPr/>
        </p:nvSpPr>
        <p:spPr>
          <a:xfrm>
            <a:off x="2063552" y="3429001"/>
            <a:ext cx="8229600" cy="4525963"/>
          </a:xfrm>
          <a:prstGeom prst="rect">
            <a:avLst/>
          </a:prstGeom>
        </p:spPr>
        <p:txBody>
          <a:bodyPr vert="horz" lIns="91440" tIns="45720" rIns="91440" bIns="45720" rtlCol="0">
            <a:normAutofit/>
          </a:bodyPr>
          <a:lstStyle/>
          <a:p>
            <a:pPr marL="342900" indent="-342900" algn="just">
              <a:spcBef>
                <a:spcPct val="20000"/>
              </a:spcBef>
              <a:buFont typeface="Arial" pitchFamily="34" charset="0"/>
              <a:buChar char="•"/>
            </a:pPr>
            <a:endParaRPr lang="en-IN" sz="2000" dirty="0">
              <a:solidFill>
                <a:schemeClr val="accent1">
                  <a:lumMod val="75000"/>
                </a:schemeClr>
              </a:solidFill>
            </a:endParaRPr>
          </a:p>
        </p:txBody>
      </p:sp>
      <p:sp>
        <p:nvSpPr>
          <p:cNvPr id="7" name="Title 1"/>
          <p:cNvSpPr txBox="1">
            <a:spLocks/>
          </p:cNvSpPr>
          <p:nvPr/>
        </p:nvSpPr>
        <p:spPr>
          <a:xfrm>
            <a:off x="391438" y="4166715"/>
            <a:ext cx="8229600" cy="1143000"/>
          </a:xfrm>
          <a:prstGeom prst="rect">
            <a:avLst/>
          </a:prstGeom>
        </p:spPr>
        <p:txBody>
          <a:bodyPr vert="horz" lIns="91440" tIns="45720" rIns="91440" bIns="45720" rtlCol="0" anchor="ctr">
            <a:normAutofit/>
          </a:bodyPr>
          <a:lstStyle/>
          <a:p>
            <a:pPr>
              <a:spcBef>
                <a:spcPct val="0"/>
              </a:spcBef>
              <a:defRPr/>
            </a:pPr>
            <a:endParaRPr lang="en-US" sz="3600" dirty="0">
              <a:solidFill>
                <a:schemeClr val="accent2">
                  <a:lumMod val="75000"/>
                </a:schemeClr>
              </a:solidFill>
              <a:latin typeface="+mj-lt"/>
              <a:ea typeface="+mj-ea"/>
              <a:cs typeface="+mj-cs"/>
            </a:endParaRPr>
          </a:p>
        </p:txBody>
      </p:sp>
      <p:sp>
        <p:nvSpPr>
          <p:cNvPr id="2" name="Title 1"/>
          <p:cNvSpPr>
            <a:spLocks noGrp="1"/>
          </p:cNvSpPr>
          <p:nvPr>
            <p:ph type="title"/>
          </p:nvPr>
        </p:nvSpPr>
        <p:spPr/>
        <p:txBody>
          <a:bodyPr/>
          <a:lstStyle/>
          <a:p>
            <a:r>
              <a:rPr lang="en-US" dirty="0"/>
              <a:t>Who We Are ?</a:t>
            </a:r>
          </a:p>
        </p:txBody>
      </p:sp>
      <p:pic>
        <p:nvPicPr>
          <p:cNvPr id="10" name="Picture 9">
            <a:extLst>
              <a:ext uri="{FF2B5EF4-FFF2-40B4-BE49-F238E27FC236}">
                <a16:creationId xmlns:a16="http://schemas.microsoft.com/office/drawing/2014/main" id="{5F3ACCD1-46A4-48CC-B657-8D2377FB535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909248" y="2374374"/>
            <a:ext cx="1080000" cy="1127037"/>
          </a:xfrm>
          <a:prstGeom prst="rect">
            <a:avLst/>
          </a:prstGeom>
        </p:spPr>
      </p:pic>
      <p:sp>
        <p:nvSpPr>
          <p:cNvPr id="16" name="Content Placeholder 2">
            <a:extLst>
              <a:ext uri="{FF2B5EF4-FFF2-40B4-BE49-F238E27FC236}">
                <a16:creationId xmlns:a16="http://schemas.microsoft.com/office/drawing/2014/main" id="{1A949C8A-39B7-4924-9E05-A5F30F9ACFA1}"/>
              </a:ext>
            </a:extLst>
          </p:cNvPr>
          <p:cNvSpPr txBox="1">
            <a:spLocks/>
          </p:cNvSpPr>
          <p:nvPr/>
        </p:nvSpPr>
        <p:spPr>
          <a:xfrm>
            <a:off x="1171989" y="2343605"/>
            <a:ext cx="4842510" cy="4464884"/>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just"/>
            <a:r>
              <a:rPr lang="en-US" dirty="0"/>
              <a:t>LGT Holidays is the travel &amp; tours brand of LGT Business </a:t>
            </a:r>
            <a:r>
              <a:rPr lang="en-US" dirty="0" err="1"/>
              <a:t>Connextions</a:t>
            </a:r>
            <a:r>
              <a:rPr lang="en-US" dirty="0"/>
              <a:t> Pvt Ltd, offering a wide array of services available in the tourism industry. </a:t>
            </a:r>
          </a:p>
          <a:p>
            <a:pPr algn="just"/>
            <a:r>
              <a:rPr lang="en-US"/>
              <a:t>Started in 2016, by </a:t>
            </a:r>
            <a:r>
              <a:rPr lang="en-US" dirty="0"/>
              <a:t>a team of highly motivated and passionate travel professionals who had given birth to LGT Holidays with a vision of leadership to Redesign the Travel Trends. </a:t>
            </a:r>
          </a:p>
        </p:txBody>
      </p:sp>
      <p:pic>
        <p:nvPicPr>
          <p:cNvPr id="18" name="Picture 17">
            <a:extLst>
              <a:ext uri="{FF2B5EF4-FFF2-40B4-BE49-F238E27FC236}">
                <a16:creationId xmlns:a16="http://schemas.microsoft.com/office/drawing/2014/main" id="{33E8122C-92E8-4C38-859E-31ECD617B885}"/>
              </a:ext>
            </a:extLst>
          </p:cNvPr>
          <p:cNvPicPr>
            <a:picLocks noChangeAspect="1"/>
          </p:cNvPicPr>
          <p:nvPr/>
        </p:nvPicPr>
        <p:blipFill rotWithShape="1">
          <a:blip r:embed="rId5"/>
          <a:srcRect l="3488"/>
          <a:stretch/>
        </p:blipFill>
        <p:spPr>
          <a:xfrm>
            <a:off x="1162050" y="77787"/>
            <a:ext cx="4761865" cy="2047875"/>
          </a:xfrm>
          <a:prstGeom prst="rect">
            <a:avLst/>
          </a:prstGeom>
        </p:spPr>
      </p:pic>
    </p:spTree>
    <p:extLst>
      <p:ext uri="{BB962C8B-B14F-4D97-AF65-F5344CB8AC3E}">
        <p14:creationId xmlns:p14="http://schemas.microsoft.com/office/powerpoint/2010/main" val="17992492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13748-FA9A-4E4C-B381-23CE5E42D3BC}"/>
              </a:ext>
            </a:extLst>
          </p:cNvPr>
          <p:cNvSpPr>
            <a:spLocks noGrp="1"/>
          </p:cNvSpPr>
          <p:nvPr>
            <p:ph type="title"/>
          </p:nvPr>
        </p:nvSpPr>
        <p:spPr/>
        <p:txBody>
          <a:bodyPr/>
          <a:lstStyle/>
          <a:p>
            <a:r>
              <a:rPr lang="en-US" dirty="0"/>
              <a:t>Our Clientele </a:t>
            </a:r>
            <a:endParaRPr lang="en-IN" dirty="0"/>
          </a:p>
        </p:txBody>
      </p:sp>
      <p:sp>
        <p:nvSpPr>
          <p:cNvPr id="1044" name="Rectangle 1043">
            <a:extLst>
              <a:ext uri="{FF2B5EF4-FFF2-40B4-BE49-F238E27FC236}">
                <a16:creationId xmlns:a16="http://schemas.microsoft.com/office/drawing/2014/main" id="{D6900351-0CBC-001A-5844-5E441ED466B8}"/>
              </a:ext>
            </a:extLst>
          </p:cNvPr>
          <p:cNvSpPr/>
          <p:nvPr/>
        </p:nvSpPr>
        <p:spPr>
          <a:xfrm>
            <a:off x="1231166" y="1410236"/>
            <a:ext cx="1741172" cy="1044703"/>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741" dirty="0"/>
          </a:p>
        </p:txBody>
      </p:sp>
      <p:sp>
        <p:nvSpPr>
          <p:cNvPr id="1045" name="Rectangle 1044">
            <a:extLst>
              <a:ext uri="{FF2B5EF4-FFF2-40B4-BE49-F238E27FC236}">
                <a16:creationId xmlns:a16="http://schemas.microsoft.com/office/drawing/2014/main" id="{4FD779C0-6A00-D246-6087-354DE0624EC4}"/>
              </a:ext>
            </a:extLst>
          </p:cNvPr>
          <p:cNvSpPr/>
          <p:nvPr/>
        </p:nvSpPr>
        <p:spPr>
          <a:xfrm>
            <a:off x="1231166" y="2749443"/>
            <a:ext cx="1741172" cy="1044703"/>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741" dirty="0"/>
          </a:p>
        </p:txBody>
      </p:sp>
      <p:sp>
        <p:nvSpPr>
          <p:cNvPr id="1046" name="Rectangle 1045">
            <a:extLst>
              <a:ext uri="{FF2B5EF4-FFF2-40B4-BE49-F238E27FC236}">
                <a16:creationId xmlns:a16="http://schemas.microsoft.com/office/drawing/2014/main" id="{9ED33F54-3B5B-BA5F-0418-F56E946F281F}"/>
              </a:ext>
            </a:extLst>
          </p:cNvPr>
          <p:cNvSpPr/>
          <p:nvPr/>
        </p:nvSpPr>
        <p:spPr>
          <a:xfrm>
            <a:off x="1231166" y="4088650"/>
            <a:ext cx="1741172" cy="1044703"/>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741"/>
          </a:p>
        </p:txBody>
      </p:sp>
      <p:sp>
        <p:nvSpPr>
          <p:cNvPr id="1047" name="Rectangle 1046">
            <a:extLst>
              <a:ext uri="{FF2B5EF4-FFF2-40B4-BE49-F238E27FC236}">
                <a16:creationId xmlns:a16="http://schemas.microsoft.com/office/drawing/2014/main" id="{6FBE46BD-5F9D-07A6-A0BE-36B14924A294}"/>
              </a:ext>
            </a:extLst>
          </p:cNvPr>
          <p:cNvSpPr/>
          <p:nvPr/>
        </p:nvSpPr>
        <p:spPr>
          <a:xfrm>
            <a:off x="1231166" y="5394035"/>
            <a:ext cx="1741172" cy="1044703"/>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741"/>
          </a:p>
        </p:txBody>
      </p:sp>
      <p:sp>
        <p:nvSpPr>
          <p:cNvPr id="1048" name="Rectangle 1047">
            <a:extLst>
              <a:ext uri="{FF2B5EF4-FFF2-40B4-BE49-F238E27FC236}">
                <a16:creationId xmlns:a16="http://schemas.microsoft.com/office/drawing/2014/main" id="{A667A387-39D3-9496-1397-795B9F075A14}"/>
              </a:ext>
            </a:extLst>
          </p:cNvPr>
          <p:cNvSpPr/>
          <p:nvPr/>
        </p:nvSpPr>
        <p:spPr>
          <a:xfrm>
            <a:off x="3206583" y="1410236"/>
            <a:ext cx="1741172" cy="1044703"/>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741"/>
          </a:p>
        </p:txBody>
      </p:sp>
      <p:sp>
        <p:nvSpPr>
          <p:cNvPr id="1049" name="Rectangle 1048">
            <a:extLst>
              <a:ext uri="{FF2B5EF4-FFF2-40B4-BE49-F238E27FC236}">
                <a16:creationId xmlns:a16="http://schemas.microsoft.com/office/drawing/2014/main" id="{D169D253-C1B5-3E60-4040-CE5B485F5EAE}"/>
              </a:ext>
            </a:extLst>
          </p:cNvPr>
          <p:cNvSpPr/>
          <p:nvPr/>
        </p:nvSpPr>
        <p:spPr>
          <a:xfrm>
            <a:off x="5182001" y="1410236"/>
            <a:ext cx="1741172" cy="1044703"/>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741"/>
          </a:p>
        </p:txBody>
      </p:sp>
      <p:sp>
        <p:nvSpPr>
          <p:cNvPr id="1050" name="Rectangle 1049">
            <a:extLst>
              <a:ext uri="{FF2B5EF4-FFF2-40B4-BE49-F238E27FC236}">
                <a16:creationId xmlns:a16="http://schemas.microsoft.com/office/drawing/2014/main" id="{D45FD600-EC5E-47E7-58E3-9917EA5D28D5}"/>
              </a:ext>
            </a:extLst>
          </p:cNvPr>
          <p:cNvSpPr/>
          <p:nvPr/>
        </p:nvSpPr>
        <p:spPr>
          <a:xfrm>
            <a:off x="7157418" y="1410236"/>
            <a:ext cx="1741172" cy="1044703"/>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741"/>
          </a:p>
        </p:txBody>
      </p:sp>
      <p:sp>
        <p:nvSpPr>
          <p:cNvPr id="1051" name="Rectangle 1050">
            <a:extLst>
              <a:ext uri="{FF2B5EF4-FFF2-40B4-BE49-F238E27FC236}">
                <a16:creationId xmlns:a16="http://schemas.microsoft.com/office/drawing/2014/main" id="{6476B8DC-2FFD-054B-C567-D7F971DFEC10}"/>
              </a:ext>
            </a:extLst>
          </p:cNvPr>
          <p:cNvSpPr/>
          <p:nvPr/>
        </p:nvSpPr>
        <p:spPr>
          <a:xfrm>
            <a:off x="9132836" y="1410236"/>
            <a:ext cx="1741172" cy="1044703"/>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741"/>
          </a:p>
        </p:txBody>
      </p:sp>
      <p:sp>
        <p:nvSpPr>
          <p:cNvPr id="1052" name="Rectangle 1051">
            <a:extLst>
              <a:ext uri="{FF2B5EF4-FFF2-40B4-BE49-F238E27FC236}">
                <a16:creationId xmlns:a16="http://schemas.microsoft.com/office/drawing/2014/main" id="{504BE701-123A-907F-4E1E-4BD363956CF1}"/>
              </a:ext>
            </a:extLst>
          </p:cNvPr>
          <p:cNvSpPr/>
          <p:nvPr/>
        </p:nvSpPr>
        <p:spPr>
          <a:xfrm>
            <a:off x="3206583" y="2749443"/>
            <a:ext cx="1741172" cy="1044703"/>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741"/>
          </a:p>
        </p:txBody>
      </p:sp>
      <p:sp>
        <p:nvSpPr>
          <p:cNvPr id="1053" name="Rectangle 1052">
            <a:extLst>
              <a:ext uri="{FF2B5EF4-FFF2-40B4-BE49-F238E27FC236}">
                <a16:creationId xmlns:a16="http://schemas.microsoft.com/office/drawing/2014/main" id="{9A13D069-A0D9-9DE5-CBC2-6B3088334E51}"/>
              </a:ext>
            </a:extLst>
          </p:cNvPr>
          <p:cNvSpPr/>
          <p:nvPr/>
        </p:nvSpPr>
        <p:spPr>
          <a:xfrm>
            <a:off x="5182001" y="2749443"/>
            <a:ext cx="1741172" cy="1044703"/>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741"/>
          </a:p>
        </p:txBody>
      </p:sp>
      <p:sp>
        <p:nvSpPr>
          <p:cNvPr id="1054" name="Rectangle 1053">
            <a:extLst>
              <a:ext uri="{FF2B5EF4-FFF2-40B4-BE49-F238E27FC236}">
                <a16:creationId xmlns:a16="http://schemas.microsoft.com/office/drawing/2014/main" id="{853E9C8B-1F35-65F5-7454-4C774C6999B0}"/>
              </a:ext>
            </a:extLst>
          </p:cNvPr>
          <p:cNvSpPr/>
          <p:nvPr/>
        </p:nvSpPr>
        <p:spPr>
          <a:xfrm>
            <a:off x="7157418" y="2749443"/>
            <a:ext cx="1741172" cy="1044703"/>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741"/>
          </a:p>
        </p:txBody>
      </p:sp>
      <p:sp>
        <p:nvSpPr>
          <p:cNvPr id="1055" name="Rectangle 1054">
            <a:extLst>
              <a:ext uri="{FF2B5EF4-FFF2-40B4-BE49-F238E27FC236}">
                <a16:creationId xmlns:a16="http://schemas.microsoft.com/office/drawing/2014/main" id="{BB9D56D1-DD28-4216-08A2-F1DE34FB8332}"/>
              </a:ext>
            </a:extLst>
          </p:cNvPr>
          <p:cNvSpPr/>
          <p:nvPr/>
        </p:nvSpPr>
        <p:spPr>
          <a:xfrm>
            <a:off x="9132836" y="2749443"/>
            <a:ext cx="1741172" cy="1044703"/>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741"/>
          </a:p>
        </p:txBody>
      </p:sp>
      <p:sp>
        <p:nvSpPr>
          <p:cNvPr id="1056" name="Rectangle 1055">
            <a:extLst>
              <a:ext uri="{FF2B5EF4-FFF2-40B4-BE49-F238E27FC236}">
                <a16:creationId xmlns:a16="http://schemas.microsoft.com/office/drawing/2014/main" id="{6BF29AE4-8BCB-FC82-88DC-9BC51296F4A4}"/>
              </a:ext>
            </a:extLst>
          </p:cNvPr>
          <p:cNvSpPr/>
          <p:nvPr/>
        </p:nvSpPr>
        <p:spPr>
          <a:xfrm>
            <a:off x="3206583" y="4088650"/>
            <a:ext cx="1741172" cy="1044703"/>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741"/>
          </a:p>
        </p:txBody>
      </p:sp>
      <p:sp>
        <p:nvSpPr>
          <p:cNvPr id="1057" name="Rectangle 1056">
            <a:extLst>
              <a:ext uri="{FF2B5EF4-FFF2-40B4-BE49-F238E27FC236}">
                <a16:creationId xmlns:a16="http://schemas.microsoft.com/office/drawing/2014/main" id="{E95440D2-B171-2568-B433-F57D1CBECE62}"/>
              </a:ext>
            </a:extLst>
          </p:cNvPr>
          <p:cNvSpPr/>
          <p:nvPr/>
        </p:nvSpPr>
        <p:spPr>
          <a:xfrm>
            <a:off x="5182001" y="4088650"/>
            <a:ext cx="1741172" cy="1044703"/>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741"/>
          </a:p>
        </p:txBody>
      </p:sp>
      <p:sp>
        <p:nvSpPr>
          <p:cNvPr id="1058" name="Rectangle 1057">
            <a:extLst>
              <a:ext uri="{FF2B5EF4-FFF2-40B4-BE49-F238E27FC236}">
                <a16:creationId xmlns:a16="http://schemas.microsoft.com/office/drawing/2014/main" id="{59EB86CC-20D5-ED0D-ADFC-CEE695A0B720}"/>
              </a:ext>
            </a:extLst>
          </p:cNvPr>
          <p:cNvSpPr/>
          <p:nvPr/>
        </p:nvSpPr>
        <p:spPr>
          <a:xfrm>
            <a:off x="7157418" y="4088650"/>
            <a:ext cx="1741172" cy="1044703"/>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741"/>
          </a:p>
        </p:txBody>
      </p:sp>
      <p:sp>
        <p:nvSpPr>
          <p:cNvPr id="1059" name="Rectangle 1058">
            <a:extLst>
              <a:ext uri="{FF2B5EF4-FFF2-40B4-BE49-F238E27FC236}">
                <a16:creationId xmlns:a16="http://schemas.microsoft.com/office/drawing/2014/main" id="{D431D09D-A112-82FE-B079-F358E35B680C}"/>
              </a:ext>
            </a:extLst>
          </p:cNvPr>
          <p:cNvSpPr/>
          <p:nvPr/>
        </p:nvSpPr>
        <p:spPr>
          <a:xfrm>
            <a:off x="9132836" y="4088650"/>
            <a:ext cx="1741172" cy="1044703"/>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741"/>
          </a:p>
        </p:txBody>
      </p:sp>
      <p:sp>
        <p:nvSpPr>
          <p:cNvPr id="1060" name="Rectangle 1059">
            <a:extLst>
              <a:ext uri="{FF2B5EF4-FFF2-40B4-BE49-F238E27FC236}">
                <a16:creationId xmlns:a16="http://schemas.microsoft.com/office/drawing/2014/main" id="{EF98FD3D-ADC0-DDD3-C272-F5C5DBCC7FC1}"/>
              </a:ext>
            </a:extLst>
          </p:cNvPr>
          <p:cNvSpPr/>
          <p:nvPr/>
        </p:nvSpPr>
        <p:spPr>
          <a:xfrm>
            <a:off x="3206583" y="5380898"/>
            <a:ext cx="1741172" cy="1044703"/>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741"/>
          </a:p>
        </p:txBody>
      </p:sp>
      <p:sp>
        <p:nvSpPr>
          <p:cNvPr id="1061" name="Rectangle 1060">
            <a:extLst>
              <a:ext uri="{FF2B5EF4-FFF2-40B4-BE49-F238E27FC236}">
                <a16:creationId xmlns:a16="http://schemas.microsoft.com/office/drawing/2014/main" id="{FA55B70E-B3E7-4F58-E3C3-25EBF7863DBB}"/>
              </a:ext>
            </a:extLst>
          </p:cNvPr>
          <p:cNvSpPr/>
          <p:nvPr/>
        </p:nvSpPr>
        <p:spPr>
          <a:xfrm>
            <a:off x="5182001" y="5380898"/>
            <a:ext cx="1741172" cy="1044703"/>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741"/>
          </a:p>
        </p:txBody>
      </p:sp>
      <p:sp>
        <p:nvSpPr>
          <p:cNvPr id="1062" name="Rectangle 1061">
            <a:extLst>
              <a:ext uri="{FF2B5EF4-FFF2-40B4-BE49-F238E27FC236}">
                <a16:creationId xmlns:a16="http://schemas.microsoft.com/office/drawing/2014/main" id="{4FE80877-B5F7-DA95-4595-9AF948807790}"/>
              </a:ext>
            </a:extLst>
          </p:cNvPr>
          <p:cNvSpPr/>
          <p:nvPr/>
        </p:nvSpPr>
        <p:spPr>
          <a:xfrm>
            <a:off x="7157418" y="5380898"/>
            <a:ext cx="1741172" cy="1044703"/>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741"/>
          </a:p>
        </p:txBody>
      </p:sp>
      <p:sp>
        <p:nvSpPr>
          <p:cNvPr id="1063" name="Rectangle 1062">
            <a:extLst>
              <a:ext uri="{FF2B5EF4-FFF2-40B4-BE49-F238E27FC236}">
                <a16:creationId xmlns:a16="http://schemas.microsoft.com/office/drawing/2014/main" id="{E1BFCAE0-C090-9AAF-8DBF-B781BE547AC5}"/>
              </a:ext>
            </a:extLst>
          </p:cNvPr>
          <p:cNvSpPr/>
          <p:nvPr/>
        </p:nvSpPr>
        <p:spPr>
          <a:xfrm>
            <a:off x="9132836" y="5380898"/>
            <a:ext cx="1741172" cy="1044703"/>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741" dirty="0"/>
          </a:p>
        </p:txBody>
      </p:sp>
      <p:pic>
        <p:nvPicPr>
          <p:cNvPr id="1064" name="Picture 2" descr="Related image">
            <a:extLst>
              <a:ext uri="{FF2B5EF4-FFF2-40B4-BE49-F238E27FC236}">
                <a16:creationId xmlns:a16="http://schemas.microsoft.com/office/drawing/2014/main" id="{D06C2D1F-A250-1B0F-5AC4-670BFF70012A}"/>
              </a:ext>
            </a:extLst>
          </p:cNvPr>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1622698" y="4132179"/>
            <a:ext cx="957645" cy="957645"/>
          </a:xfrm>
          <a:prstGeom prst="rect">
            <a:avLst/>
          </a:prstGeom>
          <a:noFill/>
          <a:extLst>
            <a:ext uri="{909E8E84-426E-40DD-AFC4-6F175D3DCCD1}">
              <a14:hiddenFill xmlns:a14="http://schemas.microsoft.com/office/drawing/2010/main">
                <a:solidFill>
                  <a:srgbClr val="FFFFFF"/>
                </a:solidFill>
              </a14:hiddenFill>
            </a:ext>
          </a:extLst>
        </p:spPr>
      </p:pic>
      <p:pic>
        <p:nvPicPr>
          <p:cNvPr id="1066" name="Picture 6" descr="Image result for emids technologies logo">
            <a:extLst>
              <a:ext uri="{FF2B5EF4-FFF2-40B4-BE49-F238E27FC236}">
                <a16:creationId xmlns:a16="http://schemas.microsoft.com/office/drawing/2014/main" id="{95B898EF-8994-D2DD-98C5-B46708CDD25E}"/>
              </a:ext>
            </a:extLst>
          </p:cNvPr>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1317993" y="2980056"/>
            <a:ext cx="1567055" cy="583477"/>
          </a:xfrm>
          <a:prstGeom prst="rect">
            <a:avLst/>
          </a:prstGeom>
          <a:noFill/>
          <a:extLst>
            <a:ext uri="{909E8E84-426E-40DD-AFC4-6F175D3DCCD1}">
              <a14:hiddenFill xmlns:a14="http://schemas.microsoft.com/office/drawing/2010/main">
                <a:solidFill>
                  <a:srgbClr val="FFFFFF"/>
                </a:solidFill>
              </a14:hiddenFill>
            </a:ext>
          </a:extLst>
        </p:spPr>
      </p:pic>
      <p:pic>
        <p:nvPicPr>
          <p:cNvPr id="1067" name="Picture 7">
            <a:extLst>
              <a:ext uri="{FF2B5EF4-FFF2-40B4-BE49-F238E27FC236}">
                <a16:creationId xmlns:a16="http://schemas.microsoft.com/office/drawing/2014/main" id="{8FB73084-7F13-0BF1-E7D0-CE829D47F32D}"/>
              </a:ext>
            </a:extLst>
          </p:cNvPr>
          <p:cNvPicPr>
            <a:picLocks noChangeAspect="1" noChangeArrowheads="1"/>
          </p:cNvPicPr>
          <p:nvPr/>
        </p:nvPicPr>
        <p:blipFill rotWithShape="1">
          <a:blip r:embed="rId5" cstate="print">
            <a:extLst>
              <a:ext uri="{28A0092B-C50C-407E-A947-70E740481C1C}">
                <a14:useLocalDpi xmlns:a14="http://schemas.microsoft.com/office/drawing/2010/main"/>
              </a:ext>
            </a:extLst>
          </a:blip>
          <a:srcRect/>
          <a:stretch/>
        </p:blipFill>
        <p:spPr bwMode="auto">
          <a:xfrm>
            <a:off x="1342122" y="1584959"/>
            <a:ext cx="1567055" cy="6861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68" name="Picture 1067">
            <a:extLst>
              <a:ext uri="{FF2B5EF4-FFF2-40B4-BE49-F238E27FC236}">
                <a16:creationId xmlns:a16="http://schemas.microsoft.com/office/drawing/2014/main" id="{71066E28-D21F-5AB7-D433-847434CEC8E4}"/>
              </a:ext>
            </a:extLst>
          </p:cNvPr>
          <p:cNvPicPr>
            <a:picLocks noChangeAspect="1"/>
          </p:cNvPicPr>
          <p:nvPr/>
        </p:nvPicPr>
        <p:blipFill rotWithShape="1">
          <a:blip r:embed="rId6" cstate="print">
            <a:extLst>
              <a:ext uri="{28A0092B-C50C-407E-A947-70E740481C1C}">
                <a14:useLocalDpi xmlns:a14="http://schemas.microsoft.com/office/drawing/2010/main"/>
              </a:ext>
            </a:extLst>
          </a:blip>
          <a:srcRect/>
          <a:stretch/>
        </p:blipFill>
        <p:spPr>
          <a:xfrm>
            <a:off x="5231954" y="4267867"/>
            <a:ext cx="1641267" cy="597954"/>
          </a:xfrm>
          <a:prstGeom prst="rect">
            <a:avLst/>
          </a:prstGeom>
        </p:spPr>
      </p:pic>
      <p:pic>
        <p:nvPicPr>
          <p:cNvPr id="1069" name="Picture 4" descr="Image result for happiest minds">
            <a:extLst>
              <a:ext uri="{FF2B5EF4-FFF2-40B4-BE49-F238E27FC236}">
                <a16:creationId xmlns:a16="http://schemas.microsoft.com/office/drawing/2014/main" id="{90CB917B-FD3F-98A9-694A-50A268E36628}"/>
              </a:ext>
            </a:extLst>
          </p:cNvPr>
          <p:cNvPicPr>
            <a:picLocks noChangeAspect="1" noChangeArrowheads="1"/>
          </p:cNvPicPr>
          <p:nvPr/>
        </p:nvPicPr>
        <p:blipFill>
          <a:blip r:embed="rId7">
            <a:extLst>
              <a:ext uri="{28A0092B-C50C-407E-A947-70E740481C1C}">
                <a14:useLocalDpi xmlns:a14="http://schemas.microsoft.com/office/drawing/2010/main"/>
              </a:ext>
            </a:extLst>
          </a:blip>
          <a:srcRect/>
          <a:stretch>
            <a:fillRect/>
          </a:stretch>
        </p:blipFill>
        <p:spPr bwMode="auto">
          <a:xfrm>
            <a:off x="3293643" y="2980056"/>
            <a:ext cx="1567055" cy="708459"/>
          </a:xfrm>
          <a:prstGeom prst="rect">
            <a:avLst/>
          </a:prstGeom>
          <a:noFill/>
          <a:extLst>
            <a:ext uri="{909E8E84-426E-40DD-AFC4-6F175D3DCCD1}">
              <a14:hiddenFill xmlns:a14="http://schemas.microsoft.com/office/drawing/2010/main">
                <a:solidFill>
                  <a:srgbClr val="FFFFFF"/>
                </a:solidFill>
              </a14:hiddenFill>
            </a:ext>
          </a:extLst>
        </p:spPr>
      </p:pic>
      <p:pic>
        <p:nvPicPr>
          <p:cNvPr id="1070" name="Picture 6" descr="Image result for next gen healthcare">
            <a:extLst>
              <a:ext uri="{FF2B5EF4-FFF2-40B4-BE49-F238E27FC236}">
                <a16:creationId xmlns:a16="http://schemas.microsoft.com/office/drawing/2014/main" id="{D4D32A08-2F7C-8603-DA58-ABD9A38829F4}"/>
              </a:ext>
            </a:extLst>
          </p:cNvPr>
          <p:cNvPicPr>
            <a:picLocks noChangeAspect="1" noChangeArrowheads="1"/>
          </p:cNvPicPr>
          <p:nvPr/>
        </p:nvPicPr>
        <p:blipFill rotWithShape="1">
          <a:blip r:embed="rId8" cstate="print">
            <a:extLst>
              <a:ext uri="{28A0092B-C50C-407E-A947-70E740481C1C}">
                <a14:useLocalDpi xmlns:a14="http://schemas.microsoft.com/office/drawing/2010/main"/>
              </a:ext>
            </a:extLst>
          </a:blip>
          <a:srcRect/>
          <a:stretch/>
        </p:blipFill>
        <p:spPr bwMode="auto">
          <a:xfrm>
            <a:off x="7244478" y="2860203"/>
            <a:ext cx="1567055" cy="720797"/>
          </a:xfrm>
          <a:prstGeom prst="rect">
            <a:avLst/>
          </a:prstGeom>
          <a:noFill/>
          <a:extLst>
            <a:ext uri="{909E8E84-426E-40DD-AFC4-6F175D3DCCD1}">
              <a14:hiddenFill xmlns:a14="http://schemas.microsoft.com/office/drawing/2010/main">
                <a:solidFill>
                  <a:srgbClr val="FFFFFF"/>
                </a:solidFill>
              </a14:hiddenFill>
            </a:ext>
          </a:extLst>
        </p:spPr>
      </p:pic>
      <p:pic>
        <p:nvPicPr>
          <p:cNvPr id="1071" name="Picture 4" descr="Renault-Nissan to scale down production at Chennai plant">
            <a:extLst>
              <a:ext uri="{FF2B5EF4-FFF2-40B4-BE49-F238E27FC236}">
                <a16:creationId xmlns:a16="http://schemas.microsoft.com/office/drawing/2014/main" id="{740D4C53-1972-AB6D-E84E-1D8323F7C447}"/>
              </a:ext>
            </a:extLst>
          </p:cNvPr>
          <p:cNvPicPr>
            <a:picLocks noChangeAspect="1" noChangeArrowheads="1"/>
          </p:cNvPicPr>
          <p:nvPr/>
        </p:nvPicPr>
        <p:blipFill rotWithShape="1">
          <a:blip r:embed="rId9" cstate="print">
            <a:extLst>
              <a:ext uri="{28A0092B-C50C-407E-A947-70E740481C1C}">
                <a14:useLocalDpi xmlns:a14="http://schemas.microsoft.com/office/drawing/2010/main"/>
              </a:ext>
            </a:extLst>
          </a:blip>
          <a:srcRect/>
          <a:stretch/>
        </p:blipFill>
        <p:spPr bwMode="auto">
          <a:xfrm>
            <a:off x="7247464" y="1609264"/>
            <a:ext cx="1567055" cy="496223"/>
          </a:xfrm>
          <a:prstGeom prst="rect">
            <a:avLst/>
          </a:prstGeom>
          <a:noFill/>
          <a:extLst>
            <a:ext uri="{909E8E84-426E-40DD-AFC4-6F175D3DCCD1}">
              <a14:hiddenFill xmlns:a14="http://schemas.microsoft.com/office/drawing/2010/main">
                <a:solidFill>
                  <a:srgbClr val="FFFFFF"/>
                </a:solidFill>
              </a14:hiddenFill>
            </a:ext>
          </a:extLst>
        </p:spPr>
      </p:pic>
      <p:pic>
        <p:nvPicPr>
          <p:cNvPr id="1072" name="Picture 8" descr="Verizon: Wireless, Internet, TV and Phone Services | Official Site">
            <a:extLst>
              <a:ext uri="{FF2B5EF4-FFF2-40B4-BE49-F238E27FC236}">
                <a16:creationId xmlns:a16="http://schemas.microsoft.com/office/drawing/2014/main" id="{B80870EA-AF04-7D17-5696-16B09A2C1A50}"/>
              </a:ext>
            </a:extLst>
          </p:cNvPr>
          <p:cNvPicPr>
            <a:picLocks noChangeAspect="1" noChangeArrowheads="1"/>
          </p:cNvPicPr>
          <p:nvPr/>
        </p:nvPicPr>
        <p:blipFill>
          <a:blip r:embed="rId10" cstate="print">
            <a:extLst>
              <a:ext uri="{28A0092B-C50C-407E-A947-70E740481C1C}">
                <a14:useLocalDpi xmlns:a14="http://schemas.microsoft.com/office/drawing/2010/main"/>
              </a:ext>
            </a:extLst>
          </a:blip>
          <a:srcRect/>
          <a:stretch>
            <a:fillRect/>
          </a:stretch>
        </p:blipFill>
        <p:spPr bwMode="auto">
          <a:xfrm>
            <a:off x="9219483" y="1684476"/>
            <a:ext cx="1567055" cy="348966"/>
          </a:xfrm>
          <a:prstGeom prst="rect">
            <a:avLst/>
          </a:prstGeom>
          <a:noFill/>
          <a:extLst>
            <a:ext uri="{909E8E84-426E-40DD-AFC4-6F175D3DCCD1}">
              <a14:hiddenFill xmlns:a14="http://schemas.microsoft.com/office/drawing/2010/main">
                <a:solidFill>
                  <a:srgbClr val="FFFFFF"/>
                </a:solidFill>
              </a14:hiddenFill>
            </a:ext>
          </a:extLst>
        </p:spPr>
      </p:pic>
      <p:pic>
        <p:nvPicPr>
          <p:cNvPr id="1073" name="Picture 10" descr="Altimetrik Off Campus Referral Drive 2020 for Engineering Freshers">
            <a:extLst>
              <a:ext uri="{FF2B5EF4-FFF2-40B4-BE49-F238E27FC236}">
                <a16:creationId xmlns:a16="http://schemas.microsoft.com/office/drawing/2014/main" id="{7F5A8CD5-E4C9-7633-DA34-BFAD384C4D10}"/>
              </a:ext>
            </a:extLst>
          </p:cNvPr>
          <p:cNvPicPr>
            <a:picLocks noChangeAspect="1" noChangeArrowheads="1"/>
          </p:cNvPicPr>
          <p:nvPr/>
        </p:nvPicPr>
        <p:blipFill rotWithShape="1">
          <a:blip r:embed="rId11" cstate="print">
            <a:extLst>
              <a:ext uri="{28A0092B-C50C-407E-A947-70E740481C1C}">
                <a14:useLocalDpi xmlns:a14="http://schemas.microsoft.com/office/drawing/2010/main"/>
              </a:ext>
            </a:extLst>
          </a:blip>
          <a:srcRect t="29948" b="26258"/>
          <a:stretch/>
        </p:blipFill>
        <p:spPr bwMode="auto">
          <a:xfrm>
            <a:off x="3293643" y="4267867"/>
            <a:ext cx="1567055" cy="686266"/>
          </a:xfrm>
          <a:prstGeom prst="rect">
            <a:avLst/>
          </a:prstGeom>
          <a:noFill/>
          <a:extLst>
            <a:ext uri="{909E8E84-426E-40DD-AFC4-6F175D3DCCD1}">
              <a14:hiddenFill xmlns:a14="http://schemas.microsoft.com/office/drawing/2010/main">
                <a:solidFill>
                  <a:srgbClr val="FFFFFF"/>
                </a:solidFill>
              </a14:hiddenFill>
            </a:ext>
          </a:extLst>
        </p:spPr>
      </p:pic>
      <p:pic>
        <p:nvPicPr>
          <p:cNvPr id="1074" name="Picture 12" descr="Enterprise Integration &amp; IoT Platform | Software AG">
            <a:extLst>
              <a:ext uri="{FF2B5EF4-FFF2-40B4-BE49-F238E27FC236}">
                <a16:creationId xmlns:a16="http://schemas.microsoft.com/office/drawing/2014/main" id="{32588986-C1D8-2BCD-747D-EFFDB17C04B8}"/>
              </a:ext>
            </a:extLst>
          </p:cNvPr>
          <p:cNvPicPr>
            <a:picLocks noChangeAspect="1" noChangeArrowheads="1"/>
          </p:cNvPicPr>
          <p:nvPr/>
        </p:nvPicPr>
        <p:blipFill>
          <a:blip r:embed="rId12" cstate="print">
            <a:extLst>
              <a:ext uri="{28A0092B-C50C-407E-A947-70E740481C1C}">
                <a14:useLocalDpi xmlns:a14="http://schemas.microsoft.com/office/drawing/2010/main"/>
              </a:ext>
            </a:extLst>
          </a:blip>
          <a:srcRect/>
          <a:stretch>
            <a:fillRect/>
          </a:stretch>
        </p:blipFill>
        <p:spPr bwMode="auto">
          <a:xfrm>
            <a:off x="5276064" y="3134640"/>
            <a:ext cx="1567055" cy="274307"/>
          </a:xfrm>
          <a:prstGeom prst="rect">
            <a:avLst/>
          </a:prstGeom>
          <a:noFill/>
          <a:extLst>
            <a:ext uri="{909E8E84-426E-40DD-AFC4-6F175D3DCCD1}">
              <a14:hiddenFill xmlns:a14="http://schemas.microsoft.com/office/drawing/2010/main">
                <a:solidFill>
                  <a:srgbClr val="FFFFFF"/>
                </a:solidFill>
              </a14:hiddenFill>
            </a:ext>
          </a:extLst>
        </p:spPr>
      </p:pic>
      <p:pic>
        <p:nvPicPr>
          <p:cNvPr id="1075" name="Picture 14" descr="IT services &amp; consulting company | Inspirisys">
            <a:extLst>
              <a:ext uri="{FF2B5EF4-FFF2-40B4-BE49-F238E27FC236}">
                <a16:creationId xmlns:a16="http://schemas.microsoft.com/office/drawing/2014/main" id="{BD26A0DD-B0D4-EBC9-853C-D0A1EABA844A}"/>
              </a:ext>
            </a:extLst>
          </p:cNvPr>
          <p:cNvPicPr>
            <a:picLocks noChangeAspect="1" noChangeArrowheads="1"/>
          </p:cNvPicPr>
          <p:nvPr/>
        </p:nvPicPr>
        <p:blipFill rotWithShape="1">
          <a:blip r:embed="rId13" cstate="print">
            <a:extLst>
              <a:ext uri="{28A0092B-C50C-407E-A947-70E740481C1C}">
                <a14:useLocalDpi xmlns:a14="http://schemas.microsoft.com/office/drawing/2010/main"/>
              </a:ext>
            </a:extLst>
          </a:blip>
          <a:srcRect t="30859" b="24536"/>
          <a:stretch/>
        </p:blipFill>
        <p:spPr bwMode="auto">
          <a:xfrm>
            <a:off x="7148983" y="4300339"/>
            <a:ext cx="1741172" cy="621321"/>
          </a:xfrm>
          <a:prstGeom prst="rect">
            <a:avLst/>
          </a:prstGeom>
          <a:noFill/>
          <a:extLst>
            <a:ext uri="{909E8E84-426E-40DD-AFC4-6F175D3DCCD1}">
              <a14:hiddenFill xmlns:a14="http://schemas.microsoft.com/office/drawing/2010/main">
                <a:solidFill>
                  <a:srgbClr val="FFFFFF"/>
                </a:solidFill>
              </a14:hiddenFill>
            </a:ext>
          </a:extLst>
        </p:spPr>
      </p:pic>
      <p:pic>
        <p:nvPicPr>
          <p:cNvPr id="1076" name="Picture 22" descr="Chargebee Unveils Features to Improve Revenue Recognition and Optimize  Revenue Operations for Subscription-Based Businesses">
            <a:extLst>
              <a:ext uri="{FF2B5EF4-FFF2-40B4-BE49-F238E27FC236}">
                <a16:creationId xmlns:a16="http://schemas.microsoft.com/office/drawing/2014/main" id="{F77D0BD6-E9AB-ACE1-8DAA-B2B167DD95CF}"/>
              </a:ext>
            </a:extLst>
          </p:cNvPr>
          <p:cNvPicPr>
            <a:picLocks noChangeAspect="1" noChangeArrowheads="1"/>
          </p:cNvPicPr>
          <p:nvPr/>
        </p:nvPicPr>
        <p:blipFill>
          <a:blip r:embed="rId14">
            <a:extLst>
              <a:ext uri="{28A0092B-C50C-407E-A947-70E740481C1C}">
                <a14:useLocalDpi xmlns:a14="http://schemas.microsoft.com/office/drawing/2010/main"/>
              </a:ext>
            </a:extLst>
          </a:blip>
          <a:srcRect/>
          <a:stretch>
            <a:fillRect/>
          </a:stretch>
        </p:blipFill>
        <p:spPr bwMode="auto">
          <a:xfrm>
            <a:off x="9215542" y="4307297"/>
            <a:ext cx="1567055" cy="668610"/>
          </a:xfrm>
          <a:prstGeom prst="rect">
            <a:avLst/>
          </a:prstGeom>
          <a:noFill/>
          <a:extLst>
            <a:ext uri="{909E8E84-426E-40DD-AFC4-6F175D3DCCD1}">
              <a14:hiddenFill xmlns:a14="http://schemas.microsoft.com/office/drawing/2010/main">
                <a:solidFill>
                  <a:srgbClr val="FFFFFF"/>
                </a:solidFill>
              </a14:hiddenFill>
            </a:ext>
          </a:extLst>
        </p:spPr>
      </p:pic>
      <p:pic>
        <p:nvPicPr>
          <p:cNvPr id="1077" name="Picture 24" descr="First source Solutions Limited - Senior Associate - Chennai">
            <a:extLst>
              <a:ext uri="{FF2B5EF4-FFF2-40B4-BE49-F238E27FC236}">
                <a16:creationId xmlns:a16="http://schemas.microsoft.com/office/drawing/2014/main" id="{4B61A46F-2263-7774-3A3F-6BFAE3DBC423}"/>
              </a:ext>
            </a:extLst>
          </p:cNvPr>
          <p:cNvPicPr>
            <a:picLocks noChangeAspect="1" noChangeArrowheads="1"/>
          </p:cNvPicPr>
          <p:nvPr/>
        </p:nvPicPr>
        <p:blipFill rotWithShape="1">
          <a:blip r:embed="rId15" cstate="print">
            <a:extLst>
              <a:ext uri="{28A0092B-C50C-407E-A947-70E740481C1C}">
                <a14:useLocalDpi xmlns:a14="http://schemas.microsoft.com/office/drawing/2010/main"/>
              </a:ext>
            </a:extLst>
          </a:blip>
          <a:srcRect/>
          <a:stretch/>
        </p:blipFill>
        <p:spPr bwMode="auto">
          <a:xfrm>
            <a:off x="1292982" y="5459044"/>
            <a:ext cx="1567055" cy="888410"/>
          </a:xfrm>
          <a:prstGeom prst="rect">
            <a:avLst/>
          </a:prstGeom>
          <a:noFill/>
          <a:extLst>
            <a:ext uri="{909E8E84-426E-40DD-AFC4-6F175D3DCCD1}">
              <a14:hiddenFill xmlns:a14="http://schemas.microsoft.com/office/drawing/2010/main">
                <a:solidFill>
                  <a:srgbClr val="FFFFFF"/>
                </a:solidFill>
              </a14:hiddenFill>
            </a:ext>
          </a:extLst>
        </p:spPr>
      </p:pic>
      <p:pic>
        <p:nvPicPr>
          <p:cNvPr id="1078" name="Picture 26" descr="Course5 | Transformative intelligence">
            <a:extLst>
              <a:ext uri="{FF2B5EF4-FFF2-40B4-BE49-F238E27FC236}">
                <a16:creationId xmlns:a16="http://schemas.microsoft.com/office/drawing/2014/main" id="{B5862D75-D042-140D-E38B-5E68887A3653}"/>
              </a:ext>
            </a:extLst>
          </p:cNvPr>
          <p:cNvPicPr>
            <a:picLocks noChangeAspect="1" noChangeArrowheads="1"/>
          </p:cNvPicPr>
          <p:nvPr/>
        </p:nvPicPr>
        <p:blipFill>
          <a:blip r:embed="rId16" cstate="print">
            <a:extLst>
              <a:ext uri="{28A0092B-C50C-407E-A947-70E740481C1C}">
                <a14:useLocalDpi xmlns:a14="http://schemas.microsoft.com/office/drawing/2010/main"/>
              </a:ext>
            </a:extLst>
          </a:blip>
          <a:srcRect/>
          <a:stretch>
            <a:fillRect/>
          </a:stretch>
        </p:blipFill>
        <p:spPr bwMode="auto">
          <a:xfrm>
            <a:off x="3293643" y="5703229"/>
            <a:ext cx="1567055" cy="400040"/>
          </a:xfrm>
          <a:prstGeom prst="rect">
            <a:avLst/>
          </a:prstGeom>
          <a:noFill/>
          <a:extLst>
            <a:ext uri="{909E8E84-426E-40DD-AFC4-6F175D3DCCD1}">
              <a14:hiddenFill xmlns:a14="http://schemas.microsoft.com/office/drawing/2010/main">
                <a:solidFill>
                  <a:srgbClr val="FFFFFF"/>
                </a:solidFill>
              </a14:hiddenFill>
            </a:ext>
          </a:extLst>
        </p:spPr>
      </p:pic>
      <p:pic>
        <p:nvPicPr>
          <p:cNvPr id="1079" name="Picture 28" descr="Meredith">
            <a:extLst>
              <a:ext uri="{FF2B5EF4-FFF2-40B4-BE49-F238E27FC236}">
                <a16:creationId xmlns:a16="http://schemas.microsoft.com/office/drawing/2014/main" id="{0CDB3BA8-0646-7C72-8C35-4924AEE6A938}"/>
              </a:ext>
            </a:extLst>
          </p:cNvPr>
          <p:cNvPicPr>
            <a:picLocks noChangeAspect="1" noChangeArrowheads="1"/>
          </p:cNvPicPr>
          <p:nvPr/>
        </p:nvPicPr>
        <p:blipFill>
          <a:blip r:embed="rId17">
            <a:extLst>
              <a:ext uri="{28A0092B-C50C-407E-A947-70E740481C1C}">
                <a14:useLocalDpi xmlns:a14="http://schemas.microsoft.com/office/drawing/2010/main"/>
              </a:ext>
            </a:extLst>
          </a:blip>
          <a:srcRect/>
          <a:stretch>
            <a:fillRect/>
          </a:stretch>
        </p:blipFill>
        <p:spPr bwMode="auto">
          <a:xfrm>
            <a:off x="5231954" y="5719239"/>
            <a:ext cx="1567055" cy="368021"/>
          </a:xfrm>
          <a:prstGeom prst="rect">
            <a:avLst/>
          </a:prstGeom>
          <a:noFill/>
          <a:extLst>
            <a:ext uri="{909E8E84-426E-40DD-AFC4-6F175D3DCCD1}">
              <a14:hiddenFill xmlns:a14="http://schemas.microsoft.com/office/drawing/2010/main">
                <a:solidFill>
                  <a:srgbClr val="FFFFFF"/>
                </a:solidFill>
              </a14:hiddenFill>
            </a:ext>
          </a:extLst>
        </p:spPr>
      </p:pic>
      <p:pic>
        <p:nvPicPr>
          <p:cNvPr id="1080" name="Picture 4" descr="Equitas Small Finance Bank IPO opens today for subscription: Everything you  need to know">
            <a:extLst>
              <a:ext uri="{FF2B5EF4-FFF2-40B4-BE49-F238E27FC236}">
                <a16:creationId xmlns:a16="http://schemas.microsoft.com/office/drawing/2014/main" id="{93EC491E-9FDC-D504-229F-20EF80CFE604}"/>
              </a:ext>
            </a:extLst>
          </p:cNvPr>
          <p:cNvPicPr>
            <a:picLocks noChangeAspect="1" noChangeArrowheads="1"/>
          </p:cNvPicPr>
          <p:nvPr/>
        </p:nvPicPr>
        <p:blipFill>
          <a:blip r:embed="rId18">
            <a:extLst>
              <a:ext uri="{28A0092B-C50C-407E-A947-70E740481C1C}">
                <a14:useLocalDpi xmlns:a14="http://schemas.microsoft.com/office/drawing/2010/main"/>
              </a:ext>
            </a:extLst>
          </a:blip>
          <a:srcRect/>
          <a:stretch>
            <a:fillRect/>
          </a:stretch>
        </p:blipFill>
        <p:spPr bwMode="auto">
          <a:xfrm>
            <a:off x="9215541" y="2781090"/>
            <a:ext cx="1567055" cy="869429"/>
          </a:xfrm>
          <a:prstGeom prst="rect">
            <a:avLst/>
          </a:prstGeom>
          <a:noFill/>
          <a:extLst>
            <a:ext uri="{909E8E84-426E-40DD-AFC4-6F175D3DCCD1}">
              <a14:hiddenFill xmlns:a14="http://schemas.microsoft.com/office/drawing/2010/main">
                <a:solidFill>
                  <a:srgbClr val="FFFFFF"/>
                </a:solidFill>
              </a14:hiddenFill>
            </a:ext>
          </a:extLst>
        </p:spPr>
      </p:pic>
      <p:pic>
        <p:nvPicPr>
          <p:cNvPr id="1081" name="Picture 6" descr="Foodhub - Crunchbase Company Profile &amp;amp; Funding">
            <a:extLst>
              <a:ext uri="{FF2B5EF4-FFF2-40B4-BE49-F238E27FC236}">
                <a16:creationId xmlns:a16="http://schemas.microsoft.com/office/drawing/2014/main" id="{4D6C039D-AA96-1F5B-783B-78AFC00DA8CC}"/>
              </a:ext>
            </a:extLst>
          </p:cNvPr>
          <p:cNvPicPr>
            <a:picLocks noChangeAspect="1" noChangeArrowheads="1"/>
          </p:cNvPicPr>
          <p:nvPr/>
        </p:nvPicPr>
        <p:blipFill rotWithShape="1">
          <a:blip r:embed="rId19" cstate="print">
            <a:extLst>
              <a:ext uri="{28A0092B-C50C-407E-A947-70E740481C1C}">
                <a14:useLocalDpi xmlns:a14="http://schemas.microsoft.com/office/drawing/2010/main"/>
              </a:ext>
            </a:extLst>
          </a:blip>
          <a:srcRect t="17907" b="15426"/>
          <a:stretch/>
        </p:blipFill>
        <p:spPr bwMode="auto">
          <a:xfrm>
            <a:off x="9346130" y="5481093"/>
            <a:ext cx="1305879" cy="870586"/>
          </a:xfrm>
          <a:prstGeom prst="rect">
            <a:avLst/>
          </a:prstGeom>
          <a:noFill/>
          <a:extLst>
            <a:ext uri="{909E8E84-426E-40DD-AFC4-6F175D3DCCD1}">
              <a14:hiddenFill xmlns:a14="http://schemas.microsoft.com/office/drawing/2010/main">
                <a:solidFill>
                  <a:srgbClr val="FFFFFF"/>
                </a:solidFill>
              </a14:hiddenFill>
            </a:ext>
          </a:extLst>
        </p:spPr>
      </p:pic>
      <p:pic>
        <p:nvPicPr>
          <p:cNvPr id="1082" name="Picture 8" descr="Azentio">
            <a:extLst>
              <a:ext uri="{FF2B5EF4-FFF2-40B4-BE49-F238E27FC236}">
                <a16:creationId xmlns:a16="http://schemas.microsoft.com/office/drawing/2014/main" id="{0148F217-C2E7-F5B4-D494-AC3EB0AB541F}"/>
              </a:ext>
            </a:extLst>
          </p:cNvPr>
          <p:cNvPicPr>
            <a:picLocks noChangeAspect="1" noChangeArrowheads="1"/>
          </p:cNvPicPr>
          <p:nvPr/>
        </p:nvPicPr>
        <p:blipFill>
          <a:blip r:embed="rId20" cstate="print">
            <a:extLst>
              <a:ext uri="{28A0092B-C50C-407E-A947-70E740481C1C}">
                <a14:useLocalDpi xmlns:a14="http://schemas.microsoft.com/office/drawing/2010/main"/>
              </a:ext>
            </a:extLst>
          </a:blip>
          <a:srcRect/>
          <a:stretch>
            <a:fillRect/>
          </a:stretch>
        </p:blipFill>
        <p:spPr bwMode="auto">
          <a:xfrm>
            <a:off x="7271725" y="5796078"/>
            <a:ext cx="1567055" cy="240616"/>
          </a:xfrm>
          <a:prstGeom prst="rect">
            <a:avLst/>
          </a:prstGeom>
          <a:noFill/>
          <a:extLst>
            <a:ext uri="{909E8E84-426E-40DD-AFC4-6F175D3DCCD1}">
              <a14:hiddenFill xmlns:a14="http://schemas.microsoft.com/office/drawing/2010/main">
                <a:solidFill>
                  <a:srgbClr val="FFFFFF"/>
                </a:solidFill>
              </a14:hiddenFill>
            </a:ext>
          </a:extLst>
        </p:spPr>
      </p:pic>
      <p:pic>
        <p:nvPicPr>
          <p:cNvPr id="1083" name="Picture 18" descr="The India Cements Limited">
            <a:extLst>
              <a:ext uri="{FF2B5EF4-FFF2-40B4-BE49-F238E27FC236}">
                <a16:creationId xmlns:a16="http://schemas.microsoft.com/office/drawing/2014/main" id="{01FE0ABD-533D-75AB-5AB4-DE1DAE082587}"/>
              </a:ext>
            </a:extLst>
          </p:cNvPr>
          <p:cNvPicPr>
            <a:picLocks noChangeAspect="1" noChangeArrowheads="1"/>
          </p:cNvPicPr>
          <p:nvPr/>
        </p:nvPicPr>
        <p:blipFill rotWithShape="1">
          <a:blip r:embed="rId21" cstate="print">
            <a:extLst>
              <a:ext uri="{28A0092B-C50C-407E-A947-70E740481C1C}">
                <a14:useLocalDpi xmlns:a14="http://schemas.microsoft.com/office/drawing/2010/main"/>
              </a:ext>
            </a:extLst>
          </a:blip>
          <a:srcRect t="13290"/>
          <a:stretch/>
        </p:blipFill>
        <p:spPr bwMode="auto">
          <a:xfrm>
            <a:off x="3293643" y="1478392"/>
            <a:ext cx="1567055" cy="940137"/>
          </a:xfrm>
          <a:prstGeom prst="rect">
            <a:avLst/>
          </a:prstGeom>
          <a:noFill/>
        </p:spPr>
      </p:pic>
      <p:pic>
        <p:nvPicPr>
          <p:cNvPr id="1026" name="Picture 2" descr="Maha Cement Logo Favicon | Maha Cement">
            <a:extLst>
              <a:ext uri="{FF2B5EF4-FFF2-40B4-BE49-F238E27FC236}">
                <a16:creationId xmlns:a16="http://schemas.microsoft.com/office/drawing/2014/main" id="{3E47BBF6-F29C-E9B4-5A18-B35D5A8A1E04}"/>
              </a:ext>
            </a:extLst>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5276064" y="1532496"/>
            <a:ext cx="1562400" cy="8319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30394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Our Accreditations</a:t>
            </a:r>
          </a:p>
        </p:txBody>
      </p:sp>
      <p:sp>
        <p:nvSpPr>
          <p:cNvPr id="20" name="TextBox 19"/>
          <p:cNvSpPr txBox="1"/>
          <p:nvPr/>
        </p:nvSpPr>
        <p:spPr>
          <a:xfrm>
            <a:off x="8656578" y="5229200"/>
            <a:ext cx="1427827" cy="400110"/>
          </a:xfrm>
          <a:prstGeom prst="rect">
            <a:avLst/>
          </a:prstGeom>
          <a:noFill/>
        </p:spPr>
        <p:txBody>
          <a:bodyPr wrap="none" rtlCol="0">
            <a:spAutoFit/>
          </a:bodyPr>
          <a:lstStyle/>
          <a:p>
            <a:r>
              <a:rPr lang="en-IN" sz="2000" dirty="0"/>
              <a:t>Counting…..</a:t>
            </a:r>
          </a:p>
        </p:txBody>
      </p:sp>
      <p:sp>
        <p:nvSpPr>
          <p:cNvPr id="6" name="AutoShape 8" descr="Image result for kobelc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AutoShape 10" descr="Image result for kobelco"/>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1" name="AutoShape 15" descr="Image result for kobelco"/>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2" name="AutoShape 19" descr="Image result for venus home appliances"/>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9" name="AutoShape 21" descr="Image result for venus home appliances"/>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3" name="AutoShape 27" descr="Image result for poorvika logo"/>
          <p:cNvSpPr>
            <a:spLocks noChangeAspect="1" noChangeArrowheads="1"/>
          </p:cNvSpPr>
          <p:nvPr/>
        </p:nvSpPr>
        <p:spPr bwMode="auto">
          <a:xfrm>
            <a:off x="917575" y="6175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 name="AutoShape 2" descr="Image result for aussie specialist"/>
          <p:cNvSpPr>
            <a:spLocks noChangeAspect="1" noChangeArrowheads="1"/>
          </p:cNvSpPr>
          <p:nvPr/>
        </p:nvSpPr>
        <p:spPr bwMode="auto">
          <a:xfrm>
            <a:off x="1069975" y="769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5" name="Picture 4">
            <a:extLst>
              <a:ext uri="{FF2B5EF4-FFF2-40B4-BE49-F238E27FC236}">
                <a16:creationId xmlns:a16="http://schemas.microsoft.com/office/drawing/2014/main" id="{9D1F588B-273F-4B6B-B160-CE52885FB173}"/>
              </a:ext>
            </a:extLst>
          </p:cNvPr>
          <p:cNvPicPr>
            <a:picLocks noChangeAspect="1"/>
          </p:cNvPicPr>
          <p:nvPr/>
        </p:nvPicPr>
        <p:blipFill>
          <a:blip r:embed="rId2"/>
          <a:stretch>
            <a:fillRect/>
          </a:stretch>
        </p:blipFill>
        <p:spPr>
          <a:xfrm>
            <a:off x="3894720" y="2507370"/>
            <a:ext cx="7200000" cy="1843260"/>
          </a:xfrm>
          <a:prstGeom prst="rect">
            <a:avLst/>
          </a:prstGeom>
        </p:spPr>
      </p:pic>
      <p:pic>
        <p:nvPicPr>
          <p:cNvPr id="10" name="Picture 4" descr="IATA Logo PNG Transparent &amp; SVG Vector - Freebie Supply">
            <a:extLst>
              <a:ext uri="{FF2B5EF4-FFF2-40B4-BE49-F238E27FC236}">
                <a16:creationId xmlns:a16="http://schemas.microsoft.com/office/drawing/2014/main" id="{4AD80AE6-A5BF-4D50-8B0B-F327663D212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02015" y="2169000"/>
            <a:ext cx="2520000" cy="252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72610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Contact</a:t>
            </a:r>
          </a:p>
        </p:txBody>
      </p:sp>
      <p:sp>
        <p:nvSpPr>
          <p:cNvPr id="3" name="Content Placeholder 2"/>
          <p:cNvSpPr>
            <a:spLocks noGrp="1"/>
          </p:cNvSpPr>
          <p:nvPr>
            <p:ph idx="1"/>
          </p:nvPr>
        </p:nvSpPr>
        <p:spPr/>
        <p:txBody>
          <a:bodyPr>
            <a:noAutofit/>
          </a:bodyPr>
          <a:lstStyle/>
          <a:p>
            <a:pPr lvl="1" algn="just">
              <a:buFont typeface="Wingdings" pitchFamily="2" charset="2"/>
              <a:buChar char="Ø"/>
            </a:pPr>
            <a:r>
              <a:rPr lang="en-US" sz="1600" b="1" dirty="0"/>
              <a:t>HO: CHENNAI</a:t>
            </a:r>
          </a:p>
          <a:p>
            <a:pPr lvl="2" algn="just">
              <a:buNone/>
            </a:pPr>
            <a:r>
              <a:rPr lang="en-US" sz="1600" b="1" dirty="0"/>
              <a:t>LGT Holidays</a:t>
            </a:r>
          </a:p>
          <a:p>
            <a:pPr lvl="2" algn="just">
              <a:buNone/>
            </a:pPr>
            <a:r>
              <a:rPr lang="en-US" sz="1600" dirty="0"/>
              <a:t>LGT Business Connextions Pvt Ltd</a:t>
            </a:r>
          </a:p>
          <a:p>
            <a:pPr lvl="2" algn="just">
              <a:buClr>
                <a:srgbClr val="DDDDDD"/>
              </a:buClr>
              <a:buFont typeface="Calibri" pitchFamily="34" charset="0"/>
              <a:buNone/>
            </a:pPr>
            <a:r>
              <a:rPr lang="en-US" sz="1600" dirty="0">
                <a:solidFill>
                  <a:prstClr val="black">
                    <a:lumMod val="75000"/>
                    <a:lumOff val="25000"/>
                  </a:prstClr>
                </a:solidFill>
                <a:latin typeface="Calibri" panose="020F0502020204030204"/>
              </a:rPr>
              <a:t>New No.38 | Old No.44 | 1st Floor | Brindavan Street Extn </a:t>
            </a:r>
          </a:p>
          <a:p>
            <a:pPr lvl="2" algn="just">
              <a:buClr>
                <a:srgbClr val="DDDDDD"/>
              </a:buClr>
              <a:buFont typeface="Calibri" pitchFamily="34" charset="0"/>
              <a:buNone/>
            </a:pPr>
            <a:r>
              <a:rPr lang="en-US" sz="1600" dirty="0">
                <a:solidFill>
                  <a:prstClr val="black">
                    <a:lumMod val="75000"/>
                    <a:lumOff val="25000"/>
                  </a:prstClr>
                </a:solidFill>
                <a:latin typeface="Calibri" panose="020F0502020204030204"/>
              </a:rPr>
              <a:t>West </a:t>
            </a:r>
            <a:r>
              <a:rPr lang="en-US" sz="1600" dirty="0" err="1">
                <a:solidFill>
                  <a:prstClr val="black">
                    <a:lumMod val="75000"/>
                    <a:lumOff val="25000"/>
                  </a:prstClr>
                </a:solidFill>
                <a:latin typeface="Calibri" panose="020F0502020204030204"/>
              </a:rPr>
              <a:t>Mambalam</a:t>
            </a:r>
            <a:r>
              <a:rPr lang="en-US" sz="1600" dirty="0">
                <a:solidFill>
                  <a:prstClr val="black">
                    <a:lumMod val="75000"/>
                    <a:lumOff val="25000"/>
                  </a:prstClr>
                </a:solidFill>
                <a:latin typeface="Calibri" panose="020F0502020204030204"/>
              </a:rPr>
              <a:t> | Chennai – 600 033 | India</a:t>
            </a:r>
          </a:p>
          <a:p>
            <a:pPr lvl="2" algn="just">
              <a:buNone/>
            </a:pPr>
            <a:r>
              <a:rPr lang="en-US" sz="1600" dirty="0"/>
              <a:t>T: +91 44 4958 5855 </a:t>
            </a:r>
          </a:p>
          <a:p>
            <a:pPr lvl="2" algn="just">
              <a:buNone/>
            </a:pPr>
            <a:r>
              <a:rPr lang="en-US" sz="1600" dirty="0"/>
              <a:t> </a:t>
            </a:r>
            <a:r>
              <a:rPr lang="en-US" sz="1600" dirty="0">
                <a:hlinkClick r:id="rId2"/>
              </a:rPr>
              <a:t>www.lgtholidays.com</a:t>
            </a:r>
            <a:endParaRPr lang="en-US" sz="1600" dirty="0"/>
          </a:p>
          <a:p>
            <a:pPr lvl="2" algn="just">
              <a:buNone/>
            </a:pPr>
            <a:endParaRPr lang="en-US" sz="1600" dirty="0"/>
          </a:p>
          <a:p>
            <a:pPr lvl="1" algn="just">
              <a:buFont typeface="Wingdings" pitchFamily="2" charset="2"/>
              <a:buChar char="Ø"/>
            </a:pPr>
            <a:r>
              <a:rPr lang="en-US" sz="1600" b="1" dirty="0"/>
              <a:t>Branch Office </a:t>
            </a:r>
          </a:p>
          <a:p>
            <a:pPr lvl="2" algn="just">
              <a:buFont typeface="Wingdings" pitchFamily="2" charset="2"/>
              <a:buChar char="Ø"/>
            </a:pPr>
            <a:r>
              <a:rPr lang="en-US" sz="1600" b="1" dirty="0"/>
              <a:t>Bangalore </a:t>
            </a:r>
          </a:p>
          <a:p>
            <a:pPr lvl="2" algn="just">
              <a:buFont typeface="Wingdings" pitchFamily="2" charset="2"/>
              <a:buChar char="Ø"/>
            </a:pPr>
            <a:r>
              <a:rPr lang="en-US" sz="1600" b="1" dirty="0"/>
              <a:t>Cochin</a:t>
            </a:r>
          </a:p>
          <a:p>
            <a:pPr lvl="2" algn="just">
              <a:buFont typeface="Wingdings" pitchFamily="2" charset="2"/>
              <a:buChar char="Ø"/>
            </a:pPr>
            <a:r>
              <a:rPr lang="en-US" sz="1600" b="1" dirty="0"/>
              <a:t>Hyderabad</a:t>
            </a:r>
          </a:p>
        </p:txBody>
      </p:sp>
      <p:pic>
        <p:nvPicPr>
          <p:cNvPr id="43010" name="Picture 2" descr="http://suamaytinhhcm.com/images/Lien-he-voi-sagalink.jpg"/>
          <p:cNvPicPr>
            <a:picLocks noChangeAspect="1" noChangeArrowheads="1"/>
          </p:cNvPicPr>
          <p:nvPr/>
        </p:nvPicPr>
        <p:blipFill>
          <a:blip r:embed="rId3" cstate="print"/>
          <a:srcRect/>
          <a:stretch>
            <a:fillRect/>
          </a:stretch>
        </p:blipFill>
        <p:spPr bwMode="auto">
          <a:xfrm>
            <a:off x="7392144" y="916350"/>
            <a:ext cx="2952750" cy="3267075"/>
          </a:xfrm>
          <a:prstGeom prst="ellipse">
            <a:avLst/>
          </a:prstGeom>
          <a:ln>
            <a:noFill/>
          </a:ln>
          <a:effectLst>
            <a:softEdge rad="112500"/>
          </a:effectLst>
        </p:spPr>
      </p:pic>
    </p:spTree>
    <p:extLst>
      <p:ext uri="{BB962C8B-B14F-4D97-AF65-F5344CB8AC3E}">
        <p14:creationId xmlns:p14="http://schemas.microsoft.com/office/powerpoint/2010/main" val="42237687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04339" y="40641"/>
            <a:ext cx="2759802" cy="2880000"/>
          </a:xfrm>
          <a:prstGeom prst="rect">
            <a:avLst/>
          </a:prstGeom>
        </p:spPr>
      </p:pic>
      <p:grpSp>
        <p:nvGrpSpPr>
          <p:cNvPr id="5" name="Group 4">
            <a:extLst>
              <a:ext uri="{FF2B5EF4-FFF2-40B4-BE49-F238E27FC236}">
                <a16:creationId xmlns:a16="http://schemas.microsoft.com/office/drawing/2014/main" id="{6C923F82-BA4C-4E21-82F9-57C7D725F87C}"/>
              </a:ext>
            </a:extLst>
          </p:cNvPr>
          <p:cNvGrpSpPr/>
          <p:nvPr/>
        </p:nvGrpSpPr>
        <p:grpSpPr>
          <a:xfrm>
            <a:off x="1356479" y="3228190"/>
            <a:ext cx="9540000" cy="907717"/>
            <a:chOff x="1356479" y="3161515"/>
            <a:chExt cx="9540000" cy="907717"/>
          </a:xfrm>
        </p:grpSpPr>
        <p:sp>
          <p:nvSpPr>
            <p:cNvPr id="6" name="Flowchart: Connector 5">
              <a:extLst>
                <a:ext uri="{FF2B5EF4-FFF2-40B4-BE49-F238E27FC236}">
                  <a16:creationId xmlns:a16="http://schemas.microsoft.com/office/drawing/2014/main" id="{70F092E3-00F7-454B-9B89-4EE4FB981EA1}"/>
                </a:ext>
              </a:extLst>
            </p:cNvPr>
            <p:cNvSpPr/>
            <p:nvPr/>
          </p:nvSpPr>
          <p:spPr>
            <a:xfrm>
              <a:off x="5789879" y="3396570"/>
              <a:ext cx="673200" cy="672662"/>
            </a:xfrm>
            <a:prstGeom prst="flowChartConnector">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Rounded Corners 7">
              <a:extLst>
                <a:ext uri="{FF2B5EF4-FFF2-40B4-BE49-F238E27FC236}">
                  <a16:creationId xmlns:a16="http://schemas.microsoft.com/office/drawing/2014/main" id="{0C743246-809E-4C84-9A50-8C9C3DE9156C}"/>
                </a:ext>
              </a:extLst>
            </p:cNvPr>
            <p:cNvSpPr/>
            <p:nvPr/>
          </p:nvSpPr>
          <p:spPr>
            <a:xfrm>
              <a:off x="1356479" y="3161515"/>
              <a:ext cx="9540000" cy="672662"/>
            </a:xfrm>
            <a:prstGeom prst="roundRect">
              <a:avLst>
                <a:gd name="adj" fmla="val 17650"/>
              </a:avLst>
            </a:prstGeom>
            <a:solidFill>
              <a:schemeClr val="tx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lumMod val="95000"/>
                    </a:schemeClr>
                  </a:solidFill>
                </a:rPr>
                <a:t>LGT Business </a:t>
              </a:r>
              <a:r>
                <a:rPr lang="en-US" dirty="0" err="1">
                  <a:solidFill>
                    <a:schemeClr val="bg1">
                      <a:lumMod val="95000"/>
                    </a:schemeClr>
                  </a:solidFill>
                </a:rPr>
                <a:t>Connextions</a:t>
              </a:r>
              <a:r>
                <a:rPr lang="en-US" dirty="0">
                  <a:solidFill>
                    <a:schemeClr val="bg1">
                      <a:lumMod val="95000"/>
                    </a:schemeClr>
                  </a:solidFill>
                </a:rPr>
                <a:t> Pvt Ltd</a:t>
              </a:r>
            </a:p>
          </p:txBody>
        </p:sp>
      </p:grpSp>
      <p:sp>
        <p:nvSpPr>
          <p:cNvPr id="9" name="Rectangle: Top Corners Rounded 8">
            <a:extLst>
              <a:ext uri="{FF2B5EF4-FFF2-40B4-BE49-F238E27FC236}">
                <a16:creationId xmlns:a16="http://schemas.microsoft.com/office/drawing/2014/main" id="{CD1D77CF-9D0B-438A-978F-8D210815C4A2}"/>
              </a:ext>
            </a:extLst>
          </p:cNvPr>
          <p:cNvSpPr/>
          <p:nvPr/>
        </p:nvSpPr>
        <p:spPr>
          <a:xfrm rot="10800000">
            <a:off x="1097280" y="3732901"/>
            <a:ext cx="10058400" cy="2720450"/>
          </a:xfrm>
          <a:prstGeom prst="round2SameRect">
            <a:avLst/>
          </a:prstGeom>
          <a:gradFill flip="none" rotWithShape="1">
            <a:gsLst>
              <a:gs pos="35000">
                <a:schemeClr val="accent3">
                  <a:lumMod val="5000"/>
                  <a:lumOff val="95000"/>
                </a:schemeClr>
              </a:gs>
              <a:gs pos="90000">
                <a:schemeClr val="bg1">
                  <a:lumMod val="85000"/>
                </a:schemeClr>
              </a:gs>
              <a:gs pos="100000">
                <a:schemeClr val="accent3">
                  <a:lumMod val="30000"/>
                  <a:lumOff val="70000"/>
                </a:schemeClr>
              </a:gs>
            </a:gsLst>
            <a:lin ang="5400000" scaled="1"/>
            <a:tileRect/>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lang="en-IN" dirty="0"/>
          </a:p>
        </p:txBody>
      </p:sp>
      <p:sp>
        <p:nvSpPr>
          <p:cNvPr id="10" name="Rectangle: Rounded Corners 9">
            <a:extLst>
              <a:ext uri="{FF2B5EF4-FFF2-40B4-BE49-F238E27FC236}">
                <a16:creationId xmlns:a16="http://schemas.microsoft.com/office/drawing/2014/main" id="{FDEF6CDC-5189-4942-8254-F7244DFBD9A2}"/>
              </a:ext>
            </a:extLst>
          </p:cNvPr>
          <p:cNvSpPr/>
          <p:nvPr/>
        </p:nvSpPr>
        <p:spPr>
          <a:xfrm>
            <a:off x="10383520" y="40641"/>
            <a:ext cx="1574800" cy="1239520"/>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ectangle: Rounded Corners 10">
            <a:extLst>
              <a:ext uri="{FF2B5EF4-FFF2-40B4-BE49-F238E27FC236}">
                <a16:creationId xmlns:a16="http://schemas.microsoft.com/office/drawing/2014/main" id="{ADCFD683-73B6-4E3A-8D7E-17C006C0FE5F}"/>
              </a:ext>
            </a:extLst>
          </p:cNvPr>
          <p:cNvSpPr/>
          <p:nvPr/>
        </p:nvSpPr>
        <p:spPr>
          <a:xfrm>
            <a:off x="10160" y="223520"/>
            <a:ext cx="1574800" cy="958355"/>
          </a:xfrm>
          <a:prstGeom prst="roundRect">
            <a:avLst>
              <a:gd name="adj" fmla="val 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3" name="TextBox 12">
            <a:extLst>
              <a:ext uri="{FF2B5EF4-FFF2-40B4-BE49-F238E27FC236}">
                <a16:creationId xmlns:a16="http://schemas.microsoft.com/office/drawing/2014/main" id="{63AE6D36-9400-4522-9C74-4EF8AAEE911B}"/>
              </a:ext>
            </a:extLst>
          </p:cNvPr>
          <p:cNvSpPr txBox="1"/>
          <p:nvPr/>
        </p:nvSpPr>
        <p:spPr>
          <a:xfrm>
            <a:off x="1437640" y="3867299"/>
            <a:ext cx="10825480" cy="2542363"/>
          </a:xfrm>
          <a:prstGeom prst="rect">
            <a:avLst/>
          </a:prstGeom>
          <a:noFill/>
        </p:spPr>
        <p:txBody>
          <a:bodyPr wrap="square" rtlCol="0">
            <a:spAutoFit/>
          </a:bodyPr>
          <a:lstStyle/>
          <a:p>
            <a:pPr>
              <a:lnSpc>
                <a:spcPct val="150000"/>
              </a:lnSpc>
            </a:pPr>
            <a:r>
              <a:rPr lang="en-IN" b="1" dirty="0"/>
              <a:t>	LGT Holidays</a:t>
            </a:r>
          </a:p>
          <a:p>
            <a:pPr>
              <a:lnSpc>
                <a:spcPct val="150000"/>
              </a:lnSpc>
            </a:pPr>
            <a:r>
              <a:rPr lang="en-IN" dirty="0"/>
              <a:t>	New No.38 | Old No.44 | 1st Floor | Brindavan Street Extn | West </a:t>
            </a:r>
            <a:r>
              <a:rPr lang="en-IN" dirty="0" err="1"/>
              <a:t>Mambalam</a:t>
            </a:r>
            <a:r>
              <a:rPr lang="en-IN" dirty="0"/>
              <a:t> | Chennai</a:t>
            </a:r>
          </a:p>
          <a:p>
            <a:pPr>
              <a:lnSpc>
                <a:spcPct val="150000"/>
              </a:lnSpc>
            </a:pPr>
            <a:r>
              <a:rPr lang="en-IN" dirty="0"/>
              <a:t>	+91 44 4958 5855 </a:t>
            </a:r>
          </a:p>
          <a:p>
            <a:pPr>
              <a:lnSpc>
                <a:spcPct val="150000"/>
              </a:lnSpc>
            </a:pPr>
            <a:r>
              <a:rPr lang="en-IN" dirty="0"/>
              <a:t>	+91 98410 70725 </a:t>
            </a:r>
          </a:p>
          <a:p>
            <a:pPr>
              <a:lnSpc>
                <a:spcPct val="150000"/>
              </a:lnSpc>
            </a:pPr>
            <a:r>
              <a:rPr lang="en-IN" dirty="0"/>
              <a:t>	</a:t>
            </a:r>
            <a:r>
              <a:rPr lang="en-IN" dirty="0">
                <a:hlinkClick r:id="rId3"/>
              </a:rPr>
              <a:t>velou@lgtholidays.com</a:t>
            </a:r>
            <a:r>
              <a:rPr lang="en-IN" dirty="0"/>
              <a:t> </a:t>
            </a:r>
          </a:p>
          <a:p>
            <a:pPr>
              <a:lnSpc>
                <a:spcPct val="150000"/>
              </a:lnSpc>
            </a:pPr>
            <a:r>
              <a:rPr lang="en-IN" dirty="0"/>
              <a:t>	</a:t>
            </a:r>
            <a:r>
              <a:rPr lang="en-IN" dirty="0">
                <a:hlinkClick r:id="rId4"/>
              </a:rPr>
              <a:t>www.</a:t>
            </a:r>
            <a:r>
              <a:rPr lang="en-IN" dirty="0">
                <a:hlinkClick r:id="rId3"/>
              </a:rPr>
              <a:t> lgtholidays</a:t>
            </a:r>
            <a:r>
              <a:rPr lang="en-IN" dirty="0">
                <a:hlinkClick r:id="rId4"/>
              </a:rPr>
              <a:t>.com</a:t>
            </a:r>
            <a:r>
              <a:rPr lang="en-IN" dirty="0"/>
              <a:t> </a:t>
            </a:r>
          </a:p>
        </p:txBody>
      </p:sp>
      <p:pic>
        <p:nvPicPr>
          <p:cNvPr id="14" name="Picture 2" descr="Image result for contact design">
            <a:extLst>
              <a:ext uri="{FF2B5EF4-FFF2-40B4-BE49-F238E27FC236}">
                <a16:creationId xmlns:a16="http://schemas.microsoft.com/office/drawing/2014/main" id="{306AFE3C-DFE9-4B29-A46A-7201D5A7007C}"/>
              </a:ext>
            </a:extLst>
          </p:cNvPr>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41286" t="70520" r="40988" b="4913"/>
          <a:stretch/>
        </p:blipFill>
        <p:spPr bwMode="auto">
          <a:xfrm>
            <a:off x="1482550" y="4368297"/>
            <a:ext cx="288000" cy="37517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Image result for contact design">
            <a:extLst>
              <a:ext uri="{FF2B5EF4-FFF2-40B4-BE49-F238E27FC236}">
                <a16:creationId xmlns:a16="http://schemas.microsoft.com/office/drawing/2014/main" id="{98D5D050-2EE2-4E6B-9DE9-E73438FF3EBC}"/>
              </a:ext>
            </a:extLst>
          </p:cNvPr>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4667" t="3569" r="71333" b="71089"/>
          <a:stretch/>
        </p:blipFill>
        <p:spPr bwMode="auto">
          <a:xfrm>
            <a:off x="1499627" y="4875878"/>
            <a:ext cx="290150" cy="288000"/>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 descr="Image result for contact design">
            <a:extLst>
              <a:ext uri="{FF2B5EF4-FFF2-40B4-BE49-F238E27FC236}">
                <a16:creationId xmlns:a16="http://schemas.microsoft.com/office/drawing/2014/main" id="{E0C568BA-C9A2-42F3-8768-5D05DAB9E0D8}"/>
              </a:ext>
            </a:extLst>
          </p:cNvPr>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37911" t="6406" r="38444" b="73547"/>
          <a:stretch/>
        </p:blipFill>
        <p:spPr bwMode="auto">
          <a:xfrm>
            <a:off x="1428419" y="5627968"/>
            <a:ext cx="361358" cy="288000"/>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descr="Image result for contact design">
            <a:extLst>
              <a:ext uri="{FF2B5EF4-FFF2-40B4-BE49-F238E27FC236}">
                <a16:creationId xmlns:a16="http://schemas.microsoft.com/office/drawing/2014/main" id="{2F596539-9D3A-4660-9311-2659D558D708}"/>
              </a:ext>
            </a:extLst>
          </p:cNvPr>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6800" t="37801" r="73645" b="37802"/>
          <a:stretch/>
        </p:blipFill>
        <p:spPr bwMode="auto">
          <a:xfrm>
            <a:off x="1495204" y="3909442"/>
            <a:ext cx="288000" cy="337745"/>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4" descr="Image result for contact design">
            <a:extLst>
              <a:ext uri="{FF2B5EF4-FFF2-40B4-BE49-F238E27FC236}">
                <a16:creationId xmlns:a16="http://schemas.microsoft.com/office/drawing/2014/main" id="{7FF49DBB-108D-4CBB-8279-6111ECFD0C98}"/>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487597" y="5241907"/>
            <a:ext cx="288000" cy="288000"/>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6" descr="Related image">
            <a:extLst>
              <a:ext uri="{FF2B5EF4-FFF2-40B4-BE49-F238E27FC236}">
                <a16:creationId xmlns:a16="http://schemas.microsoft.com/office/drawing/2014/main" id="{880B2920-7C71-48E2-AC5A-C97DFA4B1CFC}"/>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487597" y="6053862"/>
            <a:ext cx="288000" cy="28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10856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838200" y="583009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dirty="0"/>
          </a:p>
        </p:txBody>
      </p:sp>
      <p:sp>
        <p:nvSpPr>
          <p:cNvPr id="8" name="Title 1"/>
          <p:cNvSpPr>
            <a:spLocks noGrp="1"/>
          </p:cNvSpPr>
          <p:nvPr>
            <p:ph type="title"/>
          </p:nvPr>
        </p:nvSpPr>
        <p:spPr/>
        <p:txBody>
          <a:bodyPr/>
          <a:lstStyle/>
          <a:p>
            <a:r>
              <a:rPr lang="en-US" dirty="0"/>
              <a:t>Mission, Vision &amp; Values</a:t>
            </a:r>
          </a:p>
        </p:txBody>
      </p:sp>
      <p:pic>
        <p:nvPicPr>
          <p:cNvPr id="12" name="Picture 2" descr="Image result for mission vision values">
            <a:extLst>
              <a:ext uri="{FF2B5EF4-FFF2-40B4-BE49-F238E27FC236}">
                <a16:creationId xmlns:a16="http://schemas.microsoft.com/office/drawing/2014/main" id="{325EEADE-D608-4262-9FF4-9E1CB00E7ED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1909"/>
          <a:stretch/>
        </p:blipFill>
        <p:spPr bwMode="auto">
          <a:xfrm>
            <a:off x="1596000" y="1357670"/>
            <a:ext cx="8828160" cy="4842188"/>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757366CE-3B40-4108-BEAF-257F1D5C1712}"/>
              </a:ext>
            </a:extLst>
          </p:cNvPr>
          <p:cNvSpPr txBox="1"/>
          <p:nvPr/>
        </p:nvSpPr>
        <p:spPr>
          <a:xfrm>
            <a:off x="8239760" y="1721733"/>
            <a:ext cx="2763520" cy="2262158"/>
          </a:xfrm>
          <a:prstGeom prst="rect">
            <a:avLst/>
          </a:prstGeom>
          <a:solidFill>
            <a:schemeClr val="bg1"/>
          </a:solidFill>
        </p:spPr>
        <p:txBody>
          <a:bodyPr wrap="square" rtlCol="0">
            <a:spAutoFit/>
          </a:bodyPr>
          <a:lstStyle/>
          <a:p>
            <a:pPr lvl="0" fontAlgn="base">
              <a:spcBef>
                <a:spcPct val="20000"/>
              </a:spcBef>
              <a:spcAft>
                <a:spcPct val="0"/>
              </a:spcAft>
            </a:pPr>
            <a:r>
              <a:rPr lang="en-US" sz="1500" dirty="0">
                <a:solidFill>
                  <a:schemeClr val="accent2"/>
                </a:solidFill>
                <a:ea typeface="ＭＳ Ｐゴシック" pitchFamily="-97" charset="-128"/>
              </a:rPr>
              <a:t>Detailing</a:t>
            </a:r>
          </a:p>
          <a:p>
            <a:pPr lvl="0" fontAlgn="base">
              <a:spcBef>
                <a:spcPct val="20000"/>
              </a:spcBef>
              <a:spcAft>
                <a:spcPct val="0"/>
              </a:spcAft>
            </a:pPr>
            <a:r>
              <a:rPr lang="en-US" sz="1500" dirty="0">
                <a:solidFill>
                  <a:schemeClr val="accent2"/>
                </a:solidFill>
                <a:ea typeface="ＭＳ Ｐゴシック" pitchFamily="-97" charset="-128"/>
              </a:rPr>
              <a:t>Commitment</a:t>
            </a:r>
          </a:p>
          <a:p>
            <a:pPr lvl="0" fontAlgn="base">
              <a:spcBef>
                <a:spcPct val="20000"/>
              </a:spcBef>
              <a:spcAft>
                <a:spcPct val="0"/>
              </a:spcAft>
            </a:pPr>
            <a:r>
              <a:rPr lang="en-US" sz="1500" dirty="0">
                <a:solidFill>
                  <a:schemeClr val="accent2"/>
                </a:solidFill>
                <a:ea typeface="ＭＳ Ｐゴシック" pitchFamily="-97" charset="-128"/>
              </a:rPr>
              <a:t>Integrity</a:t>
            </a:r>
          </a:p>
          <a:p>
            <a:pPr lvl="0" fontAlgn="base">
              <a:spcBef>
                <a:spcPct val="20000"/>
              </a:spcBef>
              <a:spcAft>
                <a:spcPct val="0"/>
              </a:spcAft>
            </a:pPr>
            <a:r>
              <a:rPr lang="en-US" sz="1500" dirty="0">
                <a:solidFill>
                  <a:schemeClr val="accent2"/>
                </a:solidFill>
                <a:ea typeface="ＭＳ Ｐゴシック" pitchFamily="-97" charset="-128"/>
              </a:rPr>
              <a:t>Teamwork </a:t>
            </a:r>
          </a:p>
          <a:p>
            <a:pPr lvl="0" fontAlgn="base">
              <a:spcBef>
                <a:spcPct val="20000"/>
              </a:spcBef>
              <a:spcAft>
                <a:spcPct val="0"/>
              </a:spcAft>
            </a:pPr>
            <a:r>
              <a:rPr lang="en-US" sz="1500" dirty="0">
                <a:solidFill>
                  <a:schemeClr val="accent2"/>
                </a:solidFill>
                <a:ea typeface="ＭＳ Ｐゴシック" pitchFamily="-97" charset="-128"/>
              </a:rPr>
              <a:t>Excellence</a:t>
            </a:r>
          </a:p>
          <a:p>
            <a:endParaRPr lang="en-IN" dirty="0">
              <a:solidFill>
                <a:schemeClr val="accent2"/>
              </a:solidFill>
            </a:endParaRPr>
          </a:p>
          <a:p>
            <a:endParaRPr lang="en-IN" dirty="0">
              <a:solidFill>
                <a:schemeClr val="accent2"/>
              </a:solidFill>
            </a:endParaRPr>
          </a:p>
          <a:p>
            <a:endParaRPr lang="en-IN" dirty="0">
              <a:solidFill>
                <a:schemeClr val="accent2"/>
              </a:solidFill>
            </a:endParaRPr>
          </a:p>
        </p:txBody>
      </p:sp>
      <p:sp>
        <p:nvSpPr>
          <p:cNvPr id="14" name="TextBox 13">
            <a:extLst>
              <a:ext uri="{FF2B5EF4-FFF2-40B4-BE49-F238E27FC236}">
                <a16:creationId xmlns:a16="http://schemas.microsoft.com/office/drawing/2014/main" id="{CF5A0FBF-44DD-4BFB-AC15-0231CDEE4EDB}"/>
              </a:ext>
            </a:extLst>
          </p:cNvPr>
          <p:cNvSpPr txBox="1"/>
          <p:nvPr/>
        </p:nvSpPr>
        <p:spPr>
          <a:xfrm>
            <a:off x="5080000" y="5710812"/>
            <a:ext cx="5344160" cy="1061829"/>
          </a:xfrm>
          <a:prstGeom prst="rect">
            <a:avLst/>
          </a:prstGeom>
          <a:solidFill>
            <a:schemeClr val="bg1"/>
          </a:solidFill>
        </p:spPr>
        <p:txBody>
          <a:bodyPr wrap="square" rtlCol="0">
            <a:spAutoFit/>
          </a:bodyPr>
          <a:lstStyle/>
          <a:p>
            <a:pPr lvl="0" algn="just" fontAlgn="base">
              <a:spcBef>
                <a:spcPct val="20000"/>
              </a:spcBef>
              <a:spcAft>
                <a:spcPct val="0"/>
              </a:spcAft>
            </a:pPr>
            <a:r>
              <a:rPr lang="en-US" sz="1500" dirty="0">
                <a:solidFill>
                  <a:schemeClr val="accent2"/>
                </a:solidFill>
                <a:ea typeface="ＭＳ Ｐゴシック" pitchFamily="-97" charset="-128"/>
              </a:rPr>
              <a:t>To be a leader in Travel Industry by maintaining and enhancing the quality of the travel services to our travelers. </a:t>
            </a:r>
          </a:p>
          <a:p>
            <a:pPr lvl="0" algn="just" fontAlgn="base">
              <a:spcBef>
                <a:spcPct val="20000"/>
              </a:spcBef>
              <a:spcAft>
                <a:spcPct val="0"/>
              </a:spcAft>
            </a:pPr>
            <a:r>
              <a:rPr lang="en-US" sz="1500" dirty="0">
                <a:solidFill>
                  <a:schemeClr val="accent2"/>
                </a:solidFill>
                <a:ea typeface="ＭＳ Ｐゴシック" pitchFamily="-97" charset="-128"/>
              </a:rPr>
              <a:t>To be a benchmark for customers &amp; suppliers with our system of Quality Management.</a:t>
            </a:r>
          </a:p>
        </p:txBody>
      </p:sp>
      <p:sp>
        <p:nvSpPr>
          <p:cNvPr id="15" name="TextBox 14">
            <a:extLst>
              <a:ext uri="{FF2B5EF4-FFF2-40B4-BE49-F238E27FC236}">
                <a16:creationId xmlns:a16="http://schemas.microsoft.com/office/drawing/2014/main" id="{BC2C4C08-0E5D-4B15-8A43-4584A374E50C}"/>
              </a:ext>
            </a:extLst>
          </p:cNvPr>
          <p:cNvSpPr txBox="1"/>
          <p:nvPr/>
        </p:nvSpPr>
        <p:spPr>
          <a:xfrm>
            <a:off x="1767840" y="1721733"/>
            <a:ext cx="2336800" cy="2631490"/>
          </a:xfrm>
          <a:prstGeom prst="rect">
            <a:avLst/>
          </a:prstGeom>
          <a:solidFill>
            <a:schemeClr val="bg1"/>
          </a:solidFill>
        </p:spPr>
        <p:txBody>
          <a:bodyPr wrap="square" rtlCol="0">
            <a:spAutoFit/>
          </a:bodyPr>
          <a:lstStyle/>
          <a:p>
            <a:pPr lvl="0" algn="just" fontAlgn="base">
              <a:spcBef>
                <a:spcPct val="20000"/>
              </a:spcBef>
              <a:spcAft>
                <a:spcPct val="0"/>
              </a:spcAft>
            </a:pPr>
            <a:r>
              <a:rPr lang="en-US" sz="1500" dirty="0">
                <a:solidFill>
                  <a:schemeClr val="accent2"/>
                </a:solidFill>
                <a:ea typeface="ＭＳ Ｐゴシック" pitchFamily="-97" charset="-128"/>
              </a:rPr>
              <a:t>To provide high levels of customer satisfaction by a team of top notch tourism professionals to meet through the guest needs and expectation which in turn will contribute to the development of the company with entrepreneurial values and innovative attitudes.</a:t>
            </a:r>
          </a:p>
        </p:txBody>
      </p:sp>
    </p:spTree>
    <p:extLst>
      <p:ext uri="{BB962C8B-B14F-4D97-AF65-F5344CB8AC3E}">
        <p14:creationId xmlns:p14="http://schemas.microsoft.com/office/powerpoint/2010/main" val="41845788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B8741-18EB-4BA3-92F8-17CDBEA5A63C}"/>
              </a:ext>
            </a:extLst>
          </p:cNvPr>
          <p:cNvSpPr>
            <a:spLocks noGrp="1"/>
          </p:cNvSpPr>
          <p:nvPr>
            <p:ph type="title"/>
          </p:nvPr>
        </p:nvSpPr>
        <p:spPr/>
        <p:txBody>
          <a:bodyPr/>
          <a:lstStyle/>
          <a:p>
            <a:r>
              <a:rPr lang="en-IN" dirty="0"/>
              <a:t>Business Principle</a:t>
            </a:r>
          </a:p>
        </p:txBody>
      </p:sp>
      <p:pic>
        <p:nvPicPr>
          <p:cNvPr id="10" name="Picture 9">
            <a:extLst>
              <a:ext uri="{FF2B5EF4-FFF2-40B4-BE49-F238E27FC236}">
                <a16:creationId xmlns:a16="http://schemas.microsoft.com/office/drawing/2014/main" id="{4594FF2B-6887-421C-B7DC-69EAB5D886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8525" y="1042800"/>
            <a:ext cx="8146741" cy="5760000"/>
          </a:xfrm>
          <a:prstGeom prst="rect">
            <a:avLst/>
          </a:prstGeom>
        </p:spPr>
      </p:pic>
      <p:sp>
        <p:nvSpPr>
          <p:cNvPr id="3" name="TextBox 2">
            <a:extLst>
              <a:ext uri="{FF2B5EF4-FFF2-40B4-BE49-F238E27FC236}">
                <a16:creationId xmlns:a16="http://schemas.microsoft.com/office/drawing/2014/main" id="{BF2C06E7-F6BD-D74B-A86A-77F29CA11AE5}"/>
              </a:ext>
            </a:extLst>
          </p:cNvPr>
          <p:cNvSpPr txBox="1"/>
          <p:nvPr/>
        </p:nvSpPr>
        <p:spPr>
          <a:xfrm>
            <a:off x="11577711" y="478302"/>
            <a:ext cx="184731" cy="369332"/>
          </a:xfrm>
          <a:prstGeom prst="rect">
            <a:avLst/>
          </a:prstGeom>
          <a:noFill/>
        </p:spPr>
        <p:txBody>
          <a:bodyPr wrap="none" rtlCol="0">
            <a:spAutoFit/>
          </a:bodyPr>
          <a:lstStyle/>
          <a:p>
            <a:endParaRPr lang="en-US" dirty="0"/>
          </a:p>
        </p:txBody>
      </p:sp>
      <p:sp>
        <p:nvSpPr>
          <p:cNvPr id="4" name="TextBox 3">
            <a:extLst>
              <a:ext uri="{FF2B5EF4-FFF2-40B4-BE49-F238E27FC236}">
                <a16:creationId xmlns:a16="http://schemas.microsoft.com/office/drawing/2014/main" id="{622F9423-428E-E44D-B82D-56F82C9F1DDE}"/>
              </a:ext>
            </a:extLst>
          </p:cNvPr>
          <p:cNvSpPr txBox="1"/>
          <p:nvPr/>
        </p:nvSpPr>
        <p:spPr>
          <a:xfrm>
            <a:off x="10916529" y="393895"/>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2281246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45B47708-11CA-45E4-A525-DC4837558C86}"/>
              </a:ext>
            </a:extLst>
          </p:cNvPr>
          <p:cNvSpPr/>
          <p:nvPr/>
        </p:nvSpPr>
        <p:spPr>
          <a:xfrm>
            <a:off x="8304268" y="3822586"/>
            <a:ext cx="3501390" cy="2680983"/>
          </a:xfrm>
          <a:prstGeom prst="rect">
            <a:avLst/>
          </a:prstGeom>
          <a:solidFill>
            <a:schemeClr val="bg1"/>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b="1" dirty="0">
              <a:solidFill>
                <a:schemeClr val="tx1"/>
              </a:solidFill>
            </a:endParaRPr>
          </a:p>
          <a:p>
            <a:pPr algn="just"/>
            <a:r>
              <a:rPr lang="en-US" b="1" dirty="0">
                <a:solidFill>
                  <a:schemeClr val="tx1"/>
                </a:solidFill>
              </a:rPr>
              <a:t>Letzdo Eventz </a:t>
            </a:r>
            <a:r>
              <a:rPr lang="en-US" dirty="0">
                <a:solidFill>
                  <a:schemeClr val="tx1"/>
                </a:solidFill>
              </a:rPr>
              <a:t>specialize in the creation of exceptional events for private and corporate clients. </a:t>
            </a:r>
          </a:p>
          <a:p>
            <a:pPr algn="just"/>
            <a:endParaRPr lang="en-US" dirty="0">
              <a:solidFill>
                <a:schemeClr val="tx1"/>
              </a:solidFill>
            </a:endParaRPr>
          </a:p>
          <a:p>
            <a:pPr algn="just">
              <a:buFont typeface="Wingdings" panose="05000000000000000000" pitchFamily="2" charset="2"/>
              <a:buChar char="q"/>
            </a:pPr>
            <a:r>
              <a:rPr lang="en-US" dirty="0">
                <a:solidFill>
                  <a:schemeClr val="tx1"/>
                </a:solidFill>
              </a:rPr>
              <a:t>Corporate Events</a:t>
            </a:r>
          </a:p>
          <a:p>
            <a:pPr algn="just">
              <a:buFont typeface="Wingdings" panose="05000000000000000000" pitchFamily="2" charset="2"/>
              <a:buChar char="q"/>
            </a:pPr>
            <a:r>
              <a:rPr lang="en-US" dirty="0">
                <a:solidFill>
                  <a:schemeClr val="tx1"/>
                </a:solidFill>
              </a:rPr>
              <a:t>Team Outings</a:t>
            </a:r>
          </a:p>
          <a:p>
            <a:pPr algn="just">
              <a:buFont typeface="Wingdings" panose="05000000000000000000" pitchFamily="2" charset="2"/>
              <a:buChar char="q"/>
            </a:pPr>
            <a:r>
              <a:rPr lang="en-US" dirty="0">
                <a:solidFill>
                  <a:schemeClr val="tx1"/>
                </a:solidFill>
              </a:rPr>
              <a:t>Road Shows</a:t>
            </a:r>
          </a:p>
          <a:p>
            <a:pPr algn="just">
              <a:buFont typeface="Wingdings" panose="05000000000000000000" pitchFamily="2" charset="2"/>
              <a:buChar char="q"/>
            </a:pPr>
            <a:endParaRPr lang="en-US" dirty="0">
              <a:solidFill>
                <a:schemeClr val="tx1"/>
              </a:solidFill>
            </a:endParaRPr>
          </a:p>
          <a:p>
            <a:pPr algn="just">
              <a:buFont typeface="Wingdings" panose="05000000000000000000" pitchFamily="2" charset="2"/>
              <a:buChar char="q"/>
            </a:pPr>
            <a:endParaRPr lang="en-US" dirty="0">
              <a:solidFill>
                <a:schemeClr val="tx1"/>
              </a:solidFill>
            </a:endParaRPr>
          </a:p>
          <a:p>
            <a:pPr algn="just">
              <a:buFont typeface="Wingdings" panose="05000000000000000000" pitchFamily="2" charset="2"/>
              <a:buChar char="q"/>
            </a:pPr>
            <a:endParaRPr lang="en-US" dirty="0">
              <a:solidFill>
                <a:schemeClr val="tx1"/>
              </a:solidFill>
            </a:endParaRPr>
          </a:p>
        </p:txBody>
      </p:sp>
      <p:sp>
        <p:nvSpPr>
          <p:cNvPr id="16" name="Rectangle 15">
            <a:extLst>
              <a:ext uri="{FF2B5EF4-FFF2-40B4-BE49-F238E27FC236}">
                <a16:creationId xmlns:a16="http://schemas.microsoft.com/office/drawing/2014/main" id="{08856519-3527-4FE8-ACED-0E727776C058}"/>
              </a:ext>
            </a:extLst>
          </p:cNvPr>
          <p:cNvSpPr/>
          <p:nvPr/>
        </p:nvSpPr>
        <p:spPr>
          <a:xfrm>
            <a:off x="380508" y="3822588"/>
            <a:ext cx="3501390" cy="2680983"/>
          </a:xfrm>
          <a:prstGeom prst="rect">
            <a:avLst/>
          </a:prstGeom>
          <a:solidFill>
            <a:schemeClr val="bg1"/>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b="1" dirty="0">
                <a:solidFill>
                  <a:schemeClr val="tx1"/>
                </a:solidFill>
              </a:rPr>
              <a:t>LGT Holidays </a:t>
            </a:r>
            <a:r>
              <a:rPr lang="en-US" dirty="0">
                <a:solidFill>
                  <a:schemeClr val="tx1"/>
                </a:solidFill>
              </a:rPr>
              <a:t>offers a wide array of services available in the tourism industry viz-a-viz:</a:t>
            </a:r>
          </a:p>
          <a:p>
            <a:pPr algn="just"/>
            <a:r>
              <a:rPr lang="en-US" dirty="0">
                <a:solidFill>
                  <a:schemeClr val="tx1"/>
                </a:solidFill>
              </a:rPr>
              <a:t> </a:t>
            </a:r>
          </a:p>
          <a:p>
            <a:pPr>
              <a:buFont typeface="Wingdings" panose="05000000000000000000" pitchFamily="2" charset="2"/>
              <a:buChar char="q"/>
            </a:pPr>
            <a:r>
              <a:rPr lang="en-US" dirty="0">
                <a:solidFill>
                  <a:schemeClr val="tx1"/>
                </a:solidFill>
                <a:cs typeface="Kalinga" pitchFamily="34" charset="0"/>
              </a:rPr>
              <a:t>MICE</a:t>
            </a:r>
          </a:p>
          <a:p>
            <a:pPr>
              <a:buFont typeface="Wingdings" panose="05000000000000000000" pitchFamily="2" charset="2"/>
              <a:buChar char="q"/>
            </a:pPr>
            <a:r>
              <a:rPr lang="en-US" dirty="0">
                <a:solidFill>
                  <a:schemeClr val="tx1"/>
                </a:solidFill>
                <a:cs typeface="Kalinga" pitchFamily="34" charset="0"/>
              </a:rPr>
              <a:t>Destination Management</a:t>
            </a:r>
          </a:p>
          <a:p>
            <a:pPr>
              <a:buFont typeface="Wingdings" panose="05000000000000000000" pitchFamily="2" charset="2"/>
              <a:buChar char="q"/>
            </a:pPr>
            <a:r>
              <a:rPr lang="en-US" dirty="0">
                <a:solidFill>
                  <a:schemeClr val="tx1"/>
                </a:solidFill>
                <a:cs typeface="Kalinga" pitchFamily="34" charset="0"/>
              </a:rPr>
              <a:t>Domestic &amp; Intl Holidays</a:t>
            </a:r>
          </a:p>
          <a:p>
            <a:pPr>
              <a:buFont typeface="Wingdings" panose="05000000000000000000" pitchFamily="2" charset="2"/>
              <a:buChar char="q"/>
            </a:pPr>
            <a:endParaRPr lang="en-US" dirty="0">
              <a:solidFill>
                <a:schemeClr val="tx1"/>
              </a:solidFill>
              <a:cs typeface="Kalinga" pitchFamily="34" charset="0"/>
            </a:endParaRPr>
          </a:p>
          <a:p>
            <a:pPr>
              <a:buFont typeface="Wingdings" panose="05000000000000000000" pitchFamily="2" charset="2"/>
              <a:buChar char="q"/>
            </a:pPr>
            <a:endParaRPr lang="en-US" dirty="0">
              <a:solidFill>
                <a:schemeClr val="tx1"/>
              </a:solidFill>
              <a:cs typeface="Kalinga" pitchFamily="34" charset="0"/>
            </a:endParaRPr>
          </a:p>
        </p:txBody>
      </p:sp>
      <p:sp>
        <p:nvSpPr>
          <p:cNvPr id="15" name="Rectangle 14">
            <a:extLst>
              <a:ext uri="{FF2B5EF4-FFF2-40B4-BE49-F238E27FC236}">
                <a16:creationId xmlns:a16="http://schemas.microsoft.com/office/drawing/2014/main" id="{FBF922F5-CAE1-4199-88B7-2169562BC9DF}"/>
              </a:ext>
            </a:extLst>
          </p:cNvPr>
          <p:cNvSpPr/>
          <p:nvPr/>
        </p:nvSpPr>
        <p:spPr>
          <a:xfrm>
            <a:off x="4342388" y="3822587"/>
            <a:ext cx="3501390" cy="2680983"/>
          </a:xfrm>
          <a:prstGeom prst="rect">
            <a:avLst/>
          </a:prstGeom>
          <a:solidFill>
            <a:schemeClr val="bg1"/>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b="1" dirty="0">
              <a:solidFill>
                <a:schemeClr val="tx1"/>
              </a:solidFill>
              <a:cs typeface="Kalinga" pitchFamily="34" charset="0"/>
            </a:endParaRPr>
          </a:p>
          <a:p>
            <a:pPr algn="just"/>
            <a:r>
              <a:rPr lang="en-US" b="1" dirty="0">
                <a:solidFill>
                  <a:schemeClr val="tx1"/>
                </a:solidFill>
                <a:cs typeface="Kalinga" pitchFamily="34" charset="0"/>
              </a:rPr>
              <a:t>LGT Hotel Stays</a:t>
            </a:r>
            <a:r>
              <a:rPr lang="en-US" dirty="0">
                <a:solidFill>
                  <a:schemeClr val="tx1"/>
                </a:solidFill>
                <a:cs typeface="Kalinga" pitchFamily="34" charset="0"/>
              </a:rPr>
              <a:t> Provides accommodation solutions to corporate in the below categories:</a:t>
            </a:r>
          </a:p>
          <a:p>
            <a:pPr algn="just"/>
            <a:endParaRPr lang="en-US" dirty="0">
              <a:solidFill>
                <a:schemeClr val="tx1"/>
              </a:solidFill>
              <a:cs typeface="Kalinga" pitchFamily="34" charset="0"/>
            </a:endParaRPr>
          </a:p>
          <a:p>
            <a:pPr algn="just">
              <a:buFont typeface="Wingdings" panose="05000000000000000000" pitchFamily="2" charset="2"/>
              <a:buChar char="q"/>
            </a:pPr>
            <a:r>
              <a:rPr lang="en-US" dirty="0">
                <a:solidFill>
                  <a:schemeClr val="tx1"/>
                </a:solidFill>
                <a:cs typeface="Kalinga" pitchFamily="34" charset="0"/>
              </a:rPr>
              <a:t>Hotels</a:t>
            </a:r>
          </a:p>
          <a:p>
            <a:pPr algn="just">
              <a:buFont typeface="Wingdings" panose="05000000000000000000" pitchFamily="2" charset="2"/>
              <a:buChar char="q"/>
            </a:pPr>
            <a:r>
              <a:rPr lang="en-US" dirty="0">
                <a:solidFill>
                  <a:schemeClr val="tx1"/>
                </a:solidFill>
                <a:cs typeface="Kalinga" pitchFamily="34" charset="0"/>
              </a:rPr>
              <a:t>Service Apartment</a:t>
            </a:r>
          </a:p>
          <a:p>
            <a:pPr algn="just">
              <a:buFont typeface="Wingdings" panose="05000000000000000000" pitchFamily="2" charset="2"/>
              <a:buChar char="q"/>
            </a:pPr>
            <a:r>
              <a:rPr lang="en-US" dirty="0">
                <a:solidFill>
                  <a:schemeClr val="tx1"/>
                </a:solidFill>
                <a:cs typeface="Kalinga" pitchFamily="34" charset="0"/>
              </a:rPr>
              <a:t>Apart Hotels</a:t>
            </a:r>
          </a:p>
          <a:p>
            <a:pPr algn="just"/>
            <a:endParaRPr lang="en-US" dirty="0">
              <a:solidFill>
                <a:schemeClr val="tx1"/>
              </a:solidFill>
              <a:cs typeface="Kalinga" pitchFamily="34" charset="0"/>
            </a:endParaRPr>
          </a:p>
          <a:p>
            <a:pPr algn="ctr"/>
            <a:endParaRPr lang="en-IN" dirty="0">
              <a:solidFill>
                <a:schemeClr val="tx1"/>
              </a:solidFill>
            </a:endParaRPr>
          </a:p>
          <a:p>
            <a:pPr algn="ctr"/>
            <a:endParaRPr lang="en-IN" dirty="0">
              <a:solidFill>
                <a:schemeClr val="tx1"/>
              </a:solidFill>
            </a:endParaRPr>
          </a:p>
        </p:txBody>
      </p:sp>
      <p:sp>
        <p:nvSpPr>
          <p:cNvPr id="12" name="Rectangle 11">
            <a:extLst>
              <a:ext uri="{FF2B5EF4-FFF2-40B4-BE49-F238E27FC236}">
                <a16:creationId xmlns:a16="http://schemas.microsoft.com/office/drawing/2014/main" id="{14985CAC-1AED-4851-8534-F27AFF089053}"/>
              </a:ext>
            </a:extLst>
          </p:cNvPr>
          <p:cNvSpPr/>
          <p:nvPr/>
        </p:nvSpPr>
        <p:spPr>
          <a:xfrm>
            <a:off x="307023" y="1284733"/>
            <a:ext cx="11572120" cy="2134910"/>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 name="Title 2"/>
          <p:cNvSpPr>
            <a:spLocks noGrp="1"/>
          </p:cNvSpPr>
          <p:nvPr>
            <p:ph type="title"/>
          </p:nvPr>
        </p:nvSpPr>
        <p:spPr/>
        <p:txBody>
          <a:bodyPr vert="horz" lIns="91440" tIns="45720" rIns="91440" bIns="45720" rtlCol="0" anchor="b">
            <a:normAutofit/>
          </a:bodyPr>
          <a:lstStyle/>
          <a:p>
            <a:r>
              <a:rPr lang="en-US" dirty="0"/>
              <a:t>Our Brands</a:t>
            </a:r>
            <a:endParaRPr lang="en-IN" dirty="0"/>
          </a:p>
        </p:txBody>
      </p:sp>
      <p:pic>
        <p:nvPicPr>
          <p:cNvPr id="8" name="Picture 7">
            <a:extLst>
              <a:ext uri="{FF2B5EF4-FFF2-40B4-BE49-F238E27FC236}">
                <a16:creationId xmlns:a16="http://schemas.microsoft.com/office/drawing/2014/main" id="{CDDE149B-6B45-4BBB-8ADC-EFD6F9DDC98F}"/>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2428" t="19085" r="13841" b="18017"/>
          <a:stretch/>
        </p:blipFill>
        <p:spPr>
          <a:xfrm>
            <a:off x="9154963" y="1885803"/>
            <a:ext cx="1800000" cy="1085168"/>
          </a:xfrm>
          <a:prstGeom prst="rect">
            <a:avLst/>
          </a:prstGeom>
        </p:spPr>
      </p:pic>
      <p:pic>
        <p:nvPicPr>
          <p:cNvPr id="4" name="Picture 3">
            <a:extLst>
              <a:ext uri="{FF2B5EF4-FFF2-40B4-BE49-F238E27FC236}">
                <a16:creationId xmlns:a16="http://schemas.microsoft.com/office/drawing/2014/main" id="{A505A3D7-71AE-42D0-A7EE-FEE642ADBD5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84804" y="1451699"/>
            <a:ext cx="1692798" cy="1800000"/>
          </a:xfrm>
          <a:prstGeom prst="rect">
            <a:avLst/>
          </a:prstGeom>
        </p:spPr>
      </p:pic>
      <p:pic>
        <p:nvPicPr>
          <p:cNvPr id="6" name="Picture 5">
            <a:extLst>
              <a:ext uri="{FF2B5EF4-FFF2-40B4-BE49-F238E27FC236}">
                <a16:creationId xmlns:a16="http://schemas.microsoft.com/office/drawing/2014/main" id="{D909C80C-B5C2-4C2E-AE17-EDBAAA25882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246345" y="1451699"/>
            <a:ext cx="1710621" cy="1800000"/>
          </a:xfrm>
          <a:prstGeom prst="rect">
            <a:avLst/>
          </a:prstGeom>
        </p:spPr>
      </p:pic>
    </p:spTree>
    <p:extLst>
      <p:ext uri="{BB962C8B-B14F-4D97-AF65-F5344CB8AC3E}">
        <p14:creationId xmlns:p14="http://schemas.microsoft.com/office/powerpoint/2010/main" val="41956215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272EE-C127-4B4C-832C-1A9BE2E6CB7E}"/>
              </a:ext>
            </a:extLst>
          </p:cNvPr>
          <p:cNvSpPr>
            <a:spLocks noGrp="1"/>
          </p:cNvSpPr>
          <p:nvPr>
            <p:ph type="title"/>
          </p:nvPr>
        </p:nvSpPr>
        <p:spPr/>
        <p:txBody>
          <a:bodyPr/>
          <a:lstStyle/>
          <a:p>
            <a:r>
              <a:rPr lang="en-IN" dirty="0"/>
              <a:t>Our Presence</a:t>
            </a:r>
          </a:p>
        </p:txBody>
      </p:sp>
      <p:pic>
        <p:nvPicPr>
          <p:cNvPr id="5" name="Picture 4">
            <a:extLst>
              <a:ext uri="{FF2B5EF4-FFF2-40B4-BE49-F238E27FC236}">
                <a16:creationId xmlns:a16="http://schemas.microsoft.com/office/drawing/2014/main" id="{65E4AE16-22D6-4FD2-86C2-BB7A23F3D3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60" y="1087120"/>
            <a:ext cx="10240000" cy="5760000"/>
          </a:xfrm>
          <a:prstGeom prst="rect">
            <a:avLst/>
          </a:prstGeom>
        </p:spPr>
      </p:pic>
    </p:spTree>
    <p:extLst>
      <p:ext uri="{BB962C8B-B14F-4D97-AF65-F5344CB8AC3E}">
        <p14:creationId xmlns:p14="http://schemas.microsoft.com/office/powerpoint/2010/main" val="6172407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74" name="Picture 10" descr="http://csatimes.co.in/wp-content/uploads/2014/01/photo-holidays.jpg"/>
          <p:cNvPicPr>
            <a:picLocks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4815602" y="3206399"/>
            <a:ext cx="1800000" cy="1746895"/>
          </a:xfrm>
          <a:prstGeom prst="rect">
            <a:avLst/>
          </a:prstGeom>
          <a:noFill/>
        </p:spPr>
      </p:pic>
      <p:pic>
        <p:nvPicPr>
          <p:cNvPr id="11278" name="Picture 14" descr="http://www.falconcabsindia.com/images/hotel-booking.jpg"/>
          <p:cNvPicPr>
            <a:picLocks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8788438" y="3206846"/>
            <a:ext cx="1800000" cy="1746000"/>
          </a:xfrm>
          <a:prstGeom prst="rect">
            <a:avLst/>
          </a:prstGeom>
          <a:noFill/>
        </p:spPr>
      </p:pic>
      <p:pic>
        <p:nvPicPr>
          <p:cNvPr id="17" name="Picture 3"/>
          <p:cNvPicPr>
            <a:picLocks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6731958" y="3206846"/>
            <a:ext cx="1800000" cy="1746000"/>
          </a:xfrm>
          <a:prstGeom prst="rect">
            <a:avLst/>
          </a:prstGeom>
          <a:noFill/>
          <a:ln w="9525">
            <a:noFill/>
            <a:miter lim="800000"/>
            <a:headEnd/>
            <a:tailEnd/>
          </a:ln>
        </p:spPr>
      </p:pic>
      <p:sp>
        <p:nvSpPr>
          <p:cNvPr id="15" name="Title 1"/>
          <p:cNvSpPr>
            <a:spLocks noGrp="1"/>
          </p:cNvSpPr>
          <p:nvPr>
            <p:ph type="title"/>
          </p:nvPr>
        </p:nvSpPr>
        <p:spPr/>
        <p:txBody>
          <a:bodyPr vert="horz" lIns="91440" tIns="45720" rIns="91440" bIns="45720" rtlCol="0" anchor="b">
            <a:normAutofit/>
          </a:bodyPr>
          <a:lstStyle/>
          <a:p>
            <a:r>
              <a:rPr lang="en-US" dirty="0"/>
              <a:t>LGT Holidays Offerings</a:t>
            </a:r>
          </a:p>
        </p:txBody>
      </p:sp>
      <p:sp>
        <p:nvSpPr>
          <p:cNvPr id="9" name="Content Placeholder 8"/>
          <p:cNvSpPr>
            <a:spLocks noGrp="1"/>
          </p:cNvSpPr>
          <p:nvPr>
            <p:ph idx="1"/>
          </p:nvPr>
        </p:nvSpPr>
        <p:spPr>
          <a:xfrm>
            <a:off x="1066800" y="1253372"/>
            <a:ext cx="10515600" cy="1953474"/>
          </a:xfrm>
        </p:spPr>
        <p:txBody>
          <a:bodyPr numCol="2">
            <a:normAutofit/>
          </a:bodyPr>
          <a:lstStyle/>
          <a:p>
            <a:pPr>
              <a:buFont typeface="Wingdings" panose="05000000000000000000" pitchFamily="2" charset="2"/>
              <a:buChar char="q"/>
            </a:pPr>
            <a:r>
              <a:rPr lang="en-US" sz="2200" dirty="0"/>
              <a:t>MICE</a:t>
            </a:r>
          </a:p>
          <a:p>
            <a:pPr>
              <a:buFont typeface="Wingdings" panose="05000000000000000000" pitchFamily="2" charset="2"/>
              <a:buChar char="q"/>
            </a:pPr>
            <a:r>
              <a:rPr lang="en-US" sz="2200" dirty="0"/>
              <a:t>Domestic &amp; International Holidays</a:t>
            </a:r>
          </a:p>
          <a:p>
            <a:pPr marL="0" indent="0">
              <a:buNone/>
            </a:pPr>
            <a:endParaRPr lang="en-US" sz="2200" dirty="0"/>
          </a:p>
          <a:p>
            <a:pPr marL="0" indent="0">
              <a:buNone/>
            </a:pPr>
            <a:endParaRPr lang="en-US" sz="2200" dirty="0"/>
          </a:p>
          <a:p>
            <a:pPr>
              <a:buFont typeface="Wingdings" panose="05000000000000000000" pitchFamily="2" charset="2"/>
              <a:buChar char="q"/>
            </a:pPr>
            <a:r>
              <a:rPr lang="en-US" sz="2200" dirty="0"/>
              <a:t>Pilgrimage Tours</a:t>
            </a:r>
          </a:p>
          <a:p>
            <a:pPr>
              <a:buFont typeface="Wingdings" panose="05000000000000000000" pitchFamily="2" charset="2"/>
              <a:buChar char="q"/>
            </a:pPr>
            <a:r>
              <a:rPr lang="en-US" sz="2200" dirty="0"/>
              <a:t>Special Groups Tours </a:t>
            </a:r>
          </a:p>
        </p:txBody>
      </p:sp>
      <p:pic>
        <p:nvPicPr>
          <p:cNvPr id="3074" name="Picture 2" descr="Tour Operator Software | TI Infotech Blog">
            <a:extLst>
              <a:ext uri="{FF2B5EF4-FFF2-40B4-BE49-F238E27FC236}">
                <a16:creationId xmlns:a16="http://schemas.microsoft.com/office/drawing/2014/main" id="{201FC1C5-EAAF-45F9-8E5F-6425698DBFFF}"/>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11782" t="16194" r="11228" b="16085"/>
          <a:stretch/>
        </p:blipFill>
        <p:spPr bwMode="auto">
          <a:xfrm>
            <a:off x="1097280" y="3181198"/>
            <a:ext cx="3600000" cy="17716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55381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Domestic &amp; International Holidays</a:t>
            </a:r>
          </a:p>
        </p:txBody>
      </p:sp>
      <p:sp>
        <p:nvSpPr>
          <p:cNvPr id="3" name="Content Placeholder 2"/>
          <p:cNvSpPr>
            <a:spLocks noGrp="1"/>
          </p:cNvSpPr>
          <p:nvPr>
            <p:ph idx="1"/>
          </p:nvPr>
        </p:nvSpPr>
        <p:spPr>
          <a:xfrm>
            <a:off x="2070676" y="1391188"/>
            <a:ext cx="9227244" cy="4464884"/>
          </a:xfrm>
        </p:spPr>
        <p:txBody>
          <a:bodyPr>
            <a:noAutofit/>
          </a:bodyPr>
          <a:lstStyle/>
          <a:p>
            <a:pPr marL="0" indent="0" algn="just">
              <a:buNone/>
            </a:pPr>
            <a:r>
              <a:rPr lang="en-US" sz="2200" dirty="0"/>
              <a:t>At LGT Holidays, our FIT department caters for a huge range of different itinerary. Giving great attention to detail and having a passion for service our experienced staff will create the holiday package for you &amp; your clients.</a:t>
            </a:r>
          </a:p>
          <a:p>
            <a:pPr algn="just">
              <a:buFont typeface="Wingdings" pitchFamily="2" charset="2"/>
              <a:buChar char="Ø"/>
            </a:pPr>
            <a:r>
              <a:rPr lang="en-US" sz="2200" b="1" dirty="0"/>
              <a:t>Our Rage of Tours</a:t>
            </a:r>
          </a:p>
          <a:p>
            <a:pPr lvl="1" algn="just">
              <a:buFont typeface="Wingdings" pitchFamily="2" charset="2"/>
              <a:buChar char="q"/>
            </a:pPr>
            <a:r>
              <a:rPr lang="en-US" sz="2200" dirty="0"/>
              <a:t>City breaks</a:t>
            </a:r>
          </a:p>
          <a:p>
            <a:pPr lvl="1" algn="just">
              <a:buFont typeface="Wingdings" pitchFamily="2" charset="2"/>
              <a:buChar char="q"/>
            </a:pPr>
            <a:r>
              <a:rPr lang="en-US" sz="2200" dirty="0"/>
              <a:t>Romantic Gateways</a:t>
            </a:r>
          </a:p>
          <a:p>
            <a:pPr lvl="1" algn="just">
              <a:buFont typeface="Wingdings" pitchFamily="2" charset="2"/>
              <a:buChar char="q"/>
            </a:pPr>
            <a:r>
              <a:rPr lang="en-US" sz="2200" dirty="0"/>
              <a:t>Honeymoon Trips</a:t>
            </a:r>
          </a:p>
          <a:p>
            <a:pPr lvl="1" algn="just">
              <a:buFont typeface="Wingdings" pitchFamily="2" charset="2"/>
              <a:buChar char="q"/>
            </a:pPr>
            <a:r>
              <a:rPr lang="en-US" sz="2200" dirty="0"/>
              <a:t>Family Trips</a:t>
            </a:r>
          </a:p>
          <a:p>
            <a:pPr lvl="1" algn="just">
              <a:buFont typeface="Wingdings" pitchFamily="2" charset="2"/>
              <a:buChar char="q"/>
            </a:pPr>
            <a:r>
              <a:rPr lang="en-US" sz="2200" dirty="0"/>
              <a:t>Adventure Tours</a:t>
            </a:r>
          </a:p>
          <a:p>
            <a:pPr lvl="1" algn="just">
              <a:buFont typeface="Wingdings" pitchFamily="2" charset="2"/>
              <a:buChar char="q"/>
            </a:pPr>
            <a:r>
              <a:rPr lang="en-US" sz="2200" dirty="0"/>
              <a:t>Pilgrimage &amp; Holy Land Tours </a:t>
            </a:r>
          </a:p>
          <a:p>
            <a:pPr lvl="1" algn="just">
              <a:buFont typeface="Wingdings" pitchFamily="2" charset="2"/>
              <a:buChar char="q"/>
            </a:pPr>
            <a:r>
              <a:rPr lang="en-US" sz="2200" dirty="0"/>
              <a:t>Culinary Tourism</a:t>
            </a:r>
          </a:p>
          <a:p>
            <a:pPr lvl="1" algn="just">
              <a:buFont typeface="Wingdings" pitchFamily="2" charset="2"/>
              <a:buChar char="q"/>
            </a:pPr>
            <a:r>
              <a:rPr lang="en-US" sz="2200" dirty="0"/>
              <a:t>Eco Tourism</a:t>
            </a:r>
          </a:p>
        </p:txBody>
      </p:sp>
      <p:grpSp>
        <p:nvGrpSpPr>
          <p:cNvPr id="14" name="Group 13">
            <a:extLst>
              <a:ext uri="{FF2B5EF4-FFF2-40B4-BE49-F238E27FC236}">
                <a16:creationId xmlns:a16="http://schemas.microsoft.com/office/drawing/2014/main" id="{5B9819B3-B473-42E0-ACAB-902724B7B49A}"/>
              </a:ext>
            </a:extLst>
          </p:cNvPr>
          <p:cNvGrpSpPr/>
          <p:nvPr/>
        </p:nvGrpSpPr>
        <p:grpSpPr>
          <a:xfrm>
            <a:off x="22289" y="1047734"/>
            <a:ext cx="1750142" cy="3234116"/>
            <a:chOff x="69154" y="838605"/>
            <a:chExt cx="1750142" cy="3234116"/>
          </a:xfrm>
        </p:grpSpPr>
        <p:pic>
          <p:nvPicPr>
            <p:cNvPr id="15" name="Picture 2" descr="Tour Operator Software | TI Infotech Blog">
              <a:extLst>
                <a:ext uri="{FF2B5EF4-FFF2-40B4-BE49-F238E27FC236}">
                  <a16:creationId xmlns:a16="http://schemas.microsoft.com/office/drawing/2014/main" id="{B3FF546E-0BBD-4217-B411-DC8B949720F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0859" t="15574" r="50001" b="17122"/>
            <a:stretch/>
          </p:blipFill>
          <p:spPr bwMode="auto">
            <a:xfrm>
              <a:off x="69154" y="838605"/>
              <a:ext cx="1750142" cy="3205316"/>
            </a:xfrm>
            <a:prstGeom prst="rect">
              <a:avLst/>
            </a:prstGeom>
            <a:noFill/>
            <a:extLst>
              <a:ext uri="{909E8E84-426E-40DD-AFC4-6F175D3DCCD1}">
                <a14:hiddenFill xmlns:a14="http://schemas.microsoft.com/office/drawing/2010/main">
                  <a:solidFill>
                    <a:srgbClr val="FFFFFF"/>
                  </a:solidFill>
                </a14:hiddenFill>
              </a:ext>
            </a:extLst>
          </p:spPr>
        </p:pic>
        <p:sp>
          <p:nvSpPr>
            <p:cNvPr id="16" name="Flowchart: Connector 15">
              <a:extLst>
                <a:ext uri="{FF2B5EF4-FFF2-40B4-BE49-F238E27FC236}">
                  <a16:creationId xmlns:a16="http://schemas.microsoft.com/office/drawing/2014/main" id="{64E7E178-1058-4BD6-8823-198ACB8968EE}"/>
                </a:ext>
              </a:extLst>
            </p:cNvPr>
            <p:cNvSpPr/>
            <p:nvPr/>
          </p:nvSpPr>
          <p:spPr>
            <a:xfrm>
              <a:off x="506689" y="1083446"/>
              <a:ext cx="875071" cy="875071"/>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17" name="Picture 6" descr="Beach, holiday, outdoor, summer, vacation icon">
              <a:extLst>
                <a:ext uri="{FF2B5EF4-FFF2-40B4-BE49-F238E27FC236}">
                  <a16:creationId xmlns:a16="http://schemas.microsoft.com/office/drawing/2014/main" id="{93B78726-EADF-4ED4-9999-2CA302EE093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9197" y="1005486"/>
              <a:ext cx="900000" cy="900000"/>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17">
              <a:extLst>
                <a:ext uri="{FF2B5EF4-FFF2-40B4-BE49-F238E27FC236}">
                  <a16:creationId xmlns:a16="http://schemas.microsoft.com/office/drawing/2014/main" id="{74652440-389A-44C6-BD2D-7B24368C20A5}"/>
                </a:ext>
              </a:extLst>
            </p:cNvPr>
            <p:cNvSpPr/>
            <p:nvPr/>
          </p:nvSpPr>
          <p:spPr>
            <a:xfrm>
              <a:off x="825910" y="2271252"/>
              <a:ext cx="271370" cy="1032387"/>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a:extLst>
                <a:ext uri="{FF2B5EF4-FFF2-40B4-BE49-F238E27FC236}">
                  <a16:creationId xmlns:a16="http://schemas.microsoft.com/office/drawing/2014/main" id="{462DD005-F7BF-4DFB-97BC-85E79F2911E0}"/>
                </a:ext>
              </a:extLst>
            </p:cNvPr>
            <p:cNvSpPr/>
            <p:nvPr/>
          </p:nvSpPr>
          <p:spPr>
            <a:xfrm>
              <a:off x="507300" y="1952748"/>
              <a:ext cx="952505" cy="1569660"/>
            </a:xfrm>
            <a:prstGeom prst="rect">
              <a:avLst/>
            </a:prstGeom>
            <a:noFill/>
          </p:spPr>
          <p:txBody>
            <a:bodyPr wrap="none" lIns="91440" tIns="45720" rIns="91440" bIns="45720">
              <a:spAutoFit/>
            </a:bodyPr>
            <a:lstStyle/>
            <a:p>
              <a:pPr algn="ctr"/>
              <a:r>
                <a:rPr lang="en-US" sz="9600" b="0" cap="none" spc="0" dirty="0">
                  <a:ln w="0"/>
                  <a:solidFill>
                    <a:schemeClr val="bg1"/>
                  </a:solidFill>
                  <a:effectLst>
                    <a:outerShdw blurRad="38100" dist="19050" dir="2700000" algn="tl" rotWithShape="0">
                      <a:schemeClr val="dk1">
                        <a:alpha val="40000"/>
                      </a:schemeClr>
                    </a:outerShdw>
                  </a:effectLst>
                </a:rPr>
                <a:t>H</a:t>
              </a:r>
            </a:p>
          </p:txBody>
        </p:sp>
        <p:sp>
          <p:nvSpPr>
            <p:cNvPr id="20" name="TextBox 19">
              <a:extLst>
                <a:ext uri="{FF2B5EF4-FFF2-40B4-BE49-F238E27FC236}">
                  <a16:creationId xmlns:a16="http://schemas.microsoft.com/office/drawing/2014/main" id="{5941376F-C6D6-499C-8DFA-099A7121307A}"/>
                </a:ext>
              </a:extLst>
            </p:cNvPr>
            <p:cNvSpPr txBox="1"/>
            <p:nvPr/>
          </p:nvSpPr>
          <p:spPr>
            <a:xfrm>
              <a:off x="138371" y="3611056"/>
              <a:ext cx="1661651" cy="461665"/>
            </a:xfrm>
            <a:prstGeom prst="rect">
              <a:avLst/>
            </a:prstGeom>
            <a:solidFill>
              <a:schemeClr val="bg1"/>
            </a:solidFill>
            <a:ln>
              <a:solidFill>
                <a:schemeClr val="bg1"/>
              </a:solidFill>
            </a:ln>
          </p:spPr>
          <p:txBody>
            <a:bodyPr wrap="square" rtlCol="0">
              <a:spAutoFit/>
            </a:bodyPr>
            <a:lstStyle/>
            <a:p>
              <a:pPr algn="ctr"/>
              <a:r>
                <a:rPr lang="en-IN" sz="2400" b="1" i="1" dirty="0"/>
                <a:t>Holidays</a:t>
              </a:r>
            </a:p>
          </p:txBody>
        </p:sp>
      </p:grpSp>
    </p:spTree>
    <p:extLst>
      <p:ext uri="{BB962C8B-B14F-4D97-AF65-F5344CB8AC3E}">
        <p14:creationId xmlns:p14="http://schemas.microsoft.com/office/powerpoint/2010/main" val="7902007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Meetings</a:t>
            </a:r>
          </a:p>
        </p:txBody>
      </p:sp>
      <p:sp>
        <p:nvSpPr>
          <p:cNvPr id="3" name="Content Placeholder 2"/>
          <p:cNvSpPr>
            <a:spLocks noGrp="1"/>
          </p:cNvSpPr>
          <p:nvPr>
            <p:ph idx="1"/>
          </p:nvPr>
        </p:nvSpPr>
        <p:spPr>
          <a:xfrm>
            <a:off x="2054944" y="1401021"/>
            <a:ext cx="9799200" cy="4464884"/>
          </a:xfrm>
        </p:spPr>
        <p:txBody>
          <a:bodyPr>
            <a:noAutofit/>
          </a:bodyPr>
          <a:lstStyle/>
          <a:p>
            <a:pPr marL="0" indent="0">
              <a:buNone/>
            </a:pPr>
            <a:r>
              <a:rPr lang="en-US" sz="2200" dirty="0"/>
              <a:t>Whether planning meetings is a large part of your job description or you’ve never before taken on the responsibility, we’re here to help</a:t>
            </a:r>
          </a:p>
          <a:p>
            <a:pPr marL="0" indent="0">
              <a:buNone/>
            </a:pPr>
            <a:endParaRPr lang="en-US" sz="500" dirty="0"/>
          </a:p>
          <a:p>
            <a:pPr lvl="1">
              <a:buFont typeface="Wingdings" pitchFamily="2" charset="2"/>
              <a:buChar char="q"/>
            </a:pPr>
            <a:r>
              <a:rPr lang="en-US" sz="2200" dirty="0"/>
              <a:t>Determine your group's requirements</a:t>
            </a:r>
            <a:endParaRPr lang="en-IN" sz="2200" dirty="0"/>
          </a:p>
          <a:p>
            <a:pPr lvl="1">
              <a:buFont typeface="Wingdings" pitchFamily="2" charset="2"/>
              <a:buChar char="q"/>
            </a:pPr>
            <a:r>
              <a:rPr lang="en-US" sz="2200" dirty="0"/>
              <a:t>Choose a destination and venue that best fits your event</a:t>
            </a:r>
            <a:endParaRPr lang="en-IN" sz="2200" dirty="0"/>
          </a:p>
          <a:p>
            <a:pPr lvl="1">
              <a:buFont typeface="Wingdings" pitchFamily="2" charset="2"/>
              <a:buChar char="q"/>
            </a:pPr>
            <a:r>
              <a:rPr lang="en-US" sz="2200" dirty="0"/>
              <a:t>Negotiate the best room rates and airfares</a:t>
            </a:r>
            <a:endParaRPr lang="en-IN" sz="2200" dirty="0"/>
          </a:p>
          <a:p>
            <a:pPr lvl="1">
              <a:buFont typeface="Wingdings" pitchFamily="2" charset="2"/>
              <a:buChar char="q"/>
            </a:pPr>
            <a:r>
              <a:rPr lang="en-US" sz="2200" dirty="0"/>
              <a:t>Assist with travel arrangements</a:t>
            </a:r>
            <a:endParaRPr lang="en-IN" sz="2200" dirty="0"/>
          </a:p>
          <a:p>
            <a:pPr lvl="1">
              <a:buFont typeface="Wingdings" pitchFamily="2" charset="2"/>
              <a:buChar char="q"/>
            </a:pPr>
            <a:r>
              <a:rPr lang="en-US" sz="2200" dirty="0"/>
              <a:t>Contract with support groups (inc. production, AV, registration)</a:t>
            </a:r>
            <a:endParaRPr lang="en-IN" sz="2200" dirty="0"/>
          </a:p>
          <a:p>
            <a:pPr lvl="1">
              <a:buFont typeface="Wingdings" pitchFamily="2" charset="2"/>
              <a:buChar char="q"/>
            </a:pPr>
            <a:r>
              <a:rPr lang="en-US" sz="2200" dirty="0"/>
              <a:t>Manage caterers and other vendors</a:t>
            </a:r>
            <a:endParaRPr lang="en-IN" sz="2200" dirty="0"/>
          </a:p>
          <a:p>
            <a:pPr lvl="1">
              <a:buFont typeface="Wingdings" pitchFamily="2" charset="2"/>
              <a:buChar char="q"/>
            </a:pPr>
            <a:r>
              <a:rPr lang="en-US" sz="2200" dirty="0"/>
              <a:t>Create a custom website</a:t>
            </a:r>
            <a:endParaRPr lang="en-IN" sz="2200" dirty="0"/>
          </a:p>
          <a:p>
            <a:pPr lvl="1">
              <a:buFont typeface="Wingdings" pitchFamily="2" charset="2"/>
              <a:buChar char="q"/>
            </a:pPr>
            <a:r>
              <a:rPr lang="en-US" sz="2200" dirty="0"/>
              <a:t>Design signage and printed materials</a:t>
            </a:r>
            <a:endParaRPr lang="en-IN" sz="2200" dirty="0"/>
          </a:p>
          <a:p>
            <a:pPr lvl="1">
              <a:buFont typeface="Wingdings" pitchFamily="2" charset="2"/>
              <a:buChar char="q"/>
            </a:pPr>
            <a:r>
              <a:rPr lang="en-US" sz="2200" dirty="0"/>
              <a:t>Set up online registration service with Payment Gateway</a:t>
            </a:r>
            <a:endParaRPr lang="en-IN" sz="2200" dirty="0"/>
          </a:p>
          <a:p>
            <a:pPr lvl="1">
              <a:buFont typeface="Wingdings" pitchFamily="2" charset="2"/>
              <a:buChar char="q"/>
            </a:pPr>
            <a:r>
              <a:rPr lang="en-US" sz="2200" dirty="0"/>
              <a:t>On-Site Management</a:t>
            </a:r>
            <a:endParaRPr lang="en-IN" sz="2200" dirty="0"/>
          </a:p>
          <a:p>
            <a:pPr lvl="1">
              <a:buFont typeface="Wingdings" pitchFamily="2" charset="2"/>
              <a:buChar char="q"/>
            </a:pPr>
            <a:r>
              <a:rPr lang="en-US" sz="2200" dirty="0"/>
              <a:t>Audio-Visual Management And More</a:t>
            </a:r>
          </a:p>
          <a:p>
            <a:pPr>
              <a:buFont typeface="Wingdings" pitchFamily="2" charset="2"/>
              <a:buChar char="q"/>
            </a:pPr>
            <a:endParaRPr lang="en-IN" sz="2200" dirty="0"/>
          </a:p>
        </p:txBody>
      </p:sp>
      <p:pic>
        <p:nvPicPr>
          <p:cNvPr id="6" name="Picture 3"/>
          <p:cNvPicPr>
            <a:picLocks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156968" y="4717602"/>
            <a:ext cx="1800000" cy="1746000"/>
          </a:xfrm>
          <a:prstGeom prst="rect">
            <a:avLst/>
          </a:prstGeom>
          <a:noFill/>
          <a:ln w="9525">
            <a:noFill/>
            <a:miter lim="800000"/>
            <a:headEnd/>
            <a:tailEnd/>
          </a:ln>
        </p:spPr>
      </p:pic>
      <p:pic>
        <p:nvPicPr>
          <p:cNvPr id="4098" name="Picture 2" descr="Tour Operator Software | TI Infotech Blog">
            <a:extLst>
              <a:ext uri="{FF2B5EF4-FFF2-40B4-BE49-F238E27FC236}">
                <a16:creationId xmlns:a16="http://schemas.microsoft.com/office/drawing/2014/main" id="{A51504E8-DC39-4125-BD8C-92C7F77A4DA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1720" t="17166" r="68595" b="16297"/>
          <a:stretch/>
        </p:blipFill>
        <p:spPr bwMode="auto">
          <a:xfrm>
            <a:off x="10160" y="1118854"/>
            <a:ext cx="1800000" cy="31688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4494278"/>
      </p:ext>
    </p:extLst>
  </p:cSld>
  <p:clrMapOvr>
    <a:masterClrMapping/>
  </p:clrMapOvr>
</p:sld>
</file>

<file path=ppt/theme/theme1.xml><?xml version="1.0" encoding="utf-8"?>
<a:theme xmlns:a="http://schemas.openxmlformats.org/drawingml/2006/main" name="Retrospect">
  <a:themeElements>
    <a:clrScheme name="Custom 1">
      <a:dk1>
        <a:sysClr val="windowText" lastClr="000000"/>
      </a:dk1>
      <a:lt1>
        <a:sysClr val="window" lastClr="FFFFFF"/>
      </a:lt1>
      <a:dk2>
        <a:srgbClr val="000000"/>
      </a:dk2>
      <a:lt2>
        <a:srgbClr val="F8F8F8"/>
      </a:lt2>
      <a:accent1>
        <a:srgbClr val="DDDDDD"/>
      </a:accent1>
      <a:accent2>
        <a:srgbClr val="B2B2B2"/>
      </a:accent2>
      <a:accent3>
        <a:srgbClr val="000000"/>
      </a:accent3>
      <a:accent4>
        <a:srgbClr val="808080"/>
      </a:accent4>
      <a:accent5>
        <a:srgbClr val="5F5F5F"/>
      </a:accent5>
      <a:accent6>
        <a:srgbClr val="4D4D4D"/>
      </a:accent6>
      <a:hlink>
        <a:srgbClr val="5F5F5F"/>
      </a:hlink>
      <a:folHlink>
        <a:srgbClr val="919191"/>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LGT Template" id="{C277A2C4-F544-489A-906F-710C5F9DA825}" vid="{FF4D42DD-B40D-4F15-A220-587EF5DEB3CA}"/>
    </a:ext>
  </a:extLst>
</a:theme>
</file>

<file path=ppt/theme/theme2.xml><?xml version="1.0" encoding="utf-8"?>
<a:theme xmlns:a="http://schemas.openxmlformats.org/drawingml/2006/main" name="1_Retrospect">
  <a:themeElements>
    <a:clrScheme name="Custom 1">
      <a:dk1>
        <a:sysClr val="windowText" lastClr="000000"/>
      </a:dk1>
      <a:lt1>
        <a:sysClr val="window" lastClr="FFFFFF"/>
      </a:lt1>
      <a:dk2>
        <a:srgbClr val="000000"/>
      </a:dk2>
      <a:lt2>
        <a:srgbClr val="F8F8F8"/>
      </a:lt2>
      <a:accent1>
        <a:srgbClr val="DDDDDD"/>
      </a:accent1>
      <a:accent2>
        <a:srgbClr val="B2B2B2"/>
      </a:accent2>
      <a:accent3>
        <a:srgbClr val="000000"/>
      </a:accent3>
      <a:accent4>
        <a:srgbClr val="808080"/>
      </a:accent4>
      <a:accent5>
        <a:srgbClr val="5F5F5F"/>
      </a:accent5>
      <a:accent6>
        <a:srgbClr val="4D4D4D"/>
      </a:accent6>
      <a:hlink>
        <a:srgbClr val="5F5F5F"/>
      </a:hlink>
      <a:folHlink>
        <a:srgbClr val="919191"/>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LGT Template" id="{C277A2C4-F544-489A-906F-710C5F9DA825}" vid="{FF4D42DD-B40D-4F15-A220-587EF5DEB3C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LGT Template</Template>
  <TotalTime>382</TotalTime>
  <Words>1015</Words>
  <Application>Microsoft Macintosh PowerPoint</Application>
  <PresentationFormat>Widescreen</PresentationFormat>
  <Paragraphs>150</Paragraphs>
  <Slides>23</Slides>
  <Notes>2</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23</vt:i4>
      </vt:variant>
    </vt:vector>
  </HeadingPairs>
  <TitlesOfParts>
    <vt:vector size="29" baseType="lpstr">
      <vt:lpstr>Arial</vt:lpstr>
      <vt:lpstr>Calibri</vt:lpstr>
      <vt:lpstr>Calibri Light</vt:lpstr>
      <vt:lpstr>Wingdings</vt:lpstr>
      <vt:lpstr>Retrospect</vt:lpstr>
      <vt:lpstr>1_Retrospect</vt:lpstr>
      <vt:lpstr>PowerPoint Presentation</vt:lpstr>
      <vt:lpstr>Who We Are ?</vt:lpstr>
      <vt:lpstr>Mission, Vision &amp; Values</vt:lpstr>
      <vt:lpstr>Business Principle</vt:lpstr>
      <vt:lpstr>Our Brands</vt:lpstr>
      <vt:lpstr>Our Presence</vt:lpstr>
      <vt:lpstr>LGT Holidays Offerings</vt:lpstr>
      <vt:lpstr>Domestic &amp; International Holidays</vt:lpstr>
      <vt:lpstr>Meetings</vt:lpstr>
      <vt:lpstr>Incentives</vt:lpstr>
      <vt:lpstr>Conference</vt:lpstr>
      <vt:lpstr>Exhibitions</vt:lpstr>
      <vt:lpstr>What Makes LGT Holidays Different ? ?</vt:lpstr>
      <vt:lpstr>LGT Holidays is dedicated to:</vt:lpstr>
      <vt:lpstr>List of Large Groups / Events Handled</vt:lpstr>
      <vt:lpstr>List of Large Groups / Events Handled</vt:lpstr>
      <vt:lpstr>List of Large Groups / Events Handled</vt:lpstr>
      <vt:lpstr>List of Large Groups / Events Handled</vt:lpstr>
      <vt:lpstr>Our Clientele </vt:lpstr>
      <vt:lpstr>Our Clientele </vt:lpstr>
      <vt:lpstr>Our Accreditations</vt:lpstr>
      <vt:lpstr>Contact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Redesigning Travel Trends</dc:title>
  <dc:creator>orbit</dc:creator>
  <cp:lastModifiedBy>Singaravelou Padmanaban</cp:lastModifiedBy>
  <cp:revision>41</cp:revision>
  <dcterms:created xsi:type="dcterms:W3CDTF">2018-04-09T07:19:49Z</dcterms:created>
  <dcterms:modified xsi:type="dcterms:W3CDTF">2023-05-22T07:59:20Z</dcterms:modified>
</cp:coreProperties>
</file>