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Source Code Pro"/>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CodePro-regular.fntdata"/><Relationship Id="rId10" Type="http://schemas.openxmlformats.org/officeDocument/2006/relationships/slide" Target="slides/slide5.xml"/><Relationship Id="rId13" Type="http://schemas.openxmlformats.org/officeDocument/2006/relationships/font" Target="fonts/SourceCodePro-italic.fntdata"/><Relationship Id="rId12"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SourceCodePro-bold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3f60d25b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3f60d25b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111111"/>
                </a:solidFill>
                <a:highlight>
                  <a:srgbClr val="FFFFFF"/>
                </a:highlight>
              </a:rPr>
              <a:t>ARIMA, short for ‘Auto Regressive Integrated Moving Average’ is actually a class of models that ‘explains’ a given time series based on its own past values, that is, its own lags and the lagged forecast errors</a:t>
            </a:r>
            <a:endParaRPr sz="1000">
              <a:solidFill>
                <a:schemeClr val="dk1"/>
              </a:solidFill>
            </a:endParaRPr>
          </a:p>
          <a:p>
            <a:pPr indent="0" lvl="0" marL="0" rtl="0" algn="l">
              <a:spcBef>
                <a:spcPts val="0"/>
              </a:spcBef>
              <a:spcAft>
                <a:spcPts val="0"/>
              </a:spcAft>
              <a:buNone/>
            </a:pPr>
            <a:r>
              <a:rPr b="1" lang="en-GB" sz="1200">
                <a:solidFill>
                  <a:srgbClr val="202124"/>
                </a:solidFill>
                <a:highlight>
                  <a:srgbClr val="FFFFFF"/>
                </a:highlight>
              </a:rPr>
              <a:t>Autocorrelation function</a:t>
            </a:r>
            <a:r>
              <a:rPr lang="en-GB" sz="1200">
                <a:solidFill>
                  <a:srgbClr val="202124"/>
                </a:solidFill>
                <a:highlight>
                  <a:srgbClr val="FFFFFF"/>
                </a:highlight>
              </a:rPr>
              <a:t>, and the PACF for Partial Autocorrelation function. Looking at these two plots together can help us form an idea of what models to fit. Autocorrelation computes and plots the autocorrelations of a time series.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3f60d25b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3f60d25b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3f60d25b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3f60d25b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f60d25b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f60d25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5400" rtl="0" algn="l">
              <a:lnSpc>
                <a:spcPct val="115000"/>
              </a:lnSpc>
              <a:spcBef>
                <a:spcPts val="0"/>
              </a:spcBef>
              <a:spcAft>
                <a:spcPts val="0"/>
              </a:spcAft>
              <a:buClr>
                <a:schemeClr val="dk1"/>
              </a:buClr>
              <a:buSzPts val="1100"/>
              <a:buFont typeface="Arial"/>
              <a:buNone/>
            </a:pPr>
            <a:r>
              <a:t/>
            </a:r>
            <a:endParaRPr>
              <a:solidFill>
                <a:srgbClr val="2E2E2E"/>
              </a:solidFill>
              <a:highlight>
                <a:srgbClr val="F5F5F5"/>
              </a:highlight>
              <a:latin typeface="Georgia"/>
              <a:ea typeface="Georgia"/>
              <a:cs typeface="Georgia"/>
              <a:sym typeface="Georgia"/>
            </a:endParaRPr>
          </a:p>
          <a:p>
            <a:pPr indent="0" lvl="0" marL="0" rtl="0" algn="l">
              <a:lnSpc>
                <a:spcPct val="115000"/>
              </a:lnSpc>
              <a:spcBef>
                <a:spcPts val="0"/>
              </a:spcBef>
              <a:spcAft>
                <a:spcPts val="0"/>
              </a:spcAft>
              <a:buNone/>
            </a:pPr>
            <a:r>
              <a:rPr lang="en-GB">
                <a:solidFill>
                  <a:srgbClr val="2E2E2E"/>
                </a:solidFill>
                <a:highlight>
                  <a:srgbClr val="F5F5F5"/>
                </a:highlight>
                <a:latin typeface="Georgia"/>
                <a:ea typeface="Georgia"/>
                <a:cs typeface="Georgia"/>
                <a:sym typeface="Georgia"/>
              </a:rPr>
              <a:t>For accurate forecasting, additional analyses such as sentiment will be required.</a:t>
            </a:r>
            <a:endParaRPr>
              <a:solidFill>
                <a:srgbClr val="2E2E2E"/>
              </a:solidFill>
              <a:highlight>
                <a:srgbClr val="F5F5F5"/>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GB">
                <a:solidFill>
                  <a:srgbClr val="2E2E2E"/>
                </a:solidFill>
                <a:highlight>
                  <a:srgbClr val="F5F5F5"/>
                </a:highlight>
                <a:latin typeface="Georgia"/>
                <a:ea typeface="Georgia"/>
                <a:cs typeface="Georgia"/>
                <a:sym typeface="Georgia"/>
              </a:rPr>
              <a:t>Diverse sources (ex, SNS) are being analysed together to overcome various limitations</a:t>
            </a:r>
            <a:endParaRPr>
              <a:solidFill>
                <a:srgbClr val="2E2E2E"/>
              </a:solidFill>
              <a:highlight>
                <a:srgbClr val="F5F5F5"/>
              </a:highlight>
              <a:latin typeface="Georgia"/>
              <a:ea typeface="Georgia"/>
              <a:cs typeface="Georgia"/>
              <a:sym typeface="Georgia"/>
            </a:endParaRPr>
          </a:p>
          <a:p>
            <a:pPr indent="0" lvl="0" marL="0" marR="25400" rtl="0" algn="l">
              <a:lnSpc>
                <a:spcPct val="115000"/>
              </a:lnSpc>
              <a:spcBef>
                <a:spcPts val="1200"/>
              </a:spcBef>
              <a:spcAft>
                <a:spcPts val="0"/>
              </a:spcAft>
              <a:buNone/>
            </a:pPr>
            <a:r>
              <a:rPr lang="en-GB">
                <a:solidFill>
                  <a:srgbClr val="2E2E2E"/>
                </a:solidFill>
                <a:highlight>
                  <a:srgbClr val="F5F5F5"/>
                </a:highlight>
                <a:latin typeface="Georgia"/>
                <a:ea typeface="Georgia"/>
                <a:cs typeface="Georgia"/>
                <a:sym typeface="Georgia"/>
              </a:rPr>
              <a:t>To conduct precise analysis using Big Data, access to raw data should be expanded</a:t>
            </a:r>
            <a:endParaRPr>
              <a:solidFill>
                <a:srgbClr val="2E2E2E"/>
              </a:solidFill>
              <a:highlight>
                <a:srgbClr val="F5F5F5"/>
              </a:highlight>
              <a:latin typeface="Georgia"/>
              <a:ea typeface="Georgia"/>
              <a:cs typeface="Georgia"/>
              <a:sym typeface="Georgia"/>
            </a:endParaRPr>
          </a:p>
          <a:p>
            <a:pPr indent="0" lvl="0" marL="0" rtl="0" algn="l">
              <a:lnSpc>
                <a:spcPct val="115000"/>
              </a:lnSpc>
              <a:spcBef>
                <a:spcPts val="0"/>
              </a:spcBef>
              <a:spcAft>
                <a:spcPts val="0"/>
              </a:spcAft>
              <a:buNone/>
            </a:pPr>
            <a:r>
              <a:rPr lang="en-GB">
                <a:solidFill>
                  <a:schemeClr val="dk1"/>
                </a:solidFill>
              </a:rPr>
              <a:t>Google Search Volume scores are indexed and normalized.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This makes comparisons between forecast future values and observed values somewhat difficult as past values will, can, and often do change from the period in which they were used to construct the forecasts to the present.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However, it should still be possible to heuristically compare patterns from a forecast with actual values observed at a later time point, that is to see if the pattern of the forecast matches the pattern of future data points. </a:t>
            </a:r>
            <a:endParaRPr>
              <a:solidFill>
                <a:srgbClr val="2E2E2E"/>
              </a:solidFill>
              <a:highlight>
                <a:srgbClr val="F5F5F5"/>
              </a:highlight>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5200"/>
              <a:t>Forecasting Google Search Trends</a:t>
            </a:r>
            <a:endParaRPr sz="52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100"/>
              <a:t>A Replication of M. Varnum’s Research</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Replication</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US Google Search Terms for “Depression” </a:t>
            </a:r>
            <a:endParaRPr/>
          </a:p>
          <a:p>
            <a:pPr indent="0" lvl="0" marL="0" rtl="0" algn="l">
              <a:spcBef>
                <a:spcPts val="1200"/>
              </a:spcBef>
              <a:spcAft>
                <a:spcPts val="0"/>
              </a:spcAft>
              <a:buNone/>
            </a:pPr>
            <a:r>
              <a:rPr lang="en-GB"/>
              <a:t>Using Machine Learning for Prediction </a:t>
            </a:r>
            <a:endParaRPr/>
          </a:p>
          <a:p>
            <a:pPr indent="0" lvl="0" marL="0" rtl="0" algn="l">
              <a:spcBef>
                <a:spcPts val="1200"/>
              </a:spcBef>
              <a:spcAft>
                <a:spcPts val="0"/>
              </a:spcAft>
              <a:buNone/>
            </a:pPr>
            <a:r>
              <a:rPr lang="en-GB"/>
              <a:t>Methods: ARIMA</a:t>
            </a:r>
            <a:endParaRPr sz="1200">
              <a:solidFill>
                <a:srgbClr val="333333"/>
              </a:solidFill>
              <a:latin typeface="Arial"/>
              <a:ea typeface="Arial"/>
              <a:cs typeface="Arial"/>
              <a:sym typeface="Arial"/>
            </a:endParaRPr>
          </a:p>
          <a:p>
            <a:pPr indent="-304800" lvl="0" marL="457200" rtl="0" algn="l">
              <a:spcBef>
                <a:spcPts val="1200"/>
              </a:spcBef>
              <a:spcAft>
                <a:spcPts val="0"/>
              </a:spcAft>
              <a:buClr>
                <a:srgbClr val="333333"/>
              </a:buClr>
              <a:buSzPts val="1200"/>
              <a:buFont typeface="Source Code Pro"/>
              <a:buAutoNum type="arabicPeriod"/>
            </a:pPr>
            <a:r>
              <a:rPr lang="en-GB" sz="1200">
                <a:solidFill>
                  <a:srgbClr val="333333"/>
                </a:solidFill>
              </a:rPr>
              <a:t>Visualising </a:t>
            </a:r>
            <a:endParaRPr sz="1200">
              <a:solidFill>
                <a:srgbClr val="333333"/>
              </a:solidFill>
            </a:endParaRPr>
          </a:p>
          <a:p>
            <a:pPr indent="-304800" lvl="0" marL="457200" rtl="0" algn="l">
              <a:spcBef>
                <a:spcPts val="0"/>
              </a:spcBef>
              <a:spcAft>
                <a:spcPts val="0"/>
              </a:spcAft>
              <a:buClr>
                <a:srgbClr val="333333"/>
              </a:buClr>
              <a:buSzPts val="1200"/>
              <a:buFont typeface="Source Code Pro"/>
              <a:buAutoNum type="arabicPeriod"/>
            </a:pPr>
            <a:r>
              <a:rPr lang="en-GB" sz="1200">
                <a:solidFill>
                  <a:srgbClr val="333333"/>
                </a:solidFill>
              </a:rPr>
              <a:t>Stationarize</a:t>
            </a:r>
            <a:endParaRPr sz="1200">
              <a:solidFill>
                <a:srgbClr val="333333"/>
              </a:solidFill>
            </a:endParaRPr>
          </a:p>
          <a:p>
            <a:pPr indent="-304800" lvl="0" marL="457200" rtl="0" algn="l">
              <a:spcBef>
                <a:spcPts val="0"/>
              </a:spcBef>
              <a:spcAft>
                <a:spcPts val="0"/>
              </a:spcAft>
              <a:buClr>
                <a:srgbClr val="333333"/>
              </a:buClr>
              <a:buSzPts val="1200"/>
              <a:buFont typeface="Source Code Pro"/>
              <a:buAutoNum type="arabicPeriod"/>
            </a:pPr>
            <a:r>
              <a:rPr lang="en-GB" sz="1200">
                <a:solidFill>
                  <a:srgbClr val="333333"/>
                </a:solidFill>
              </a:rPr>
              <a:t>Plot ACF/PACF and find optimal parameters</a:t>
            </a:r>
            <a:endParaRPr sz="1200">
              <a:solidFill>
                <a:srgbClr val="333333"/>
              </a:solidFill>
            </a:endParaRPr>
          </a:p>
          <a:p>
            <a:pPr indent="-304800" lvl="0" marL="457200" rtl="0" algn="l">
              <a:spcBef>
                <a:spcPts val="0"/>
              </a:spcBef>
              <a:spcAft>
                <a:spcPts val="0"/>
              </a:spcAft>
              <a:buClr>
                <a:srgbClr val="333333"/>
              </a:buClr>
              <a:buSzPts val="1200"/>
              <a:buFont typeface="Source Code Pro"/>
              <a:buAutoNum type="arabicPeriod"/>
            </a:pPr>
            <a:r>
              <a:rPr lang="en-GB" sz="1200">
                <a:solidFill>
                  <a:srgbClr val="333333"/>
                </a:solidFill>
              </a:rPr>
              <a:t>Build the ARIMA model</a:t>
            </a:r>
            <a:endParaRPr sz="1200">
              <a:solidFill>
                <a:srgbClr val="333333"/>
              </a:solidFill>
            </a:endParaRPr>
          </a:p>
          <a:p>
            <a:pPr indent="-304800" lvl="0" marL="457200" rtl="0" algn="l">
              <a:spcBef>
                <a:spcPts val="0"/>
              </a:spcBef>
              <a:spcAft>
                <a:spcPts val="0"/>
              </a:spcAft>
              <a:buClr>
                <a:srgbClr val="333333"/>
              </a:buClr>
              <a:buSzPts val="1200"/>
              <a:buFont typeface="Source Code Pro"/>
              <a:buAutoNum type="arabicPeriod"/>
            </a:pPr>
            <a:r>
              <a:rPr lang="en-GB" sz="1200">
                <a:solidFill>
                  <a:srgbClr val="333333"/>
                </a:solidFill>
              </a:rPr>
              <a:t>Make predictions</a:t>
            </a:r>
            <a:endParaRPr sz="1200">
              <a:solidFill>
                <a:srgbClr val="333333"/>
              </a:solidFill>
            </a:endParaRPr>
          </a:p>
          <a:p>
            <a:pPr indent="0" lvl="0" marL="0" rtl="0" algn="l">
              <a:spcBef>
                <a:spcPts val="1900"/>
              </a:spcBef>
              <a:spcAft>
                <a:spcPts val="1900"/>
              </a:spcAft>
              <a:buNone/>
            </a:pPr>
            <a:r>
              <a:t/>
            </a:r>
            <a:endParaRPr sz="1200">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Logic </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Data was super clean because very simple </a:t>
            </a:r>
            <a:endParaRPr/>
          </a:p>
          <a:p>
            <a:pPr indent="-342900" lvl="0" marL="457200" rtl="0" algn="l">
              <a:spcBef>
                <a:spcPts val="0"/>
              </a:spcBef>
              <a:spcAft>
                <a:spcPts val="0"/>
              </a:spcAft>
              <a:buSzPts val="1800"/>
              <a:buChar char="●"/>
            </a:pPr>
            <a:r>
              <a:rPr lang="en-GB"/>
              <a:t>Create a timeseries from the data</a:t>
            </a:r>
            <a:endParaRPr/>
          </a:p>
          <a:p>
            <a:pPr indent="-342900" lvl="0" marL="457200" rtl="0" algn="l">
              <a:spcBef>
                <a:spcPts val="0"/>
              </a:spcBef>
              <a:spcAft>
                <a:spcPts val="0"/>
              </a:spcAft>
              <a:buSzPts val="1800"/>
              <a:buChar char="●"/>
            </a:pPr>
            <a:r>
              <a:rPr lang="en-GB"/>
              <a:t>Split the dataset (80/20) </a:t>
            </a:r>
            <a:endParaRPr/>
          </a:p>
          <a:p>
            <a:pPr indent="-342900" lvl="0" marL="457200" rtl="0" algn="l">
              <a:spcBef>
                <a:spcPts val="0"/>
              </a:spcBef>
              <a:spcAft>
                <a:spcPts val="0"/>
              </a:spcAft>
              <a:buSzPts val="1800"/>
              <a:buChar char="●"/>
            </a:pPr>
            <a:r>
              <a:rPr lang="en-GB"/>
              <a:t>Train and test dataset </a:t>
            </a:r>
            <a:endParaRPr/>
          </a:p>
          <a:p>
            <a:pPr indent="-342900" lvl="0" marL="457200" rtl="0" algn="l">
              <a:spcBef>
                <a:spcPts val="0"/>
              </a:spcBef>
              <a:spcAft>
                <a:spcPts val="0"/>
              </a:spcAft>
              <a:buSzPts val="1800"/>
              <a:buChar char="●"/>
            </a:pPr>
            <a:r>
              <a:rPr lang="en-GB"/>
              <a:t>Predict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Compare test/train prediction to just an autoprediction</a:t>
            </a:r>
            <a:endParaRPr/>
          </a:p>
          <a:p>
            <a:pPr indent="0" lvl="0" marL="9144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Plots</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4734500" y="1345125"/>
            <a:ext cx="4097800" cy="3644000"/>
          </a:xfrm>
          <a:prstGeom prst="rect">
            <a:avLst/>
          </a:prstGeom>
          <a:noFill/>
          <a:ln>
            <a:noFill/>
          </a:ln>
        </p:spPr>
      </p:pic>
      <p:pic>
        <p:nvPicPr>
          <p:cNvPr id="83" name="Google Shape;83;p16"/>
          <p:cNvPicPr preferRelativeResize="0"/>
          <p:nvPr/>
        </p:nvPicPr>
        <p:blipFill>
          <a:blip r:embed="rId4">
            <a:alphaModFix/>
          </a:blip>
          <a:stretch>
            <a:fillRect/>
          </a:stretch>
        </p:blipFill>
        <p:spPr>
          <a:xfrm>
            <a:off x="425050" y="1378875"/>
            <a:ext cx="3688275" cy="3576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Why Is This Interesting</a:t>
            </a:r>
            <a:endParaRPr/>
          </a:p>
        </p:txBody>
      </p:sp>
      <p:sp>
        <p:nvSpPr>
          <p:cNvPr id="89" name="Google Shape;89;p17"/>
          <p:cNvSpPr txBox="1"/>
          <p:nvPr>
            <p:ph idx="1" type="body"/>
          </p:nvPr>
        </p:nvSpPr>
        <p:spPr>
          <a:xfrm>
            <a:off x="0" y="1357275"/>
            <a:ext cx="8520600" cy="355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purpose of Big Data utilisation is shifting from monitoring to forecasting</a:t>
            </a:r>
            <a:endParaRPr/>
          </a:p>
          <a:p>
            <a:pPr indent="-342900" lvl="0" marL="457200" rtl="0" algn="l">
              <a:spcBef>
                <a:spcPts val="0"/>
              </a:spcBef>
              <a:spcAft>
                <a:spcPts val="0"/>
              </a:spcAft>
              <a:buSzPts val="1800"/>
              <a:buChar char="●"/>
            </a:pPr>
            <a:r>
              <a:rPr lang="en-GB"/>
              <a:t>Trend, seasonality, cyclic</a:t>
            </a:r>
            <a:endParaRPr/>
          </a:p>
          <a:p>
            <a:pPr indent="-342900" lvl="0" marL="457200" rtl="0" algn="l">
              <a:spcBef>
                <a:spcPts val="0"/>
              </a:spcBef>
              <a:spcAft>
                <a:spcPts val="0"/>
              </a:spcAft>
              <a:buSzPts val="1800"/>
              <a:buChar char="●"/>
            </a:pPr>
            <a:r>
              <a:rPr lang="en-GB"/>
              <a:t>Potential uses </a:t>
            </a:r>
            <a:endParaRPr/>
          </a:p>
          <a:p>
            <a:pPr indent="-317500" lvl="1" marL="914400" rtl="0" algn="l">
              <a:spcBef>
                <a:spcPts val="0"/>
              </a:spcBef>
              <a:spcAft>
                <a:spcPts val="0"/>
              </a:spcAft>
              <a:buSzPts val="1400"/>
              <a:buChar char="○"/>
            </a:pPr>
            <a:r>
              <a:rPr lang="en-GB"/>
              <a:t>Advertising</a:t>
            </a:r>
            <a:endParaRPr/>
          </a:p>
          <a:p>
            <a:pPr indent="-317500" lvl="1" marL="914400" rtl="0" algn="l">
              <a:spcBef>
                <a:spcPts val="0"/>
              </a:spcBef>
              <a:spcAft>
                <a:spcPts val="0"/>
              </a:spcAft>
              <a:buSzPts val="1400"/>
              <a:buChar char="○"/>
            </a:pPr>
            <a:r>
              <a:rPr lang="en-GB"/>
              <a:t>Government policy</a:t>
            </a:r>
            <a:endParaRPr/>
          </a:p>
          <a:p>
            <a:pPr indent="-317500" lvl="1" marL="914400" rtl="0" algn="l">
              <a:spcBef>
                <a:spcPts val="0"/>
              </a:spcBef>
              <a:spcAft>
                <a:spcPts val="0"/>
              </a:spcAft>
              <a:buSzPts val="1400"/>
              <a:buChar char="○"/>
            </a:pPr>
            <a:r>
              <a:rPr lang="en-GB"/>
              <a:t>Charity campaigns </a:t>
            </a:r>
            <a:endParaRPr/>
          </a:p>
          <a:p>
            <a:pPr indent="-342900" lvl="0" marL="457200" rtl="0" algn="l">
              <a:spcBef>
                <a:spcPts val="0"/>
              </a:spcBef>
              <a:spcAft>
                <a:spcPts val="0"/>
              </a:spcAft>
              <a:buSzPts val="1800"/>
              <a:buChar char="●"/>
            </a:pPr>
            <a:r>
              <a:rPr lang="en-GB"/>
              <a:t>Limitations</a:t>
            </a:r>
            <a:endParaRPr/>
          </a:p>
          <a:p>
            <a:pPr indent="-317500" lvl="1" marL="914400" rtl="0" algn="l">
              <a:spcBef>
                <a:spcPts val="0"/>
              </a:spcBef>
              <a:spcAft>
                <a:spcPts val="0"/>
              </a:spcAft>
              <a:buSzPts val="1400"/>
              <a:buChar char="○"/>
            </a:pPr>
            <a:r>
              <a:rPr lang="en-GB"/>
              <a:t>Basic</a:t>
            </a:r>
            <a:endParaRPr/>
          </a:p>
          <a:p>
            <a:pPr indent="-317500" lvl="1" marL="914400" rtl="0" algn="l">
              <a:spcBef>
                <a:spcPts val="0"/>
              </a:spcBef>
              <a:spcAft>
                <a:spcPts val="0"/>
              </a:spcAft>
              <a:buSzPts val="1400"/>
              <a:buChar char="○"/>
            </a:pPr>
            <a:r>
              <a:rPr lang="en-GB"/>
              <a:t>Demographics data </a:t>
            </a:r>
            <a:endParaRPr/>
          </a:p>
          <a:p>
            <a:pPr indent="-317500" lvl="1" marL="914400" rtl="0" algn="l">
              <a:spcBef>
                <a:spcPts val="0"/>
              </a:spcBef>
              <a:spcAft>
                <a:spcPts val="0"/>
              </a:spcAft>
              <a:buSzPts val="1400"/>
              <a:buChar char="○"/>
            </a:pPr>
            <a:r>
              <a:rPr lang="en-GB"/>
              <a:t>Raw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