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75" r:id="rId12"/>
    <p:sldId id="263" r:id="rId13"/>
    <p:sldId id="264" r:id="rId14"/>
    <p:sldId id="267" r:id="rId15"/>
    <p:sldId id="268" r:id="rId16"/>
    <p:sldId id="269" r:id="rId17"/>
    <p:sldId id="270" r:id="rId18"/>
    <p:sldId id="271" r:id="rId19"/>
    <p:sldId id="272" r:id="rId20"/>
    <p:sldId id="273" r:id="rId21"/>
    <p:sldId id="274" r:id="rId22"/>
    <p:sldId id="266" r:id="rId23"/>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Καλώς ορίσατε" id="{E75E278A-FF0E-49A4-B170-79828D63BBAD}">
          <p14:sldIdLst>
            <p14:sldId id="256"/>
            <p14:sldId id="257"/>
            <p14:sldId id="258"/>
            <p14:sldId id="259"/>
            <p14:sldId id="260"/>
            <p14:sldId id="261"/>
            <p14:sldId id="262"/>
            <p14:sldId id="275"/>
            <p14:sldId id="263"/>
            <p14:sldId id="264"/>
            <p14:sldId id="267"/>
            <p14:sldId id="268"/>
            <p14:sldId id="269"/>
            <p14:sldId id="270"/>
            <p14:sldId id="271"/>
            <p14:sldId id="272"/>
            <p14:sldId id="273"/>
            <p14:sldId id="274"/>
            <p14:sldId id="266"/>
          </p14:sldIdLst>
        </p14:section>
        <p14:section name="Σχεδιάστε, εντυπωσιάστε, συνεργαστείτε" id="{B9B51309-D148-4332-87C2-07BE32FBCA3B}">
          <p14:sldIdLst/>
        </p14:section>
        <p14:section name="Μάθετε περισσότερα"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282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custSel modSld modMainMaster modNotesMaster modHandout">
      <pc:chgData name="Fake Test User" userId="SID-0" providerId="Test" clId="FakeClientId" dt="2019-08-05T02:33:01.927" v="50"/>
      <pc:docMkLst>
        <pc:docMk/>
      </pc:docMkLst>
      <pc:sldChg chg="modSp mod modNotes">
        <pc:chgData name="Fake Test User" userId="SID-0" providerId="Test" clId="FakeClientId" dt="2019-08-02T02:23:04.096" v="24" actId="790"/>
        <pc:sldMkLst>
          <pc:docMk/>
          <pc:sldMk cId="2471807738" sldId="256"/>
        </pc:sldMkLst>
        <pc:spChg chg="mod">
          <ac:chgData name="Fake Test User" userId="SID-0" providerId="Test" clId="FakeClientId" dt="2019-08-02T02:23:04.096" v="24" actId="790"/>
          <ac:spMkLst>
            <pc:docMk/>
            <pc:sldMk cId="2471807738" sldId="256"/>
            <ac:spMk id="2" creationId="{00000000-0000-0000-0000-000000000000}"/>
          </ac:spMkLst>
        </pc:spChg>
        <pc:spChg chg="mod">
          <ac:chgData name="Fake Test User" userId="SID-0" providerId="Test" clId="FakeClientId" dt="2019-08-02T02:23:04.096" v="24" actId="790"/>
          <ac:spMkLst>
            <pc:docMk/>
            <pc:sldMk cId="2471807738" sldId="256"/>
            <ac:spMk id="3" creationId="{00000000-0000-0000-0000-000000000000}"/>
          </ac:spMkLst>
        </pc:spChg>
      </pc:sldChg>
      <pc:sldChg chg="modSp mod modNotes">
        <pc:chgData name="Fake Test User" userId="SID-0" providerId="Test" clId="FakeClientId" dt="2019-08-02T02:29:58.602" v="42" actId="14826"/>
        <pc:sldMkLst>
          <pc:docMk/>
          <pc:sldMk cId="1328676004" sldId="257"/>
        </pc:sldMkLst>
        <pc:spChg chg="mod">
          <ac:chgData name="Fake Test User" userId="SID-0" providerId="Test" clId="FakeClientId" dt="2019-08-02T02:23:27.547" v="26" actId="790"/>
          <ac:spMkLst>
            <pc:docMk/>
            <pc:sldMk cId="1328676004" sldId="257"/>
            <ac:spMk id="2" creationId="{00000000-0000-0000-0000-000000000000}"/>
          </ac:spMkLst>
        </pc:spChg>
        <pc:spChg chg="mod">
          <ac:chgData name="Fake Test User" userId="SID-0" providerId="Test" clId="FakeClientId" dt="2019-08-02T02:23:27.547" v="26" actId="790"/>
          <ac:spMkLst>
            <pc:docMk/>
            <pc:sldMk cId="1328676004" sldId="257"/>
            <ac:spMk id="3" creationId="{00000000-0000-0000-0000-000000000000}"/>
          </ac:spMkLst>
        </pc:spChg>
        <pc:picChg chg="mod">
          <ac:chgData name="Fake Test User" userId="SID-0" providerId="Test" clId="FakeClientId" dt="2019-08-02T02:25:41.476" v="36" actId="1035"/>
          <ac:picMkLst>
            <pc:docMk/>
            <pc:sldMk cId="1328676004" sldId="257"/>
            <ac:picMk id="6" creationId="{00000000-0000-0000-0000-000000000000}"/>
          </ac:picMkLst>
        </pc:picChg>
        <pc:picChg chg="mod">
          <ac:chgData name="Fake Test User" userId="SID-0" providerId="Test" clId="FakeClientId" dt="2019-08-02T02:29:44.337" v="41" actId="14826"/>
          <ac:picMkLst>
            <pc:docMk/>
            <pc:sldMk cId="1328676004" sldId="257"/>
            <ac:picMk id="7" creationId="{00000000-0000-0000-0000-000000000000}"/>
          </ac:picMkLst>
        </pc:picChg>
        <pc:picChg chg="mod">
          <ac:chgData name="Fake Test User" userId="SID-0" providerId="Test" clId="FakeClientId" dt="2019-08-02T02:29:58.602" v="42" actId="14826"/>
          <ac:picMkLst>
            <pc:docMk/>
            <pc:sldMk cId="1328676004" sldId="257"/>
            <ac:picMk id="11" creationId="{00000000-0000-0000-0000-000000000000}"/>
          </ac:picMkLst>
        </pc:picChg>
      </pc:sldChg>
      <pc:sldChg chg="modSp mod modNotes">
        <pc:chgData name="Fake Test User" userId="SID-0" providerId="Test" clId="FakeClientId" dt="2019-08-02T02:29:18.089" v="40" actId="14826"/>
        <pc:sldMkLst>
          <pc:docMk/>
          <pc:sldMk cId="2090733893" sldId="262"/>
        </pc:sldMkLst>
        <pc:spChg chg="mod">
          <ac:chgData name="Fake Test User" userId="SID-0" providerId="Test" clId="FakeClientId" dt="2019-08-02T02:23:12.361" v="25" actId="790"/>
          <ac:spMkLst>
            <pc:docMk/>
            <pc:sldMk cId="2090733893" sldId="262"/>
            <ac:spMk id="2" creationId="{00000000-0000-0000-0000-000000000000}"/>
          </ac:spMkLst>
        </pc:spChg>
        <pc:spChg chg="mod">
          <ac:chgData name="Fake Test User" userId="SID-0" providerId="Test" clId="FakeClientId" dt="2019-08-02T02:23:12.361" v="25" actId="790"/>
          <ac:spMkLst>
            <pc:docMk/>
            <pc:sldMk cId="2090733893" sldId="262"/>
            <ac:spMk id="3" creationId="{00000000-0000-0000-0000-000000000000}"/>
          </ac:spMkLst>
        </pc:spChg>
        <pc:picChg chg="mod">
          <ac:chgData name="Fake Test User" userId="SID-0" providerId="Test" clId="FakeClientId" dt="2019-08-02T02:29:05.449" v="39" actId="14826"/>
          <ac:picMkLst>
            <pc:docMk/>
            <pc:sldMk cId="2090733893" sldId="262"/>
            <ac:picMk id="4" creationId="{00000000-0000-0000-0000-000000000000}"/>
          </ac:picMkLst>
        </pc:picChg>
        <pc:picChg chg="mod">
          <ac:chgData name="Fake Test User" userId="SID-0" providerId="Test" clId="FakeClientId" dt="2019-08-02T02:29:18.089" v="40" actId="14826"/>
          <ac:picMkLst>
            <pc:docMk/>
            <pc:sldMk cId="2090733893" sldId="262"/>
            <ac:picMk id="5" creationId="{00000000-0000-0000-0000-000000000000}"/>
          </ac:picMkLst>
        </pc:picChg>
        <pc:picChg chg="mod">
          <ac:chgData name="Fake Test User" userId="SID-0" providerId="Test" clId="FakeClientId" dt="2019-08-02T02:28:47.418" v="38" actId="14826"/>
          <ac:picMkLst>
            <pc:docMk/>
            <pc:sldMk cId="2090733893" sldId="262"/>
            <ac:picMk id="6" creationId="{00000000-0000-0000-0000-000000000000}"/>
          </ac:picMkLst>
        </pc:picChg>
      </pc:sldChg>
      <pc:sldChg chg="modSp mod modNotes">
        <pc:chgData name="Fake Test User" userId="SID-0" providerId="Test" clId="FakeClientId" dt="2019-08-05T02:33:01.927" v="50"/>
        <pc:sldMkLst>
          <pc:docMk/>
          <pc:sldMk cId="2317502127" sldId="263"/>
        </pc:sldMkLst>
        <pc:spChg chg="mod">
          <ac:chgData name="Fake Test User" userId="SID-0" providerId="Test" clId="FakeClientId" dt="2019-08-02T02:24:01.045" v="28" actId="790"/>
          <ac:spMkLst>
            <pc:docMk/>
            <pc:sldMk cId="2317502127" sldId="263"/>
            <ac:spMk id="2" creationId="{00000000-0000-0000-0000-000000000000}"/>
          </ac:spMkLst>
        </pc:spChg>
        <pc:spChg chg="mod">
          <ac:chgData name="Fake Test User" userId="SID-0" providerId="Test" clId="FakeClientId" dt="2019-08-05T02:31:09.353" v="48" actId="14100"/>
          <ac:spMkLst>
            <pc:docMk/>
            <pc:sldMk cId="2317502127" sldId="263"/>
            <ac:spMk id="3" creationId="{00000000-0000-0000-0000-000000000000}"/>
          </ac:spMkLst>
        </pc:spChg>
        <pc:spChg chg="mod">
          <ac:chgData name="Fake Test User" userId="SID-0" providerId="Test" clId="FakeClientId" dt="2019-08-02T02:27:08.815" v="37" actId="14100"/>
          <ac:spMkLst>
            <pc:docMk/>
            <pc:sldMk cId="2317502127" sldId="263"/>
            <ac:spMk id="4" creationId="{00000000-0000-0000-0000-000000000000}"/>
          </ac:spMkLst>
        </pc:spChg>
        <pc:spChg chg="mod">
          <ac:chgData name="Fake Test User" userId="SID-0" providerId="Test" clId="FakeClientId" dt="2019-08-05T02:33:01.927" v="50"/>
          <ac:spMkLst>
            <pc:docMk/>
            <pc:sldMk cId="2317502127" sldId="263"/>
            <ac:spMk id="8" creationId="{00000000-0000-0000-0000-000000000000}"/>
          </ac:spMkLst>
        </pc:spChg>
        <pc:spChg chg="mod">
          <ac:chgData name="Fake Test User" userId="SID-0" providerId="Test" clId="FakeClientId" dt="2019-08-05T02:32:37.147" v="49"/>
          <ac:spMkLst>
            <pc:docMk/>
            <pc:sldMk cId="2317502127" sldId="263"/>
            <ac:spMk id="9" creationId="{00000000-0000-0000-0000-000000000000}"/>
          </ac:spMkLst>
        </pc:spChg>
      </pc:sldChg>
      <pc:sldChg chg="modSp mod modNotes">
        <pc:chgData name="Fake Test User" userId="SID-0" providerId="Test" clId="FakeClientId" dt="2019-08-02T02:30:17.399" v="43" actId="14826"/>
        <pc:sldMkLst>
          <pc:docMk/>
          <pc:sldMk cId="1531532291" sldId="264"/>
        </pc:sldMkLst>
        <pc:spChg chg="mod">
          <ac:chgData name="Fake Test User" userId="SID-0" providerId="Test" clId="FakeClientId" dt="2019-08-02T02:23:40.468" v="27" actId="790"/>
          <ac:spMkLst>
            <pc:docMk/>
            <pc:sldMk cId="1531532291" sldId="264"/>
            <ac:spMk id="2" creationId="{00000000-0000-0000-0000-000000000000}"/>
          </ac:spMkLst>
        </pc:spChg>
        <pc:spChg chg="mod">
          <ac:chgData name="Fake Test User" userId="SID-0" providerId="Test" clId="FakeClientId" dt="2019-08-02T02:23:40.468" v="27" actId="790"/>
          <ac:spMkLst>
            <pc:docMk/>
            <pc:sldMk cId="1531532291" sldId="264"/>
            <ac:spMk id="3" creationId="{00000000-0000-0000-0000-000000000000}"/>
          </ac:spMkLst>
        </pc:spChg>
        <pc:picChg chg="mod">
          <ac:chgData name="Fake Test User" userId="SID-0" providerId="Test" clId="FakeClientId" dt="2019-08-02T02:30:17.399" v="43" actId="14826"/>
          <ac:picMkLst>
            <pc:docMk/>
            <pc:sldMk cId="1531532291" sldId="264"/>
            <ac:picMk id="5" creationId="{00000000-0000-0000-0000-000000000000}"/>
          </ac:picMkLst>
        </pc:picChg>
      </pc:sldChg>
      <pc:sldMasterChg chg="modSp mod modSldLayout">
        <pc:chgData name="Fake Test User" userId="SID-0" providerId="Test" clId="FakeClientId" dt="2019-08-02T02:20:10.829" v="17" actId="790"/>
        <pc:sldMasterMkLst>
          <pc:docMk/>
          <pc:sldMasterMk cId="946754946" sldId="2147483660"/>
        </pc:sldMasterMkLst>
        <pc:spChg chg="mod">
          <ac:chgData name="Fake Test User" userId="SID-0" providerId="Test" clId="FakeClientId" dt="2019-08-02T02:17:14.728" v="6" actId="790"/>
          <ac:spMkLst>
            <pc:docMk/>
            <pc:sldMasterMk cId="946754946" sldId="2147483660"/>
            <ac:spMk id="2" creationId="{00000000-0000-0000-0000-000000000000}"/>
          </ac:spMkLst>
        </pc:spChg>
        <pc:spChg chg="mod">
          <ac:chgData name="Fake Test User" userId="SID-0" providerId="Test" clId="FakeClientId" dt="2019-08-02T02:17:14.728" v="6" actId="790"/>
          <ac:spMkLst>
            <pc:docMk/>
            <pc:sldMasterMk cId="946754946" sldId="2147483660"/>
            <ac:spMk id="3" creationId="{00000000-0000-0000-0000-000000000000}"/>
          </ac:spMkLst>
        </pc:spChg>
        <pc:spChg chg="mod">
          <ac:chgData name="Fake Test User" userId="SID-0" providerId="Test" clId="FakeClientId" dt="2019-08-02T02:17:14.728" v="6" actId="790"/>
          <ac:spMkLst>
            <pc:docMk/>
            <pc:sldMasterMk cId="946754946" sldId="2147483660"/>
            <ac:spMk id="4" creationId="{00000000-0000-0000-0000-000000000000}"/>
          </ac:spMkLst>
        </pc:spChg>
        <pc:spChg chg="mod">
          <ac:chgData name="Fake Test User" userId="SID-0" providerId="Test" clId="FakeClientId" dt="2019-08-02T02:17:14.728" v="6" actId="790"/>
          <ac:spMkLst>
            <pc:docMk/>
            <pc:sldMasterMk cId="946754946" sldId="2147483660"/>
            <ac:spMk id="5" creationId="{00000000-0000-0000-0000-000000000000}"/>
          </ac:spMkLst>
        </pc:spChg>
        <pc:spChg chg="mod">
          <ac:chgData name="Fake Test User" userId="SID-0" providerId="Test" clId="FakeClientId" dt="2019-08-02T02:17:14.728" v="6" actId="790"/>
          <ac:spMkLst>
            <pc:docMk/>
            <pc:sldMasterMk cId="946754946" sldId="2147483660"/>
            <ac:spMk id="6" creationId="{00000000-0000-0000-0000-000000000000}"/>
          </ac:spMkLst>
        </pc:spChg>
        <pc:sldLayoutChg chg="modSp mod">
          <pc:chgData name="Fake Test User" userId="SID-0" providerId="Test" clId="FakeClientId" dt="2019-08-02T02:17:25.693" v="7" actId="790"/>
          <pc:sldLayoutMkLst>
            <pc:docMk/>
            <pc:sldMasterMk cId="946754946" sldId="2147483660"/>
            <pc:sldLayoutMk cId="1718549498" sldId="2147483661"/>
          </pc:sldLayoutMkLst>
          <pc:spChg chg="mod">
            <ac:chgData name="Fake Test User" userId="SID-0" providerId="Test" clId="FakeClientId" dt="2019-08-02T02:17:25.693"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2:17:25.693"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2:17:44.784" v="8" actId="790"/>
          <pc:sldLayoutMkLst>
            <pc:docMk/>
            <pc:sldMasterMk cId="946754946" sldId="2147483660"/>
            <pc:sldLayoutMk cId="2185836540" sldId="2147483662"/>
          </pc:sldLayoutMkLst>
          <pc:spChg chg="mod">
            <ac:chgData name="Fake Test User" userId="SID-0" providerId="Test" clId="FakeClientId" dt="2019-08-02T02:17:44.784"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2:17:44.784"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2:18:41.761" v="9" actId="790"/>
          <pc:sldLayoutMkLst>
            <pc:docMk/>
            <pc:sldMasterMk cId="946754946" sldId="2147483660"/>
            <pc:sldLayoutMk cId="1335655537" sldId="2147483663"/>
          </pc:sldLayoutMkLst>
          <pc:spChg chg="mod">
            <ac:chgData name="Fake Test User" userId="SID-0" providerId="Test" clId="FakeClientId" dt="2019-08-02T02:18:41.761"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2:18:41.761"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2:18:50.744" v="10" actId="790"/>
          <pc:sldLayoutMkLst>
            <pc:docMk/>
            <pc:sldMasterMk cId="946754946" sldId="2147483660"/>
            <pc:sldLayoutMk cId="3328223887" sldId="2147483664"/>
          </pc:sldLayoutMkLst>
          <pc:spChg chg="mod">
            <ac:chgData name="Fake Test User" userId="SID-0" providerId="Test" clId="FakeClientId" dt="2019-08-02T02:18:50.744"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2:18:50.744"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2T02:19:00.071" v="11" actId="790"/>
          <pc:sldLayoutMkLst>
            <pc:docMk/>
            <pc:sldMasterMk cId="946754946" sldId="2147483660"/>
            <pc:sldLayoutMk cId="3606029816" sldId="2147483665"/>
          </pc:sldLayoutMkLst>
          <pc:spChg chg="mod">
            <ac:chgData name="Fake Test User" userId="SID-0" providerId="Test" clId="FakeClientId" dt="2019-08-02T02:19:00.071"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2:19:00.071"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2:19:11.741" v="12" actId="790"/>
          <pc:sldLayoutMkLst>
            <pc:docMk/>
            <pc:sldMasterMk cId="946754946" sldId="2147483660"/>
            <pc:sldLayoutMk cId="100814485" sldId="2147483666"/>
          </pc:sldLayoutMkLst>
          <pc:spChg chg="mod">
            <ac:chgData name="Fake Test User" userId="SID-0" providerId="Test" clId="FakeClientId" dt="2019-08-02T02:19:11.741"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2:19:11.741"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2:19:24.177" v="13" actId="790"/>
          <pc:sldLayoutMkLst>
            <pc:docMk/>
            <pc:sldMasterMk cId="946754946" sldId="2147483660"/>
            <pc:sldLayoutMk cId="4037432058" sldId="2147483667"/>
          </pc:sldLayoutMkLst>
          <pc:spChg chg="mod">
            <ac:chgData name="Fake Test User" userId="SID-0" providerId="Test" clId="FakeClientId" dt="2019-08-02T02:19:24.177"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2:19:24.177"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2:19:24.177"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2:19:37.660" v="14" actId="790"/>
          <pc:sldLayoutMkLst>
            <pc:docMk/>
            <pc:sldMasterMk cId="946754946" sldId="2147483660"/>
            <pc:sldLayoutMk cId="1784193825" sldId="2147483668"/>
          </pc:sldLayoutMkLst>
          <pc:spChg chg="mod">
            <ac:chgData name="Fake Test User" userId="SID-0" providerId="Test" clId="FakeClientId" dt="2019-08-02T02:19:37.660"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2:19:37.660"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2:19:46.816" v="15" actId="790"/>
          <pc:sldLayoutMkLst>
            <pc:docMk/>
            <pc:sldMasterMk cId="946754946" sldId="2147483660"/>
            <pc:sldLayoutMk cId="3161095380" sldId="2147483669"/>
          </pc:sldLayoutMkLst>
          <pc:spChg chg="mod">
            <ac:chgData name="Fake Test User" userId="SID-0" providerId="Test" clId="FakeClientId" dt="2019-08-02T02:19:46.816"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2:19:46.816"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2:20:00.237" v="16" actId="790"/>
          <pc:sldLayoutMkLst>
            <pc:docMk/>
            <pc:sldMasterMk cId="946754946" sldId="2147483660"/>
            <pc:sldLayoutMk cId="596921339" sldId="2147483670"/>
          </pc:sldLayoutMkLst>
          <pc:spChg chg="mod">
            <ac:chgData name="Fake Test User" userId="SID-0" providerId="Test" clId="FakeClientId" dt="2019-08-02T02:20:00.237"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2:20:00.237"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2:20:10.829" v="17" actId="790"/>
          <pc:sldLayoutMkLst>
            <pc:docMk/>
            <pc:sldMasterMk cId="946754946" sldId="2147483660"/>
            <pc:sldLayoutMk cId="1302266631" sldId="2147483671"/>
          </pc:sldLayoutMkLst>
          <pc:spChg chg="mod">
            <ac:chgData name="Fake Test User" userId="SID-0" providerId="Test" clId="FakeClientId" dt="2019-08-02T02:20:10.829" v="17"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2:20:10.829" v="17"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 xmlns:a16="http://schemas.microsoft.com/office/drawing/2014/main" id="{E9035118-6A37-4BEA-821E-CD04A4D7AE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1"/>
          </a:p>
        </p:txBody>
      </p:sp>
      <p:sp>
        <p:nvSpPr>
          <p:cNvPr id="3" name="Θέση ημερομηνίας 2">
            <a:extLst>
              <a:ext uri="{FF2B5EF4-FFF2-40B4-BE49-F238E27FC236}">
                <a16:creationId xmlns="" xmlns:a16="http://schemas.microsoft.com/office/drawing/2014/main" id="{319989D5-8D3B-4C3C-9AF4-59A85BE10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F8CBF-9CEE-49E8-9481-6B94875F5F69}" type="datetime1">
              <a:rPr lang="el-GR" noProof="1" smtClean="0"/>
              <a:t>17/1/2020</a:t>
            </a:fld>
            <a:endParaRPr lang="el-GR" noProof="1"/>
          </a:p>
        </p:txBody>
      </p:sp>
      <p:sp>
        <p:nvSpPr>
          <p:cNvPr id="4" name="Θέση υποσέλιδου 3">
            <a:extLst>
              <a:ext uri="{FF2B5EF4-FFF2-40B4-BE49-F238E27FC236}">
                <a16:creationId xmlns="" xmlns:a16="http://schemas.microsoft.com/office/drawing/2014/main" id="{0570DFF4-A496-461B-A42F-840111BECC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1"/>
          </a:p>
        </p:txBody>
      </p:sp>
      <p:sp>
        <p:nvSpPr>
          <p:cNvPr id="5" name="Θέση αριθμού διαφάνειας 4">
            <a:extLst>
              <a:ext uri="{FF2B5EF4-FFF2-40B4-BE49-F238E27FC236}">
                <a16:creationId xmlns="" xmlns:a16="http://schemas.microsoft.com/office/drawing/2014/main" id="{BCAA38F7-F850-49A0-8B6F-FF6365B1A1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2EE474-DDD9-46F0-9ECB-83FA1096465D}" type="slidenum">
              <a:rPr lang="el-GR" noProof="1" smtClean="0"/>
              <a:t>‹#›</a:t>
            </a:fld>
            <a:endParaRPr lang="el-GR" noProof="1"/>
          </a:p>
        </p:txBody>
      </p:sp>
    </p:spTree>
    <p:extLst>
      <p:ext uri="{BB962C8B-B14F-4D97-AF65-F5344CB8AC3E}">
        <p14:creationId xmlns:p14="http://schemas.microsoft.com/office/powerpoint/2010/main" val="386247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1"/>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6B02BEE-B1BC-41D5-8720-94A2874748A9}" type="datetime1">
              <a:rPr lang="el-GR" noProof="1" smtClean="0"/>
              <a:t>17/1/2020</a:t>
            </a:fld>
            <a:endParaRPr lang="el-GR" noProof="1"/>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1"/>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1"/>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l-GR" noProof="1" dirty="0" smtClean="0"/>
              <a:t>‹#›</a:t>
            </a:fld>
            <a:endParaRPr lang="el-G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685800" y="1143000"/>
            <a:ext cx="5486400" cy="3086100"/>
          </a:xfrm>
        </p:spPr>
      </p:sp>
      <p:sp>
        <p:nvSpPr>
          <p:cNvPr id="3" name="Θέση σημειώσεων 2"/>
          <p:cNvSpPr>
            <a:spLocks noGrp="1"/>
          </p:cNvSpPr>
          <p:nvPr>
            <p:ph type="body" idx="1"/>
          </p:nvPr>
        </p:nvSpPr>
        <p:spPr/>
        <p:txBody>
          <a:bodyPr rtlCol="0"/>
          <a:lstStyle/>
          <a:p>
            <a:pPr rtl="0"/>
            <a:endParaRPr lang="el-GR" noProof="1"/>
          </a:p>
        </p:txBody>
      </p:sp>
      <p:sp>
        <p:nvSpPr>
          <p:cNvPr id="4" name="Θέση αριθμού διαφάνειας 3"/>
          <p:cNvSpPr>
            <a:spLocks noGrp="1"/>
          </p:cNvSpPr>
          <p:nvPr>
            <p:ph type="sldNum" sz="quarter" idx="10"/>
          </p:nvPr>
        </p:nvSpPr>
        <p:spPr/>
        <p:txBody>
          <a:bodyPr rtlCol="0"/>
          <a:lstStyle/>
          <a:p>
            <a:pPr rtl="0"/>
            <a:fld id="{DF61EA0F-A667-4B49-8422-0062BC55E249}" type="slidenum">
              <a:rPr lang="el-GR" noProof="1" smtClean="0"/>
              <a:t>1</a:t>
            </a:fld>
            <a:endParaRPr lang="el-GR" noProof="1"/>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Ορθογώνιο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ctrTitle" hasCustomPrompt="1"/>
          </p:nvPr>
        </p:nvSpPr>
        <p:spPr>
          <a:xfrm>
            <a:off x="838200" y="2061006"/>
            <a:ext cx="10515600" cy="2387600"/>
          </a:xfrm>
        </p:spPr>
        <p:txBody>
          <a:bodyPr rtlCol="0" anchor="b">
            <a:normAutofit/>
          </a:bodyPr>
          <a:lstStyle>
            <a:lvl1pPr algn="l">
              <a:defRPr sz="5400">
                <a:solidFill>
                  <a:schemeClr val="bg1"/>
                </a:solidFill>
              </a:defRPr>
            </a:lvl1pPr>
          </a:lstStyle>
          <a:p>
            <a:pPr rtl="0"/>
            <a:r>
              <a:rPr lang="el-GR" noProof="1"/>
              <a:t>Κάντε κλικ για να επεξεργαστείτε το Στυλ κύριου τίτλου</a:t>
            </a:r>
          </a:p>
        </p:txBody>
      </p:sp>
      <p:sp>
        <p:nvSpPr>
          <p:cNvPr id="3" name="Υπότιτλος 2"/>
          <p:cNvSpPr>
            <a:spLocks noGrp="1"/>
          </p:cNvSpPr>
          <p:nvPr>
            <p:ph type="subTitle" idx="1" hasCustomPrompt="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1"/>
              <a:t>Κάντε κλικ για να επεξεργαστείτε το Στυλ κύριου υποτίτλου</a:t>
            </a:r>
          </a:p>
        </p:txBody>
      </p:sp>
      <p:sp>
        <p:nvSpPr>
          <p:cNvPr id="4" name="Θέση ημερομηνίας 3"/>
          <p:cNvSpPr>
            <a:spLocks noGrp="1"/>
          </p:cNvSpPr>
          <p:nvPr>
            <p:ph type="dt" sz="half" idx="10"/>
          </p:nvPr>
        </p:nvSpPr>
        <p:spPr/>
        <p:txBody>
          <a:bodyPr rtlCol="0"/>
          <a:lstStyle/>
          <a:p>
            <a:pPr rtl="0"/>
            <a:fld id="{B2591B8F-B46D-4D1D-994C-C1518AFCBBF2}" type="datetime1">
              <a:rPr lang="el-GR" noProof="1" smtClean="0"/>
              <a:t>17/1/2020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7" name="Ορθογώνιο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Σύμβολο κράτησης θέσης κατακόρυφου κειμένου 2"/>
          <p:cNvSpPr>
            <a:spLocks noGrp="1"/>
          </p:cNvSpPr>
          <p:nvPr>
            <p:ph type="body" orient="vert" idx="1" hasCustomPrompt="1"/>
          </p:nvPr>
        </p:nvSpPr>
        <p:spPr/>
        <p:txBody>
          <a:bodyPr vert="eaVert"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3D53E926-6EFB-40C8-8DEF-0F57B9D64618}" type="datetime1">
              <a:rPr lang="el-GR" noProof="1" dirty="0" smtClean="0"/>
              <a:t>17/1/2020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Ορθογώνιο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Κατακόρυφος τίτλος 1"/>
          <p:cNvSpPr>
            <a:spLocks noGrp="1"/>
          </p:cNvSpPr>
          <p:nvPr>
            <p:ph type="title" orient="vert" hasCustomPrompt="1"/>
          </p:nvPr>
        </p:nvSpPr>
        <p:spPr>
          <a:xfrm>
            <a:off x="10215419" y="365125"/>
            <a:ext cx="1819564" cy="5811838"/>
          </a:xfrm>
        </p:spPr>
        <p:txBody>
          <a:bodyPr vert="eaVert"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Σύμβολο κράτησης θέσης κατακόρυφου κειμένου 2"/>
          <p:cNvSpPr>
            <a:spLocks noGrp="1"/>
          </p:cNvSpPr>
          <p:nvPr>
            <p:ph type="body" orient="vert" idx="1" hasCustomPrompt="1"/>
          </p:nvPr>
        </p:nvSpPr>
        <p:spPr>
          <a:xfrm>
            <a:off x="838201" y="365125"/>
            <a:ext cx="7734300" cy="5811838"/>
          </a:xfrm>
        </p:spPr>
        <p:txBody>
          <a:bodyPr vert="eaVert" rtlCol="0"/>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CE09AD09-7919-4B58-8D17-B6AD96E808C4}" type="datetime1">
              <a:rPr lang="el-GR" noProof="1" dirty="0" smtClean="0"/>
              <a:t>17/1/2020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Ορθογώνιο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4434" y="0"/>
            <a:ext cx="10749367" cy="1208868"/>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10"/>
          </p:nvPr>
        </p:nvSpPr>
        <p:spPr/>
        <p:txBody>
          <a:bodyPr rtlCol="0"/>
          <a:lstStyle/>
          <a:p>
            <a:pPr rtl="0"/>
            <a:fld id="{6EA6A037-0844-4869-9AF1-57DB832055ED}" type="datetime1">
              <a:rPr lang="el-GR" noProof="1" smtClean="0"/>
              <a:t>17/1/2020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7" name="Ορθογώνιο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838201" y="2402238"/>
            <a:ext cx="4508715" cy="2187227"/>
          </a:xfrm>
        </p:spPr>
        <p:txBody>
          <a:bodyPr rtlCol="0" anchor="ctr">
            <a:noAutofit/>
          </a:bodyPr>
          <a:lstStyle>
            <a:lvl1pPr algn="l">
              <a:defRPr sz="4800">
                <a:solidFill>
                  <a:srgbClr val="D24726"/>
                </a:solidFill>
              </a:defRPr>
            </a:lvl1p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noProof="1"/>
              <a:t>Κάντε κλικ για επεξεργασία των στυλ κειμένου του υποδείγματος</a:t>
            </a:r>
          </a:p>
        </p:txBody>
      </p:sp>
      <p:sp>
        <p:nvSpPr>
          <p:cNvPr id="4" name="Θέση ημερομηνίας 3"/>
          <p:cNvSpPr>
            <a:spLocks noGrp="1"/>
          </p:cNvSpPr>
          <p:nvPr>
            <p:ph type="dt" sz="half" idx="10"/>
          </p:nvPr>
        </p:nvSpPr>
        <p:spPr/>
        <p:txBody>
          <a:bodyPr rtlCol="0"/>
          <a:lstStyle/>
          <a:p>
            <a:pPr rtl="0"/>
            <a:fld id="{92448D0A-4FCD-43AF-95C0-5ECEC0ED749F}" type="datetime1">
              <a:rPr lang="el-GR" noProof="1" dirty="0" smtClean="0"/>
              <a:t>17/1/2020</a:t>
            </a:fld>
            <a:endParaRPr lang="el-GR" noProof="1"/>
          </a:p>
        </p:txBody>
      </p:sp>
      <p:sp>
        <p:nvSpPr>
          <p:cNvPr id="5" name="Θέση υποσέλιδου 4"/>
          <p:cNvSpPr>
            <a:spLocks noGrp="1"/>
          </p:cNvSpPr>
          <p:nvPr>
            <p:ph type="ftr" sz="quarter" idx="11"/>
          </p:nvPr>
        </p:nvSpPr>
        <p:spPr/>
        <p:txBody>
          <a:bodyPr rtlCol="0"/>
          <a:lstStyle/>
          <a:p>
            <a:pPr rtl="0"/>
            <a:endParaRPr lang="el-GR" noProof="1"/>
          </a:p>
        </p:txBody>
      </p:sp>
      <p:sp>
        <p:nvSpPr>
          <p:cNvPr id="6" name="Θέση αριθμού διαφάνειας 5"/>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8" name="Ορθογώνιο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Ορθογώνιο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4" name="Θέση περιεχομένου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5" name="Θέση ημερομηνίας 4"/>
          <p:cNvSpPr>
            <a:spLocks noGrp="1"/>
          </p:cNvSpPr>
          <p:nvPr>
            <p:ph type="dt" sz="half" idx="10"/>
          </p:nvPr>
        </p:nvSpPr>
        <p:spPr/>
        <p:txBody>
          <a:bodyPr rtlCol="0"/>
          <a:lstStyle/>
          <a:p>
            <a:pPr rtl="0"/>
            <a:fld id="{238B9FED-3F3E-40F6-A627-41436100167A}" type="datetime1">
              <a:rPr lang="el-GR" noProof="1" dirty="0" smtClean="0"/>
              <a:t>17/1/2020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9" name="Ορθογώνιο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Ορθογώνιο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0"/>
            <a:ext cx="10737851"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1"/>
              <a:t>Κάντε κλικ για επεξεργασία των στυλ κειμένου του υποδείγματος</a:t>
            </a:r>
          </a:p>
        </p:txBody>
      </p:sp>
      <p:sp>
        <p:nvSpPr>
          <p:cNvPr id="4" name="Θέση περιεχομένου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5" name="Θέση κειμένου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1"/>
              <a:t>Κάντε κλικ για επεξεργασία των στυλ κειμένου του υποδείγματος</a:t>
            </a:r>
          </a:p>
        </p:txBody>
      </p:sp>
      <p:sp>
        <p:nvSpPr>
          <p:cNvPr id="6" name="Θέση περιεχομένου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7" name="Θέση ημερομηνίας 6"/>
          <p:cNvSpPr>
            <a:spLocks noGrp="1"/>
          </p:cNvSpPr>
          <p:nvPr>
            <p:ph type="dt" sz="half" idx="10"/>
          </p:nvPr>
        </p:nvSpPr>
        <p:spPr/>
        <p:txBody>
          <a:bodyPr rtlCol="0"/>
          <a:lstStyle/>
          <a:p>
            <a:pPr rtl="0"/>
            <a:fld id="{33C4F320-1ECC-4F30-B57E-41F8AC6D3C6B}" type="datetime1">
              <a:rPr lang="el-GR" noProof="1" dirty="0" smtClean="0"/>
              <a:t>17/1/2020</a:t>
            </a:fld>
            <a:endParaRPr lang="el-GR" noProof="1"/>
          </a:p>
        </p:txBody>
      </p:sp>
      <p:sp>
        <p:nvSpPr>
          <p:cNvPr id="8" name="Θέση υποσέλιδου 7"/>
          <p:cNvSpPr>
            <a:spLocks noGrp="1"/>
          </p:cNvSpPr>
          <p:nvPr>
            <p:ph type="ftr" sz="quarter" idx="11"/>
          </p:nvPr>
        </p:nvSpPr>
        <p:spPr/>
        <p:txBody>
          <a:bodyPr rtlCol="0"/>
          <a:lstStyle/>
          <a:p>
            <a:pPr rtl="0"/>
            <a:endParaRPr lang="el-GR" noProof="1"/>
          </a:p>
        </p:txBody>
      </p:sp>
      <p:sp>
        <p:nvSpPr>
          <p:cNvPr id="9" name="Θέση αριθμού διαφάνειας 8"/>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11" name="Ορθογώνιο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Ορθογώνιο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
        <p:nvSpPr>
          <p:cNvPr id="2" name="Τίτλος 1"/>
          <p:cNvSpPr>
            <a:spLocks noGrp="1"/>
          </p:cNvSpPr>
          <p:nvPr>
            <p:ph type="title" hasCustomPrompt="1"/>
          </p:nvPr>
        </p:nvSpPr>
        <p:spPr>
          <a:xfrm>
            <a:off x="609600" y="1"/>
            <a:ext cx="10744200" cy="1228436"/>
          </a:xfrm>
        </p:spPr>
        <p:txBody>
          <a:bodyPr rtlCol="0" anchor="b">
            <a:normAutofit/>
          </a:bodyPr>
          <a:lstStyle>
            <a:lvl1pPr>
              <a:defRPr sz="3600">
                <a:solidFill>
                  <a:schemeClr val="bg1"/>
                </a:solidFill>
              </a:defRPr>
            </a:lvl1pPr>
          </a:lstStyle>
          <a:p>
            <a:pPr rtl="0"/>
            <a:r>
              <a:rPr lang="el-GR" noProof="1"/>
              <a:t>Κάντε κλικ για να επεξεργαστείτε το Στυλ κύριου τίτλου</a:t>
            </a:r>
          </a:p>
        </p:txBody>
      </p:sp>
      <p:sp>
        <p:nvSpPr>
          <p:cNvPr id="3" name="Θέση ημερομηνίας 2"/>
          <p:cNvSpPr>
            <a:spLocks noGrp="1"/>
          </p:cNvSpPr>
          <p:nvPr>
            <p:ph type="dt" sz="half" idx="10"/>
          </p:nvPr>
        </p:nvSpPr>
        <p:spPr/>
        <p:txBody>
          <a:bodyPr rtlCol="0"/>
          <a:lstStyle/>
          <a:p>
            <a:pPr rtl="0"/>
            <a:fld id="{D6980BF3-2F4E-4162-A50A-D999EAAAC0EE}" type="datetime1">
              <a:rPr lang="el-GR" noProof="1" dirty="0" smtClean="0"/>
              <a:t>17/1/2020</a:t>
            </a:fld>
            <a:endParaRPr lang="el-GR" noProof="1"/>
          </a:p>
        </p:txBody>
      </p:sp>
      <p:sp>
        <p:nvSpPr>
          <p:cNvPr id="4" name="Θέση υποσέλιδου 3"/>
          <p:cNvSpPr>
            <a:spLocks noGrp="1"/>
          </p:cNvSpPr>
          <p:nvPr>
            <p:ph type="ftr" sz="quarter" idx="11"/>
          </p:nvPr>
        </p:nvSpPr>
        <p:spPr/>
        <p:txBody>
          <a:bodyPr rtlCol="0"/>
          <a:lstStyle/>
          <a:p>
            <a:pPr rtl="0"/>
            <a:endParaRPr lang="el-GR" noProof="1"/>
          </a:p>
        </p:txBody>
      </p:sp>
      <p:sp>
        <p:nvSpPr>
          <p:cNvPr id="5" name="Θέση αριθμού διαφάνειας 4"/>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
        <p:nvSpPr>
          <p:cNvPr id="7" name="Ορθογώνιο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7F5B0FEA-1AF5-4FE7-A98D-AB293EE6241A}" type="datetime1">
              <a:rPr lang="el-GR" noProof="1" dirty="0" smtClean="0"/>
              <a:t>17/1/2020</a:t>
            </a:fld>
            <a:endParaRPr lang="el-GR" noProof="1"/>
          </a:p>
        </p:txBody>
      </p:sp>
      <p:sp>
        <p:nvSpPr>
          <p:cNvPr id="3" name="Θέση υποσέλιδου 2"/>
          <p:cNvSpPr>
            <a:spLocks noGrp="1"/>
          </p:cNvSpPr>
          <p:nvPr>
            <p:ph type="ftr" sz="quarter" idx="11"/>
          </p:nvPr>
        </p:nvSpPr>
        <p:spPr/>
        <p:txBody>
          <a:bodyPr rtlCol="0"/>
          <a:lstStyle/>
          <a:p>
            <a:pPr rtl="0"/>
            <a:endParaRPr lang="el-GR" noProof="1"/>
          </a:p>
        </p:txBody>
      </p:sp>
      <p:sp>
        <p:nvSpPr>
          <p:cNvPr id="4" name="Θέση αριθμού διαφάνειας 3"/>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839788" y="457200"/>
            <a:ext cx="3932237" cy="1600200"/>
          </a:xfrm>
        </p:spPr>
        <p:txBody>
          <a:bodyPr rtlCol="0" anchor="b"/>
          <a:lstStyle>
            <a:lvl1pPr>
              <a:defRPr sz="3200"/>
            </a:lvl1pPr>
          </a:lstStyle>
          <a:p>
            <a:pPr rtl="0"/>
            <a:r>
              <a:rPr lang="el-GR" noProof="1"/>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l-GR" noProof="1"/>
              <a:t>Κάντε κλικ για επεξεργασία των στυλ κειμένου του υποδείγματος</a:t>
            </a:r>
          </a:p>
          <a:p>
            <a:pPr marL="0" lvl="1" indent="0" rtl="0">
              <a:lnSpc>
                <a:spcPct val="150000"/>
              </a:lnSpc>
              <a:spcAft>
                <a:spcPts val="1200"/>
              </a:spcAft>
              <a:buNone/>
            </a:pPr>
            <a:r>
              <a:rPr lang="el-GR" noProof="1"/>
              <a:t>Δεύτερου επιπέδου</a:t>
            </a:r>
          </a:p>
          <a:p>
            <a:pPr marL="0" lvl="2" indent="0" rtl="0">
              <a:lnSpc>
                <a:spcPct val="150000"/>
              </a:lnSpc>
              <a:spcAft>
                <a:spcPts val="1200"/>
              </a:spcAft>
              <a:buNone/>
            </a:pPr>
            <a:r>
              <a:rPr lang="el-GR" noProof="1"/>
              <a:t>Τρίτου επιπέδου</a:t>
            </a:r>
          </a:p>
          <a:p>
            <a:pPr marL="0" lvl="3" indent="0" rtl="0">
              <a:lnSpc>
                <a:spcPct val="150000"/>
              </a:lnSpc>
              <a:spcAft>
                <a:spcPts val="1200"/>
              </a:spcAft>
              <a:buNone/>
            </a:pPr>
            <a:r>
              <a:rPr lang="el-GR" noProof="1"/>
              <a:t>Τέταρτου επιπέδου</a:t>
            </a:r>
          </a:p>
          <a:p>
            <a:pPr marL="0" lvl="4" indent="0" rtl="0">
              <a:lnSpc>
                <a:spcPct val="150000"/>
              </a:lnSpc>
              <a:spcAft>
                <a:spcPts val="1200"/>
              </a:spcAft>
              <a:buNone/>
            </a:pPr>
            <a:r>
              <a:rPr lang="el-GR" noProof="1"/>
              <a:t>Πέμπτου επιπέδου</a:t>
            </a:r>
          </a:p>
        </p:txBody>
      </p:sp>
      <p:sp>
        <p:nvSpPr>
          <p:cNvPr id="4" name="Θέση κειμένου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1"/>
              <a:t>Κάντε κλικ για επεξεργασία των στυλ κειμένου του υποδείγματος</a:t>
            </a:r>
          </a:p>
        </p:txBody>
      </p:sp>
      <p:sp>
        <p:nvSpPr>
          <p:cNvPr id="5" name="Θέση ημερομηνίας 4"/>
          <p:cNvSpPr>
            <a:spLocks noGrp="1"/>
          </p:cNvSpPr>
          <p:nvPr>
            <p:ph type="dt" sz="half" idx="10"/>
          </p:nvPr>
        </p:nvSpPr>
        <p:spPr/>
        <p:txBody>
          <a:bodyPr rtlCol="0"/>
          <a:lstStyle/>
          <a:p>
            <a:pPr rtl="0"/>
            <a:fld id="{4FA4E1F3-CFD3-4187-8307-274E30FAB7AA}" type="datetime1">
              <a:rPr lang="el-GR" noProof="1" dirty="0" smtClean="0"/>
              <a:t>17/1/2020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839788" y="457200"/>
            <a:ext cx="3932237" cy="1600200"/>
          </a:xfrm>
        </p:spPr>
        <p:txBody>
          <a:bodyPr rtlCol="0" anchor="b"/>
          <a:lstStyle>
            <a:lvl1pPr>
              <a:defRPr sz="3200"/>
            </a:lvl1pPr>
          </a:lstStyle>
          <a:p>
            <a:pPr rtl="0"/>
            <a:r>
              <a:rPr lang="el-GR" noProof="1"/>
              <a:t>Κάντε κλικ για να επεξεργαστείτε το Στυλ κύριου τίτλου</a:t>
            </a:r>
          </a:p>
        </p:txBody>
      </p:sp>
      <p:sp>
        <p:nvSpPr>
          <p:cNvPr id="3" name="Θέση εικόνας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1"/>
              <a:t>Κάντε κλικ στο εικονίδιο για να προσθέσετε μια εικόνα</a:t>
            </a:r>
          </a:p>
        </p:txBody>
      </p:sp>
      <p:sp>
        <p:nvSpPr>
          <p:cNvPr id="4" name="Θέση κειμένου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1"/>
              <a:t>Κάντε κλικ για επεξεργασία των στυλ κειμένου του υποδείγματος</a:t>
            </a:r>
          </a:p>
        </p:txBody>
      </p:sp>
      <p:sp>
        <p:nvSpPr>
          <p:cNvPr id="5" name="Θέση ημερομηνίας 4"/>
          <p:cNvSpPr>
            <a:spLocks noGrp="1"/>
          </p:cNvSpPr>
          <p:nvPr>
            <p:ph type="dt" sz="half" idx="10"/>
          </p:nvPr>
        </p:nvSpPr>
        <p:spPr/>
        <p:txBody>
          <a:bodyPr rtlCol="0"/>
          <a:lstStyle/>
          <a:p>
            <a:pPr rtl="0"/>
            <a:fld id="{728A92F1-8CD4-4138-BF3D-5134C6EE9F0A}" type="datetime1">
              <a:rPr lang="el-GR" noProof="1" dirty="0" smtClean="0"/>
              <a:t>17/1/2020</a:t>
            </a:fld>
            <a:endParaRPr lang="el-GR" noProof="1"/>
          </a:p>
        </p:txBody>
      </p:sp>
      <p:sp>
        <p:nvSpPr>
          <p:cNvPr id="6" name="Θέση υποσέλιδου 5"/>
          <p:cNvSpPr>
            <a:spLocks noGrp="1"/>
          </p:cNvSpPr>
          <p:nvPr>
            <p:ph type="ftr" sz="quarter" idx="11"/>
          </p:nvPr>
        </p:nvSpPr>
        <p:spPr/>
        <p:txBody>
          <a:bodyPr rtlCol="0"/>
          <a:lstStyle/>
          <a:p>
            <a:pPr rtl="0"/>
            <a:endParaRPr lang="el-GR" noProof="1"/>
          </a:p>
        </p:txBody>
      </p:sp>
      <p:sp>
        <p:nvSpPr>
          <p:cNvPr id="7" name="Θέση αριθμού διαφάνειας 6"/>
          <p:cNvSpPr>
            <a:spLocks noGrp="1"/>
          </p:cNvSpPr>
          <p:nvPr>
            <p:ph type="sldNum" sz="quarter" idx="12"/>
          </p:nvPr>
        </p:nvSpPr>
        <p:spPr/>
        <p:txBody>
          <a:bodyPr rtlCol="0"/>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el-GR" noProof="1"/>
              <a:t>Κάντε κλικ για να επεξεργαστείτε το 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l-GR" noProof="1"/>
              <a:t>Κάντε κλικ για επεξεργασία των στυλ κειμένου του υποδείγματος</a:t>
            </a:r>
          </a:p>
          <a:p>
            <a:pPr lvl="1" rtl="0"/>
            <a:r>
              <a:rPr lang="el-GR" noProof="1"/>
              <a:t>Δεύτερου επιπέδου</a:t>
            </a:r>
          </a:p>
          <a:p>
            <a:pPr lvl="2" rtl="0"/>
            <a:r>
              <a:rPr lang="el-GR" noProof="1"/>
              <a:t>Τρίτου επιπέδου</a:t>
            </a:r>
          </a:p>
          <a:p>
            <a:pPr lvl="3" rtl="0"/>
            <a:r>
              <a:rPr lang="el-GR" noProof="1"/>
              <a:t>Τέταρτου επιπέδου</a:t>
            </a:r>
          </a:p>
          <a:p>
            <a:pPr lvl="4" rtl="0"/>
            <a:r>
              <a:rPr lang="el-GR" noProof="1"/>
              <a:t>Πέμπτου επιπέδου</a:t>
            </a:r>
          </a:p>
        </p:txBody>
      </p:sp>
      <p:sp>
        <p:nvSpPr>
          <p:cNvPr id="4" name="Θέση ημερομηνίας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73D9B7B-D388-4BBB-A9E0-F6BE4DD519E4}" type="datetime1">
              <a:rPr lang="el-GR" noProof="1" smtClean="0"/>
              <a:t>17/1/2020</a:t>
            </a:fld>
            <a:endParaRPr lang="el-GR" noProof="1"/>
          </a:p>
        </p:txBody>
      </p:sp>
      <p:sp>
        <p:nvSpPr>
          <p:cNvPr id="5" name="Θέση υποσέλιδου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l-GR" noProof="1"/>
          </a:p>
        </p:txBody>
      </p:sp>
      <p:sp>
        <p:nvSpPr>
          <p:cNvPr id="6" name="Θέση αριθμού διαφάνειας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el-GR" noProof="1" dirty="0" smtClean="0"/>
              <a:t>‹#›</a:t>
            </a:fld>
            <a:endParaRPr lang="el-GR"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rtlCol="0"/>
          <a:lstStyle/>
          <a:p>
            <a:pPr rtl="0"/>
            <a:r>
              <a:rPr lang="en-US" noProof="1" smtClean="0"/>
              <a:t>HY484 Project:Terrorist Networks</a:t>
            </a:r>
            <a:endParaRPr lang="el-GR" noProof="1"/>
          </a:p>
        </p:txBody>
      </p:sp>
      <p:sp>
        <p:nvSpPr>
          <p:cNvPr id="3" name="Υπότιτλος 2"/>
          <p:cNvSpPr>
            <a:spLocks noGrp="1"/>
          </p:cNvSpPr>
          <p:nvPr>
            <p:ph type="subTitle" idx="1"/>
          </p:nvPr>
        </p:nvSpPr>
        <p:spPr/>
        <p:txBody>
          <a:bodyPr rtlCol="0">
            <a:normAutofit fontScale="92500" lnSpcReduction="20000"/>
          </a:bodyPr>
          <a:lstStyle/>
          <a:p>
            <a:pPr rtl="0"/>
            <a:r>
              <a:rPr lang="en-US" noProof="1" smtClean="0"/>
              <a:t>Visualization of networks created by attacks by the year.</a:t>
            </a:r>
            <a:endParaRPr lang="el-GR" noProof="1"/>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Results</a:t>
            </a:r>
            <a:r>
              <a:rPr lang="el-GR" b="1" dirty="0" smtClean="0"/>
              <a:t>:</a:t>
            </a:r>
            <a:r>
              <a:rPr lang="en-US" b="1" dirty="0" smtClean="0"/>
              <a:t> Hierarchical Layout</a:t>
            </a:r>
            <a:endParaRPr lang="el-GR" dirty="0"/>
          </a:p>
        </p:txBody>
      </p:sp>
      <p:pic>
        <p:nvPicPr>
          <p:cNvPr id="5" name="Θέση περιεχομένου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624" y="1825625"/>
            <a:ext cx="6671256" cy="4351338"/>
          </a:xfrm>
        </p:spPr>
      </p:pic>
    </p:spTree>
    <p:extLst>
      <p:ext uri="{BB962C8B-B14F-4D97-AF65-F5344CB8AC3E}">
        <p14:creationId xmlns:p14="http://schemas.microsoft.com/office/powerpoint/2010/main" val="3778749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t>Results</a:t>
            </a:r>
            <a:r>
              <a:rPr lang="el-GR" b="1" dirty="0"/>
              <a:t>:</a:t>
            </a:r>
            <a:r>
              <a:rPr lang="en-US" b="1" dirty="0"/>
              <a:t> Hierarchical Layout</a:t>
            </a:r>
            <a:endParaRPr lang="el-GR" dirty="0"/>
          </a:p>
        </p:txBody>
      </p:sp>
      <p:sp>
        <p:nvSpPr>
          <p:cNvPr id="3" name="Θέση περιεχομένου 2"/>
          <p:cNvSpPr>
            <a:spLocks noGrp="1"/>
          </p:cNvSpPr>
          <p:nvPr>
            <p:ph idx="1"/>
          </p:nvPr>
        </p:nvSpPr>
        <p:spPr>
          <a:xfrm>
            <a:off x="838201" y="1825625"/>
            <a:ext cx="10160357" cy="4351338"/>
          </a:xfrm>
        </p:spPr>
        <p:txBody>
          <a:bodyPr/>
          <a:lstStyle/>
          <a:p>
            <a:pPr algn="ctr"/>
            <a:r>
              <a:rPr lang="en-US" dirty="0" smtClean="0"/>
              <a:t>From the previous </a:t>
            </a:r>
            <a:r>
              <a:rPr lang="en-US" dirty="0" smtClean="0"/>
              <a:t>layout we can not extract useful information. The reason it the huge quantity of edges and nodes.</a:t>
            </a:r>
          </a:p>
          <a:p>
            <a:pPr algn="ctr"/>
            <a:endParaRPr lang="en-US" dirty="0"/>
          </a:p>
          <a:p>
            <a:pPr algn="ctr"/>
            <a:r>
              <a:rPr lang="en-US" dirty="0" smtClean="0"/>
              <a:t>But , when analyzing the circular layout we can observe some interesting facts about our network.</a:t>
            </a:r>
            <a:endParaRPr lang="el-GR" dirty="0"/>
          </a:p>
        </p:txBody>
      </p:sp>
    </p:spTree>
    <p:extLst>
      <p:ext uri="{BB962C8B-B14F-4D97-AF65-F5344CB8AC3E}">
        <p14:creationId xmlns:p14="http://schemas.microsoft.com/office/powerpoint/2010/main" val="235186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Results: Circular Layout</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684" y="1880315"/>
            <a:ext cx="8936865" cy="3940935"/>
          </a:xfrm>
        </p:spPr>
      </p:pic>
    </p:spTree>
    <p:extLst>
      <p:ext uri="{BB962C8B-B14F-4D97-AF65-F5344CB8AC3E}">
        <p14:creationId xmlns:p14="http://schemas.microsoft.com/office/powerpoint/2010/main" val="2381712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t>Results: Circular Layout</a:t>
            </a:r>
            <a:endParaRPr lang="el-GR" dirty="0"/>
          </a:p>
        </p:txBody>
      </p:sp>
      <p:sp>
        <p:nvSpPr>
          <p:cNvPr id="3" name="Θέση περιεχομένου 2"/>
          <p:cNvSpPr>
            <a:spLocks noGrp="1"/>
          </p:cNvSpPr>
          <p:nvPr>
            <p:ph idx="1"/>
          </p:nvPr>
        </p:nvSpPr>
        <p:spPr>
          <a:xfrm>
            <a:off x="838201" y="1825625"/>
            <a:ext cx="10160357" cy="4351338"/>
          </a:xfrm>
        </p:spPr>
        <p:txBody>
          <a:bodyPr/>
          <a:lstStyle/>
          <a:p>
            <a:r>
              <a:rPr lang="en-US" dirty="0" smtClean="0"/>
              <a:t>Let us observe some interesting facts about our graph:</a:t>
            </a:r>
            <a:endParaRPr lang="el-GR" dirty="0" smtClean="0"/>
          </a:p>
          <a:p>
            <a:pPr marL="342900" indent="-342900">
              <a:buFont typeface="+mj-lt"/>
              <a:buAutoNum type="arabicPeriod"/>
            </a:pPr>
            <a:r>
              <a:rPr lang="en-US" dirty="0" smtClean="0"/>
              <a:t>The coordinated events we aimed to identify can be observed as the cycles with the green color between them. By saying that, we mean that the existence of terrorist networks surfaces in the form of cyclic graphs, where all their nodes are connected with each other.</a:t>
            </a:r>
          </a:p>
          <a:p>
            <a:pPr marL="342900" indent="-342900">
              <a:buFont typeface="+mj-lt"/>
              <a:buAutoNum type="arabicPeriod"/>
            </a:pPr>
            <a:r>
              <a:rPr lang="en-US" dirty="0" smtClean="0"/>
              <a:t>The density </a:t>
            </a:r>
            <a:r>
              <a:rPr lang="en-US" dirty="0" smtClean="0"/>
              <a:t>of the green edges represents the </a:t>
            </a:r>
            <a:r>
              <a:rPr lang="en-US" dirty="0" err="1" smtClean="0"/>
              <a:t>lifehood</a:t>
            </a:r>
            <a:r>
              <a:rPr lang="en-US" dirty="0" smtClean="0"/>
              <a:t> of a network. Meaning that if the density inside a cycle is low , after a period of time that network was disabled or eliminated.</a:t>
            </a:r>
          </a:p>
          <a:p>
            <a:r>
              <a:rPr lang="en-US" dirty="0" smtClean="0"/>
              <a:t>Before moving one with explaining our observations , let </a:t>
            </a:r>
            <a:r>
              <a:rPr lang="en-US" dirty="0" smtClean="0"/>
              <a:t>us take a closer look at our graph elements.</a:t>
            </a:r>
            <a:endParaRPr lang="el-GR" dirty="0" smtClean="0"/>
          </a:p>
        </p:txBody>
      </p:sp>
    </p:spTree>
    <p:extLst>
      <p:ext uri="{BB962C8B-B14F-4D97-AF65-F5344CB8AC3E}">
        <p14:creationId xmlns:p14="http://schemas.microsoft.com/office/powerpoint/2010/main" val="846292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u="sng" dirty="0" smtClean="0"/>
              <a:t>Indifferent Edges</a:t>
            </a:r>
            <a:endParaRPr lang="el-GR" b="1" u="sng" dirty="0"/>
          </a:p>
        </p:txBody>
      </p:sp>
      <p:sp>
        <p:nvSpPr>
          <p:cNvPr id="3" name="Θέση περιεχομένου 2"/>
          <p:cNvSpPr>
            <a:spLocks noGrp="1"/>
          </p:cNvSpPr>
          <p:nvPr>
            <p:ph idx="1"/>
          </p:nvPr>
        </p:nvSpPr>
        <p:spPr>
          <a:xfrm>
            <a:off x="838201" y="1825625"/>
            <a:ext cx="10675512" cy="4351338"/>
          </a:xfrm>
        </p:spPr>
        <p:txBody>
          <a:bodyPr>
            <a:normAutofit/>
          </a:bodyPr>
          <a:lstStyle/>
          <a:p>
            <a:r>
              <a:rPr lang="en-US" dirty="0" smtClean="0"/>
              <a:t>Here we have two kinds of indifferent edges:</a:t>
            </a:r>
            <a:endParaRPr lang="el-GR" dirty="0" smtClean="0"/>
          </a:p>
          <a:p>
            <a:pPr marL="342900" indent="-342900">
              <a:buFont typeface="+mj-lt"/>
              <a:buAutoNum type="arabicPeriod"/>
            </a:pPr>
            <a:r>
              <a:rPr lang="en-US" dirty="0" smtClean="0"/>
              <a:t>Isolated events that do not depict the existence of a network</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smtClean="0"/>
              <a:t>Events carried out in the same city ,but from different group thus they also do not depict the existence of a network</a:t>
            </a:r>
            <a:endParaRPr lang="el-GR" dirty="0" smtClean="0"/>
          </a:p>
          <a:p>
            <a:endParaRPr lang="el-GR" dirty="0" smtClean="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105" y="2783415"/>
            <a:ext cx="2552381" cy="12190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Εικόνα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248" y="4960253"/>
            <a:ext cx="2495238" cy="15050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5562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Networks surfaced:</a:t>
            </a:r>
            <a:endParaRPr lang="el-GR" b="1" dirty="0"/>
          </a:p>
        </p:txBody>
      </p:sp>
      <p:sp>
        <p:nvSpPr>
          <p:cNvPr id="3" name="Θέση περιεχομένου 2"/>
          <p:cNvSpPr>
            <a:spLocks noGrp="1"/>
          </p:cNvSpPr>
          <p:nvPr>
            <p:ph idx="1"/>
          </p:nvPr>
        </p:nvSpPr>
        <p:spPr>
          <a:xfrm>
            <a:off x="838201" y="1825625"/>
            <a:ext cx="10714148" cy="4351338"/>
          </a:xfrm>
        </p:spPr>
        <p:txBody>
          <a:bodyPr/>
          <a:lstStyle/>
          <a:p>
            <a:r>
              <a:rPr lang="en-US" dirty="0"/>
              <a:t>The events carried out by the same group form a cycle, a strongly connected complete </a:t>
            </a:r>
            <a:r>
              <a:rPr lang="en-US" dirty="0" smtClean="0"/>
              <a:t>graph. In the following figure we can observe a small network as an example:</a:t>
            </a:r>
            <a:endParaRPr lang="el-GR" dirty="0"/>
          </a:p>
          <a:p>
            <a:endParaRPr lang="el-GR" dirty="0"/>
          </a:p>
          <a:p>
            <a:endParaRPr lang="el-GR"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435" y="2756512"/>
            <a:ext cx="4365885" cy="3129133"/>
          </a:xfrm>
          <a:prstGeom prst="rect">
            <a:avLst/>
          </a:prstGeom>
        </p:spPr>
      </p:pic>
    </p:spTree>
    <p:extLst>
      <p:ext uri="{BB962C8B-B14F-4D97-AF65-F5344CB8AC3E}">
        <p14:creationId xmlns:p14="http://schemas.microsoft.com/office/powerpoint/2010/main" val="336349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Layout of </a:t>
            </a:r>
            <a:r>
              <a:rPr lang="el-GR" b="1" dirty="0" smtClean="0"/>
              <a:t>2016</a:t>
            </a:r>
            <a:r>
              <a:rPr lang="el-GR" b="1" dirty="0" smtClean="0"/>
              <a:t>:</a:t>
            </a:r>
            <a:endParaRPr lang="el-GR" b="1"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59" y="1825625"/>
            <a:ext cx="9105363" cy="4351338"/>
          </a:xfrm>
        </p:spPr>
      </p:pic>
    </p:spTree>
    <p:extLst>
      <p:ext uri="{BB962C8B-B14F-4D97-AF65-F5344CB8AC3E}">
        <p14:creationId xmlns:p14="http://schemas.microsoft.com/office/powerpoint/2010/main" val="2553263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Conclusions</a:t>
            </a:r>
            <a:endParaRPr lang="el-GR" b="1" dirty="0"/>
          </a:p>
        </p:txBody>
      </p:sp>
      <p:sp>
        <p:nvSpPr>
          <p:cNvPr id="3" name="Θέση περιεχομένου 2"/>
          <p:cNvSpPr>
            <a:spLocks noGrp="1"/>
          </p:cNvSpPr>
          <p:nvPr>
            <p:ph idx="1"/>
          </p:nvPr>
        </p:nvSpPr>
        <p:spPr>
          <a:xfrm>
            <a:off x="838201" y="1825625"/>
            <a:ext cx="10515600" cy="4351338"/>
          </a:xfrm>
        </p:spPr>
        <p:txBody>
          <a:bodyPr/>
          <a:lstStyle/>
          <a:p>
            <a:pPr marL="285750" indent="-285750">
              <a:buFont typeface="Wingdings" panose="05000000000000000000" pitchFamily="2" charset="2"/>
              <a:buChar char="v"/>
            </a:pPr>
            <a:r>
              <a:rPr lang="en-US" dirty="0" smtClean="0"/>
              <a:t>Even though the number of cycles created between 2001(~=22) and 2016(~=21) graphs has no significant difference, the density of the green edges inside the cycle is significantly less.</a:t>
            </a:r>
          </a:p>
          <a:p>
            <a:pPr marL="285750" indent="-285750">
              <a:buFont typeface="Wingdings" panose="05000000000000000000" pitchFamily="2" charset="2"/>
              <a:buChar char="v"/>
            </a:pPr>
            <a:r>
              <a:rPr lang="en-US" dirty="0" smtClean="0"/>
              <a:t>That fact could be a result of two things:</a:t>
            </a:r>
          </a:p>
          <a:p>
            <a:pPr marL="1028700" lvl="1" indent="-342900">
              <a:buFont typeface="Wingdings" panose="05000000000000000000" pitchFamily="2" charset="2"/>
              <a:buChar char="v"/>
            </a:pPr>
            <a:r>
              <a:rPr lang="en-US" dirty="0"/>
              <a:t>The group that was carrying out those events was eliminated.</a:t>
            </a:r>
          </a:p>
          <a:p>
            <a:pPr marL="1028700" lvl="1" indent="-342900">
              <a:buFont typeface="Wingdings" panose="05000000000000000000" pitchFamily="2" charset="2"/>
              <a:buChar char="v"/>
            </a:pPr>
            <a:r>
              <a:rPr lang="en-US" dirty="0"/>
              <a:t>The counter terrorism measures and agencies of the countries that initially were targeted by that group , were so much improved that prevented the continuation of that group’s actions</a:t>
            </a:r>
            <a:r>
              <a:rPr lang="en-US" dirty="0" smtClean="0"/>
              <a:t>.</a:t>
            </a:r>
            <a:endParaRPr lang="en-US" dirty="0"/>
          </a:p>
          <a:p>
            <a:pPr marL="285750" indent="-285750">
              <a:buFont typeface="Wingdings" panose="05000000000000000000" pitchFamily="2" charset="2"/>
              <a:buChar char="v"/>
            </a:pPr>
            <a:r>
              <a:rPr lang="en-US" dirty="0" smtClean="0"/>
              <a:t>Moreover, if the density of a cycle decreases with the passage of time , then it is safe to assume that next year the cycle created by that group will not be shown in the graph (based on the above observation).</a:t>
            </a:r>
          </a:p>
          <a:p>
            <a:pPr marL="1028700" lvl="1" indent="-342900">
              <a:buFont typeface="+mj-lt"/>
              <a:buAutoNum type="arabicPeriod"/>
            </a:pPr>
            <a:endParaRPr lang="en-US" dirty="0" smtClean="0"/>
          </a:p>
        </p:txBody>
      </p:sp>
    </p:spTree>
    <p:extLst>
      <p:ext uri="{BB962C8B-B14F-4D97-AF65-F5344CB8AC3E}">
        <p14:creationId xmlns:p14="http://schemas.microsoft.com/office/powerpoint/2010/main" val="242991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t>Conclusions</a:t>
            </a:r>
            <a:endParaRPr lang="el-GR" dirty="0"/>
          </a:p>
        </p:txBody>
      </p:sp>
      <p:sp>
        <p:nvSpPr>
          <p:cNvPr id="3" name="Θέση περιεχομένου 2"/>
          <p:cNvSpPr>
            <a:spLocks noGrp="1"/>
          </p:cNvSpPr>
          <p:nvPr>
            <p:ph idx="1"/>
          </p:nvPr>
        </p:nvSpPr>
        <p:spPr>
          <a:xfrm>
            <a:off x="838201" y="1825625"/>
            <a:ext cx="10515600" cy="4351338"/>
          </a:xfrm>
        </p:spPr>
        <p:txBody>
          <a:bodyPr/>
          <a:lstStyle/>
          <a:p>
            <a:pPr marL="285750" indent="-285750">
              <a:buFont typeface="Wingdings" panose="05000000000000000000" pitchFamily="2" charset="2"/>
              <a:buChar char="v"/>
            </a:pPr>
            <a:r>
              <a:rPr lang="en-US" dirty="0" smtClean="0"/>
              <a:t>As we previously mentioned , the density of the green edges inside a cycle (comparing the 2001 to the 2016 graphs) is decreasing. This</a:t>
            </a:r>
            <a:r>
              <a:rPr lang="en-US" dirty="0" smtClean="0"/>
              <a:t> means that the counter terrorism measures and agencies of the countries are improved by the year.</a:t>
            </a:r>
          </a:p>
          <a:p>
            <a:pPr marL="285750" indent="-285750">
              <a:buFont typeface="Wingdings" panose="05000000000000000000" pitchFamily="2" charset="2"/>
              <a:buChar char="v"/>
            </a:pPr>
            <a:r>
              <a:rPr lang="en-US" dirty="0" smtClean="0"/>
              <a:t>Finally, by observing the 2016 graph ,we can see that the density of the green edges in a cycle could be caused by th</a:t>
            </a:r>
            <a:r>
              <a:rPr lang="en-US" dirty="0" smtClean="0"/>
              <a:t>e foreign or domestic policy of a country toward the country that ‘’roofs’’ a group. For example an aggressive foreign policy of a strong nation ,let us say A, towards a smaller one where a group is being located will cause the creation of a cycle by that group around the cities of the nation A.</a:t>
            </a:r>
            <a:endParaRPr lang="el-GR" dirty="0"/>
          </a:p>
        </p:txBody>
      </p:sp>
    </p:spTree>
    <p:extLst>
      <p:ext uri="{BB962C8B-B14F-4D97-AF65-F5344CB8AC3E}">
        <p14:creationId xmlns:p14="http://schemas.microsoft.com/office/powerpoint/2010/main" val="371766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452611" y="1915777"/>
            <a:ext cx="4167753" cy="4351338"/>
          </a:xfrm>
        </p:spPr>
        <p:txBody>
          <a:bodyPr/>
          <a:lstStyle/>
          <a:p>
            <a:pPr algn="ctr"/>
            <a:r>
              <a:rPr lang="en-US" dirty="0" smtClean="0"/>
              <a:t>Thank you for </a:t>
            </a:r>
            <a:r>
              <a:rPr lang="en-US" smtClean="0"/>
              <a:t>your time</a:t>
            </a:r>
            <a:endParaRPr lang="en-US" dirty="0" smtClean="0"/>
          </a:p>
          <a:p>
            <a:pPr algn="ctr"/>
            <a:r>
              <a:rPr lang="en-US" dirty="0" smtClean="0"/>
              <a:t>csd3805</a:t>
            </a:r>
            <a:endParaRPr lang="el-GR" dirty="0" smtClean="0"/>
          </a:p>
        </p:txBody>
      </p:sp>
    </p:spTree>
    <p:extLst>
      <p:ext uri="{BB962C8B-B14F-4D97-AF65-F5344CB8AC3E}">
        <p14:creationId xmlns:p14="http://schemas.microsoft.com/office/powerpoint/2010/main" val="276073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u="sng" dirty="0" smtClean="0"/>
              <a:t>Project Description</a:t>
            </a:r>
            <a:r>
              <a:rPr lang="el-GR" b="1" u="sng" dirty="0" smtClean="0"/>
              <a:t>:</a:t>
            </a:r>
            <a:endParaRPr lang="el-GR" b="1" u="sng" dirty="0"/>
          </a:p>
        </p:txBody>
      </p:sp>
      <p:sp>
        <p:nvSpPr>
          <p:cNvPr id="3" name="Θέση περιεχομένου 2"/>
          <p:cNvSpPr>
            <a:spLocks noGrp="1"/>
          </p:cNvSpPr>
          <p:nvPr>
            <p:ph idx="1"/>
          </p:nvPr>
        </p:nvSpPr>
        <p:spPr>
          <a:xfrm>
            <a:off x="838201" y="1825625"/>
            <a:ext cx="10147478" cy="4351338"/>
          </a:xfrm>
        </p:spPr>
        <p:txBody>
          <a:bodyPr>
            <a:normAutofit/>
          </a:bodyPr>
          <a:lstStyle/>
          <a:p>
            <a:r>
              <a:rPr lang="en-US" dirty="0" smtClean="0"/>
              <a:t>In this project we aim to identify the existence of coordinated attacks by the year </a:t>
            </a:r>
            <a:r>
              <a:rPr lang="en-US" dirty="0" smtClean="0"/>
              <a:t>and the formation of a network identifying  a terrorist group. We will refer to those attacks as events and extract information from a dataset that contains reports of terrorist attacks. Our approach is divided in 3 levels:</a:t>
            </a:r>
            <a:endParaRPr lang="en-US" dirty="0" smtClean="0"/>
          </a:p>
          <a:p>
            <a:pPr marL="342900" indent="-342900">
              <a:buFont typeface="+mj-lt"/>
              <a:buAutoNum type="arabicPeriod"/>
            </a:pPr>
            <a:r>
              <a:rPr lang="en-US" dirty="0" smtClean="0"/>
              <a:t>Separation, cleanse and selection of data that will be used for the creation of the network graph.</a:t>
            </a:r>
            <a:endParaRPr lang="el-GR" dirty="0" smtClean="0"/>
          </a:p>
          <a:p>
            <a:pPr marL="342900" indent="-342900">
              <a:buFont typeface="+mj-lt"/>
              <a:buAutoNum type="arabicPeriod"/>
            </a:pPr>
            <a:r>
              <a:rPr lang="en-US" dirty="0" smtClean="0"/>
              <a:t>Generation of a graph that will depict those networks, using the Tom </a:t>
            </a:r>
            <a:r>
              <a:rPr lang="en-US" dirty="0" smtClean="0"/>
              <a:t>Sawyer Perspectives Designer.</a:t>
            </a:r>
          </a:p>
          <a:p>
            <a:pPr marL="342900" indent="-342900">
              <a:buFont typeface="+mj-lt"/>
              <a:buAutoNum type="arabicPeriod"/>
            </a:pPr>
            <a:r>
              <a:rPr lang="en-US" dirty="0" smtClean="0"/>
              <a:t>Analysis of the results and conclusions.</a:t>
            </a:r>
            <a:endParaRPr lang="el-GR" dirty="0"/>
          </a:p>
        </p:txBody>
      </p:sp>
    </p:spTree>
    <p:extLst>
      <p:ext uri="{BB962C8B-B14F-4D97-AF65-F5344CB8AC3E}">
        <p14:creationId xmlns:p14="http://schemas.microsoft.com/office/powerpoint/2010/main" val="1641613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Step 1: Separation of the data</a:t>
            </a:r>
            <a:endParaRPr lang="el-GR" b="1" dirty="0"/>
          </a:p>
        </p:txBody>
      </p:sp>
      <p:sp>
        <p:nvSpPr>
          <p:cNvPr id="3" name="Θέση περιεχομένου 2"/>
          <p:cNvSpPr>
            <a:spLocks noGrp="1"/>
          </p:cNvSpPr>
          <p:nvPr>
            <p:ph idx="1"/>
          </p:nvPr>
        </p:nvSpPr>
        <p:spPr>
          <a:xfrm>
            <a:off x="838201" y="1825625"/>
            <a:ext cx="10108841" cy="4351338"/>
          </a:xfrm>
        </p:spPr>
        <p:txBody>
          <a:bodyPr>
            <a:normAutofit lnSpcReduction="10000"/>
          </a:bodyPr>
          <a:lstStyle/>
          <a:p>
            <a:r>
              <a:rPr lang="en-US" dirty="0" smtClean="0"/>
              <a:t>To  extract useful </a:t>
            </a:r>
            <a:r>
              <a:rPr lang="en-US" dirty="0" smtClean="0"/>
              <a:t>data from our global dataset we have created a python script that selects the reports corresponding to a specific year. We will only collect reports that refer to ‘’successful’’ events, meaning that the event was not prevented. We separate our csv file in 4 sub files. Each one of them contain information about the nodes and the edges of our network. The files we create are:</a:t>
            </a:r>
            <a:endParaRPr lang="el-GR" dirty="0" smtClean="0"/>
          </a:p>
          <a:p>
            <a:pPr marL="342900" indent="-342900">
              <a:buFont typeface="+mj-lt"/>
              <a:buAutoNum type="arabicPeriod"/>
            </a:pPr>
            <a:r>
              <a:rPr lang="en-US" b="1" dirty="0" smtClean="0"/>
              <a:t>year_Attacks.csv</a:t>
            </a:r>
            <a:r>
              <a:rPr lang="el-GR" b="1" dirty="0" smtClean="0"/>
              <a:t> :</a:t>
            </a:r>
            <a:r>
              <a:rPr lang="en-US" b="1" dirty="0" smtClean="0"/>
              <a:t> </a:t>
            </a:r>
            <a:r>
              <a:rPr lang="en-US" dirty="0" smtClean="0"/>
              <a:t>Information about an event node</a:t>
            </a:r>
            <a:endParaRPr lang="el-GR" dirty="0" smtClean="0"/>
          </a:p>
          <a:p>
            <a:pPr marL="342900" indent="-342900">
              <a:buFont typeface="+mj-lt"/>
              <a:buAutoNum type="arabicPeriod"/>
            </a:pPr>
            <a:r>
              <a:rPr lang="en-US" b="1" dirty="0" smtClean="0"/>
              <a:t>year_Cities.csv</a:t>
            </a:r>
            <a:r>
              <a:rPr lang="el-GR" b="1" dirty="0" smtClean="0"/>
              <a:t> </a:t>
            </a:r>
            <a:r>
              <a:rPr lang="el-GR" b="1" dirty="0" smtClean="0"/>
              <a:t>: </a:t>
            </a:r>
            <a:r>
              <a:rPr lang="en-US" dirty="0"/>
              <a:t>Information about an </a:t>
            </a:r>
            <a:r>
              <a:rPr lang="en-US" dirty="0" smtClean="0"/>
              <a:t>city node where an event took place</a:t>
            </a:r>
            <a:endParaRPr lang="el-GR" dirty="0"/>
          </a:p>
          <a:p>
            <a:pPr marL="342900" indent="-342900">
              <a:buFont typeface="+mj-lt"/>
              <a:buAutoNum type="arabicPeriod"/>
            </a:pPr>
            <a:r>
              <a:rPr lang="en-US" b="1" dirty="0" smtClean="0"/>
              <a:t>yearAttack_Attack_Connection.csv</a:t>
            </a:r>
            <a:r>
              <a:rPr lang="el-GR" b="1" dirty="0" smtClean="0"/>
              <a:t> </a:t>
            </a:r>
            <a:r>
              <a:rPr lang="el-GR" b="1" dirty="0" smtClean="0"/>
              <a:t>: </a:t>
            </a:r>
            <a:r>
              <a:rPr lang="en-US" dirty="0" smtClean="0"/>
              <a:t>Information about the connection between events</a:t>
            </a:r>
            <a:endParaRPr lang="el-GR" dirty="0" smtClean="0"/>
          </a:p>
          <a:p>
            <a:pPr marL="342900" indent="-342900">
              <a:buFont typeface="+mj-lt"/>
              <a:buAutoNum type="arabicPeriod"/>
            </a:pPr>
            <a:r>
              <a:rPr lang="en-US" b="1" dirty="0" smtClean="0"/>
              <a:t>yearCity_Attacks_Connection.csv</a:t>
            </a:r>
            <a:r>
              <a:rPr lang="el-GR" b="1" dirty="0" smtClean="0"/>
              <a:t> : </a:t>
            </a:r>
            <a:r>
              <a:rPr lang="en-US" dirty="0" smtClean="0"/>
              <a:t>Information about the connection between an event and a city.</a:t>
            </a:r>
          </a:p>
          <a:p>
            <a:r>
              <a:rPr lang="en-US" dirty="0" smtClean="0"/>
              <a:t>Where year is the specific year we examine.</a:t>
            </a:r>
            <a:endParaRPr lang="el-GR" dirty="0" smtClean="0"/>
          </a:p>
        </p:txBody>
      </p:sp>
    </p:spTree>
    <p:extLst>
      <p:ext uri="{BB962C8B-B14F-4D97-AF65-F5344CB8AC3E}">
        <p14:creationId xmlns:p14="http://schemas.microsoft.com/office/powerpoint/2010/main" val="238709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2001</a:t>
            </a:r>
            <a:r>
              <a:rPr lang="en-US" b="1" u="sng" dirty="0" smtClean="0"/>
              <a:t>_Attacks.csv</a:t>
            </a:r>
            <a:r>
              <a:rPr lang="el-GR" b="1" u="sng" dirty="0" smtClean="0"/>
              <a:t>:</a:t>
            </a:r>
            <a:endParaRPr lang="el-GR" b="1" u="sng" dirty="0"/>
          </a:p>
        </p:txBody>
      </p:sp>
      <p:pic>
        <p:nvPicPr>
          <p:cNvPr id="6" name="Θέση περιεχομένου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9116" y="1580491"/>
            <a:ext cx="5346401" cy="4691520"/>
          </a:xfrm>
        </p:spPr>
      </p:pic>
      <p:sp>
        <p:nvSpPr>
          <p:cNvPr id="7" name="TextBox 6"/>
          <p:cNvSpPr txBox="1"/>
          <p:nvPr/>
        </p:nvSpPr>
        <p:spPr>
          <a:xfrm>
            <a:off x="282462" y="1580491"/>
            <a:ext cx="5126665" cy="3416320"/>
          </a:xfrm>
          <a:prstGeom prst="rect">
            <a:avLst/>
          </a:prstGeom>
          <a:noFill/>
        </p:spPr>
        <p:txBody>
          <a:bodyPr wrap="square" rtlCol="0">
            <a:spAutoFit/>
          </a:bodyPr>
          <a:lstStyle/>
          <a:p>
            <a:r>
              <a:rPr lang="en-US" dirty="0" smtClean="0"/>
              <a:t>Here we will present the attributes of a node that represents an event.</a:t>
            </a:r>
            <a:endParaRPr lang="en-US" dirty="0" smtClean="0"/>
          </a:p>
          <a:p>
            <a:endParaRPr lang="en-US" dirty="0"/>
          </a:p>
          <a:p>
            <a:pPr marL="400050" indent="-400050">
              <a:buFont typeface="+mj-lt"/>
              <a:buAutoNum type="romanUcPeriod"/>
            </a:pPr>
            <a:r>
              <a:rPr lang="en-US" b="1" dirty="0" smtClean="0"/>
              <a:t>Eventid: </a:t>
            </a:r>
            <a:r>
              <a:rPr lang="en-US" dirty="0" smtClean="0"/>
              <a:t>is the same unique identifier from the original dataset.</a:t>
            </a:r>
            <a:endParaRPr lang="en-US" dirty="0" smtClean="0"/>
          </a:p>
          <a:p>
            <a:pPr marL="400050" indent="-400050">
              <a:buFont typeface="+mj-lt"/>
              <a:buAutoNum type="romanUcPeriod"/>
            </a:pPr>
            <a:r>
              <a:rPr lang="en-US" b="1" dirty="0"/>
              <a:t>C</a:t>
            </a:r>
            <a:r>
              <a:rPr lang="en-US" b="1" dirty="0" smtClean="0"/>
              <a:t>ity_id:</a:t>
            </a:r>
            <a:r>
              <a:rPr lang="en-US" dirty="0" smtClean="0"/>
              <a:t> is a crafted unique identifier that corresponds to one specific city</a:t>
            </a:r>
            <a:r>
              <a:rPr lang="el-GR" dirty="0" smtClean="0"/>
              <a:t>.</a:t>
            </a:r>
            <a:endParaRPr lang="el-GR" dirty="0" smtClean="0"/>
          </a:p>
          <a:p>
            <a:pPr marL="400050" indent="-400050">
              <a:buFont typeface="+mj-lt"/>
              <a:buAutoNum type="romanUcPeriod"/>
            </a:pPr>
            <a:r>
              <a:rPr lang="en-US" b="1" dirty="0" smtClean="0"/>
              <a:t>Tgroup:</a:t>
            </a:r>
            <a:r>
              <a:rPr lang="en-US" dirty="0" smtClean="0"/>
              <a:t> is the actual name of the group that carried out the event or claimed its responsibility </a:t>
            </a:r>
            <a:r>
              <a:rPr lang="el-GR" dirty="0" smtClean="0"/>
              <a:t>.</a:t>
            </a:r>
            <a:endParaRPr lang="el-GR" dirty="0" smtClean="0"/>
          </a:p>
          <a:p>
            <a:endParaRPr lang="el-GR" dirty="0"/>
          </a:p>
          <a:p>
            <a:endParaRPr lang="el-GR" dirty="0" smtClean="0"/>
          </a:p>
        </p:txBody>
      </p:sp>
    </p:spTree>
    <p:extLst>
      <p:ext uri="{BB962C8B-B14F-4D97-AF65-F5344CB8AC3E}">
        <p14:creationId xmlns:p14="http://schemas.microsoft.com/office/powerpoint/2010/main" val="911862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u="sng" dirty="0" smtClean="0"/>
              <a:t>2001</a:t>
            </a:r>
            <a:r>
              <a:rPr lang="en-US" b="1" u="sng" dirty="0"/>
              <a:t>_Cities.csv</a:t>
            </a:r>
            <a:endParaRPr lang="el-GR" b="1" u="sng"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0507" y="1635617"/>
            <a:ext cx="2408350" cy="4747408"/>
          </a:xfrm>
        </p:spPr>
      </p:pic>
      <p:sp>
        <p:nvSpPr>
          <p:cNvPr id="5" name="TextBox 4"/>
          <p:cNvSpPr txBox="1"/>
          <p:nvPr/>
        </p:nvSpPr>
        <p:spPr>
          <a:xfrm>
            <a:off x="604434" y="1700011"/>
            <a:ext cx="5796366" cy="1754326"/>
          </a:xfrm>
          <a:prstGeom prst="rect">
            <a:avLst/>
          </a:prstGeom>
          <a:noFill/>
        </p:spPr>
        <p:txBody>
          <a:bodyPr wrap="square" rtlCol="0">
            <a:spAutoFit/>
          </a:bodyPr>
          <a:lstStyle/>
          <a:p>
            <a:r>
              <a:rPr lang="en-US" dirty="0"/>
              <a:t>Here we will present the attributes of a node that represents </a:t>
            </a:r>
            <a:r>
              <a:rPr lang="en-US" dirty="0" smtClean="0"/>
              <a:t>a city where an event was carried out.</a:t>
            </a:r>
            <a:endParaRPr lang="en-US" dirty="0"/>
          </a:p>
          <a:p>
            <a:endParaRPr lang="el-GR" dirty="0"/>
          </a:p>
          <a:p>
            <a:pPr marL="400050" indent="-400050">
              <a:buFont typeface="+mj-lt"/>
              <a:buAutoNum type="romanUcPeriod"/>
            </a:pPr>
            <a:r>
              <a:rPr lang="en-US" b="1" dirty="0" smtClean="0"/>
              <a:t>City_Name</a:t>
            </a:r>
            <a:r>
              <a:rPr lang="en-US" b="1" dirty="0" smtClean="0"/>
              <a:t>:</a:t>
            </a:r>
            <a:r>
              <a:rPr lang="en-US" dirty="0" smtClean="0"/>
              <a:t> </a:t>
            </a:r>
            <a:r>
              <a:rPr lang="en-US" dirty="0" smtClean="0"/>
              <a:t>The actual name of the city</a:t>
            </a:r>
            <a:endParaRPr lang="el-GR" dirty="0" smtClean="0"/>
          </a:p>
          <a:p>
            <a:pPr marL="400050" indent="-400050">
              <a:buFont typeface="+mj-lt"/>
              <a:buAutoNum type="romanUcPeriod"/>
            </a:pPr>
            <a:r>
              <a:rPr lang="en-US" b="1" dirty="0" smtClean="0"/>
              <a:t>City_id:</a:t>
            </a:r>
            <a:r>
              <a:rPr lang="en-US" dirty="0" smtClean="0"/>
              <a:t> </a:t>
            </a:r>
            <a:r>
              <a:rPr lang="en-US" dirty="0"/>
              <a:t>a crafted unique identifier that corresponds to one specific </a:t>
            </a:r>
            <a:r>
              <a:rPr lang="en-US" dirty="0" smtClean="0"/>
              <a:t>city.</a:t>
            </a:r>
            <a:endParaRPr lang="el-GR" dirty="0"/>
          </a:p>
        </p:txBody>
      </p:sp>
    </p:spTree>
    <p:extLst>
      <p:ext uri="{BB962C8B-B14F-4D97-AF65-F5344CB8AC3E}">
        <p14:creationId xmlns:p14="http://schemas.microsoft.com/office/powerpoint/2010/main" val="46476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2001</a:t>
            </a:r>
            <a:r>
              <a:rPr lang="en-US" dirty="0" smtClean="0"/>
              <a:t>Attack_Attack_Connection.csv</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9117" y="1529411"/>
            <a:ext cx="4723227" cy="4527568"/>
          </a:xfrm>
        </p:spPr>
      </p:pic>
      <p:sp>
        <p:nvSpPr>
          <p:cNvPr id="5" name="TextBox 4"/>
          <p:cNvSpPr txBox="1"/>
          <p:nvPr/>
        </p:nvSpPr>
        <p:spPr>
          <a:xfrm>
            <a:off x="604434" y="1803042"/>
            <a:ext cx="4650146" cy="3139321"/>
          </a:xfrm>
          <a:prstGeom prst="rect">
            <a:avLst/>
          </a:prstGeom>
          <a:noFill/>
        </p:spPr>
        <p:txBody>
          <a:bodyPr wrap="square" rtlCol="0">
            <a:spAutoFit/>
          </a:bodyPr>
          <a:lstStyle/>
          <a:p>
            <a:r>
              <a:rPr lang="en-US" dirty="0" smtClean="0"/>
              <a:t>Here we present the attributes that characterize a connection between two events. We claim that </a:t>
            </a:r>
            <a:r>
              <a:rPr lang="en-US" b="1" dirty="0" smtClean="0"/>
              <a:t>IF </a:t>
            </a:r>
            <a:r>
              <a:rPr lang="en-US" dirty="0" smtClean="0"/>
              <a:t>two events were carried out / claimed by the same group then they are connected.</a:t>
            </a:r>
            <a:endParaRPr lang="en-US" dirty="0" smtClean="0"/>
          </a:p>
          <a:p>
            <a:endParaRPr lang="en-US" dirty="0"/>
          </a:p>
          <a:p>
            <a:pPr marL="400050" indent="-400050">
              <a:buFont typeface="+mj-lt"/>
              <a:buAutoNum type="romanUcPeriod"/>
            </a:pPr>
            <a:r>
              <a:rPr lang="en-US" b="1" dirty="0"/>
              <a:t>G</a:t>
            </a:r>
            <a:r>
              <a:rPr lang="en-US" b="1" dirty="0" smtClean="0"/>
              <a:t>roup_id: </a:t>
            </a:r>
            <a:r>
              <a:rPr lang="en-US" dirty="0" smtClean="0"/>
              <a:t>The unique id of the edge. That name has no connection with the group_id that characterizes a group</a:t>
            </a:r>
            <a:r>
              <a:rPr lang="el-GR" dirty="0" smtClean="0"/>
              <a:t>.</a:t>
            </a:r>
            <a:endParaRPr lang="el-GR" dirty="0" smtClean="0"/>
          </a:p>
          <a:p>
            <a:pPr marL="400050" indent="-400050">
              <a:buFont typeface="+mj-lt"/>
              <a:buAutoNum type="romanUcPeriod"/>
            </a:pPr>
            <a:r>
              <a:rPr lang="en-US" b="1" dirty="0" smtClean="0"/>
              <a:t>From_attack:</a:t>
            </a:r>
            <a:r>
              <a:rPr lang="en-US" dirty="0" smtClean="0"/>
              <a:t> </a:t>
            </a:r>
            <a:r>
              <a:rPr lang="el-GR" dirty="0" smtClean="0"/>
              <a:t>Τ</a:t>
            </a:r>
            <a:r>
              <a:rPr lang="en-US" dirty="0" smtClean="0"/>
              <a:t>he source node id.</a:t>
            </a:r>
            <a:endParaRPr lang="en-US" dirty="0" smtClean="0"/>
          </a:p>
          <a:p>
            <a:pPr marL="400050" indent="-400050">
              <a:buFont typeface="+mj-lt"/>
              <a:buAutoNum type="romanUcPeriod"/>
            </a:pPr>
            <a:r>
              <a:rPr lang="el-GR" b="1" dirty="0" smtClean="0"/>
              <a:t>Το_</a:t>
            </a:r>
            <a:r>
              <a:rPr lang="en-US" b="1" dirty="0" smtClean="0"/>
              <a:t>attack :</a:t>
            </a:r>
            <a:r>
              <a:rPr lang="el-GR" dirty="0" smtClean="0"/>
              <a:t> </a:t>
            </a:r>
            <a:r>
              <a:rPr lang="en-US" dirty="0" smtClean="0"/>
              <a:t>The destination node id.</a:t>
            </a:r>
            <a:endParaRPr lang="el-GR" dirty="0"/>
          </a:p>
        </p:txBody>
      </p:sp>
    </p:spTree>
    <p:extLst>
      <p:ext uri="{BB962C8B-B14F-4D97-AF65-F5344CB8AC3E}">
        <p14:creationId xmlns:p14="http://schemas.microsoft.com/office/powerpoint/2010/main" val="364517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b="1" dirty="0" smtClean="0"/>
              <a:t>2001</a:t>
            </a:r>
            <a:r>
              <a:rPr lang="en-US" b="1" dirty="0" smtClean="0"/>
              <a:t>City_Attacks_Connection.csv</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478" y="1555168"/>
            <a:ext cx="3872984" cy="4956631"/>
          </a:xfrm>
        </p:spPr>
      </p:pic>
      <p:sp>
        <p:nvSpPr>
          <p:cNvPr id="5" name="TextBox 4"/>
          <p:cNvSpPr txBox="1"/>
          <p:nvPr/>
        </p:nvSpPr>
        <p:spPr>
          <a:xfrm>
            <a:off x="604434" y="1700011"/>
            <a:ext cx="5255453" cy="2308324"/>
          </a:xfrm>
          <a:prstGeom prst="rect">
            <a:avLst/>
          </a:prstGeom>
          <a:noFill/>
        </p:spPr>
        <p:txBody>
          <a:bodyPr wrap="square" rtlCol="0">
            <a:spAutoFit/>
          </a:bodyPr>
          <a:lstStyle/>
          <a:p>
            <a:r>
              <a:rPr lang="en-US" dirty="0" smtClean="0"/>
              <a:t>Here we present the attributes of an edge connecting a city with an event. We declare that an event is connected to a city </a:t>
            </a:r>
            <a:r>
              <a:rPr lang="en-US" b="1" dirty="0" smtClean="0"/>
              <a:t>if </a:t>
            </a:r>
            <a:r>
              <a:rPr lang="en-US" dirty="0" smtClean="0"/>
              <a:t>it took place in that specific city. </a:t>
            </a:r>
            <a:endParaRPr lang="el-GR" dirty="0" smtClean="0"/>
          </a:p>
          <a:p>
            <a:endParaRPr lang="el-GR" dirty="0"/>
          </a:p>
          <a:p>
            <a:pPr marL="400050" indent="-400050">
              <a:buFont typeface="+mj-lt"/>
              <a:buAutoNum type="romanUcPeriod"/>
            </a:pPr>
            <a:r>
              <a:rPr lang="en-US" b="1" dirty="0" smtClean="0"/>
              <a:t>C</a:t>
            </a:r>
            <a:r>
              <a:rPr lang="en-US" b="1" dirty="0" smtClean="0"/>
              <a:t>ity_attack</a:t>
            </a:r>
            <a:r>
              <a:rPr lang="en-US" dirty="0" smtClean="0"/>
              <a:t>: </a:t>
            </a:r>
            <a:r>
              <a:rPr lang="en-US" dirty="0" smtClean="0"/>
              <a:t>The id of the edge</a:t>
            </a:r>
            <a:endParaRPr lang="en-US" dirty="0" smtClean="0"/>
          </a:p>
          <a:p>
            <a:pPr marL="400050" indent="-400050">
              <a:buFont typeface="+mj-lt"/>
              <a:buAutoNum type="romanUcPeriod"/>
            </a:pPr>
            <a:r>
              <a:rPr lang="en-US" b="1" dirty="0"/>
              <a:t>F</a:t>
            </a:r>
            <a:r>
              <a:rPr lang="en-US" b="1" dirty="0" smtClean="0"/>
              <a:t>rom_attack</a:t>
            </a:r>
            <a:r>
              <a:rPr lang="en-US" dirty="0" smtClean="0"/>
              <a:t>: </a:t>
            </a:r>
            <a:r>
              <a:rPr lang="en-US" dirty="0" smtClean="0"/>
              <a:t>The unique id of the event</a:t>
            </a:r>
            <a:endParaRPr lang="en-US" dirty="0" smtClean="0"/>
          </a:p>
          <a:p>
            <a:pPr marL="400050" indent="-400050">
              <a:buFont typeface="+mj-lt"/>
              <a:buAutoNum type="romanUcPeriod"/>
            </a:pPr>
            <a:r>
              <a:rPr lang="en-US" b="1" dirty="0"/>
              <a:t>T</a:t>
            </a:r>
            <a:r>
              <a:rPr lang="en-US" b="1" dirty="0" smtClean="0"/>
              <a:t>o_city</a:t>
            </a:r>
            <a:r>
              <a:rPr lang="en-US" dirty="0" smtClean="0"/>
              <a:t>: </a:t>
            </a:r>
            <a:r>
              <a:rPr lang="en-US" dirty="0" smtClean="0"/>
              <a:t>The unique id of the city</a:t>
            </a:r>
            <a:endParaRPr lang="el-GR" dirty="0"/>
          </a:p>
        </p:txBody>
      </p:sp>
    </p:spTree>
    <p:extLst>
      <p:ext uri="{BB962C8B-B14F-4D97-AF65-F5344CB8AC3E}">
        <p14:creationId xmlns:p14="http://schemas.microsoft.com/office/powerpoint/2010/main" val="3428140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u="sng" dirty="0" smtClean="0"/>
              <a:t>Side notes:</a:t>
            </a:r>
            <a:endParaRPr lang="el-GR" b="1" u="sng" dirty="0"/>
          </a:p>
        </p:txBody>
      </p:sp>
      <p:sp>
        <p:nvSpPr>
          <p:cNvPr id="3" name="Θέση περιεχομένου 2"/>
          <p:cNvSpPr>
            <a:spLocks noGrp="1"/>
          </p:cNvSpPr>
          <p:nvPr>
            <p:ph idx="1"/>
          </p:nvPr>
        </p:nvSpPr>
        <p:spPr>
          <a:xfrm>
            <a:off x="838201" y="1825625"/>
            <a:ext cx="10263388" cy="4351338"/>
          </a:xfrm>
        </p:spPr>
        <p:txBody>
          <a:bodyPr/>
          <a:lstStyle/>
          <a:p>
            <a:pPr marL="285750" indent="-285750">
              <a:buFont typeface="Arial" panose="020B0604020202020204" pitchFamily="34" charset="0"/>
              <a:buChar char="•"/>
            </a:pPr>
            <a:r>
              <a:rPr lang="en-US" dirty="0"/>
              <a:t>Our python script collects data based on a specified year. Having said that we also have to mention that this script creates the 4 csv files only based on some analysis. The final dataset with the 4 sheets </a:t>
            </a:r>
            <a:r>
              <a:rPr lang="en-US" dirty="0" smtClean="0"/>
              <a:t>has to be formatted manually.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There can be added further analysis on that script. For example we could also generate connections between cities based on the country they lay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analysis is documented inside the python script.</a:t>
            </a:r>
            <a:endParaRPr lang="el-GR" dirty="0"/>
          </a:p>
          <a:p>
            <a:pPr marL="285750" indent="-285750">
              <a:buFont typeface="Arial" panose="020B0604020202020204" pitchFamily="34" charset="0"/>
              <a:buChar char="•"/>
            </a:pPr>
            <a:endParaRPr lang="el-GR" dirty="0"/>
          </a:p>
        </p:txBody>
      </p:sp>
    </p:spTree>
    <p:extLst>
      <p:ext uri="{BB962C8B-B14F-4D97-AF65-F5344CB8AC3E}">
        <p14:creationId xmlns:p14="http://schemas.microsoft.com/office/powerpoint/2010/main" val="3648875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smtClean="0"/>
              <a:t>Results</a:t>
            </a:r>
            <a:r>
              <a:rPr lang="el-GR" b="1" dirty="0" smtClean="0"/>
              <a:t>:</a:t>
            </a:r>
            <a:r>
              <a:rPr lang="en-US" b="1" dirty="0" smtClean="0"/>
              <a:t> 2001 Events</a:t>
            </a:r>
            <a:endParaRPr lang="el-GR" b="1" dirty="0"/>
          </a:p>
        </p:txBody>
      </p:sp>
      <p:sp>
        <p:nvSpPr>
          <p:cNvPr id="3" name="Θέση περιεχομένου 2"/>
          <p:cNvSpPr>
            <a:spLocks noGrp="1"/>
          </p:cNvSpPr>
          <p:nvPr>
            <p:ph idx="1"/>
          </p:nvPr>
        </p:nvSpPr>
        <p:spPr>
          <a:xfrm>
            <a:off x="838201" y="1825625"/>
            <a:ext cx="10997484" cy="4351338"/>
          </a:xfrm>
        </p:spPr>
        <p:txBody>
          <a:bodyPr>
            <a:normAutofit/>
          </a:bodyPr>
          <a:lstStyle/>
          <a:p>
            <a:r>
              <a:rPr lang="en-US" dirty="0" smtClean="0"/>
              <a:t>In the next figure ,we present our result. Before that we will explain a bit further what we see:</a:t>
            </a:r>
            <a:endParaRPr lang="el-GR" dirty="0" smtClean="0"/>
          </a:p>
          <a:p>
            <a:pPr marL="285750" indent="-285750">
              <a:buFont typeface="Arial" panose="020B0604020202020204" pitchFamily="34" charset="0"/>
              <a:buChar char="•"/>
            </a:pPr>
            <a:r>
              <a:rPr lang="en-US" dirty="0" smtClean="0"/>
              <a:t>The red edges represent a connection between a city and an event.</a:t>
            </a:r>
            <a:endParaRPr lang="en-US" dirty="0" smtClean="0"/>
          </a:p>
          <a:p>
            <a:pPr marL="285750" indent="-285750">
              <a:buFont typeface="Arial" panose="020B0604020202020204" pitchFamily="34" charset="0"/>
              <a:buChar char="•"/>
            </a:pPr>
            <a:r>
              <a:rPr lang="en-US" dirty="0" smtClean="0"/>
              <a:t>The green edges represent a connection between two events.</a:t>
            </a:r>
            <a:endParaRPr lang="en-US" dirty="0" smtClean="0"/>
          </a:p>
          <a:p>
            <a:pPr marL="285750" indent="-285750">
              <a:buFont typeface="Arial" panose="020B0604020202020204" pitchFamily="34" charset="0"/>
              <a:buChar char="•"/>
            </a:pPr>
            <a:r>
              <a:rPr lang="en-US" dirty="0" smtClean="0"/>
              <a:t>The event nodes are depicted with a two-sword icon.</a:t>
            </a:r>
            <a:endParaRPr lang="el-GR" dirty="0" smtClean="0"/>
          </a:p>
          <a:p>
            <a:pPr marL="285750" indent="-285750">
              <a:buFont typeface="Arial" panose="020B0604020202020204" pitchFamily="34" charset="0"/>
              <a:buChar char="•"/>
            </a:pPr>
            <a:r>
              <a:rPr lang="en-US" dirty="0" smtClean="0"/>
              <a:t>The city nodes are depicted with a city icon</a:t>
            </a:r>
            <a:r>
              <a:rPr lang="el-GR" dirty="0" smtClean="0"/>
              <a:t>.</a:t>
            </a:r>
            <a:endParaRPr lang="el-GR" dirty="0"/>
          </a:p>
        </p:txBody>
      </p:sp>
    </p:spTree>
    <p:extLst>
      <p:ext uri="{BB962C8B-B14F-4D97-AF65-F5344CB8AC3E}">
        <p14:creationId xmlns:p14="http://schemas.microsoft.com/office/powerpoint/2010/main" val="279715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19241_TF02923944" id="{971B5A59-B5F9-4BFA-8340-B88E469511CE}" vid="{9D6590F3-D85D-4161-B30C-997C5E4D3721}"/>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Καλώς ορίσατε στο PowerPoint(3)</Template>
  <TotalTime>366</TotalTime>
  <Words>1163</Words>
  <Application>Microsoft Office PowerPoint</Application>
  <PresentationFormat>Ευρεία οθόνη</PresentationFormat>
  <Paragraphs>81</Paragraphs>
  <Slides>19</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19</vt:i4>
      </vt:variant>
    </vt:vector>
  </HeadingPairs>
  <TitlesOfParts>
    <vt:vector size="25" baseType="lpstr">
      <vt:lpstr>Arial</vt:lpstr>
      <vt:lpstr>Calibri</vt:lpstr>
      <vt:lpstr>Segoe UI</vt:lpstr>
      <vt:lpstr>Segoe UI Light</vt:lpstr>
      <vt:lpstr>Wingdings</vt:lpstr>
      <vt:lpstr>WelcomeDoc</vt:lpstr>
      <vt:lpstr>HY484 Project:Terrorist Networks</vt:lpstr>
      <vt:lpstr>Project Description:</vt:lpstr>
      <vt:lpstr>Step 1: Separation of the data</vt:lpstr>
      <vt:lpstr>2001_Attacks.csv:</vt:lpstr>
      <vt:lpstr>2001_Cities.csv</vt:lpstr>
      <vt:lpstr>2001Attack_Attack_Connection.csv</vt:lpstr>
      <vt:lpstr>2001City_Attacks_Connection.csv</vt:lpstr>
      <vt:lpstr>Side notes:</vt:lpstr>
      <vt:lpstr>Results: 2001 Events</vt:lpstr>
      <vt:lpstr>Results: Hierarchical Layout</vt:lpstr>
      <vt:lpstr>Results: Hierarchical Layout</vt:lpstr>
      <vt:lpstr>Results: Circular Layout</vt:lpstr>
      <vt:lpstr>Results: Circular Layout</vt:lpstr>
      <vt:lpstr>Indifferent Edges</vt:lpstr>
      <vt:lpstr>Networks surfaced:</vt:lpstr>
      <vt:lpstr>Layout of 2016:</vt:lpstr>
      <vt:lpstr>Conclusions</vt:lpstr>
      <vt:lpstr>Conclusions</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HY484 Project:Terrorist Networks</dc:title>
  <dc:creator>admin</dc:creator>
  <cp:keywords/>
  <cp:lastModifiedBy>admin</cp:lastModifiedBy>
  <cp:revision>50</cp:revision>
  <dcterms:created xsi:type="dcterms:W3CDTF">2019-12-15T13:09:06Z</dcterms:created>
  <dcterms:modified xsi:type="dcterms:W3CDTF">2020-01-17T18:36:20Z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