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7" r:id="rId14"/>
    <p:sldId id="268" r:id="rId15"/>
    <p:sldId id="269" r:id="rId16"/>
    <p:sldId id="265" r:id="rId17"/>
    <p:sldId id="270" r:id="rId18"/>
    <p:sldId id="271" r:id="rId19"/>
    <p:sldId id="272" r:id="rId20"/>
    <p:sldId id="273" r:id="rId21"/>
    <p:sldId id="274" r:id="rId22"/>
    <p:sldId id="266" r:id="rId23"/>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Καλώς ορίσατε" id="{E75E278A-FF0E-49A4-B170-79828D63BBAD}">
          <p14:sldIdLst>
            <p14:sldId id="256"/>
            <p14:sldId id="257"/>
            <p14:sldId id="258"/>
            <p14:sldId id="259"/>
            <p14:sldId id="260"/>
            <p14:sldId id="261"/>
            <p14:sldId id="262"/>
            <p14:sldId id="263"/>
            <p14:sldId id="264"/>
            <p14:sldId id="267"/>
            <p14:sldId id="268"/>
            <p14:sldId id="269"/>
            <p14:sldId id="265"/>
            <p14:sldId id="270"/>
            <p14:sldId id="271"/>
            <p14:sldId id="272"/>
            <p14:sldId id="273"/>
            <p14:sldId id="274"/>
            <p14:sldId id="266"/>
          </p14:sldIdLst>
        </p14:section>
        <p14:section name="Σχεδιάστε, εντυπωσιάστε, συνεργαστείτε" id="{B9B51309-D148-4332-87C2-07BE32FBCA3B}">
          <p14:sldIdLst/>
        </p14:section>
        <p14:section name="Μάθετε περισσότερα"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282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custSel modSld modMainMaster modNotesMaster modHandout">
      <pc:chgData name="Fake Test User" userId="SID-0" providerId="Test" clId="FakeClientId" dt="2019-08-05T02:33:01.927" v="50"/>
      <pc:docMkLst>
        <pc:docMk/>
      </pc:docMkLst>
      <pc:sldChg chg="modSp mod modNotes">
        <pc:chgData name="Fake Test User" userId="SID-0" providerId="Test" clId="FakeClientId" dt="2019-08-02T02:23:04.096" v="24" actId="790"/>
        <pc:sldMkLst>
          <pc:docMk/>
          <pc:sldMk cId="2471807738" sldId="256"/>
        </pc:sldMkLst>
        <pc:spChg chg="mod">
          <ac:chgData name="Fake Test User" userId="SID-0" providerId="Test" clId="FakeClientId" dt="2019-08-02T02:23:04.096" v="24" actId="790"/>
          <ac:spMkLst>
            <pc:docMk/>
            <pc:sldMk cId="2471807738" sldId="256"/>
            <ac:spMk id="2" creationId="{00000000-0000-0000-0000-000000000000}"/>
          </ac:spMkLst>
        </pc:spChg>
        <pc:spChg chg="mod">
          <ac:chgData name="Fake Test User" userId="SID-0" providerId="Test" clId="FakeClientId" dt="2019-08-02T02:23:04.096" v="24" actId="790"/>
          <ac:spMkLst>
            <pc:docMk/>
            <pc:sldMk cId="2471807738" sldId="256"/>
            <ac:spMk id="3" creationId="{00000000-0000-0000-0000-000000000000}"/>
          </ac:spMkLst>
        </pc:spChg>
      </pc:sldChg>
      <pc:sldChg chg="modSp mod modNotes">
        <pc:chgData name="Fake Test User" userId="SID-0" providerId="Test" clId="FakeClientId" dt="2019-08-02T02:29:58.602" v="42" actId="14826"/>
        <pc:sldMkLst>
          <pc:docMk/>
          <pc:sldMk cId="1328676004" sldId="257"/>
        </pc:sldMkLst>
        <pc:spChg chg="mod">
          <ac:chgData name="Fake Test User" userId="SID-0" providerId="Test" clId="FakeClientId" dt="2019-08-02T02:23:27.547" v="26" actId="790"/>
          <ac:spMkLst>
            <pc:docMk/>
            <pc:sldMk cId="1328676004" sldId="257"/>
            <ac:spMk id="2" creationId="{00000000-0000-0000-0000-000000000000}"/>
          </ac:spMkLst>
        </pc:spChg>
        <pc:spChg chg="mod">
          <ac:chgData name="Fake Test User" userId="SID-0" providerId="Test" clId="FakeClientId" dt="2019-08-02T02:23:27.547" v="26" actId="790"/>
          <ac:spMkLst>
            <pc:docMk/>
            <pc:sldMk cId="1328676004" sldId="257"/>
            <ac:spMk id="3" creationId="{00000000-0000-0000-0000-000000000000}"/>
          </ac:spMkLst>
        </pc:spChg>
        <pc:picChg chg="mod">
          <ac:chgData name="Fake Test User" userId="SID-0" providerId="Test" clId="FakeClientId" dt="2019-08-02T02:25:41.476" v="36" actId="1035"/>
          <ac:picMkLst>
            <pc:docMk/>
            <pc:sldMk cId="1328676004" sldId="257"/>
            <ac:picMk id="6" creationId="{00000000-0000-0000-0000-000000000000}"/>
          </ac:picMkLst>
        </pc:picChg>
        <pc:picChg chg="mod">
          <ac:chgData name="Fake Test User" userId="SID-0" providerId="Test" clId="FakeClientId" dt="2019-08-02T02:29:44.337" v="41" actId="14826"/>
          <ac:picMkLst>
            <pc:docMk/>
            <pc:sldMk cId="1328676004" sldId="257"/>
            <ac:picMk id="7" creationId="{00000000-0000-0000-0000-000000000000}"/>
          </ac:picMkLst>
        </pc:picChg>
        <pc:picChg chg="mod">
          <ac:chgData name="Fake Test User" userId="SID-0" providerId="Test" clId="FakeClientId" dt="2019-08-02T02:29:58.602" v="42" actId="14826"/>
          <ac:picMkLst>
            <pc:docMk/>
            <pc:sldMk cId="1328676004" sldId="257"/>
            <ac:picMk id="11" creationId="{00000000-0000-0000-0000-000000000000}"/>
          </ac:picMkLst>
        </pc:picChg>
      </pc:sldChg>
      <pc:sldChg chg="modSp mod modNotes">
        <pc:chgData name="Fake Test User" userId="SID-0" providerId="Test" clId="FakeClientId" dt="2019-08-02T02:29:18.089" v="40" actId="14826"/>
        <pc:sldMkLst>
          <pc:docMk/>
          <pc:sldMk cId="2090733893" sldId="262"/>
        </pc:sldMkLst>
        <pc:spChg chg="mod">
          <ac:chgData name="Fake Test User" userId="SID-0" providerId="Test" clId="FakeClientId" dt="2019-08-02T02:23:12.361" v="25" actId="790"/>
          <ac:spMkLst>
            <pc:docMk/>
            <pc:sldMk cId="2090733893" sldId="262"/>
            <ac:spMk id="2" creationId="{00000000-0000-0000-0000-000000000000}"/>
          </ac:spMkLst>
        </pc:spChg>
        <pc:spChg chg="mod">
          <ac:chgData name="Fake Test User" userId="SID-0" providerId="Test" clId="FakeClientId" dt="2019-08-02T02:23:12.361" v="25" actId="790"/>
          <ac:spMkLst>
            <pc:docMk/>
            <pc:sldMk cId="2090733893" sldId="262"/>
            <ac:spMk id="3" creationId="{00000000-0000-0000-0000-000000000000}"/>
          </ac:spMkLst>
        </pc:spChg>
        <pc:picChg chg="mod">
          <ac:chgData name="Fake Test User" userId="SID-0" providerId="Test" clId="FakeClientId" dt="2019-08-02T02:29:05.449" v="39" actId="14826"/>
          <ac:picMkLst>
            <pc:docMk/>
            <pc:sldMk cId="2090733893" sldId="262"/>
            <ac:picMk id="4" creationId="{00000000-0000-0000-0000-000000000000}"/>
          </ac:picMkLst>
        </pc:picChg>
        <pc:picChg chg="mod">
          <ac:chgData name="Fake Test User" userId="SID-0" providerId="Test" clId="FakeClientId" dt="2019-08-02T02:29:18.089" v="40" actId="14826"/>
          <ac:picMkLst>
            <pc:docMk/>
            <pc:sldMk cId="2090733893" sldId="262"/>
            <ac:picMk id="5" creationId="{00000000-0000-0000-0000-000000000000}"/>
          </ac:picMkLst>
        </pc:picChg>
        <pc:picChg chg="mod">
          <ac:chgData name="Fake Test User" userId="SID-0" providerId="Test" clId="FakeClientId" dt="2019-08-02T02:28:47.418" v="38" actId="14826"/>
          <ac:picMkLst>
            <pc:docMk/>
            <pc:sldMk cId="2090733893" sldId="262"/>
            <ac:picMk id="6" creationId="{00000000-0000-0000-0000-000000000000}"/>
          </ac:picMkLst>
        </pc:picChg>
      </pc:sldChg>
      <pc:sldChg chg="modSp mod modNotes">
        <pc:chgData name="Fake Test User" userId="SID-0" providerId="Test" clId="FakeClientId" dt="2019-08-05T02:33:01.927" v="50"/>
        <pc:sldMkLst>
          <pc:docMk/>
          <pc:sldMk cId="2317502127" sldId="263"/>
        </pc:sldMkLst>
        <pc:spChg chg="mod">
          <ac:chgData name="Fake Test User" userId="SID-0" providerId="Test" clId="FakeClientId" dt="2019-08-02T02:24:01.045" v="28" actId="790"/>
          <ac:spMkLst>
            <pc:docMk/>
            <pc:sldMk cId="2317502127" sldId="263"/>
            <ac:spMk id="2" creationId="{00000000-0000-0000-0000-000000000000}"/>
          </ac:spMkLst>
        </pc:spChg>
        <pc:spChg chg="mod">
          <ac:chgData name="Fake Test User" userId="SID-0" providerId="Test" clId="FakeClientId" dt="2019-08-05T02:31:09.353" v="48" actId="14100"/>
          <ac:spMkLst>
            <pc:docMk/>
            <pc:sldMk cId="2317502127" sldId="263"/>
            <ac:spMk id="3" creationId="{00000000-0000-0000-0000-000000000000}"/>
          </ac:spMkLst>
        </pc:spChg>
        <pc:spChg chg="mod">
          <ac:chgData name="Fake Test User" userId="SID-0" providerId="Test" clId="FakeClientId" dt="2019-08-02T02:27:08.815" v="37" actId="14100"/>
          <ac:spMkLst>
            <pc:docMk/>
            <pc:sldMk cId="2317502127" sldId="263"/>
            <ac:spMk id="4" creationId="{00000000-0000-0000-0000-000000000000}"/>
          </ac:spMkLst>
        </pc:spChg>
        <pc:spChg chg="mod">
          <ac:chgData name="Fake Test User" userId="SID-0" providerId="Test" clId="FakeClientId" dt="2019-08-05T02:33:01.927" v="50"/>
          <ac:spMkLst>
            <pc:docMk/>
            <pc:sldMk cId="2317502127" sldId="263"/>
            <ac:spMk id="8" creationId="{00000000-0000-0000-0000-000000000000}"/>
          </ac:spMkLst>
        </pc:spChg>
        <pc:spChg chg="mod">
          <ac:chgData name="Fake Test User" userId="SID-0" providerId="Test" clId="FakeClientId" dt="2019-08-05T02:32:37.147" v="49"/>
          <ac:spMkLst>
            <pc:docMk/>
            <pc:sldMk cId="2317502127" sldId="263"/>
            <ac:spMk id="9" creationId="{00000000-0000-0000-0000-000000000000}"/>
          </ac:spMkLst>
        </pc:spChg>
      </pc:sldChg>
      <pc:sldChg chg="modSp mod modNotes">
        <pc:chgData name="Fake Test User" userId="SID-0" providerId="Test" clId="FakeClientId" dt="2019-08-02T02:30:17.399" v="43" actId="14826"/>
        <pc:sldMkLst>
          <pc:docMk/>
          <pc:sldMk cId="1531532291" sldId="264"/>
        </pc:sldMkLst>
        <pc:spChg chg="mod">
          <ac:chgData name="Fake Test User" userId="SID-0" providerId="Test" clId="FakeClientId" dt="2019-08-02T02:23:40.468" v="27" actId="790"/>
          <ac:spMkLst>
            <pc:docMk/>
            <pc:sldMk cId="1531532291" sldId="264"/>
            <ac:spMk id="2" creationId="{00000000-0000-0000-0000-000000000000}"/>
          </ac:spMkLst>
        </pc:spChg>
        <pc:spChg chg="mod">
          <ac:chgData name="Fake Test User" userId="SID-0" providerId="Test" clId="FakeClientId" dt="2019-08-02T02:23:40.468" v="27" actId="790"/>
          <ac:spMkLst>
            <pc:docMk/>
            <pc:sldMk cId="1531532291" sldId="264"/>
            <ac:spMk id="3" creationId="{00000000-0000-0000-0000-000000000000}"/>
          </ac:spMkLst>
        </pc:spChg>
        <pc:picChg chg="mod">
          <ac:chgData name="Fake Test User" userId="SID-0" providerId="Test" clId="FakeClientId" dt="2019-08-02T02:30:17.399" v="43" actId="14826"/>
          <ac:picMkLst>
            <pc:docMk/>
            <pc:sldMk cId="1531532291" sldId="264"/>
            <ac:picMk id="5" creationId="{00000000-0000-0000-0000-000000000000}"/>
          </ac:picMkLst>
        </pc:picChg>
      </pc:sldChg>
      <pc:sldMasterChg chg="modSp mod modSldLayout">
        <pc:chgData name="Fake Test User" userId="SID-0" providerId="Test" clId="FakeClientId" dt="2019-08-02T02:20:10.829" v="17" actId="790"/>
        <pc:sldMasterMkLst>
          <pc:docMk/>
          <pc:sldMasterMk cId="946754946" sldId="2147483660"/>
        </pc:sldMasterMkLst>
        <pc:spChg chg="mod">
          <ac:chgData name="Fake Test User" userId="SID-0" providerId="Test" clId="FakeClientId" dt="2019-08-02T02:17:14.728" v="6" actId="790"/>
          <ac:spMkLst>
            <pc:docMk/>
            <pc:sldMasterMk cId="946754946" sldId="2147483660"/>
            <ac:spMk id="2" creationId="{00000000-0000-0000-0000-000000000000}"/>
          </ac:spMkLst>
        </pc:spChg>
        <pc:spChg chg="mod">
          <ac:chgData name="Fake Test User" userId="SID-0" providerId="Test" clId="FakeClientId" dt="2019-08-02T02:17:14.728" v="6" actId="790"/>
          <ac:spMkLst>
            <pc:docMk/>
            <pc:sldMasterMk cId="946754946" sldId="2147483660"/>
            <ac:spMk id="3" creationId="{00000000-0000-0000-0000-000000000000}"/>
          </ac:spMkLst>
        </pc:spChg>
        <pc:spChg chg="mod">
          <ac:chgData name="Fake Test User" userId="SID-0" providerId="Test" clId="FakeClientId" dt="2019-08-02T02:17:14.728" v="6" actId="790"/>
          <ac:spMkLst>
            <pc:docMk/>
            <pc:sldMasterMk cId="946754946" sldId="2147483660"/>
            <ac:spMk id="4" creationId="{00000000-0000-0000-0000-000000000000}"/>
          </ac:spMkLst>
        </pc:spChg>
        <pc:spChg chg="mod">
          <ac:chgData name="Fake Test User" userId="SID-0" providerId="Test" clId="FakeClientId" dt="2019-08-02T02:17:14.728" v="6" actId="790"/>
          <ac:spMkLst>
            <pc:docMk/>
            <pc:sldMasterMk cId="946754946" sldId="2147483660"/>
            <ac:spMk id="5" creationId="{00000000-0000-0000-0000-000000000000}"/>
          </ac:spMkLst>
        </pc:spChg>
        <pc:spChg chg="mod">
          <ac:chgData name="Fake Test User" userId="SID-0" providerId="Test" clId="FakeClientId" dt="2019-08-02T02:17:14.728" v="6" actId="790"/>
          <ac:spMkLst>
            <pc:docMk/>
            <pc:sldMasterMk cId="946754946" sldId="2147483660"/>
            <ac:spMk id="6" creationId="{00000000-0000-0000-0000-000000000000}"/>
          </ac:spMkLst>
        </pc:spChg>
        <pc:sldLayoutChg chg="modSp mod">
          <pc:chgData name="Fake Test User" userId="SID-0" providerId="Test" clId="FakeClientId" dt="2019-08-02T02:17:25.693" v="7" actId="790"/>
          <pc:sldLayoutMkLst>
            <pc:docMk/>
            <pc:sldMasterMk cId="946754946" sldId="2147483660"/>
            <pc:sldLayoutMk cId="1718549498" sldId="2147483661"/>
          </pc:sldLayoutMkLst>
          <pc:spChg chg="mod">
            <ac:chgData name="Fake Test User" userId="SID-0" providerId="Test" clId="FakeClientId" dt="2019-08-02T02:17:25.693" v="7"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2T02:17:44.784" v="8" actId="790"/>
          <pc:sldLayoutMkLst>
            <pc:docMk/>
            <pc:sldMasterMk cId="946754946" sldId="2147483660"/>
            <pc:sldLayoutMk cId="2185836540" sldId="2147483662"/>
          </pc:sldLayoutMkLst>
          <pc:spChg chg="mod">
            <ac:chgData name="Fake Test User" userId="SID-0" providerId="Test" clId="FakeClientId" dt="2019-08-02T02:17:44.784" v="8"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2T02:18:41.761" v="9" actId="790"/>
          <pc:sldLayoutMkLst>
            <pc:docMk/>
            <pc:sldMasterMk cId="946754946" sldId="2147483660"/>
            <pc:sldLayoutMk cId="1335655537" sldId="2147483663"/>
          </pc:sldLayoutMkLst>
          <pc:spChg chg="mod">
            <ac:chgData name="Fake Test User" userId="SID-0" providerId="Test" clId="FakeClientId" dt="2019-08-02T02:18:41.761" v="9"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2T02:18:50.744" v="10" actId="790"/>
          <pc:sldLayoutMkLst>
            <pc:docMk/>
            <pc:sldMasterMk cId="946754946" sldId="2147483660"/>
            <pc:sldLayoutMk cId="3328223887" sldId="2147483664"/>
          </pc:sldLayoutMkLst>
          <pc:spChg chg="mod">
            <ac:chgData name="Fake Test User" userId="SID-0" providerId="Test" clId="FakeClientId" dt="2019-08-02T02:18:50.744" v="10"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2T02:19:00.071" v="11" actId="790"/>
          <pc:sldLayoutMkLst>
            <pc:docMk/>
            <pc:sldMasterMk cId="946754946" sldId="2147483660"/>
            <pc:sldLayoutMk cId="3606029816" sldId="2147483665"/>
          </pc:sldLayoutMkLst>
          <pc:spChg chg="mod">
            <ac:chgData name="Fake Test User" userId="SID-0" providerId="Test" clId="FakeClientId" dt="2019-08-02T02:19:00.071" v="11"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5"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2T02:19:11.741" v="12" actId="790"/>
          <pc:sldLayoutMkLst>
            <pc:docMk/>
            <pc:sldMasterMk cId="946754946" sldId="2147483660"/>
            <pc:sldLayoutMk cId="100814485" sldId="2147483666"/>
          </pc:sldLayoutMkLst>
          <pc:spChg chg="mod">
            <ac:chgData name="Fake Test User" userId="SID-0" providerId="Test" clId="FakeClientId" dt="2019-08-02T02:19:11.741" v="12"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2T02:19:24.177" v="13" actId="790"/>
          <pc:sldLayoutMkLst>
            <pc:docMk/>
            <pc:sldMasterMk cId="946754946" sldId="2147483660"/>
            <pc:sldLayoutMk cId="4037432058" sldId="2147483667"/>
          </pc:sldLayoutMkLst>
          <pc:spChg chg="mod">
            <ac:chgData name="Fake Test User" userId="SID-0" providerId="Test" clId="FakeClientId" dt="2019-08-02T02:19:24.177" v="13"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2T02:19:24.177" v="13"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2T02:19:24.177" v="13"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2T02:19:37.660" v="14" actId="790"/>
          <pc:sldLayoutMkLst>
            <pc:docMk/>
            <pc:sldMasterMk cId="946754946" sldId="2147483660"/>
            <pc:sldLayoutMk cId="1784193825" sldId="2147483668"/>
          </pc:sldLayoutMkLst>
          <pc:spChg chg="mod">
            <ac:chgData name="Fake Test User" userId="SID-0" providerId="Test" clId="FakeClientId" dt="2019-08-02T02:19:37.660" v="14"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2T02:19:46.816" v="15" actId="790"/>
          <pc:sldLayoutMkLst>
            <pc:docMk/>
            <pc:sldMasterMk cId="946754946" sldId="2147483660"/>
            <pc:sldLayoutMk cId="3161095380" sldId="2147483669"/>
          </pc:sldLayoutMkLst>
          <pc:spChg chg="mod">
            <ac:chgData name="Fake Test User" userId="SID-0" providerId="Test" clId="FakeClientId" dt="2019-08-02T02:19:46.816" v="15"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2T02:20:00.237" v="16" actId="790"/>
          <pc:sldLayoutMkLst>
            <pc:docMk/>
            <pc:sldMasterMk cId="946754946" sldId="2147483660"/>
            <pc:sldLayoutMk cId="596921339" sldId="2147483670"/>
          </pc:sldLayoutMkLst>
          <pc:spChg chg="mod">
            <ac:chgData name="Fake Test User" userId="SID-0" providerId="Test" clId="FakeClientId" dt="2019-08-02T02:20:00.237" v="16"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2T02:20:10.829" v="17" actId="790"/>
          <pc:sldLayoutMkLst>
            <pc:docMk/>
            <pc:sldMasterMk cId="946754946" sldId="2147483660"/>
            <pc:sldLayoutMk cId="1302266631" sldId="2147483671"/>
          </pc:sldLayoutMkLst>
          <pc:spChg chg="mod">
            <ac:chgData name="Fake Test User" userId="SID-0" providerId="Test" clId="FakeClientId" dt="2019-08-02T02:20:10.829" v="17" actId="790"/>
            <ac:spMkLst>
              <pc:docMk/>
              <pc:sldMasterMk cId="946754946" sldId="2147483660"/>
              <pc:sldLayoutMk cId="1302266631" sldId="2147483671"/>
              <ac:spMk id="2"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3"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4"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5"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6"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7"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xmlns="" id="{E9035118-6A37-4BEA-821E-CD04A4D7AE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noProof="1"/>
          </a:p>
        </p:txBody>
      </p:sp>
      <p:sp>
        <p:nvSpPr>
          <p:cNvPr id="3" name="Θέση ημερομηνίας 2">
            <a:extLst>
              <a:ext uri="{FF2B5EF4-FFF2-40B4-BE49-F238E27FC236}">
                <a16:creationId xmlns:a16="http://schemas.microsoft.com/office/drawing/2014/main" xmlns="" id="{319989D5-8D3B-4C3C-9AF4-59A85BE109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6F8CBF-9CEE-49E8-9481-6B94875F5F69}" type="datetime1">
              <a:rPr lang="el-GR" noProof="1" smtClean="0"/>
              <a:t>15/1/2020</a:t>
            </a:fld>
            <a:endParaRPr lang="el-GR" noProof="1"/>
          </a:p>
        </p:txBody>
      </p:sp>
      <p:sp>
        <p:nvSpPr>
          <p:cNvPr id="4" name="Θέση υποσέλιδου 3">
            <a:extLst>
              <a:ext uri="{FF2B5EF4-FFF2-40B4-BE49-F238E27FC236}">
                <a16:creationId xmlns:a16="http://schemas.microsoft.com/office/drawing/2014/main" xmlns="" id="{0570DFF4-A496-461B-A42F-840111BECC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noProof="1"/>
          </a:p>
        </p:txBody>
      </p:sp>
      <p:sp>
        <p:nvSpPr>
          <p:cNvPr id="5" name="Θέση αριθμού διαφάνειας 4">
            <a:extLst>
              <a:ext uri="{FF2B5EF4-FFF2-40B4-BE49-F238E27FC236}">
                <a16:creationId xmlns:a16="http://schemas.microsoft.com/office/drawing/2014/main" xmlns="" id="{BCAA38F7-F850-49A0-8B6F-FF6365B1A1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2EE474-DDD9-46F0-9ECB-83FA1096465D}" type="slidenum">
              <a:rPr lang="el-GR" noProof="1" smtClean="0"/>
              <a:t>‹#›</a:t>
            </a:fld>
            <a:endParaRPr lang="el-GR" noProof="1"/>
          </a:p>
        </p:txBody>
      </p:sp>
    </p:spTree>
    <p:extLst>
      <p:ext uri="{BB962C8B-B14F-4D97-AF65-F5344CB8AC3E}">
        <p14:creationId xmlns:p14="http://schemas.microsoft.com/office/powerpoint/2010/main" val="386247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noProof="1"/>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6B02BEE-B1BC-41D5-8720-94A2874748A9}" type="datetime1">
              <a:rPr lang="el-GR" noProof="1" smtClean="0"/>
              <a:t>15/1/2020</a:t>
            </a:fld>
            <a:endParaRPr lang="el-GR" noProof="1"/>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l-GR" noProof="1"/>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noProof="1"/>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l-GR" noProof="1" dirty="0" smtClean="0"/>
              <a:t>‹#›</a:t>
            </a:fld>
            <a:endParaRPr lang="el-G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685800" y="1143000"/>
            <a:ext cx="5486400" cy="3086100"/>
          </a:xfrm>
        </p:spPr>
      </p:sp>
      <p:sp>
        <p:nvSpPr>
          <p:cNvPr id="3" name="Θέση σημειώσεων 2"/>
          <p:cNvSpPr>
            <a:spLocks noGrp="1"/>
          </p:cNvSpPr>
          <p:nvPr>
            <p:ph type="body" idx="1"/>
          </p:nvPr>
        </p:nvSpPr>
        <p:spPr/>
        <p:txBody>
          <a:bodyPr rtlCol="0"/>
          <a:lstStyle/>
          <a:p>
            <a:pPr rtl="0"/>
            <a:endParaRPr lang="el-GR" noProof="1"/>
          </a:p>
        </p:txBody>
      </p:sp>
      <p:sp>
        <p:nvSpPr>
          <p:cNvPr id="4" name="Θέση αριθμού διαφάνειας 3"/>
          <p:cNvSpPr>
            <a:spLocks noGrp="1"/>
          </p:cNvSpPr>
          <p:nvPr>
            <p:ph type="sldNum" sz="quarter" idx="10"/>
          </p:nvPr>
        </p:nvSpPr>
        <p:spPr/>
        <p:txBody>
          <a:bodyPr rtlCol="0"/>
          <a:lstStyle/>
          <a:p>
            <a:pPr rtl="0"/>
            <a:fld id="{DF61EA0F-A667-4B49-8422-0062BC55E249}" type="slidenum">
              <a:rPr lang="el-GR" noProof="1" smtClean="0"/>
              <a:t>1</a:t>
            </a:fld>
            <a:endParaRPr lang="el-GR" noProof="1"/>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7" name="Ορθογώνιο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ctrTitle" hasCustomPrompt="1"/>
          </p:nvPr>
        </p:nvSpPr>
        <p:spPr>
          <a:xfrm>
            <a:off x="838200" y="2061006"/>
            <a:ext cx="10515600" cy="2387600"/>
          </a:xfrm>
        </p:spPr>
        <p:txBody>
          <a:bodyPr rtlCol="0" anchor="b">
            <a:normAutofit/>
          </a:bodyPr>
          <a:lstStyle>
            <a:lvl1pPr algn="l">
              <a:defRPr sz="5400">
                <a:solidFill>
                  <a:schemeClr val="bg1"/>
                </a:solidFill>
              </a:defRPr>
            </a:lvl1pPr>
          </a:lstStyle>
          <a:p>
            <a:pPr rtl="0"/>
            <a:r>
              <a:rPr lang="el-GR" noProof="1"/>
              <a:t>Κάντε κλικ για να επεξεργαστείτε το Στυλ κύριου τίτλου</a:t>
            </a:r>
          </a:p>
        </p:txBody>
      </p:sp>
      <p:sp>
        <p:nvSpPr>
          <p:cNvPr id="3" name="Υπότιτλος 2"/>
          <p:cNvSpPr>
            <a:spLocks noGrp="1"/>
          </p:cNvSpPr>
          <p:nvPr>
            <p:ph type="subTitle" idx="1" hasCustomPrompt="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noProof="1"/>
              <a:t>Κάντε κλικ για να επεξεργαστείτε το Στυλ κύριου υποτίτλου</a:t>
            </a:r>
          </a:p>
        </p:txBody>
      </p:sp>
      <p:sp>
        <p:nvSpPr>
          <p:cNvPr id="4" name="Θέση ημερομηνίας 3"/>
          <p:cNvSpPr>
            <a:spLocks noGrp="1"/>
          </p:cNvSpPr>
          <p:nvPr>
            <p:ph type="dt" sz="half" idx="10"/>
          </p:nvPr>
        </p:nvSpPr>
        <p:spPr/>
        <p:txBody>
          <a:bodyPr rtlCol="0"/>
          <a:lstStyle/>
          <a:p>
            <a:pPr rtl="0"/>
            <a:fld id="{B2591B8F-B46D-4D1D-994C-C1518AFCBBF2}" type="datetime1">
              <a:rPr lang="el-GR" noProof="1" smtClean="0"/>
              <a:t>15/1/2020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7" name="Ορθογώνιο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9600" y="1"/>
            <a:ext cx="10744200" cy="1228436"/>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Σύμβολο κράτησης θέσης κατακόρυφου κειμένου 2"/>
          <p:cNvSpPr>
            <a:spLocks noGrp="1"/>
          </p:cNvSpPr>
          <p:nvPr>
            <p:ph type="body" orient="vert" idx="1" hasCustomPrompt="1"/>
          </p:nvPr>
        </p:nvSpPr>
        <p:spPr/>
        <p:txBody>
          <a:bodyPr vert="eaVert" rtlCol="0"/>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4" name="Θέση ημερομηνίας 3"/>
          <p:cNvSpPr>
            <a:spLocks noGrp="1"/>
          </p:cNvSpPr>
          <p:nvPr>
            <p:ph type="dt" sz="half" idx="10"/>
          </p:nvPr>
        </p:nvSpPr>
        <p:spPr/>
        <p:txBody>
          <a:bodyPr rtlCol="0"/>
          <a:lstStyle/>
          <a:p>
            <a:pPr rtl="0"/>
            <a:fld id="{3D53E926-6EFB-40C8-8DEF-0F57B9D64618}" type="datetime1">
              <a:rPr lang="el-GR" noProof="1" dirty="0" smtClean="0"/>
              <a:t>15/1/2020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7" name="Ορθογώνιο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Κατακόρυφος τίτλος 1"/>
          <p:cNvSpPr>
            <a:spLocks noGrp="1"/>
          </p:cNvSpPr>
          <p:nvPr>
            <p:ph type="title" orient="vert" hasCustomPrompt="1"/>
          </p:nvPr>
        </p:nvSpPr>
        <p:spPr>
          <a:xfrm>
            <a:off x="10215419" y="365125"/>
            <a:ext cx="1819564" cy="5811838"/>
          </a:xfrm>
        </p:spPr>
        <p:txBody>
          <a:bodyPr vert="eaVert"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Σύμβολο κράτησης θέσης κατακόρυφου κειμένου 2"/>
          <p:cNvSpPr>
            <a:spLocks noGrp="1"/>
          </p:cNvSpPr>
          <p:nvPr>
            <p:ph type="body" orient="vert" idx="1" hasCustomPrompt="1"/>
          </p:nvPr>
        </p:nvSpPr>
        <p:spPr>
          <a:xfrm>
            <a:off x="838201" y="365125"/>
            <a:ext cx="7734300" cy="5811838"/>
          </a:xfrm>
        </p:spPr>
        <p:txBody>
          <a:bodyPr vert="eaVert" rtlCol="0"/>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4" name="Θέση ημερομηνίας 3"/>
          <p:cNvSpPr>
            <a:spLocks noGrp="1"/>
          </p:cNvSpPr>
          <p:nvPr>
            <p:ph type="dt" sz="half" idx="10"/>
          </p:nvPr>
        </p:nvSpPr>
        <p:spPr/>
        <p:txBody>
          <a:bodyPr rtlCol="0"/>
          <a:lstStyle/>
          <a:p>
            <a:pPr rtl="0"/>
            <a:fld id="{CE09AD09-7919-4B58-8D17-B6AD96E808C4}" type="datetime1">
              <a:rPr lang="el-GR" noProof="1" dirty="0" smtClean="0"/>
              <a:t>15/1/2020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7" name="Ορθογώνιο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4434" y="0"/>
            <a:ext cx="10749367" cy="1208868"/>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Θέση περιεχομένου 2"/>
          <p:cNvSpPr>
            <a:spLocks noGrp="1"/>
          </p:cNvSpPr>
          <p:nvPr>
            <p:ph idx="1" hasCustomPrompt="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4" name="Θέση ημερομηνίας 3"/>
          <p:cNvSpPr>
            <a:spLocks noGrp="1"/>
          </p:cNvSpPr>
          <p:nvPr>
            <p:ph type="dt" sz="half" idx="10"/>
          </p:nvPr>
        </p:nvSpPr>
        <p:spPr/>
        <p:txBody>
          <a:bodyPr rtlCol="0"/>
          <a:lstStyle/>
          <a:p>
            <a:pPr rtl="0"/>
            <a:fld id="{6EA6A037-0844-4869-9AF1-57DB832055ED}" type="datetime1">
              <a:rPr lang="el-GR" noProof="1" smtClean="0"/>
              <a:t>15/1/2020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7" name="Ορθογώνιο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838201" y="2402238"/>
            <a:ext cx="4508715" cy="2187227"/>
          </a:xfrm>
        </p:spPr>
        <p:txBody>
          <a:bodyPr rtlCol="0" anchor="ctr">
            <a:noAutofit/>
          </a:bodyPr>
          <a:lstStyle>
            <a:lvl1pPr algn="l">
              <a:defRPr sz="4800">
                <a:solidFill>
                  <a:srgbClr val="D24726"/>
                </a:solidFill>
              </a:defRPr>
            </a:lvl1pPr>
          </a:lstStyle>
          <a:p>
            <a:pPr rtl="0"/>
            <a:r>
              <a:rPr lang="el-GR" noProof="1"/>
              <a:t>Κάντε κλικ για να επεξεργαστείτε το Στυλ κύριου τίτλου</a:t>
            </a:r>
          </a:p>
        </p:txBody>
      </p:sp>
      <p:sp>
        <p:nvSpPr>
          <p:cNvPr id="3" name="Θέση κειμένου 2"/>
          <p:cNvSpPr>
            <a:spLocks noGrp="1"/>
          </p:cNvSpPr>
          <p:nvPr>
            <p:ph type="body" idx="1" hasCustomPrompt="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l-GR" noProof="1"/>
              <a:t>Κάντε κλικ για επεξεργασία των στυλ κειμένου του υποδείγματος</a:t>
            </a:r>
          </a:p>
        </p:txBody>
      </p:sp>
      <p:sp>
        <p:nvSpPr>
          <p:cNvPr id="4" name="Θέση ημερομηνίας 3"/>
          <p:cNvSpPr>
            <a:spLocks noGrp="1"/>
          </p:cNvSpPr>
          <p:nvPr>
            <p:ph type="dt" sz="half" idx="10"/>
          </p:nvPr>
        </p:nvSpPr>
        <p:spPr/>
        <p:txBody>
          <a:bodyPr rtlCol="0"/>
          <a:lstStyle/>
          <a:p>
            <a:pPr rtl="0"/>
            <a:fld id="{92448D0A-4FCD-43AF-95C0-5ECEC0ED749F}" type="datetime1">
              <a:rPr lang="el-GR" noProof="1" dirty="0" smtClean="0"/>
              <a:t>15/1/2020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Ορθογώνιο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9600" y="1"/>
            <a:ext cx="10744200" cy="1228436"/>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Θέση περιεχομένου 2"/>
          <p:cNvSpPr>
            <a:spLocks noGrp="1"/>
          </p:cNvSpPr>
          <p:nvPr>
            <p:ph sz="half" idx="1" hasCustomPrompt="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4" name="Θέση περιεχομένου 3"/>
          <p:cNvSpPr>
            <a:spLocks noGrp="1"/>
          </p:cNvSpPr>
          <p:nvPr>
            <p:ph sz="half" idx="2" hasCustomPrompt="1"/>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5" name="Θέση ημερομηνίας 4"/>
          <p:cNvSpPr>
            <a:spLocks noGrp="1"/>
          </p:cNvSpPr>
          <p:nvPr>
            <p:ph type="dt" sz="half" idx="10"/>
          </p:nvPr>
        </p:nvSpPr>
        <p:spPr/>
        <p:txBody>
          <a:bodyPr rtlCol="0"/>
          <a:lstStyle/>
          <a:p>
            <a:pPr rtl="0"/>
            <a:fld id="{238B9FED-3F3E-40F6-A627-41436100167A}" type="datetime1">
              <a:rPr lang="el-GR" noProof="1" dirty="0" smtClean="0"/>
              <a:t>15/1/2020</a:t>
            </a:fld>
            <a:endParaRPr lang="el-GR" noProof="1"/>
          </a:p>
        </p:txBody>
      </p:sp>
      <p:sp>
        <p:nvSpPr>
          <p:cNvPr id="6" name="Θέση υποσέλιδου 5"/>
          <p:cNvSpPr>
            <a:spLocks noGrp="1"/>
          </p:cNvSpPr>
          <p:nvPr>
            <p:ph type="ftr" sz="quarter" idx="11"/>
          </p:nvPr>
        </p:nvSpPr>
        <p:spPr/>
        <p:txBody>
          <a:bodyPr rtlCol="0"/>
          <a:lstStyle/>
          <a:p>
            <a:pPr rtl="0"/>
            <a:endParaRPr lang="el-GR" noProof="1"/>
          </a:p>
        </p:txBody>
      </p:sp>
      <p:sp>
        <p:nvSpPr>
          <p:cNvPr id="7" name="Θέση αριθμού διαφάνειας 6"/>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9" name="Ορθογώνιο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Ορθογώνιο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9600" y="0"/>
            <a:ext cx="10737851" cy="1228436"/>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Θέση κειμένου 2"/>
          <p:cNvSpPr>
            <a:spLocks noGrp="1"/>
          </p:cNvSpPr>
          <p:nvPr>
            <p:ph type="body" idx="1" hasCustomPrompt="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1"/>
              <a:t>Κάντε κλικ για επεξεργασία των στυλ κειμένου του υποδείγματος</a:t>
            </a:r>
          </a:p>
        </p:txBody>
      </p:sp>
      <p:sp>
        <p:nvSpPr>
          <p:cNvPr id="4" name="Θέση περιεχομένου 3"/>
          <p:cNvSpPr>
            <a:spLocks noGrp="1"/>
          </p:cNvSpPr>
          <p:nvPr>
            <p:ph sz="half" idx="2" hasCustomPrompt="1"/>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5" name="Θέση κειμένου 4"/>
          <p:cNvSpPr>
            <a:spLocks noGrp="1"/>
          </p:cNvSpPr>
          <p:nvPr>
            <p:ph type="body" sz="quarter" idx="3" hasCustomPrompt="1"/>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1"/>
              <a:t>Κάντε κλικ για επεξεργασία των στυλ κειμένου του υποδείγματος</a:t>
            </a:r>
          </a:p>
        </p:txBody>
      </p:sp>
      <p:sp>
        <p:nvSpPr>
          <p:cNvPr id="6" name="Θέση περιεχομένου 5"/>
          <p:cNvSpPr>
            <a:spLocks noGrp="1"/>
          </p:cNvSpPr>
          <p:nvPr>
            <p:ph sz="quarter" idx="4" hasCustomPrompt="1"/>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7" name="Θέση ημερομηνίας 6"/>
          <p:cNvSpPr>
            <a:spLocks noGrp="1"/>
          </p:cNvSpPr>
          <p:nvPr>
            <p:ph type="dt" sz="half" idx="10"/>
          </p:nvPr>
        </p:nvSpPr>
        <p:spPr/>
        <p:txBody>
          <a:bodyPr rtlCol="0"/>
          <a:lstStyle/>
          <a:p>
            <a:pPr rtl="0"/>
            <a:fld id="{33C4F320-1ECC-4F30-B57E-41F8AC6D3C6B}" type="datetime1">
              <a:rPr lang="el-GR" noProof="1" dirty="0" smtClean="0"/>
              <a:t>15/1/2020</a:t>
            </a:fld>
            <a:endParaRPr lang="el-GR" noProof="1"/>
          </a:p>
        </p:txBody>
      </p:sp>
      <p:sp>
        <p:nvSpPr>
          <p:cNvPr id="8" name="Θέση υποσέλιδου 7"/>
          <p:cNvSpPr>
            <a:spLocks noGrp="1"/>
          </p:cNvSpPr>
          <p:nvPr>
            <p:ph type="ftr" sz="quarter" idx="11"/>
          </p:nvPr>
        </p:nvSpPr>
        <p:spPr/>
        <p:txBody>
          <a:bodyPr rtlCol="0"/>
          <a:lstStyle/>
          <a:p>
            <a:pPr rtl="0"/>
            <a:endParaRPr lang="el-GR" noProof="1"/>
          </a:p>
        </p:txBody>
      </p:sp>
      <p:sp>
        <p:nvSpPr>
          <p:cNvPr id="9" name="Θέση αριθμού διαφάνειας 8"/>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11" name="Ορθογώνιο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6" name="Ορθογώνιο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9600" y="1"/>
            <a:ext cx="10744200" cy="1228436"/>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Θέση ημερομηνίας 2"/>
          <p:cNvSpPr>
            <a:spLocks noGrp="1"/>
          </p:cNvSpPr>
          <p:nvPr>
            <p:ph type="dt" sz="half" idx="10"/>
          </p:nvPr>
        </p:nvSpPr>
        <p:spPr/>
        <p:txBody>
          <a:bodyPr rtlCol="0"/>
          <a:lstStyle/>
          <a:p>
            <a:pPr rtl="0"/>
            <a:fld id="{D6980BF3-2F4E-4162-A50A-D999EAAAC0EE}" type="datetime1">
              <a:rPr lang="el-GR" noProof="1" dirty="0" smtClean="0"/>
              <a:t>15/1/2020</a:t>
            </a:fld>
            <a:endParaRPr lang="el-GR" noProof="1"/>
          </a:p>
        </p:txBody>
      </p:sp>
      <p:sp>
        <p:nvSpPr>
          <p:cNvPr id="4" name="Θέση υποσέλιδου 3"/>
          <p:cNvSpPr>
            <a:spLocks noGrp="1"/>
          </p:cNvSpPr>
          <p:nvPr>
            <p:ph type="ftr" sz="quarter" idx="11"/>
          </p:nvPr>
        </p:nvSpPr>
        <p:spPr/>
        <p:txBody>
          <a:bodyPr rtlCol="0"/>
          <a:lstStyle/>
          <a:p>
            <a:pPr rtl="0"/>
            <a:endParaRPr lang="el-GR" noProof="1"/>
          </a:p>
        </p:txBody>
      </p:sp>
      <p:sp>
        <p:nvSpPr>
          <p:cNvPr id="5" name="Θέση αριθμού διαφάνειας 4"/>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7" name="Ορθογώνιο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p>
            <a:pPr rtl="0"/>
            <a:fld id="{7F5B0FEA-1AF5-4FE7-A98D-AB293EE6241A}" type="datetime1">
              <a:rPr lang="el-GR" noProof="1" dirty="0" smtClean="0"/>
              <a:t>15/1/2020</a:t>
            </a:fld>
            <a:endParaRPr lang="el-GR" noProof="1"/>
          </a:p>
        </p:txBody>
      </p:sp>
      <p:sp>
        <p:nvSpPr>
          <p:cNvPr id="3" name="Θέση υποσέλιδου 2"/>
          <p:cNvSpPr>
            <a:spLocks noGrp="1"/>
          </p:cNvSpPr>
          <p:nvPr>
            <p:ph type="ftr" sz="quarter" idx="11"/>
          </p:nvPr>
        </p:nvSpPr>
        <p:spPr/>
        <p:txBody>
          <a:bodyPr rtlCol="0"/>
          <a:lstStyle/>
          <a:p>
            <a:pPr rtl="0"/>
            <a:endParaRPr lang="el-GR" noProof="1"/>
          </a:p>
        </p:txBody>
      </p:sp>
      <p:sp>
        <p:nvSpPr>
          <p:cNvPr id="4" name="Θέση αριθμού διαφάνειας 3"/>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839788" y="457200"/>
            <a:ext cx="3932237" cy="1600200"/>
          </a:xfrm>
        </p:spPr>
        <p:txBody>
          <a:bodyPr rtlCol="0" anchor="b"/>
          <a:lstStyle>
            <a:lvl1pPr>
              <a:defRPr sz="3200"/>
            </a:lvl1pPr>
          </a:lstStyle>
          <a:p>
            <a:pPr rtl="0"/>
            <a:r>
              <a:rPr lang="el-GR" noProof="1"/>
              <a:t>Κάντε κλικ για να επεξεργαστείτε το Στυλ κύριου τίτλου</a:t>
            </a:r>
          </a:p>
        </p:txBody>
      </p:sp>
      <p:sp>
        <p:nvSpPr>
          <p:cNvPr id="3" name="Θέση περιεχομένου 2"/>
          <p:cNvSpPr>
            <a:spLocks noGrp="1"/>
          </p:cNvSpPr>
          <p:nvPr>
            <p:ph idx="1" hasCustomPrompt="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4" name="Θέση κειμένου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1"/>
              <a:t>Κάντε κλικ για επεξεργασία των στυλ κειμένου του υποδείγματος</a:t>
            </a:r>
          </a:p>
        </p:txBody>
      </p:sp>
      <p:sp>
        <p:nvSpPr>
          <p:cNvPr id="5" name="Θέση ημερομηνίας 4"/>
          <p:cNvSpPr>
            <a:spLocks noGrp="1"/>
          </p:cNvSpPr>
          <p:nvPr>
            <p:ph type="dt" sz="half" idx="10"/>
          </p:nvPr>
        </p:nvSpPr>
        <p:spPr/>
        <p:txBody>
          <a:bodyPr rtlCol="0"/>
          <a:lstStyle/>
          <a:p>
            <a:pPr rtl="0"/>
            <a:fld id="{4FA4E1F3-CFD3-4187-8307-274E30FAB7AA}" type="datetime1">
              <a:rPr lang="el-GR" noProof="1" dirty="0" smtClean="0"/>
              <a:t>15/1/2020</a:t>
            </a:fld>
            <a:endParaRPr lang="el-GR" noProof="1"/>
          </a:p>
        </p:txBody>
      </p:sp>
      <p:sp>
        <p:nvSpPr>
          <p:cNvPr id="6" name="Θέση υποσέλιδου 5"/>
          <p:cNvSpPr>
            <a:spLocks noGrp="1"/>
          </p:cNvSpPr>
          <p:nvPr>
            <p:ph type="ftr" sz="quarter" idx="11"/>
          </p:nvPr>
        </p:nvSpPr>
        <p:spPr/>
        <p:txBody>
          <a:bodyPr rtlCol="0"/>
          <a:lstStyle/>
          <a:p>
            <a:pPr rtl="0"/>
            <a:endParaRPr lang="el-GR" noProof="1"/>
          </a:p>
        </p:txBody>
      </p:sp>
      <p:sp>
        <p:nvSpPr>
          <p:cNvPr id="7" name="Θέση αριθμού διαφάνειας 6"/>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839788" y="457200"/>
            <a:ext cx="3932237" cy="1600200"/>
          </a:xfrm>
        </p:spPr>
        <p:txBody>
          <a:bodyPr rtlCol="0" anchor="b"/>
          <a:lstStyle>
            <a:lvl1pPr>
              <a:defRPr sz="3200"/>
            </a:lvl1pPr>
          </a:lstStyle>
          <a:p>
            <a:pPr rtl="0"/>
            <a:r>
              <a:rPr lang="el-GR" noProof="1"/>
              <a:t>Κάντε κλικ για να επεξεργαστείτε το Στυλ κύριου τίτλου</a:t>
            </a:r>
          </a:p>
        </p:txBody>
      </p:sp>
      <p:sp>
        <p:nvSpPr>
          <p:cNvPr id="3" name="Θέση εικόνας 2"/>
          <p:cNvSpPr>
            <a:spLocks noGrp="1"/>
          </p:cNvSpPr>
          <p:nvPr>
            <p:ph type="pic" idx="1" hasCustomPrompt="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noProof="1"/>
              <a:t>Κάντε κλικ στο εικονίδιο για να προσθέσετε μια εικόνα</a:t>
            </a:r>
          </a:p>
        </p:txBody>
      </p:sp>
      <p:sp>
        <p:nvSpPr>
          <p:cNvPr id="4" name="Θέση κειμένου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1"/>
              <a:t>Κάντε κλικ για επεξεργασία των στυλ κειμένου του υποδείγματος</a:t>
            </a:r>
          </a:p>
        </p:txBody>
      </p:sp>
      <p:sp>
        <p:nvSpPr>
          <p:cNvPr id="5" name="Θέση ημερομηνίας 4"/>
          <p:cNvSpPr>
            <a:spLocks noGrp="1"/>
          </p:cNvSpPr>
          <p:nvPr>
            <p:ph type="dt" sz="half" idx="10"/>
          </p:nvPr>
        </p:nvSpPr>
        <p:spPr/>
        <p:txBody>
          <a:bodyPr rtlCol="0"/>
          <a:lstStyle/>
          <a:p>
            <a:pPr rtl="0"/>
            <a:fld id="{728A92F1-8CD4-4138-BF3D-5134C6EE9F0A}" type="datetime1">
              <a:rPr lang="el-GR" noProof="1" dirty="0" smtClean="0"/>
              <a:t>15/1/2020</a:t>
            </a:fld>
            <a:endParaRPr lang="el-GR" noProof="1"/>
          </a:p>
        </p:txBody>
      </p:sp>
      <p:sp>
        <p:nvSpPr>
          <p:cNvPr id="6" name="Θέση υποσέλιδου 5"/>
          <p:cNvSpPr>
            <a:spLocks noGrp="1"/>
          </p:cNvSpPr>
          <p:nvPr>
            <p:ph type="ftr" sz="quarter" idx="11"/>
          </p:nvPr>
        </p:nvSpPr>
        <p:spPr/>
        <p:txBody>
          <a:bodyPr rtlCol="0"/>
          <a:lstStyle/>
          <a:p>
            <a:pPr rtl="0"/>
            <a:endParaRPr lang="el-GR" noProof="1"/>
          </a:p>
        </p:txBody>
      </p:sp>
      <p:sp>
        <p:nvSpPr>
          <p:cNvPr id="7" name="Θέση αριθμού διαφάνειας 6"/>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el-GR" noProof="1"/>
              <a:t>Κάντε κλικ για να επεξεργαστείτε το 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4" name="Θέση ημερομηνίας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73D9B7B-D388-4BBB-A9E0-F6BE4DD519E4}" type="datetime1">
              <a:rPr lang="el-GR" noProof="1" smtClean="0"/>
              <a:t>15/1/2020</a:t>
            </a:fld>
            <a:endParaRPr lang="el-GR" noProof="1"/>
          </a:p>
        </p:txBody>
      </p:sp>
      <p:sp>
        <p:nvSpPr>
          <p:cNvPr id="5" name="Θέση υποσέλιδου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l-GR" noProof="1"/>
          </a:p>
        </p:txBody>
      </p:sp>
      <p:sp>
        <p:nvSpPr>
          <p:cNvPr id="6" name="Θέση αριθμού διαφάνειας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el-GR" noProof="1" dirty="0" smtClean="0"/>
              <a:t>‹#›</a:t>
            </a:fld>
            <a:endParaRPr lang="el-GR"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rtlCol="0"/>
          <a:lstStyle/>
          <a:p>
            <a:pPr rtl="0"/>
            <a:r>
              <a:rPr lang="en-US" noProof="1" smtClean="0"/>
              <a:t>HY484 Project:Terrorist Networks</a:t>
            </a:r>
            <a:endParaRPr lang="el-GR" noProof="1"/>
          </a:p>
        </p:txBody>
      </p:sp>
      <p:sp>
        <p:nvSpPr>
          <p:cNvPr id="3" name="Υπότιτλος 2"/>
          <p:cNvSpPr>
            <a:spLocks noGrp="1"/>
          </p:cNvSpPr>
          <p:nvPr>
            <p:ph type="subTitle" idx="1"/>
          </p:nvPr>
        </p:nvSpPr>
        <p:spPr/>
        <p:txBody>
          <a:bodyPr rtlCol="0">
            <a:normAutofit fontScale="92500" lnSpcReduction="20000"/>
          </a:bodyPr>
          <a:lstStyle/>
          <a:p>
            <a:pPr rtl="0"/>
            <a:r>
              <a:rPr lang="en-US" noProof="1" smtClean="0"/>
              <a:t>Visualization of networks created by attacks by the year.</a:t>
            </a:r>
            <a:endParaRPr lang="el-GR" noProof="1"/>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dirty="0"/>
              <a:t>Αποτελέσματα: Ιεραρχική Απεικόνιση</a:t>
            </a:r>
            <a:endParaRPr lang="el-GR" dirty="0"/>
          </a:p>
        </p:txBody>
      </p:sp>
      <p:sp>
        <p:nvSpPr>
          <p:cNvPr id="3" name="Θέση περιεχομένου 2"/>
          <p:cNvSpPr>
            <a:spLocks noGrp="1"/>
          </p:cNvSpPr>
          <p:nvPr>
            <p:ph idx="1"/>
          </p:nvPr>
        </p:nvSpPr>
        <p:spPr>
          <a:xfrm>
            <a:off x="838201" y="1825625"/>
            <a:ext cx="10160357" cy="4351338"/>
          </a:xfrm>
        </p:spPr>
        <p:txBody>
          <a:bodyPr/>
          <a:lstStyle/>
          <a:p>
            <a:pPr algn="ctr"/>
            <a:r>
              <a:rPr lang="el-GR" dirty="0" smtClean="0"/>
              <a:t>	Από την παραπάνω απεικόνιση δεν μπορούμε να εξάγουμε κάποιο συμπέρασμα λόγω του μεγάλου πλήθος ακμών.</a:t>
            </a:r>
          </a:p>
          <a:p>
            <a:pPr algn="ctr"/>
            <a:r>
              <a:rPr lang="el-GR" dirty="0" smtClean="0"/>
              <a:t>	Δεν μπορούμε να παρατηρήσουμε πως ‘’ συμπεριφέρεται ‘’ ο </a:t>
            </a:r>
            <a:r>
              <a:rPr lang="el-GR" dirty="0" err="1" smtClean="0"/>
              <a:t>γράφος</a:t>
            </a:r>
            <a:r>
              <a:rPr lang="el-GR" dirty="0" smtClean="0"/>
              <a:t> μας ούτε να εξάγουμε κάποιο συμπέρασμα σχετικά με την μορφή του ή τις ιδιότητες του.</a:t>
            </a:r>
          </a:p>
          <a:p>
            <a:pPr algn="ctr"/>
            <a:endParaRPr lang="el-GR" dirty="0"/>
          </a:p>
          <a:p>
            <a:pPr algn="ctr"/>
            <a:r>
              <a:rPr lang="el-GR" dirty="0" smtClean="0"/>
              <a:t>Όμως χρησιμοποιώντας το </a:t>
            </a:r>
            <a:r>
              <a:rPr lang="en-US" dirty="0" smtClean="0"/>
              <a:t>circular layout </a:t>
            </a:r>
            <a:r>
              <a:rPr lang="el-GR" dirty="0" smtClean="0"/>
              <a:t>μπορούμε αμέσως να παρατηρήσουμε τις ιδιότητες του γράφου.</a:t>
            </a:r>
            <a:endParaRPr lang="el-GR" dirty="0"/>
          </a:p>
        </p:txBody>
      </p:sp>
    </p:spTree>
    <p:extLst>
      <p:ext uri="{BB962C8B-B14F-4D97-AF65-F5344CB8AC3E}">
        <p14:creationId xmlns:p14="http://schemas.microsoft.com/office/powerpoint/2010/main" val="2351862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dirty="0" smtClean="0"/>
              <a:t>Αποτελέσματα: Κυκλικ</a:t>
            </a:r>
            <a:r>
              <a:rPr lang="el-GR" b="1" dirty="0"/>
              <a:t>ή</a:t>
            </a:r>
            <a:r>
              <a:rPr lang="el-GR" b="1" dirty="0" smtClean="0"/>
              <a:t> Απεικόνιση</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684" y="1880315"/>
            <a:ext cx="8936865" cy="3940935"/>
          </a:xfrm>
        </p:spPr>
      </p:pic>
    </p:spTree>
    <p:extLst>
      <p:ext uri="{BB962C8B-B14F-4D97-AF65-F5344CB8AC3E}">
        <p14:creationId xmlns:p14="http://schemas.microsoft.com/office/powerpoint/2010/main" val="2381712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dirty="0"/>
              <a:t>Αποτελέσματα: </a:t>
            </a:r>
            <a:r>
              <a:rPr lang="el-GR" b="1" dirty="0" smtClean="0"/>
              <a:t>Κυκλική Απεικόνιση</a:t>
            </a:r>
            <a:endParaRPr lang="el-GR" dirty="0"/>
          </a:p>
        </p:txBody>
      </p:sp>
      <p:sp>
        <p:nvSpPr>
          <p:cNvPr id="3" name="Θέση περιεχομένου 2"/>
          <p:cNvSpPr>
            <a:spLocks noGrp="1"/>
          </p:cNvSpPr>
          <p:nvPr>
            <p:ph idx="1"/>
          </p:nvPr>
        </p:nvSpPr>
        <p:spPr>
          <a:xfrm>
            <a:off x="838201" y="1825625"/>
            <a:ext cx="10160357" cy="4351338"/>
          </a:xfrm>
        </p:spPr>
        <p:txBody>
          <a:bodyPr/>
          <a:lstStyle/>
          <a:p>
            <a:r>
              <a:rPr lang="el-GR" dirty="0" smtClean="0"/>
              <a:t>Ας παρατηρήσουμε πρώτα την μορφή των κόμβων </a:t>
            </a:r>
            <a:r>
              <a:rPr lang="en-US" dirty="0" smtClean="0"/>
              <a:t> </a:t>
            </a:r>
            <a:r>
              <a:rPr lang="el-GR" dirty="0" smtClean="0"/>
              <a:t>και των ακμών στον </a:t>
            </a:r>
            <a:r>
              <a:rPr lang="el-GR" dirty="0" err="1" smtClean="0"/>
              <a:t>γραφ</a:t>
            </a:r>
            <a:r>
              <a:rPr lang="en-US" dirty="0" smtClean="0"/>
              <a:t>o</a:t>
            </a:r>
            <a:r>
              <a:rPr lang="el-GR" dirty="0" smtClean="0"/>
              <a:t>.</a:t>
            </a:r>
          </a:p>
          <a:p>
            <a:pPr marL="342900" indent="-342900">
              <a:buAutoNum type="arabicPeriod" startAt="2"/>
            </a:pPr>
            <a:r>
              <a:rPr lang="el-GR" dirty="0" smtClean="0"/>
              <a:t>Ακμές:</a:t>
            </a:r>
          </a:p>
          <a:p>
            <a:pPr marL="1028700" lvl="1" indent="-342900">
              <a:buAutoNum type="arabicPeriod" startAt="2"/>
            </a:pPr>
            <a:r>
              <a:rPr lang="el-GR" dirty="0" smtClean="0"/>
              <a:t>Οι κόκκινες ακμές αναπαριστούν την ζεύξη μεταξύ πόλης και επίθεσης</a:t>
            </a:r>
          </a:p>
          <a:p>
            <a:pPr marL="1028700" lvl="1" indent="-342900">
              <a:buAutoNum type="arabicPeriod" startAt="2"/>
            </a:pPr>
            <a:r>
              <a:rPr lang="el-GR" dirty="0" smtClean="0"/>
              <a:t>Οι πράσινες ακμές αναπαριστούν την ζεύξη μεταξύ επιθέσεων.</a:t>
            </a:r>
          </a:p>
        </p:txBody>
      </p:sp>
    </p:spTree>
    <p:extLst>
      <p:ext uri="{BB962C8B-B14F-4D97-AF65-F5344CB8AC3E}">
        <p14:creationId xmlns:p14="http://schemas.microsoft.com/office/powerpoint/2010/main" val="846292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u="sng" dirty="0" smtClean="0"/>
              <a:t>Στόχος:</a:t>
            </a:r>
            <a:endParaRPr lang="el-GR" b="1" u="sng" dirty="0"/>
          </a:p>
        </p:txBody>
      </p:sp>
      <p:sp>
        <p:nvSpPr>
          <p:cNvPr id="3" name="Θέση περιεχομένου 2"/>
          <p:cNvSpPr>
            <a:spLocks noGrp="1"/>
          </p:cNvSpPr>
          <p:nvPr>
            <p:ph idx="1"/>
          </p:nvPr>
        </p:nvSpPr>
        <p:spPr>
          <a:xfrm>
            <a:off x="838201" y="1825625"/>
            <a:ext cx="10211872" cy="4351338"/>
          </a:xfrm>
        </p:spPr>
        <p:txBody>
          <a:bodyPr/>
          <a:lstStyle/>
          <a:p>
            <a:pPr algn="ctr"/>
            <a:r>
              <a:rPr lang="el-GR" dirty="0" smtClean="0"/>
              <a:t>Θέλουμε να εξετάσουμε κατά ποσό η πυκνότητα των κομβων-επιθεσεων μειώνεται ή αυξάνεται γύρω από μια πόλη-κόμβο με το πέρασμα του χρόνου και που ευθύνεται αυτό.</a:t>
            </a:r>
            <a:endParaRPr lang="el-GR" dirty="0"/>
          </a:p>
        </p:txBody>
      </p:sp>
    </p:spTree>
    <p:extLst>
      <p:ext uri="{BB962C8B-B14F-4D97-AF65-F5344CB8AC3E}">
        <p14:creationId xmlns:p14="http://schemas.microsoft.com/office/powerpoint/2010/main" val="2843645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Ζεύξεις ‘’Αδιαφορίας’’</a:t>
            </a:r>
            <a:endParaRPr lang="el-GR" dirty="0"/>
          </a:p>
        </p:txBody>
      </p:sp>
      <p:sp>
        <p:nvSpPr>
          <p:cNvPr id="3" name="Θέση περιεχομένου 2"/>
          <p:cNvSpPr>
            <a:spLocks noGrp="1"/>
          </p:cNvSpPr>
          <p:nvPr>
            <p:ph idx="1"/>
          </p:nvPr>
        </p:nvSpPr>
        <p:spPr>
          <a:xfrm>
            <a:off x="838201" y="1825625"/>
            <a:ext cx="10675512" cy="4351338"/>
          </a:xfrm>
        </p:spPr>
        <p:txBody>
          <a:bodyPr/>
          <a:lstStyle/>
          <a:p>
            <a:r>
              <a:rPr lang="el-GR" dirty="0" smtClean="0"/>
              <a:t>Εδώ έχουμε 2 ειδών σύνολα από ζεύξεις οι οποίες δεν μας εμφανίζουν κάποιο ιδιαίτερο χαρακτηριστικό:</a:t>
            </a:r>
          </a:p>
          <a:p>
            <a:r>
              <a:rPr lang="el-GR" dirty="0" smtClean="0"/>
              <a:t>1)Μεμονωμένα περιστατικά που δεν αντικατοπτρίζουν την εμφάνιση ενός δικτύου:</a:t>
            </a:r>
          </a:p>
          <a:p>
            <a:endParaRPr lang="el-GR" dirty="0" smtClean="0"/>
          </a:p>
          <a:p>
            <a:endParaRPr lang="el-GR" dirty="0" smtClean="0"/>
          </a:p>
          <a:p>
            <a:r>
              <a:rPr lang="el-GR" dirty="0" smtClean="0"/>
              <a:t>2) Περιστατικά στην ιδιά πόλη από διαφορετικές οργανώσεις / ομάδες.</a:t>
            </a:r>
            <a:endParaRPr lang="el-GR" dirty="0"/>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1420" y="2458868"/>
            <a:ext cx="2552381" cy="12190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Εικόνα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1420" y="4481848"/>
            <a:ext cx="2495238" cy="15050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555628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Δίκτυα που σχηματίστηκαν:</a:t>
            </a:r>
            <a:endParaRPr lang="el-GR" dirty="0"/>
          </a:p>
        </p:txBody>
      </p:sp>
      <p:sp>
        <p:nvSpPr>
          <p:cNvPr id="3" name="Θέση περιεχομένου 2"/>
          <p:cNvSpPr>
            <a:spLocks noGrp="1"/>
          </p:cNvSpPr>
          <p:nvPr>
            <p:ph idx="1"/>
          </p:nvPr>
        </p:nvSpPr>
        <p:spPr>
          <a:xfrm>
            <a:off x="838201" y="1825625"/>
            <a:ext cx="10714148" cy="4351338"/>
          </a:xfrm>
        </p:spPr>
        <p:txBody>
          <a:bodyPr/>
          <a:lstStyle/>
          <a:p>
            <a:r>
              <a:rPr lang="el-GR" dirty="0" smtClean="0"/>
              <a:t>Τα περιστατικά που συνδέονται μεταξύ τους (λόγω κοινής ομάδας που τα εκτέλεσε) δημιουργούν ‘’κ</a:t>
            </a:r>
            <a:r>
              <a:rPr lang="el-GR" dirty="0"/>
              <a:t>ύ</a:t>
            </a:r>
            <a:r>
              <a:rPr lang="el-GR" dirty="0" smtClean="0"/>
              <a:t>κλους’’ ,και έναν ευρύτερο </a:t>
            </a:r>
            <a:r>
              <a:rPr lang="en-US" dirty="0" smtClean="0"/>
              <a:t>connected</a:t>
            </a:r>
            <a:r>
              <a:rPr lang="el-GR" dirty="0" smtClean="0"/>
              <a:t> και </a:t>
            </a:r>
            <a:r>
              <a:rPr lang="en-US" dirty="0" smtClean="0"/>
              <a:t>balanced </a:t>
            </a:r>
            <a:r>
              <a:rPr lang="el-GR" dirty="0" smtClean="0"/>
              <a:t>γράφο. Στο παρακάτω σχήμα βλέπουμε ένα παράδειγμα:</a:t>
            </a:r>
          </a:p>
          <a:p>
            <a:endParaRPr lang="el-GR" dirty="0"/>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435" y="2756512"/>
            <a:ext cx="4365885" cy="3129133"/>
          </a:xfrm>
          <a:prstGeom prst="rect">
            <a:avLst/>
          </a:prstGeom>
        </p:spPr>
      </p:pic>
    </p:spTree>
    <p:extLst>
      <p:ext uri="{BB962C8B-B14F-4D97-AF65-F5344CB8AC3E}">
        <p14:creationId xmlns:p14="http://schemas.microsoft.com/office/powerpoint/2010/main" val="336349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Απεικόνιση 2016:</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859" y="1825625"/>
            <a:ext cx="9105363" cy="4351338"/>
          </a:xfrm>
        </p:spPr>
      </p:pic>
    </p:spTree>
    <p:extLst>
      <p:ext uri="{BB962C8B-B14F-4D97-AF65-F5344CB8AC3E}">
        <p14:creationId xmlns:p14="http://schemas.microsoft.com/office/powerpoint/2010/main" val="2553263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Μερικά Συμπεράσματα:</a:t>
            </a:r>
            <a:endParaRPr lang="el-GR" dirty="0"/>
          </a:p>
        </p:txBody>
      </p:sp>
      <p:sp>
        <p:nvSpPr>
          <p:cNvPr id="3" name="Θέση περιεχομένου 2"/>
          <p:cNvSpPr>
            <a:spLocks noGrp="1"/>
          </p:cNvSpPr>
          <p:nvPr>
            <p:ph idx="1"/>
          </p:nvPr>
        </p:nvSpPr>
        <p:spPr>
          <a:xfrm>
            <a:off x="838201" y="1825625"/>
            <a:ext cx="10515600" cy="4351338"/>
          </a:xfrm>
        </p:spPr>
        <p:txBody>
          <a:bodyPr/>
          <a:lstStyle/>
          <a:p>
            <a:r>
              <a:rPr lang="el-GR" dirty="0" smtClean="0"/>
              <a:t>1)Βλέπουμε ότι η διαφορά της απεικόνισης μεταξύ του 2001 και του 2016 είναι ότι παρότι οι κύκλοι οι οποίοι σχηματίζονται στο δίκτυο είναι περίπου ίδιοι σε αριθμό (2001~= 22 και 2016~= 21) η πυκνότητα των κόμβων αλλάζει δραματικά.</a:t>
            </a:r>
          </a:p>
          <a:p>
            <a:r>
              <a:rPr lang="el-GR" dirty="0" smtClean="0"/>
              <a:t> 2)Αυτό μπορεί να σημαίνει ότι η οργάνωση η οποία ευθύνεται  για αυτά τα χτυπήματα έχει εξαλειφθεί μέσα στον χρόνο .Δηλαδή αν τα χτυπήματα είχαν ξεκινήσει τον Ιούλιο του 2016 και η οργάνωση εξαλείφθηκε τον Σεπτέμβριο του 2016 περιμένουμε να δούμε έναν </a:t>
            </a:r>
            <a:r>
              <a:rPr lang="en-US" dirty="0" smtClean="0"/>
              <a:t>connected </a:t>
            </a:r>
            <a:r>
              <a:rPr lang="el-GR" dirty="0" smtClean="0"/>
              <a:t>γράφο αλλά με πολύ λιγότερες ακμές.</a:t>
            </a:r>
          </a:p>
          <a:p>
            <a:r>
              <a:rPr lang="el-GR" smtClean="0"/>
              <a:t>3)Επίσης </a:t>
            </a:r>
            <a:r>
              <a:rPr lang="el-GR" dirty="0" smtClean="0"/>
              <a:t>κάποιοι παλαιότεροι κύκλοι από κάποια οργάνωση έχουν εξαλειφθεί τελείως, δεν εμφανίζονται διότι είτε η οργάνωση δεν υπάρχει πια είτε έχει αλλάξει την ονομασία της.</a:t>
            </a:r>
            <a:endParaRPr lang="el-GR" dirty="0"/>
          </a:p>
        </p:txBody>
      </p:sp>
    </p:spTree>
    <p:extLst>
      <p:ext uri="{BB962C8B-B14F-4D97-AF65-F5344CB8AC3E}">
        <p14:creationId xmlns:p14="http://schemas.microsoft.com/office/powerpoint/2010/main" val="2429919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idx="1"/>
          </p:nvPr>
        </p:nvSpPr>
        <p:spPr>
          <a:xfrm>
            <a:off x="838201" y="1825625"/>
            <a:ext cx="10515600" cy="4351338"/>
          </a:xfrm>
        </p:spPr>
        <p:txBody>
          <a:bodyPr/>
          <a:lstStyle/>
          <a:p>
            <a:r>
              <a:rPr lang="en-US" dirty="0" smtClean="0"/>
              <a:t>4)T</a:t>
            </a:r>
            <a:r>
              <a:rPr lang="el-GR" dirty="0" smtClean="0"/>
              <a:t>α αντιτρομοκρατικά μετρά κα υπηρεσίες των χωρών έχουν εξελιχθεί και μπορούν να αποτρέψουν τις περισσότερες επιθέσεις.</a:t>
            </a:r>
            <a:endParaRPr lang="en-US" dirty="0" smtClean="0"/>
          </a:p>
          <a:p>
            <a:r>
              <a:rPr lang="en-US" dirty="0" smtClean="0"/>
              <a:t>5</a:t>
            </a:r>
            <a:r>
              <a:rPr lang="el-GR" dirty="0" smtClean="0"/>
              <a:t>)Τέλος , η πυκνότητα ενός κύκλου στον γράφο εξαρτάται σημαντικά από την πολιτική μια χωράς απέναντι στις πεποιθήσεις και την χωρά η οποία στεγάζει μια οργάνωση / ομάδα. Αν από κάποια χωρά παρατηρηθεί μια επιθετική εξωτερική πολιτική για παράδειγμα (π.χ. κήρυξη πολέμου για οικονομικό όφελος από μια μεγάλη δύναμη σε μια μικρότερη) τότε θα περιμένουμε να δούμε έναν πυκνό κύκλο γύρω από τις πόλεις της συγκεκριμένης χωράς.</a:t>
            </a:r>
            <a:endParaRPr lang="el-GR" dirty="0"/>
          </a:p>
        </p:txBody>
      </p:sp>
    </p:spTree>
    <p:extLst>
      <p:ext uri="{BB962C8B-B14F-4D97-AF65-F5344CB8AC3E}">
        <p14:creationId xmlns:p14="http://schemas.microsoft.com/office/powerpoint/2010/main" val="3717669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3452611" y="1915777"/>
            <a:ext cx="4167753" cy="4351338"/>
          </a:xfrm>
        </p:spPr>
        <p:txBody>
          <a:bodyPr/>
          <a:lstStyle/>
          <a:p>
            <a:pPr algn="ctr"/>
            <a:r>
              <a:rPr lang="el-GR" dirty="0" smtClean="0"/>
              <a:t>Σας ευχαριστώ για τον χρόνο </a:t>
            </a:r>
            <a:r>
              <a:rPr lang="el-GR" dirty="0" smtClean="0"/>
              <a:t>σας</a:t>
            </a:r>
            <a:r>
              <a:rPr lang="en-US" dirty="0" smtClean="0"/>
              <a:t>,</a:t>
            </a:r>
          </a:p>
          <a:p>
            <a:pPr algn="ctr"/>
            <a:r>
              <a:rPr lang="en-US" smtClean="0"/>
              <a:t>csd3805</a:t>
            </a:r>
            <a:endParaRPr lang="el-GR" dirty="0" smtClean="0"/>
          </a:p>
        </p:txBody>
      </p:sp>
    </p:spTree>
    <p:extLst>
      <p:ext uri="{BB962C8B-B14F-4D97-AF65-F5344CB8AC3E}">
        <p14:creationId xmlns:p14="http://schemas.microsoft.com/office/powerpoint/2010/main" val="276073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u="sng" dirty="0" smtClean="0"/>
              <a:t>Περιγραφή:</a:t>
            </a:r>
            <a:endParaRPr lang="el-GR" b="1" u="sng" dirty="0"/>
          </a:p>
        </p:txBody>
      </p:sp>
      <p:sp>
        <p:nvSpPr>
          <p:cNvPr id="3" name="Θέση περιεχομένου 2"/>
          <p:cNvSpPr>
            <a:spLocks noGrp="1"/>
          </p:cNvSpPr>
          <p:nvPr>
            <p:ph idx="1"/>
          </p:nvPr>
        </p:nvSpPr>
        <p:spPr>
          <a:xfrm>
            <a:off x="838201" y="1825625"/>
            <a:ext cx="10147478" cy="4351338"/>
          </a:xfrm>
        </p:spPr>
        <p:txBody>
          <a:bodyPr/>
          <a:lstStyle/>
          <a:p>
            <a:r>
              <a:rPr lang="el-GR" dirty="0" smtClean="0"/>
              <a:t>Ο στόχος του </a:t>
            </a:r>
            <a:r>
              <a:rPr lang="en-US" dirty="0" smtClean="0"/>
              <a:t>project </a:t>
            </a:r>
            <a:r>
              <a:rPr lang="el-GR" dirty="0" smtClean="0"/>
              <a:t>είναι να δείξουμε την ύπαρξη τρομοκρατικών δικτυών χρησιμοποιώντας ως δεδομένα τις αναφορείς τρομοκρατικών επιθέσεων .Η προσέγγιση </a:t>
            </a:r>
            <a:r>
              <a:rPr lang="el-GR" smtClean="0"/>
              <a:t>μας χ</a:t>
            </a:r>
            <a:r>
              <a:rPr lang="el-GR"/>
              <a:t>ω</a:t>
            </a:r>
            <a:r>
              <a:rPr lang="el-GR" smtClean="0"/>
              <a:t>ρίζεται </a:t>
            </a:r>
            <a:r>
              <a:rPr lang="el-GR" dirty="0" smtClean="0"/>
              <a:t>σε 3 επίπεδα:</a:t>
            </a:r>
          </a:p>
          <a:p>
            <a:pPr marL="342900" indent="-342900">
              <a:buFont typeface="+mj-lt"/>
              <a:buAutoNum type="arabicPeriod"/>
            </a:pPr>
            <a:r>
              <a:rPr lang="el-GR" dirty="0" smtClean="0"/>
              <a:t>Διαχωρισμός και επιλογή των δεδομένων / στηλών από το </a:t>
            </a:r>
            <a:r>
              <a:rPr lang="en-US" dirty="0" smtClean="0"/>
              <a:t>dataset </a:t>
            </a:r>
            <a:r>
              <a:rPr lang="el-GR" dirty="0" smtClean="0"/>
              <a:t>που θα χρησιμοποιήσουμε για την δημιουργία του γράφου.</a:t>
            </a:r>
          </a:p>
          <a:p>
            <a:pPr marL="342900" indent="-342900">
              <a:buFont typeface="+mj-lt"/>
              <a:buAutoNum type="arabicPeriod"/>
            </a:pPr>
            <a:r>
              <a:rPr lang="el-GR" dirty="0" smtClean="0"/>
              <a:t>Κατασκευή του δικτύου ως γράφο με το εργαλείο </a:t>
            </a:r>
            <a:r>
              <a:rPr lang="en-US" dirty="0" smtClean="0"/>
              <a:t>Tom Sawyer Perspectives Designer.</a:t>
            </a:r>
          </a:p>
          <a:p>
            <a:pPr marL="342900" indent="-342900">
              <a:buFont typeface="+mj-lt"/>
              <a:buAutoNum type="arabicPeriod"/>
            </a:pPr>
            <a:r>
              <a:rPr lang="el-GR" dirty="0" smtClean="0"/>
              <a:t>Ανάλυση των αποτελεσμάτων και  δεδομένων ανταπόκρισης για την εξαγωγή συμπερασμάτων /προβλέψεων.</a:t>
            </a:r>
            <a:endParaRPr lang="el-GR" dirty="0"/>
          </a:p>
        </p:txBody>
      </p:sp>
    </p:spTree>
    <p:extLst>
      <p:ext uri="{BB962C8B-B14F-4D97-AF65-F5344CB8AC3E}">
        <p14:creationId xmlns:p14="http://schemas.microsoft.com/office/powerpoint/2010/main" val="1641613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dirty="0" smtClean="0"/>
              <a:t>1)Διαχωρισμός των δεδομένων</a:t>
            </a:r>
            <a:endParaRPr lang="el-GR" b="1" dirty="0"/>
          </a:p>
        </p:txBody>
      </p:sp>
      <p:sp>
        <p:nvSpPr>
          <p:cNvPr id="3" name="Θέση περιεχομένου 2"/>
          <p:cNvSpPr>
            <a:spLocks noGrp="1"/>
          </p:cNvSpPr>
          <p:nvPr>
            <p:ph idx="1"/>
          </p:nvPr>
        </p:nvSpPr>
        <p:spPr>
          <a:xfrm>
            <a:off x="838201" y="1825625"/>
            <a:ext cx="10108841" cy="4351338"/>
          </a:xfrm>
        </p:spPr>
        <p:txBody>
          <a:bodyPr>
            <a:normAutofit lnSpcReduction="10000"/>
          </a:bodyPr>
          <a:lstStyle/>
          <a:p>
            <a:r>
              <a:rPr lang="el-GR" dirty="0" smtClean="0"/>
              <a:t>Για τον διαχωρισμό των δεδομένων μας</a:t>
            </a:r>
            <a:r>
              <a:rPr lang="en-US" dirty="0" smtClean="0"/>
              <a:t> </a:t>
            </a:r>
            <a:r>
              <a:rPr lang="el-GR" dirty="0" smtClean="0"/>
              <a:t>έχουμε δημιουργήσει ένα </a:t>
            </a:r>
            <a:r>
              <a:rPr lang="en-US" dirty="0" smtClean="0"/>
              <a:t>python script </a:t>
            </a:r>
            <a:r>
              <a:rPr lang="el-GR" dirty="0" smtClean="0"/>
              <a:t>το οποίο κάνει ‘’ διαλογή ’’ από τα συνολικά δεδομένα και χωρίζει το </a:t>
            </a:r>
            <a:r>
              <a:rPr lang="en-US" dirty="0" smtClean="0"/>
              <a:t>csv </a:t>
            </a:r>
            <a:r>
              <a:rPr lang="el-GR" dirty="0" smtClean="0"/>
              <a:t>αρχείο σε 4 υπό- αρχεία </a:t>
            </a:r>
            <a:r>
              <a:rPr lang="en-US" dirty="0" smtClean="0"/>
              <a:t>csv</a:t>
            </a:r>
            <a:r>
              <a:rPr lang="el-GR" dirty="0" smtClean="0"/>
              <a:t>. Το κάθε ένα από αυτά έχει πληροφορία για τους κόμβους ή τα </a:t>
            </a:r>
            <a:r>
              <a:rPr lang="en-US" dirty="0" smtClean="0"/>
              <a:t>Links </a:t>
            </a:r>
            <a:r>
              <a:rPr lang="el-GR" dirty="0" smtClean="0"/>
              <a:t>μεταξύ κόμβων. Τα αρχεία χωρίζονται σε </a:t>
            </a:r>
          </a:p>
          <a:p>
            <a:pPr marL="342900" indent="-342900">
              <a:buFont typeface="+mj-lt"/>
              <a:buAutoNum type="arabicPeriod"/>
            </a:pPr>
            <a:r>
              <a:rPr lang="en-US" b="1" dirty="0" smtClean="0"/>
              <a:t>year_Attacks.csv</a:t>
            </a:r>
            <a:r>
              <a:rPr lang="el-GR" b="1" dirty="0" smtClean="0"/>
              <a:t> : </a:t>
            </a:r>
            <a:r>
              <a:rPr lang="el-GR" dirty="0" smtClean="0"/>
              <a:t>Πληροφορίες σχετικά με τον κόμβο της επίθεσης</a:t>
            </a:r>
          </a:p>
          <a:p>
            <a:pPr marL="342900" indent="-342900">
              <a:buFont typeface="+mj-lt"/>
              <a:buAutoNum type="arabicPeriod"/>
            </a:pPr>
            <a:r>
              <a:rPr lang="en-US" b="1" dirty="0" smtClean="0"/>
              <a:t>year_Cities.csv</a:t>
            </a:r>
            <a:r>
              <a:rPr lang="el-GR" b="1" dirty="0" smtClean="0"/>
              <a:t> : </a:t>
            </a:r>
            <a:r>
              <a:rPr lang="el-GR" dirty="0" smtClean="0"/>
              <a:t>Πληροφορίες σχετικά με τον κόμβο της επιτιθέμενης πόλης</a:t>
            </a:r>
          </a:p>
          <a:p>
            <a:pPr marL="342900" indent="-342900">
              <a:buFont typeface="+mj-lt"/>
              <a:buAutoNum type="arabicPeriod"/>
            </a:pPr>
            <a:r>
              <a:rPr lang="en-US" b="1" dirty="0" smtClean="0"/>
              <a:t>yearAttack_Attack_Connection.csv</a:t>
            </a:r>
            <a:r>
              <a:rPr lang="el-GR" b="1" dirty="0" smtClean="0"/>
              <a:t> : </a:t>
            </a:r>
            <a:r>
              <a:rPr lang="el-GR" dirty="0" smtClean="0"/>
              <a:t>Πληροφορίες σχετικά με την σύνδεση των επιθέσεων μεταξύ τους</a:t>
            </a:r>
          </a:p>
          <a:p>
            <a:pPr marL="342900" indent="-342900">
              <a:buFont typeface="+mj-lt"/>
              <a:buAutoNum type="arabicPeriod"/>
            </a:pPr>
            <a:r>
              <a:rPr lang="en-US" b="1" dirty="0" smtClean="0"/>
              <a:t>yearCity_Attacks_Connection.csv</a:t>
            </a:r>
            <a:r>
              <a:rPr lang="el-GR" b="1" dirty="0" smtClean="0"/>
              <a:t> : </a:t>
            </a:r>
            <a:r>
              <a:rPr lang="el-GR" dirty="0" smtClean="0"/>
              <a:t>Πληροφορίες για την σύνδεση του κόμβου -πόλης με έναν κόμβου- επίθεση.</a:t>
            </a:r>
          </a:p>
          <a:p>
            <a:r>
              <a:rPr lang="el-GR" dirty="0" smtClean="0"/>
              <a:t>Οπού </a:t>
            </a:r>
            <a:r>
              <a:rPr lang="en-US" dirty="0" smtClean="0"/>
              <a:t>year </a:t>
            </a:r>
            <a:r>
              <a:rPr lang="el-GR" dirty="0" smtClean="0"/>
              <a:t>είναι η χρονιά για την οποία θα παρουσιάσουμε το δίκτυο.</a:t>
            </a:r>
            <a:endParaRPr lang="el-GR" dirty="0"/>
          </a:p>
        </p:txBody>
      </p:sp>
    </p:spTree>
    <p:extLst>
      <p:ext uri="{BB962C8B-B14F-4D97-AF65-F5344CB8AC3E}">
        <p14:creationId xmlns:p14="http://schemas.microsoft.com/office/powerpoint/2010/main" val="2387092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u="sng" dirty="0" smtClean="0"/>
              <a:t>2001</a:t>
            </a:r>
            <a:r>
              <a:rPr lang="en-US" b="1" u="sng" dirty="0" smtClean="0"/>
              <a:t>_Attacks.csv</a:t>
            </a:r>
            <a:r>
              <a:rPr lang="el-GR" b="1" u="sng" dirty="0" smtClean="0"/>
              <a:t>:</a:t>
            </a:r>
            <a:endParaRPr lang="el-GR" b="1" u="sng" dirty="0"/>
          </a:p>
        </p:txBody>
      </p:sp>
      <p:pic>
        <p:nvPicPr>
          <p:cNvPr id="6" name="Θέση περιεχομένου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9116" y="1580491"/>
            <a:ext cx="5346401" cy="4691520"/>
          </a:xfrm>
        </p:spPr>
      </p:pic>
      <p:sp>
        <p:nvSpPr>
          <p:cNvPr id="7" name="TextBox 6"/>
          <p:cNvSpPr txBox="1"/>
          <p:nvPr/>
        </p:nvSpPr>
        <p:spPr>
          <a:xfrm>
            <a:off x="282462" y="1580491"/>
            <a:ext cx="5126665" cy="4247317"/>
          </a:xfrm>
          <a:prstGeom prst="rect">
            <a:avLst/>
          </a:prstGeom>
          <a:noFill/>
        </p:spPr>
        <p:txBody>
          <a:bodyPr wrap="square" rtlCol="0">
            <a:spAutoFit/>
          </a:bodyPr>
          <a:lstStyle/>
          <a:p>
            <a:r>
              <a:rPr lang="el-GR" dirty="0" smtClean="0"/>
              <a:t>Εδώ παρουσιάζουμε τα δεδομένα τα οποία θα έχει ένας κόμβος που χαρακτηρίζει ένα </a:t>
            </a:r>
            <a:r>
              <a:rPr lang="en-US" dirty="0" smtClean="0"/>
              <a:t>attack event.</a:t>
            </a:r>
          </a:p>
          <a:p>
            <a:endParaRPr lang="en-US" dirty="0"/>
          </a:p>
          <a:p>
            <a:pPr marL="400050" indent="-400050">
              <a:buFont typeface="+mj-lt"/>
              <a:buAutoNum type="romanUcPeriod"/>
            </a:pPr>
            <a:r>
              <a:rPr lang="en-US" dirty="0" smtClean="0"/>
              <a:t>To eventid </a:t>
            </a:r>
            <a:r>
              <a:rPr lang="el-GR" dirty="0" smtClean="0"/>
              <a:t>είναι το ίδιο ακριβώς από το </a:t>
            </a:r>
            <a:r>
              <a:rPr lang="en-US" dirty="0" smtClean="0"/>
              <a:t>dataset.</a:t>
            </a:r>
          </a:p>
          <a:p>
            <a:pPr marL="400050" indent="-400050">
              <a:buFont typeface="+mj-lt"/>
              <a:buAutoNum type="romanUcPeriod"/>
            </a:pPr>
            <a:r>
              <a:rPr lang="el-GR" dirty="0" smtClean="0"/>
              <a:t>Το </a:t>
            </a:r>
            <a:r>
              <a:rPr lang="en-US" dirty="0" smtClean="0"/>
              <a:t>city_id </a:t>
            </a:r>
            <a:r>
              <a:rPr lang="el-GR" dirty="0" smtClean="0"/>
              <a:t>είναι δικό μας ,αποδίδεται ακριβώς σε μια πόλη.</a:t>
            </a:r>
          </a:p>
          <a:p>
            <a:pPr marL="400050" indent="-400050">
              <a:buFont typeface="+mj-lt"/>
              <a:buAutoNum type="romanUcPeriod"/>
            </a:pPr>
            <a:r>
              <a:rPr lang="el-GR" dirty="0" smtClean="0"/>
              <a:t>Το </a:t>
            </a:r>
            <a:r>
              <a:rPr lang="en-US" dirty="0" smtClean="0"/>
              <a:t>tgroup </a:t>
            </a:r>
            <a:r>
              <a:rPr lang="el-GR" dirty="0" smtClean="0"/>
              <a:t>είναι το όνομα του </a:t>
            </a:r>
            <a:r>
              <a:rPr lang="en-US" dirty="0" smtClean="0"/>
              <a:t>group </a:t>
            </a:r>
            <a:r>
              <a:rPr lang="el-GR" dirty="0" smtClean="0"/>
              <a:t>που δημιούργησε το συγκεκριμένο </a:t>
            </a:r>
            <a:r>
              <a:rPr lang="en-US" dirty="0" smtClean="0"/>
              <a:t>event </a:t>
            </a:r>
            <a:r>
              <a:rPr lang="el-GR" dirty="0" smtClean="0"/>
              <a:t>ή πηρέ την ευθύνη για αυτό.</a:t>
            </a:r>
          </a:p>
          <a:p>
            <a:endParaRPr lang="el-GR" dirty="0"/>
          </a:p>
          <a:p>
            <a:r>
              <a:rPr lang="el-GR" dirty="0" smtClean="0"/>
              <a:t>Διατηρούμε </a:t>
            </a:r>
            <a:r>
              <a:rPr lang="el-GR" smtClean="0"/>
              <a:t>στα δεδομένα μας </a:t>
            </a:r>
            <a:r>
              <a:rPr lang="el-GR" dirty="0" smtClean="0"/>
              <a:t>μόνο τις επιτυχημένες επιθέσεις.</a:t>
            </a:r>
          </a:p>
          <a:p>
            <a:endParaRPr lang="el-GR" dirty="0" smtClean="0"/>
          </a:p>
        </p:txBody>
      </p:sp>
    </p:spTree>
    <p:extLst>
      <p:ext uri="{BB962C8B-B14F-4D97-AF65-F5344CB8AC3E}">
        <p14:creationId xmlns:p14="http://schemas.microsoft.com/office/powerpoint/2010/main" val="911862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u="sng" dirty="0" smtClean="0"/>
              <a:t>2001</a:t>
            </a:r>
            <a:r>
              <a:rPr lang="en-US" b="1" u="sng" dirty="0"/>
              <a:t>_Cities.csv</a:t>
            </a:r>
            <a:endParaRPr lang="el-GR" b="1" u="sng"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0507" y="1635617"/>
            <a:ext cx="2408350" cy="4747408"/>
          </a:xfrm>
        </p:spPr>
      </p:pic>
      <p:sp>
        <p:nvSpPr>
          <p:cNvPr id="5" name="TextBox 4"/>
          <p:cNvSpPr txBox="1"/>
          <p:nvPr/>
        </p:nvSpPr>
        <p:spPr>
          <a:xfrm>
            <a:off x="604434" y="1700011"/>
            <a:ext cx="5796366" cy="1477328"/>
          </a:xfrm>
          <a:prstGeom prst="rect">
            <a:avLst/>
          </a:prstGeom>
          <a:noFill/>
        </p:spPr>
        <p:txBody>
          <a:bodyPr wrap="square" rtlCol="0">
            <a:spAutoFit/>
          </a:bodyPr>
          <a:lstStyle/>
          <a:p>
            <a:r>
              <a:rPr lang="el-GR" dirty="0" smtClean="0"/>
              <a:t>Εδώ παρουσιάζουμε τα χαρακτηριστικά ενός κόμβου-πόλης:</a:t>
            </a:r>
          </a:p>
          <a:p>
            <a:endParaRPr lang="el-GR" dirty="0"/>
          </a:p>
          <a:p>
            <a:pPr marL="400050" indent="-400050">
              <a:buFont typeface="+mj-lt"/>
              <a:buAutoNum type="romanUcPeriod"/>
            </a:pPr>
            <a:r>
              <a:rPr lang="en-US" dirty="0" smtClean="0"/>
              <a:t>City_Name : </a:t>
            </a:r>
            <a:r>
              <a:rPr lang="el-GR" dirty="0" smtClean="0"/>
              <a:t>Το όνομα της πόλης</a:t>
            </a:r>
          </a:p>
          <a:p>
            <a:pPr marL="400050" indent="-400050">
              <a:buFont typeface="+mj-lt"/>
              <a:buAutoNum type="romanUcPeriod"/>
            </a:pPr>
            <a:r>
              <a:rPr lang="en-US" dirty="0" smtClean="0"/>
              <a:t>City_id: </a:t>
            </a:r>
            <a:r>
              <a:rPr lang="el-GR" dirty="0" smtClean="0"/>
              <a:t>Το </a:t>
            </a:r>
            <a:r>
              <a:rPr lang="en-US" dirty="0" smtClean="0"/>
              <a:t>id </a:t>
            </a:r>
            <a:r>
              <a:rPr lang="el-GR" dirty="0" smtClean="0"/>
              <a:t>της εκάστοτε πόλης</a:t>
            </a:r>
            <a:endParaRPr lang="el-GR" dirty="0"/>
          </a:p>
        </p:txBody>
      </p:sp>
    </p:spTree>
    <p:extLst>
      <p:ext uri="{BB962C8B-B14F-4D97-AF65-F5344CB8AC3E}">
        <p14:creationId xmlns:p14="http://schemas.microsoft.com/office/powerpoint/2010/main" val="464765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2001</a:t>
            </a:r>
            <a:r>
              <a:rPr lang="en-US" dirty="0" smtClean="0"/>
              <a:t>Attack_Attack_Connection.csv</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9117" y="1529411"/>
            <a:ext cx="4723227" cy="4527568"/>
          </a:xfrm>
        </p:spPr>
      </p:pic>
      <p:sp>
        <p:nvSpPr>
          <p:cNvPr id="5" name="TextBox 4"/>
          <p:cNvSpPr txBox="1"/>
          <p:nvPr/>
        </p:nvSpPr>
        <p:spPr>
          <a:xfrm>
            <a:off x="604434" y="1803042"/>
            <a:ext cx="4650146" cy="3416320"/>
          </a:xfrm>
          <a:prstGeom prst="rect">
            <a:avLst/>
          </a:prstGeom>
          <a:noFill/>
        </p:spPr>
        <p:txBody>
          <a:bodyPr wrap="square" rtlCol="0">
            <a:spAutoFit/>
          </a:bodyPr>
          <a:lstStyle/>
          <a:p>
            <a:r>
              <a:rPr lang="el-GR" dirty="0" smtClean="0"/>
              <a:t>Εδώ παρουσιάζουμε τα χαρακτηριστικά των </a:t>
            </a:r>
            <a:r>
              <a:rPr lang="en-US" dirty="0" smtClean="0"/>
              <a:t>links </a:t>
            </a:r>
            <a:r>
              <a:rPr lang="el-GR" dirty="0" smtClean="0"/>
              <a:t>μεταξύ των </a:t>
            </a:r>
            <a:r>
              <a:rPr lang="en-US" dirty="0" smtClean="0"/>
              <a:t>events.</a:t>
            </a:r>
            <a:r>
              <a:rPr lang="el-GR" dirty="0" smtClean="0"/>
              <a:t>Για την ανάλυση αυτήν έχουμε δηλώσει ότι 2 </a:t>
            </a:r>
            <a:r>
              <a:rPr lang="en-US" dirty="0" smtClean="0"/>
              <a:t>events </a:t>
            </a:r>
            <a:r>
              <a:rPr lang="el-GR" dirty="0" smtClean="0"/>
              <a:t>έχουν σύνδεση μεταξύ τους ΕΆΝ προέρχονται από το ίδιο </a:t>
            </a:r>
            <a:r>
              <a:rPr lang="en-US" dirty="0" smtClean="0"/>
              <a:t>group.</a:t>
            </a:r>
          </a:p>
          <a:p>
            <a:endParaRPr lang="en-US" dirty="0"/>
          </a:p>
          <a:p>
            <a:pPr marL="400050" indent="-400050">
              <a:buFont typeface="+mj-lt"/>
              <a:buAutoNum type="romanUcPeriod"/>
            </a:pPr>
            <a:r>
              <a:rPr lang="en-US" dirty="0" smtClean="0"/>
              <a:t>group_id: </a:t>
            </a:r>
            <a:r>
              <a:rPr lang="el-GR" dirty="0" smtClean="0"/>
              <a:t>Το χαρακτηριστικό </a:t>
            </a:r>
            <a:r>
              <a:rPr lang="en-US" dirty="0" smtClean="0"/>
              <a:t>id </a:t>
            </a:r>
            <a:r>
              <a:rPr lang="el-GR" dirty="0" smtClean="0"/>
              <a:t>της ακμής ,η ονομασία είναι λάθος δεν σχετίζεται με το </a:t>
            </a:r>
            <a:r>
              <a:rPr lang="en-US" dirty="0" smtClean="0"/>
              <a:t>group id</a:t>
            </a:r>
            <a:r>
              <a:rPr lang="el-GR" dirty="0" smtClean="0"/>
              <a:t>.</a:t>
            </a:r>
          </a:p>
          <a:p>
            <a:pPr marL="400050" indent="-400050">
              <a:buFont typeface="+mj-lt"/>
              <a:buAutoNum type="romanUcPeriod"/>
            </a:pPr>
            <a:r>
              <a:rPr lang="en-US" dirty="0" smtClean="0"/>
              <a:t>From_attack : </a:t>
            </a:r>
            <a:r>
              <a:rPr lang="el-GR" dirty="0" smtClean="0"/>
              <a:t>Το </a:t>
            </a:r>
            <a:r>
              <a:rPr lang="en-US" dirty="0" smtClean="0"/>
              <a:t>id </a:t>
            </a:r>
            <a:r>
              <a:rPr lang="el-GR" dirty="0" smtClean="0"/>
              <a:t>του </a:t>
            </a:r>
            <a:r>
              <a:rPr lang="en-US" dirty="0" smtClean="0"/>
              <a:t>source </a:t>
            </a:r>
            <a:r>
              <a:rPr lang="el-GR" dirty="0" smtClean="0"/>
              <a:t>κόμβου</a:t>
            </a:r>
            <a:endParaRPr lang="en-US" dirty="0" smtClean="0"/>
          </a:p>
          <a:p>
            <a:pPr marL="400050" indent="-400050">
              <a:buFont typeface="+mj-lt"/>
              <a:buAutoNum type="romanUcPeriod"/>
            </a:pPr>
            <a:r>
              <a:rPr lang="el-GR" dirty="0" smtClean="0"/>
              <a:t>Το_</a:t>
            </a:r>
            <a:r>
              <a:rPr lang="en-US" dirty="0" smtClean="0"/>
              <a:t>attack :</a:t>
            </a:r>
            <a:r>
              <a:rPr lang="el-GR" dirty="0" smtClean="0"/>
              <a:t> Το </a:t>
            </a:r>
            <a:r>
              <a:rPr lang="en-US" dirty="0" smtClean="0"/>
              <a:t>id </a:t>
            </a:r>
            <a:r>
              <a:rPr lang="el-GR" dirty="0" smtClean="0"/>
              <a:t>του </a:t>
            </a:r>
            <a:r>
              <a:rPr lang="en-US" dirty="0" smtClean="0"/>
              <a:t>destination </a:t>
            </a:r>
            <a:r>
              <a:rPr lang="el-GR" dirty="0" smtClean="0"/>
              <a:t>κόμβου.</a:t>
            </a:r>
            <a:endParaRPr lang="el-GR" dirty="0"/>
          </a:p>
        </p:txBody>
      </p:sp>
    </p:spTree>
    <p:extLst>
      <p:ext uri="{BB962C8B-B14F-4D97-AF65-F5344CB8AC3E}">
        <p14:creationId xmlns:p14="http://schemas.microsoft.com/office/powerpoint/2010/main" val="364517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dirty="0" smtClean="0"/>
              <a:t>2001</a:t>
            </a:r>
            <a:r>
              <a:rPr lang="en-US" b="1" dirty="0" smtClean="0"/>
              <a:t>City_Attacks_Connection.csv</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478" y="1555168"/>
            <a:ext cx="3872984" cy="4956631"/>
          </a:xfrm>
        </p:spPr>
      </p:pic>
      <p:sp>
        <p:nvSpPr>
          <p:cNvPr id="5" name="TextBox 4"/>
          <p:cNvSpPr txBox="1"/>
          <p:nvPr/>
        </p:nvSpPr>
        <p:spPr>
          <a:xfrm>
            <a:off x="604434" y="1700011"/>
            <a:ext cx="5255453" cy="2031325"/>
          </a:xfrm>
          <a:prstGeom prst="rect">
            <a:avLst/>
          </a:prstGeom>
          <a:noFill/>
        </p:spPr>
        <p:txBody>
          <a:bodyPr wrap="square" rtlCol="0">
            <a:spAutoFit/>
          </a:bodyPr>
          <a:lstStyle/>
          <a:p>
            <a:r>
              <a:rPr lang="el-GR" dirty="0" smtClean="0"/>
              <a:t>Εδώ παρουσιάζουμε τα χαρακτηριστικά των </a:t>
            </a:r>
            <a:r>
              <a:rPr lang="en-US" dirty="0" smtClean="0"/>
              <a:t>links </a:t>
            </a:r>
            <a:r>
              <a:rPr lang="el-GR" dirty="0" smtClean="0"/>
              <a:t>μεταξύ ενός </a:t>
            </a:r>
            <a:r>
              <a:rPr lang="en-US" dirty="0" smtClean="0"/>
              <a:t>event </a:t>
            </a:r>
            <a:r>
              <a:rPr lang="el-GR" dirty="0" smtClean="0"/>
              <a:t>και της πόλης στην οποία έλαβε χώρα.</a:t>
            </a:r>
          </a:p>
          <a:p>
            <a:endParaRPr lang="el-GR" dirty="0"/>
          </a:p>
          <a:p>
            <a:pPr marL="400050" indent="-400050">
              <a:buFont typeface="+mj-lt"/>
              <a:buAutoNum type="romanUcPeriod"/>
            </a:pPr>
            <a:r>
              <a:rPr lang="en-US" dirty="0" smtClean="0"/>
              <a:t>city_attack: </a:t>
            </a:r>
            <a:r>
              <a:rPr lang="el-GR" dirty="0" smtClean="0"/>
              <a:t>το </a:t>
            </a:r>
            <a:r>
              <a:rPr lang="en-US" dirty="0" smtClean="0"/>
              <a:t>id </a:t>
            </a:r>
            <a:r>
              <a:rPr lang="el-GR" dirty="0" smtClean="0"/>
              <a:t>του </a:t>
            </a:r>
            <a:r>
              <a:rPr lang="en-US" dirty="0" smtClean="0"/>
              <a:t>link</a:t>
            </a:r>
          </a:p>
          <a:p>
            <a:pPr marL="400050" indent="-400050">
              <a:buFont typeface="+mj-lt"/>
              <a:buAutoNum type="romanUcPeriod"/>
            </a:pPr>
            <a:r>
              <a:rPr lang="en-US" dirty="0"/>
              <a:t>f</a:t>
            </a:r>
            <a:r>
              <a:rPr lang="en-US" dirty="0" smtClean="0"/>
              <a:t>rom_attack: </a:t>
            </a:r>
            <a:r>
              <a:rPr lang="el-GR" dirty="0" smtClean="0"/>
              <a:t>το </a:t>
            </a:r>
            <a:r>
              <a:rPr lang="en-US" dirty="0" smtClean="0"/>
              <a:t>id </a:t>
            </a:r>
            <a:r>
              <a:rPr lang="el-GR" dirty="0" smtClean="0"/>
              <a:t>του </a:t>
            </a:r>
            <a:r>
              <a:rPr lang="en-US" dirty="0" smtClean="0"/>
              <a:t>event</a:t>
            </a:r>
          </a:p>
          <a:p>
            <a:pPr marL="400050" indent="-400050">
              <a:buFont typeface="+mj-lt"/>
              <a:buAutoNum type="romanUcPeriod"/>
            </a:pPr>
            <a:r>
              <a:rPr lang="en-US" dirty="0" smtClean="0"/>
              <a:t>to_city: </a:t>
            </a:r>
            <a:r>
              <a:rPr lang="el-GR" dirty="0" smtClean="0"/>
              <a:t>το </a:t>
            </a:r>
            <a:r>
              <a:rPr lang="en-US" dirty="0" smtClean="0"/>
              <a:t>id </a:t>
            </a:r>
            <a:r>
              <a:rPr lang="el-GR" dirty="0" smtClean="0"/>
              <a:t>της πόλης.</a:t>
            </a:r>
            <a:endParaRPr lang="el-GR" dirty="0"/>
          </a:p>
        </p:txBody>
      </p:sp>
    </p:spTree>
    <p:extLst>
      <p:ext uri="{BB962C8B-B14F-4D97-AF65-F5344CB8AC3E}">
        <p14:creationId xmlns:p14="http://schemas.microsoft.com/office/powerpoint/2010/main" val="3428140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dirty="0" smtClean="0"/>
              <a:t>Αποτελέσματα:</a:t>
            </a:r>
            <a:endParaRPr lang="el-GR" b="1" dirty="0"/>
          </a:p>
        </p:txBody>
      </p:sp>
      <p:sp>
        <p:nvSpPr>
          <p:cNvPr id="3" name="Θέση περιεχομένου 2"/>
          <p:cNvSpPr>
            <a:spLocks noGrp="1"/>
          </p:cNvSpPr>
          <p:nvPr>
            <p:ph idx="1"/>
          </p:nvPr>
        </p:nvSpPr>
        <p:spPr>
          <a:xfrm>
            <a:off x="838201" y="1825625"/>
            <a:ext cx="10997484" cy="4351338"/>
          </a:xfrm>
        </p:spPr>
        <p:txBody>
          <a:bodyPr>
            <a:normAutofit/>
          </a:bodyPr>
          <a:lstStyle/>
          <a:p>
            <a:r>
              <a:rPr lang="el-GR" dirty="0" smtClean="0"/>
              <a:t>Στην παρακάτω εικόνα παρουσιάζονται τα προκαταρτικά αποτελέσματα της προσέγγισης μας .Για να δοκιμάσουμε την προσέγγιση διαλέξαμε να δώσουμε </a:t>
            </a:r>
            <a:r>
              <a:rPr lang="en-US" dirty="0" smtClean="0"/>
              <a:t>links </a:t>
            </a:r>
            <a:r>
              <a:rPr lang="el-GR" dirty="0" smtClean="0"/>
              <a:t>μεταξύ των </a:t>
            </a:r>
            <a:r>
              <a:rPr lang="en-US" dirty="0" smtClean="0"/>
              <a:t>events </a:t>
            </a:r>
            <a:r>
              <a:rPr lang="el-GR" dirty="0" smtClean="0"/>
              <a:t>μόνο όσα </a:t>
            </a:r>
            <a:r>
              <a:rPr lang="en-US" dirty="0" smtClean="0"/>
              <a:t>groups </a:t>
            </a:r>
            <a:r>
              <a:rPr lang="el-GR" dirty="0" smtClean="0"/>
              <a:t>είχαν δημιουργήσει ακριβώς  5 </a:t>
            </a:r>
            <a:r>
              <a:rPr lang="en-US" dirty="0" smtClean="0"/>
              <a:t>events.</a:t>
            </a:r>
            <a:endParaRPr lang="el-GR" dirty="0" smtClean="0"/>
          </a:p>
          <a:p>
            <a:pPr marL="285750" indent="-285750">
              <a:buFont typeface="Arial" panose="020B0604020202020204" pitchFamily="34" charset="0"/>
              <a:buChar char="•"/>
            </a:pPr>
            <a:r>
              <a:rPr lang="el-GR" dirty="0" smtClean="0"/>
              <a:t>Οι κόκκινες γραμμές είναι η σύνδεση μεταξύ πόλης και </a:t>
            </a:r>
            <a:r>
              <a:rPr lang="en-US" dirty="0" smtClean="0"/>
              <a:t>event.</a:t>
            </a:r>
          </a:p>
          <a:p>
            <a:pPr marL="285750" indent="-285750">
              <a:buFont typeface="Arial" panose="020B0604020202020204" pitchFamily="34" charset="0"/>
              <a:buChar char="•"/>
            </a:pPr>
            <a:r>
              <a:rPr lang="el-GR" dirty="0" smtClean="0"/>
              <a:t>Οι πράσινες γραμμές είναι η σύνδεση μεταξύ </a:t>
            </a:r>
            <a:r>
              <a:rPr lang="en-US" dirty="0" smtClean="0"/>
              <a:t>events.</a:t>
            </a:r>
          </a:p>
          <a:p>
            <a:pPr marL="285750" indent="-285750">
              <a:buFont typeface="Arial" panose="020B0604020202020204" pitchFamily="34" charset="0"/>
              <a:buChar char="•"/>
            </a:pPr>
            <a:r>
              <a:rPr lang="el-GR" dirty="0" smtClean="0"/>
              <a:t>Οι επιθέσεις αναπαρίστανται ως κομβόι με ένα εικονίδιο δυο σπαθιών.</a:t>
            </a:r>
          </a:p>
          <a:p>
            <a:pPr marL="285750" indent="-285750">
              <a:buFont typeface="Arial" panose="020B0604020202020204" pitchFamily="34" charset="0"/>
              <a:buChar char="•"/>
            </a:pPr>
            <a:r>
              <a:rPr lang="el-GR" dirty="0"/>
              <a:t>Οι πόλεις </a:t>
            </a:r>
            <a:r>
              <a:rPr lang="el-GR" dirty="0" smtClean="0"/>
              <a:t>αναπαρίστανται </a:t>
            </a:r>
            <a:r>
              <a:rPr lang="el-GR" dirty="0"/>
              <a:t>ως </a:t>
            </a:r>
            <a:r>
              <a:rPr lang="el-GR" dirty="0" smtClean="0"/>
              <a:t>κομβόι </a:t>
            </a:r>
            <a:r>
              <a:rPr lang="el-GR" dirty="0"/>
              <a:t>με ένα </a:t>
            </a:r>
            <a:r>
              <a:rPr lang="el-GR" dirty="0" smtClean="0"/>
              <a:t>εικονίδιο μιας πόλης.</a:t>
            </a:r>
            <a:endParaRPr lang="el-GR" dirty="0"/>
          </a:p>
        </p:txBody>
      </p:sp>
    </p:spTree>
    <p:extLst>
      <p:ext uri="{BB962C8B-B14F-4D97-AF65-F5344CB8AC3E}">
        <p14:creationId xmlns:p14="http://schemas.microsoft.com/office/powerpoint/2010/main" val="2797151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dirty="0" smtClean="0"/>
              <a:t>Αποτελέσματα: Ιεραρχική Απεικόνιση</a:t>
            </a:r>
            <a:endParaRPr lang="el-GR" dirty="0"/>
          </a:p>
        </p:txBody>
      </p:sp>
      <p:pic>
        <p:nvPicPr>
          <p:cNvPr id="5" name="Θέση περιεχομένου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624" y="1825625"/>
            <a:ext cx="6671256" cy="4351338"/>
          </a:xfrm>
        </p:spPr>
      </p:pic>
    </p:spTree>
    <p:extLst>
      <p:ext uri="{BB962C8B-B14F-4D97-AF65-F5344CB8AC3E}">
        <p14:creationId xmlns:p14="http://schemas.microsoft.com/office/powerpoint/2010/main" val="3778749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19241_TF02923944" id="{971B5A59-B5F9-4BFA-8340-B88E469511CE}" vid="{9D6590F3-D85D-4161-B30C-997C5E4D3721}"/>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Καλώς ορίσατε στο PowerPoint(3)</Template>
  <TotalTime>267</TotalTime>
  <Words>857</Words>
  <Application>Microsoft Office PowerPoint</Application>
  <PresentationFormat>Ευρεία οθόνη</PresentationFormat>
  <Paragraphs>77</Paragraphs>
  <Slides>19</Slides>
  <Notes>1</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19</vt:i4>
      </vt:variant>
    </vt:vector>
  </HeadingPairs>
  <TitlesOfParts>
    <vt:vector size="24" baseType="lpstr">
      <vt:lpstr>Arial</vt:lpstr>
      <vt:lpstr>Calibri</vt:lpstr>
      <vt:lpstr>Segoe UI</vt:lpstr>
      <vt:lpstr>Segoe UI Light</vt:lpstr>
      <vt:lpstr>WelcomeDoc</vt:lpstr>
      <vt:lpstr>HY484 Project:Terrorist Networks</vt:lpstr>
      <vt:lpstr>Περιγραφή:</vt:lpstr>
      <vt:lpstr>1)Διαχωρισμός των δεδομένων</vt:lpstr>
      <vt:lpstr>2001_Attacks.csv:</vt:lpstr>
      <vt:lpstr>2001_Cities.csv</vt:lpstr>
      <vt:lpstr>2001Attack_Attack_Connection.csv</vt:lpstr>
      <vt:lpstr>2001City_Attacks_Connection.csv</vt:lpstr>
      <vt:lpstr>Αποτελέσματα:</vt:lpstr>
      <vt:lpstr>Αποτελέσματα: Ιεραρχική Απεικόνιση</vt:lpstr>
      <vt:lpstr>Αποτελέσματα: Ιεραρχική Απεικόνιση</vt:lpstr>
      <vt:lpstr>Αποτελέσματα: Κυκλική Απεικόνιση</vt:lpstr>
      <vt:lpstr>Αποτελέσματα: Κυκλική Απεικόνιση</vt:lpstr>
      <vt:lpstr>Στόχος:</vt:lpstr>
      <vt:lpstr>Ζεύξεις ‘’Αδιαφορίας’’</vt:lpstr>
      <vt:lpstr>Δίκτυα που σχηματίστηκαν:</vt:lpstr>
      <vt:lpstr>Απεικόνιση 2016:</vt:lpstr>
      <vt:lpstr>Μερικά Συμπεράσματα:</vt:lpstr>
      <vt:lpstr>Παρουσίαση του PowerPoint</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HY484 Project:Terrorist Networks</dc:title>
  <dc:creator>admin</dc:creator>
  <cp:keywords/>
  <cp:lastModifiedBy>admin</cp:lastModifiedBy>
  <cp:revision>27</cp:revision>
  <dcterms:created xsi:type="dcterms:W3CDTF">2019-12-15T13:09:06Z</dcterms:created>
  <dcterms:modified xsi:type="dcterms:W3CDTF">2020-01-15T14:29:46Z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