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75" r:id="rId6"/>
    <p:sldId id="276" r:id="rId7"/>
    <p:sldId id="274" r:id="rId8"/>
    <p:sldId id="284" r:id="rId9"/>
    <p:sldId id="285" r:id="rId10"/>
    <p:sldId id="282" r:id="rId11"/>
    <p:sldId id="286" r:id="rId12"/>
    <p:sldId id="279" r:id="rId13"/>
    <p:sldId id="289" r:id="rId14"/>
    <p:sldId id="287" r:id="rId15"/>
    <p:sldId id="280" r:id="rId16"/>
    <p:sldId id="281" r:id="rId17"/>
    <p:sldId id="290" r:id="rId18"/>
    <p:sldId id="292" r:id="rId19"/>
    <p:sldId id="278" r:id="rId20"/>
    <p:sldId id="291" r:id="rId21"/>
    <p:sldId id="260" r:id="rId22"/>
    <p:sldId id="293" r:id="rId23"/>
    <p:sldId id="262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07" autoAdjust="0"/>
  </p:normalViewPr>
  <p:slideViewPr>
    <p:cSldViewPr snapToGrid="0">
      <p:cViewPr varScale="1">
        <p:scale>
          <a:sx n="73" d="100"/>
          <a:sy n="73" d="100"/>
        </p:scale>
        <p:origin x="3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F0A53-5CFD-4800-8CA2-208BE888A796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E6640-0EBC-4A01-BCC2-A9554F239E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7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deadlock-starvation-and-livelock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task-and-thread-in-c-sharp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task-and-thread-in-c-sharp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eadlock-starvation-and-livelock/" TargetMode="External"/><Relationship Id="rId3" Type="http://schemas.openxmlformats.org/officeDocument/2006/relationships/hyperlink" Target="https://docs.microsoft.com/pl-pl/dotnet/csharp/programming-guide/concepts/async/" TargetMode="External"/><Relationship Id="rId7" Type="http://schemas.openxmlformats.org/officeDocument/2006/relationships/hyperlink" Target="http://www.pzielinski.com/?p=998" TargetMode="External"/><Relationship Id="rId2" Type="http://schemas.openxmlformats.org/officeDocument/2006/relationships/hyperlink" Target="https://foreverframe.net/czy-wspolbieznosc-to-rownoleglo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article/task-and-thread-in-c-sharp/" TargetMode="External"/><Relationship Id="rId5" Type="http://schemas.openxmlformats.org/officeDocument/2006/relationships/hyperlink" Target="https://blog.stephencleary.com/2012/07/dont-block-on-async-code.html" TargetMode="External"/><Relationship Id="rId4" Type="http://schemas.openxmlformats.org/officeDocument/2006/relationships/hyperlink" Target="https://docs.microsoft.com/en-us/dotnet/standard/collections/thread-saf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everframe.net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everframe.net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0405-507B-4A8E-8B65-CB8B2B7A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pl-PL" dirty="0"/>
              <a:t>Wstęp do asynchroniczności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4A487-A04D-4C97-8C71-B1C3E31A4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dirty="0"/>
              <a:t>Paweł Klima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E29A-5FF3-4AFD-B74F-5F2926C0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3F90-607E-41AD-9561-14221566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6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0BB-9BCE-43EA-B3A0-4262731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Pojęcia powiązane – Zakleszczenie (deadlock)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3251-CFD6-426D-A808-5544CE9E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r>
              <a:rPr lang="pl-PL" dirty="0"/>
              <a:t>sytuacja, w której 2 lub więcej procesów/wątków czeka na siebie nawzajem, więc żadne nie może się zakończyć</a:t>
            </a:r>
          </a:p>
          <a:p>
            <a:r>
              <a:rPr lang="pl-PL" dirty="0"/>
              <a:t>najczęściej wynika z błędnego mechanizmu blokowania</a:t>
            </a:r>
          </a:p>
          <a:p>
            <a:r>
              <a:rPr lang="pl-PL" dirty="0"/>
              <a:t>stan wątków jest niezmienny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E15-554A-494C-AE60-F162329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565D-3C0F-41FD-9C04-E944450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0BB-9BCE-43EA-B3A0-4262731A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dirty="0"/>
              <a:t>Pojęcia powiązane – Zagłodzenie (Starvation)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3251-CFD6-426D-A808-5544CE9E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r>
              <a:rPr lang="pl-PL" dirty="0"/>
              <a:t>stan kiedy ’zachłanne’ procesy lub wątki zajmują cały dostęp do procesora lub zasobu (blokując go), co doprowadza do sytualcji, w której że niektóre porcecy nigdy nie zostają obsłużone</a:t>
            </a:r>
          </a:p>
          <a:p>
            <a:r>
              <a:rPr lang="pl-PL" dirty="0"/>
              <a:t>najczęściej z powodu niewłaściwej pracy algorytmu szeregowania lub nadmiernego obciążenia systemu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E15-554A-494C-AE60-F162329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565D-3C0F-41FD-9C04-E944450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2A7-18C6-4B30-B611-E959E403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Pojęcia powiązane – LiveLock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E77F-23DF-4DF1-AC4B-2F1AE301A8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szczególny przypadek zagłodzenia </a:t>
            </a:r>
          </a:p>
          <a:p>
            <a:r>
              <a:rPr lang="pl-PL" dirty="0"/>
              <a:t>stan kiedy 2 lub więcej procesów wpadają w cykl wykonywania tych samych operacji</a:t>
            </a:r>
          </a:p>
          <a:p>
            <a:r>
              <a:rPr lang="pl-PL" dirty="0"/>
              <a:t>efekt podobny do zakleszczenia z tą różnicą, że procesy zmieniają swoje stany 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A4D-C88D-4B47-9E36-AAC8D9A1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63D-72B6-4383-B84A-98FAD840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93A55-FDAC-4910-9AB6-7EBB9D0A2729}"/>
              </a:ext>
            </a:extLst>
          </p:cNvPr>
          <p:cNvSpPr txBox="1"/>
          <p:nvPr/>
        </p:nvSpPr>
        <p:spPr>
          <a:xfrm>
            <a:off x="6094412" y="5289012"/>
            <a:ext cx="4190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źródło: </a:t>
            </a:r>
            <a:r>
              <a:rPr lang="pl-PL" sz="1050" dirty="0">
                <a:hlinkClick r:id="rId2"/>
              </a:rPr>
              <a:t>https://www.geeksforgeeks.org/deadlock-starvation-and-livelock/</a:t>
            </a:r>
            <a:endParaRPr lang="pl-PL" sz="1050" dirty="0"/>
          </a:p>
        </p:txBody>
      </p:sp>
      <p:pic>
        <p:nvPicPr>
          <p:cNvPr id="1032" name="Picture 8" descr="https://media.geeksforgeeks.org/wp-content/uploads/aaa-1.png">
            <a:extLst>
              <a:ext uri="{FF2B5EF4-FFF2-40B4-BE49-F238E27FC236}">
                <a16:creationId xmlns:a16="http://schemas.microsoft.com/office/drawing/2014/main" id="{2E71985B-7F0C-4935-8A41-F8D671F75D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97088"/>
            <a:ext cx="3810532" cy="2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1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A54C-D888-4987-A357-EF31D0A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pojęcia powiązane – operacje powiązane z Wej-wyj (i/O bound) i powiązane z obliczeniem (Computed bound)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304A2C-5918-4595-B046-E28982A1B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I/O Bound</a:t>
            </a:r>
          </a:p>
          <a:p>
            <a:r>
              <a:rPr lang="pl-PL" dirty="0"/>
              <a:t>większość czasu oczekujemy na zdarzenie (pobieranie ze strumienia, wypisywanie na konsoli)</a:t>
            </a:r>
          </a:p>
          <a:p>
            <a:r>
              <a:rPr lang="pl-PL" dirty="0"/>
              <a:t>mogą, choć nie musza, obejmować dane wyjściowe lub wejściowe</a:t>
            </a:r>
          </a:p>
          <a:p>
            <a:r>
              <a:rPr lang="pl-PL" dirty="0"/>
              <a:t>przykłady: Console.ReadLine(), Thread.Sleep()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2C03B0-578D-46EE-8FAF-EDD7369FE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Computed Bound</a:t>
            </a:r>
          </a:p>
          <a:p>
            <a:r>
              <a:rPr lang="pl-PL" dirty="0"/>
              <a:t>większość czsu zajmuje działanie na procesorze</a:t>
            </a:r>
          </a:p>
          <a:p>
            <a:r>
              <a:rPr lang="pl-PL" dirty="0"/>
              <a:t>np. algorytmy, obliczenia, heurystyki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9673-94C6-4B17-A79A-CB738774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BE02-B2A4-4074-9A0E-675C909B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2A7-18C6-4B30-B611-E959E403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wątek (Thread)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E77F-23DF-4DF1-AC4B-2F1AE301A8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niezależna ścieżka wywołania części programu</a:t>
            </a:r>
          </a:p>
          <a:p>
            <a:r>
              <a:rPr lang="pl-PL" dirty="0"/>
              <a:t>narzędzie niskiego poziomu</a:t>
            </a:r>
          </a:p>
          <a:p>
            <a:r>
              <a:rPr lang="pl-PL" dirty="0"/>
              <a:t>bardzo kosztowy w utworzeniu</a:t>
            </a:r>
          </a:p>
          <a:p>
            <a:r>
              <a:rPr lang="pl-PL" dirty="0"/>
              <a:t>raz zakończony nie może być ponownie uruchomiony</a:t>
            </a:r>
          </a:p>
          <a:p>
            <a:r>
              <a:rPr lang="pl-PL" dirty="0"/>
              <a:t>typ wykonywania: zawsze </a:t>
            </a:r>
            <a:r>
              <a:rPr lang="pl-PL" b="1" dirty="0"/>
              <a:t>wątek aktywny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A4D-C88D-4B47-9E36-AAC8D9A1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63D-72B6-4383-B84A-98FAD840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Task And Thread In C#">
            <a:extLst>
              <a:ext uri="{FF2B5EF4-FFF2-40B4-BE49-F238E27FC236}">
                <a16:creationId xmlns:a16="http://schemas.microsoft.com/office/drawing/2014/main" id="{FD745EEC-98F2-48F2-8914-FD683CD30D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38105"/>
            <a:ext cx="4875213" cy="23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93A55-FDAC-4910-9AB6-7EBB9D0A2729}"/>
              </a:ext>
            </a:extLst>
          </p:cNvPr>
          <p:cNvSpPr txBox="1"/>
          <p:nvPr/>
        </p:nvSpPr>
        <p:spPr>
          <a:xfrm>
            <a:off x="6094412" y="5289012"/>
            <a:ext cx="4241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źródło: </a:t>
            </a:r>
            <a:r>
              <a:rPr lang="pl-PL" sz="1050" dirty="0">
                <a:hlinkClick r:id="rId3"/>
              </a:rPr>
              <a:t>https://www.c-sharpcorner.com/article/task-and-thread-in-c-sharp/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333027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2A7-18C6-4B30-B611-E959E40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l-PL"/>
              <a:t>Pula wątków (Thread Pool)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E77F-23DF-4DF1-AC4B-2F1AE301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abstrakcja opakowana wokół wątków </a:t>
            </a:r>
          </a:p>
          <a:p>
            <a:r>
              <a:rPr lang="pl-PL" dirty="0"/>
              <a:t>re-używalność wątków – eliminacja czasu alokacji zasobów nowego wątku</a:t>
            </a:r>
          </a:p>
          <a:p>
            <a:r>
              <a:rPr lang="pl-PL" dirty="0"/>
              <a:t>prewencja nadsubskrybcji wątków</a:t>
            </a:r>
          </a:p>
          <a:p>
            <a:r>
              <a:rPr lang="pl-PL" dirty="0"/>
              <a:t>wątki w puli wątków działają w trybie </a:t>
            </a:r>
            <a:r>
              <a:rPr lang="pl-PL" b="1" dirty="0"/>
              <a:t>w tle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A4D-C88D-4B47-9E36-AAC8D9A1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63D-72B6-4383-B84A-98FAD840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3A20F0-7EFB-4742-A5F0-A8F11795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(Task)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C74ADA-4134-4399-8777-C24D8CAEC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abstrakcja wysokiego poziomu</a:t>
            </a:r>
          </a:p>
          <a:p>
            <a:r>
              <a:rPr lang="pl-PL" dirty="0"/>
              <a:t>reprezentuje zadanie, które należy zrobić </a:t>
            </a:r>
          </a:p>
          <a:p>
            <a:r>
              <a:rPr lang="pl-PL" dirty="0"/>
              <a:t>dostępny od .NET Framework  4.0</a:t>
            </a:r>
          </a:p>
          <a:p>
            <a:r>
              <a:rPr lang="pl-PL" dirty="0"/>
              <a:t>maszyna stanu</a:t>
            </a:r>
          </a:p>
          <a:p>
            <a:r>
              <a:rPr lang="pl-PL" dirty="0"/>
              <a:t>zaledwie </a:t>
            </a:r>
            <a:r>
              <a:rPr lang="pl-PL" b="1" dirty="0"/>
              <a:t>obietnica</a:t>
            </a:r>
            <a:r>
              <a:rPr lang="pl-PL" dirty="0"/>
              <a:t>, że będzie wywołane asynchronicznie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F110-883B-4C02-9D1C-5D3FA54A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26A3-5EA9-48C5-BC6E-71960106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2" name="Picture 4" descr="Task And Thread In C#">
            <a:extLst>
              <a:ext uri="{FF2B5EF4-FFF2-40B4-BE49-F238E27FC236}">
                <a16:creationId xmlns:a16="http://schemas.microsoft.com/office/drawing/2014/main" id="{73524333-1F95-45F6-9B33-55E007BD48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06" y="2786856"/>
            <a:ext cx="38862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8B3F69-CCD9-4930-B534-CA16DAC6E11A}"/>
              </a:ext>
            </a:extLst>
          </p:cNvPr>
          <p:cNvSpPr txBox="1"/>
          <p:nvPr/>
        </p:nvSpPr>
        <p:spPr>
          <a:xfrm>
            <a:off x="6666706" y="5314636"/>
            <a:ext cx="4241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źródło: </a:t>
            </a:r>
            <a:r>
              <a:rPr lang="pl-PL" sz="1050" dirty="0">
                <a:hlinkClick r:id="rId3"/>
              </a:rPr>
              <a:t>https://www.c-sharpcorner.com/article/task-and-thread-in-c-sharp/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33205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10363-39A3-4FBF-B3D1-BF9BD9F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(Task)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ED64BF-39AB-4E56-AF5E-9AC43D82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Taski można podzielić na </a:t>
            </a:r>
          </a:p>
          <a:p>
            <a:pPr lvl="1"/>
            <a:r>
              <a:rPr lang="pl-PL" dirty="0"/>
              <a:t>zimne – inicjalizacja bez wystartowania</a:t>
            </a:r>
          </a:p>
          <a:p>
            <a:pPr lvl="1"/>
            <a:r>
              <a:rPr lang="pl-PL" dirty="0"/>
              <a:t>gorące – inicjalizacja z rozpoczęciem wywołania</a:t>
            </a:r>
          </a:p>
          <a:p>
            <a:pPr lvl="2"/>
            <a:r>
              <a:rPr lang="pl-PL" dirty="0"/>
              <a:t>await</a:t>
            </a:r>
          </a:p>
          <a:p>
            <a:pPr lvl="2"/>
            <a:r>
              <a:rPr lang="pl-PL" dirty="0"/>
              <a:t>materializacja (np. ToList())</a:t>
            </a:r>
          </a:p>
          <a:p>
            <a:pPr lvl="2"/>
            <a:r>
              <a:rPr lang="pl-PL" dirty="0"/>
              <a:t>Task.Run() / Task.Factory.StartNew()</a:t>
            </a:r>
          </a:p>
          <a:p>
            <a:pPr lvl="2"/>
            <a:r>
              <a:rPr lang="pl-PL" dirty="0"/>
              <a:t>Task.Start()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CE5F-26A0-4B53-92CF-9C6F7AB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DD52-2E3C-4096-9DCF-DC3FD71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10363-39A3-4FBF-B3D1-BF9BD9F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(Task)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ED64BF-39AB-4E56-AF5E-9AC43D82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wiele taski można odpalać w trybie *</a:t>
            </a:r>
          </a:p>
          <a:p>
            <a:pPr lvl="1"/>
            <a:r>
              <a:rPr lang="pl-PL" dirty="0"/>
              <a:t>sekwencyjnym </a:t>
            </a:r>
          </a:p>
          <a:p>
            <a:pPr lvl="1"/>
            <a:r>
              <a:rPr lang="pl-PL" dirty="0"/>
              <a:t>konkurencji (WhenAny())</a:t>
            </a:r>
          </a:p>
          <a:p>
            <a:pPr lvl="1"/>
            <a:r>
              <a:rPr lang="pl-PL" dirty="0"/>
              <a:t>zespołowym (WhenAll())</a:t>
            </a:r>
          </a:p>
          <a:p>
            <a:pPr lvl="1"/>
            <a:endParaRPr lang="pl-P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CE5F-26A0-4B53-92CF-9C6F7AB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DD52-2E3C-4096-9DCF-DC3FD71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6AB6-08AF-47FB-B621-ED407771A019}"/>
              </a:ext>
            </a:extLst>
          </p:cNvPr>
          <p:cNvSpPr txBox="1"/>
          <p:nvPr/>
        </p:nvSpPr>
        <p:spPr>
          <a:xfrm>
            <a:off x="8466767" y="5575497"/>
            <a:ext cx="25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* nazwy wymyślone przez autora</a:t>
            </a:r>
          </a:p>
        </p:txBody>
      </p:sp>
    </p:spTree>
    <p:extLst>
      <p:ext uri="{BB962C8B-B14F-4D97-AF65-F5344CB8AC3E}">
        <p14:creationId xmlns:p14="http://schemas.microsoft.com/office/powerpoint/2010/main" val="303919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FB02-5A2A-44D4-AD07-3479BC5E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Cancellation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CBD4-B1D1-45DF-8106-EE761812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mechanizm umożliwiający łatwą obsługe anulowania zadań</a:t>
            </a:r>
          </a:p>
          <a:p>
            <a:r>
              <a:rPr lang="pl-PL" dirty="0"/>
              <a:t>instancja CancellationTokenSource – zmienna Token </a:t>
            </a:r>
          </a:p>
          <a:p>
            <a:r>
              <a:rPr lang="pl-PL" dirty="0"/>
              <a:t>tokenowi można ustalić czas świeżości </a:t>
            </a:r>
          </a:p>
          <a:p>
            <a:r>
              <a:rPr lang="pl-PL" dirty="0"/>
              <a:t>należy przekazać podczas inicjalizacji taska </a:t>
            </a:r>
          </a:p>
          <a:p>
            <a:r>
              <a:rPr lang="pl-PL" dirty="0"/>
              <a:t>anulowany token ustawia wszystkie zadania zarejestrowane na anulowane</a:t>
            </a:r>
          </a:p>
          <a:p>
            <a:r>
              <a:rPr lang="pl-PL" dirty="0"/>
              <a:t>tokeny można łączyć</a:t>
            </a:r>
          </a:p>
          <a:p>
            <a:r>
              <a:rPr lang="pl-PL" dirty="0"/>
              <a:t>bez tokenów </a:t>
            </a:r>
            <a:r>
              <a:rPr lang="pl-PL" b="1" dirty="0"/>
              <a:t>nie mamy </a:t>
            </a:r>
            <a:r>
              <a:rPr lang="pl-PL" dirty="0"/>
              <a:t>możliwości zatrzymać taska, który zaczął się wykonywać</a:t>
            </a:r>
          </a:p>
          <a:p>
            <a:r>
              <a:rPr lang="pl-PL" dirty="0"/>
              <a:t>CancellationTokenSorce implementuje IDisposable – </a:t>
            </a:r>
            <a:r>
              <a:rPr lang="pl-PL" b="1" dirty="0"/>
              <a:t>trzeba go zwalniać!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6818-090A-4203-A83B-62CCA3DF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E4BC-DA86-424C-B3F2-A4E74694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A1CF-6939-45B3-8D05-E3CF8F6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F281-D0E7-45B3-ACCB-7E4E99C5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Pojęcia powiązane</a:t>
            </a:r>
          </a:p>
          <a:p>
            <a:r>
              <a:rPr lang="pl-PL" dirty="0"/>
              <a:t>Konstrukty języka C# </a:t>
            </a:r>
          </a:p>
          <a:p>
            <a:pPr lvl="1"/>
            <a:r>
              <a:rPr lang="pl-PL" dirty="0"/>
              <a:t>Thread</a:t>
            </a:r>
          </a:p>
          <a:p>
            <a:pPr lvl="1"/>
            <a:r>
              <a:rPr lang="pl-PL" dirty="0"/>
              <a:t>ThreadPool</a:t>
            </a:r>
          </a:p>
          <a:p>
            <a:pPr lvl="1"/>
            <a:r>
              <a:rPr lang="pl-PL" dirty="0"/>
              <a:t>Task</a:t>
            </a:r>
          </a:p>
          <a:p>
            <a:pPr lvl="1"/>
            <a:r>
              <a:rPr lang="pl-PL" dirty="0"/>
              <a:t>CalcellationToken</a:t>
            </a:r>
          </a:p>
          <a:p>
            <a:pPr lvl="1"/>
            <a:r>
              <a:rPr lang="pl-PL" dirty="0"/>
              <a:t>Threadsafe Collections</a:t>
            </a:r>
          </a:p>
          <a:p>
            <a:r>
              <a:rPr lang="pl-PL" dirty="0"/>
              <a:t>Dobre praktyki</a:t>
            </a:r>
          </a:p>
          <a:p>
            <a:r>
              <a:rPr lang="pl-PL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7103-FC3F-457F-AC59-5CEEB91D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1DC7-606E-4D26-9E79-8C57861F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0A24-C613-4DD1-9F33-E069AEEE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 bezpieczne wątkowo (Thread Safe Collection)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2ACC-DE37-4D3B-AF50-0B656166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System.Collections.Concurrent </a:t>
            </a:r>
            <a:r>
              <a:rPr lang="pl-PL" i="1" dirty="0"/>
              <a:t>(ConcurrentBag, ConcurrentDictionary, ConcurrentStack, ConcurrentQueue)</a:t>
            </a:r>
          </a:p>
          <a:p>
            <a:r>
              <a:rPr lang="pl-PL" dirty="0"/>
              <a:t>nie wymagają zakładanie blokad</a:t>
            </a:r>
          </a:p>
          <a:p>
            <a:r>
              <a:rPr lang="pl-PL" dirty="0"/>
              <a:t>posiadają bezpieczne wątkowo metody odczytu i zapisu</a:t>
            </a:r>
          </a:p>
          <a:p>
            <a:r>
              <a:rPr lang="pl-PL" dirty="0"/>
              <a:t>przydatne jako cache aplikacji lub konfiguracja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BA76-1193-4B47-AE2E-AA945CB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E69A3-FC20-4907-AAF6-B84200B7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0416-CF00-4C68-B9DF-DAE68A6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 praktyki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0E2E-1E9B-494C-9AC9-DFF2B8F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używać asynchronicznych wywołań tylko wtedy, gdy jest to konieczne</a:t>
            </a:r>
          </a:p>
          <a:p>
            <a:r>
              <a:rPr lang="pl-PL" dirty="0"/>
              <a:t>CancellationTokenSource(milisec)</a:t>
            </a:r>
          </a:p>
          <a:p>
            <a:pPr lvl="1"/>
            <a:r>
              <a:rPr lang="pl-PL" dirty="0"/>
              <a:t>CancellationTokenSource.CreateLinkedTokenSource(token) </a:t>
            </a:r>
          </a:p>
          <a:p>
            <a:r>
              <a:rPr lang="pl-PL" dirty="0"/>
              <a:t>unikać blokad, a gdy nie można używać jak najniżej się da</a:t>
            </a:r>
          </a:p>
          <a:p>
            <a:r>
              <a:rPr lang="pl-PL" dirty="0"/>
              <a:t>używać struktur danych ’Thread Safe’: </a:t>
            </a:r>
            <a:r>
              <a:rPr lang="pl-PL" i="1" dirty="0"/>
              <a:t>ConcurrateDictionary, ConcurrateQueue, ConcurrateStack, itp.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BD11-E914-497C-B156-F5D2816F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DE3C-39DD-4EF0-88CD-EB4E90EA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EAE-A350-4247-940F-44286E94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9E63-90AB-4D46-B2FF-0AEC40C0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552BA6-6899-4D54-99AF-C086EA6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785812"/>
            <a:ext cx="43148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77D5-F913-4EA9-94BA-55B241E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682751"/>
          </a:xfrm>
        </p:spPr>
        <p:txBody>
          <a:bodyPr/>
          <a:lstStyle/>
          <a:p>
            <a:r>
              <a:rPr lang="pl-PL" dirty="0"/>
              <a:t>Demo</a:t>
            </a:r>
          </a:p>
        </p:txBody>
      </p:sp>
      <p:pic>
        <p:nvPicPr>
          <p:cNvPr id="1028" name="Picture 4" descr="https://i.imgflip.com/2rk14d.jpg">
            <a:extLst>
              <a:ext uri="{FF2B5EF4-FFF2-40B4-BE49-F238E27FC236}">
                <a16:creationId xmlns:a16="http://schemas.microsoft.com/office/drawing/2014/main" id="{27A4BF43-CA65-410F-B029-72E3E28922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6256" y="815181"/>
            <a:ext cx="49911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D119-B8D7-4E2C-8543-DC1FC7D5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7A35-CBA2-4F87-9D98-D8C21677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898F-B9F7-4B84-8228-8C2709EB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+mn-lt"/>
              </a:rPr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4F8B-7AD6-4E3C-BBDC-561C4698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Joseph Albahari, Ben Albahari „C# 7 w pigułce” Wydanie VII</a:t>
            </a:r>
          </a:p>
          <a:p>
            <a:r>
              <a:rPr lang="pl-PL" dirty="0">
                <a:hlinkClick r:id="rId2"/>
              </a:rPr>
              <a:t>https://foreverframe.net/czy-wspolbieznosc-to-rownoleglosc/</a:t>
            </a:r>
            <a:endParaRPr lang="pl-PL" dirty="0"/>
          </a:p>
          <a:p>
            <a:r>
              <a:rPr lang="pl-PL" dirty="0">
                <a:hlinkClick r:id="rId3"/>
              </a:rPr>
              <a:t>https://docs.microsoft.com/pl-pl/dotnet/csharp/programming-guide/concepts/async/</a:t>
            </a:r>
            <a:endParaRPr lang="pl-PL" dirty="0">
              <a:hlinkClick r:id="rId4"/>
            </a:endParaRPr>
          </a:p>
          <a:p>
            <a:r>
              <a:rPr lang="pl-PL" dirty="0">
                <a:hlinkClick r:id="rId4"/>
              </a:rPr>
              <a:t>https://docs.microsoft.com/en-us/dotnet/standard/collections/thread-safe/</a:t>
            </a:r>
            <a:endParaRPr lang="pl-PL" dirty="0"/>
          </a:p>
          <a:p>
            <a:r>
              <a:rPr lang="pl-PL" dirty="0">
                <a:hlinkClick r:id="rId5"/>
              </a:rPr>
              <a:t>https://blog.stephencleary.com/2012/07/dont-block-on-async-code.html</a:t>
            </a:r>
            <a:endParaRPr lang="pl-PL" dirty="0"/>
          </a:p>
          <a:p>
            <a:r>
              <a:rPr lang="pl-PL" dirty="0">
                <a:hlinkClick r:id="rId6"/>
              </a:rPr>
              <a:t>https://www.c-sharpcorner.com/article/task-and-thread-in-c-sharp/</a:t>
            </a:r>
            <a:endParaRPr lang="pl-PL" dirty="0"/>
          </a:p>
          <a:p>
            <a:r>
              <a:rPr lang="pl-PL" dirty="0">
                <a:hlinkClick r:id="rId7"/>
              </a:rPr>
              <a:t>http://www.pzielinski.com/?p=998</a:t>
            </a:r>
            <a:endParaRPr lang="pl-PL" dirty="0"/>
          </a:p>
          <a:p>
            <a:r>
              <a:rPr lang="pl-PL" dirty="0">
                <a:hlinkClick r:id="rId8"/>
              </a:rPr>
              <a:t>https://www.geeksforgeeks.org/deadlock-starvation-and-livelock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DB34-7E01-4F9F-9982-AE8706D7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9248-8EF0-44DB-BA44-E2F7BDE8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2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6593-99A4-4B67-8CFC-1AC75475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Pojęcia powiązane - Synchroniczność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7974-B740-4134-8B68-D8D7413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Wykonanie pracy przed przekazaniem sterowanie</a:t>
            </a:r>
          </a:p>
          <a:p>
            <a:r>
              <a:rPr lang="pl-PL" dirty="0"/>
              <a:t>metody blokujące</a:t>
            </a:r>
          </a:p>
          <a:p>
            <a:r>
              <a:rPr lang="pl-PL" dirty="0"/>
              <a:t>przykłady: List.Add(), Console.WriteLine(), Thread.Sleep()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B896-DCA2-41FA-B9E3-2B84945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B8B7-4F13-4426-AE80-E404C98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6593-99A4-4B67-8CFC-1AC75475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Pojęcia powiązane - Asynchroniczność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7974-B740-4134-8B68-D8D7413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Wykonanie pracy po przekazaniu sterowanie</a:t>
            </a:r>
          </a:p>
          <a:p>
            <a:r>
              <a:rPr lang="pl-PL" dirty="0"/>
              <a:t>metody nieblokujące</a:t>
            </a:r>
          </a:p>
          <a:p>
            <a:r>
              <a:rPr lang="pl-PL" dirty="0"/>
              <a:t>przykłady: Thread.Start(), Task.Run()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B896-DCA2-41FA-B9E3-2B84945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B8B7-4F13-4426-AE80-E404C98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B6593-99A4-4B67-8CFC-1AC7547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47337" cy="1478570"/>
          </a:xfrm>
        </p:spPr>
        <p:txBody>
          <a:bodyPr>
            <a:normAutofit/>
          </a:bodyPr>
          <a:lstStyle/>
          <a:p>
            <a:r>
              <a:rPr lang="pl-PL" sz="3200" dirty="0"/>
              <a:t>Pojęcia powiązane – Współbierzność i Równoległość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7974-B740-4134-8B68-D8D74130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2988"/>
            <a:ext cx="4459287" cy="3965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dirty="0"/>
              <a:t>Współbierzność</a:t>
            </a:r>
          </a:p>
          <a:p>
            <a:r>
              <a:rPr lang="pl-PL" sz="2000" dirty="0"/>
              <a:t>wykonywanie wielu operacji przez 1 procesor, każde podejedynczo </a:t>
            </a:r>
          </a:p>
          <a:p>
            <a:r>
              <a:rPr lang="pl-PL" sz="2000" dirty="0"/>
              <a:t>architektura jedno-rdzeniowa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Równoległość</a:t>
            </a:r>
          </a:p>
          <a:p>
            <a:r>
              <a:rPr lang="pl-PL" sz="2000" dirty="0"/>
              <a:t>wiele operacji obsługiwanych przez wiele procesorów w tym samym czasie, ale dalej każde pojedynczo</a:t>
            </a:r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F6043-B00D-4D54-9F0F-7E0AF89C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36" y="1989780"/>
            <a:ext cx="5902243" cy="1475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B896-DCA2-41FA-B9E3-2B84945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404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50"/>
              <a:t>7-11-2019</a:t>
            </a:r>
            <a:endParaRPr lang="en-US" sz="10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B8B7-4F13-4426-AE80-E404C98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 smtClean="0"/>
              <a:pPr>
                <a:spcAft>
                  <a:spcPts val="600"/>
                </a:spcAft>
              </a:pPr>
              <a:t>5</a:t>
            </a:fld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E22F0-76C5-4020-9711-7DED0CDC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408" y="4264645"/>
            <a:ext cx="5951580" cy="1487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BC69B4-67D4-4D1D-A8E1-7892E055F331}"/>
              </a:ext>
            </a:extLst>
          </p:cNvPr>
          <p:cNvSpPr txBox="1"/>
          <p:nvPr/>
        </p:nvSpPr>
        <p:spPr>
          <a:xfrm>
            <a:off x="7380720" y="6080289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źródło: </a:t>
            </a:r>
            <a:r>
              <a:rPr lang="pl-PL" sz="1050" dirty="0">
                <a:hlinkClick r:id="rId6"/>
              </a:rPr>
              <a:t>https://foreverframe.net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93809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B6593-99A4-4B67-8CFC-1AC7547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01377" cy="1478570"/>
          </a:xfrm>
        </p:spPr>
        <p:txBody>
          <a:bodyPr>
            <a:normAutofit/>
          </a:bodyPr>
          <a:lstStyle/>
          <a:p>
            <a:r>
              <a:rPr lang="pl-PL" sz="3200" dirty="0"/>
              <a:t>Współbierzność i równoległość w skrócie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7974-B740-4134-8B68-D8D74130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26126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i="1" dirty="0"/>
              <a:t>„</a:t>
            </a:r>
            <a:r>
              <a:rPr lang="en-US" sz="2000" b="1" i="1" dirty="0"/>
              <a:t>Concurrency is about dealing with lots of things at once. </a:t>
            </a:r>
            <a:endParaRPr lang="pl-PL" sz="2000" b="1" i="1" dirty="0"/>
          </a:p>
          <a:p>
            <a:pPr marL="0" indent="0">
              <a:buNone/>
            </a:pPr>
            <a:r>
              <a:rPr lang="en-US" sz="2000" b="1" i="1" dirty="0"/>
              <a:t>Parallelism is about doing lots of things at once.</a:t>
            </a:r>
            <a:r>
              <a:rPr lang="pl-PL" sz="2000" b="1" i="1" dirty="0"/>
              <a:t>”</a:t>
            </a:r>
          </a:p>
          <a:p>
            <a:pPr marL="0" indent="0" algn="r">
              <a:buNone/>
            </a:pPr>
            <a:r>
              <a:rPr lang="pl-PL" sz="2000" b="1" i="1" dirty="0"/>
              <a:t>-Rob Pike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F4595-AF31-4A1D-8E55-DDD10FDDC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80" y="2185988"/>
            <a:ext cx="4687610" cy="24962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B896-DCA2-41FA-B9E3-2B84945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404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50"/>
              <a:t>7-11-2019</a:t>
            </a:r>
            <a:endParaRPr lang="en-US" sz="10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B8B7-4F13-4426-AE80-E404C98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 smtClean="0"/>
              <a:pPr>
                <a:spcAft>
                  <a:spcPts val="600"/>
                </a:spcAft>
              </a:pPr>
              <a:t>6</a:t>
            </a:fld>
            <a:endParaRPr lang="en-US" sz="10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A77BAC-7BF0-4FE6-996D-FA9CB1926472}"/>
              </a:ext>
            </a:extLst>
          </p:cNvPr>
          <p:cNvSpPr txBox="1"/>
          <p:nvPr/>
        </p:nvSpPr>
        <p:spPr>
          <a:xfrm>
            <a:off x="7150995" y="4707815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źródło: </a:t>
            </a:r>
            <a:r>
              <a:rPr lang="pl-PL" sz="1050" dirty="0">
                <a:hlinkClick r:id="rId5"/>
              </a:rPr>
              <a:t>https://foreverframe.net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353131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AF7C-4AD0-4E1F-8F42-0A1DCA39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śniadanie!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FDCE-FBF7-4B09-95BB-D2F9ACEB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zrobić kawe lub herbate</a:t>
            </a:r>
          </a:p>
          <a:p>
            <a:r>
              <a:rPr lang="pl-PL" dirty="0"/>
              <a:t>podgrzać patelnie i usmażyć jajka</a:t>
            </a:r>
          </a:p>
          <a:p>
            <a:r>
              <a:rPr lang="pl-PL" dirty="0"/>
              <a:t>wrzucić tosty do tostera</a:t>
            </a:r>
          </a:p>
          <a:p>
            <a:r>
              <a:rPr lang="pl-PL" dirty="0"/>
              <a:t>posmarować tosty masłem</a:t>
            </a:r>
          </a:p>
          <a:p>
            <a:r>
              <a:rPr lang="pl-PL" dirty="0"/>
              <a:t>podać wszystko na talerzu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6150-5EE8-498D-B61D-40314CF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B506-282A-4F57-8CEC-D6A2615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0BB-9BCE-43EA-B3A0-4262731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Pojęcia powiązane – wywłaszczenie i blokowanie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3251-CFD6-426D-A808-5544CE9EE4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Wywłaszczenie</a:t>
            </a:r>
          </a:p>
          <a:p>
            <a:r>
              <a:rPr lang="pl-PL" dirty="0"/>
              <a:t>mechanizm który używa procesor by przełączać swój kontekst by obsługiwać różne wątki lub procesy</a:t>
            </a:r>
          </a:p>
          <a:p>
            <a:r>
              <a:rPr lang="pl-PL" dirty="0"/>
              <a:t>prewencja zawieszenie całego systemu w przypadku, gdy jeden z jego procesów nie odpowiada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96DD8-98AD-4975-8D34-2C6E10578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Blokowanie</a:t>
            </a:r>
          </a:p>
          <a:p>
            <a:r>
              <a:rPr lang="pl-PL" dirty="0"/>
              <a:t>mechanizm służący zapobieganiu konfliktów przy dostępie do zasobu</a:t>
            </a:r>
          </a:p>
          <a:p>
            <a:r>
              <a:rPr lang="pl-PL" dirty="0"/>
              <a:t>ograniczany dostęp do zasobów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E15-554A-494C-AE60-F162329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565D-3C0F-41FD-9C04-E944450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0BB-9BCE-43EA-B3A0-4262731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blokowanie w c#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96DD8-98AD-4975-8D34-2C6E1057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249486"/>
            <a:ext cx="9905998" cy="3541714"/>
          </a:xfrm>
        </p:spPr>
        <p:txBody>
          <a:bodyPr>
            <a:normAutofit/>
          </a:bodyPr>
          <a:lstStyle/>
          <a:p>
            <a:r>
              <a:rPr lang="pl-PL" dirty="0"/>
              <a:t>blokowanie wykluczające</a:t>
            </a:r>
          </a:p>
          <a:p>
            <a:pPr lvl="1"/>
            <a:r>
              <a:rPr lang="pl-PL" dirty="0"/>
              <a:t>całkowia blokada zasobu przez 1 wątek w danym czasie</a:t>
            </a:r>
          </a:p>
          <a:p>
            <a:pPr lvl="1"/>
            <a:r>
              <a:rPr lang="pl-PL" dirty="0"/>
              <a:t>przykłady: lock (Monitor.Enter, Monitor.Exit), Mutex, SpinLock</a:t>
            </a:r>
          </a:p>
          <a:p>
            <a:r>
              <a:rPr lang="pl-PL" dirty="0"/>
              <a:t>blokowanie bez wykluczania</a:t>
            </a:r>
          </a:p>
          <a:p>
            <a:pPr lvl="1"/>
            <a:r>
              <a:rPr lang="pl-PL" dirty="0"/>
              <a:t>możliwość blokowania operacji na zasobie, np. odczyt nie zablokowany, zapis – tylko 1 wątek w danym czasie </a:t>
            </a:r>
          </a:p>
          <a:p>
            <a:pPr lvl="1"/>
            <a:r>
              <a:rPr lang="pl-PL" dirty="0"/>
              <a:t>przykłady: Semaphore(Slim), ReadWriteLock(Slim)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E15-554A-494C-AE60-F162329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7-11-2019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565D-3C0F-41FD-9C04-E944450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7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Circuit</vt:lpstr>
      <vt:lpstr>Wstęp do asynchroniczności</vt:lpstr>
      <vt:lpstr>Agenda</vt:lpstr>
      <vt:lpstr>Pojęcia powiązane - Synchroniczność</vt:lpstr>
      <vt:lpstr>Pojęcia powiązane - Asynchroniczność</vt:lpstr>
      <vt:lpstr>Pojęcia powiązane – Współbierzność i Równoległość</vt:lpstr>
      <vt:lpstr>Współbierzność i równoległość w skrócie</vt:lpstr>
      <vt:lpstr>Przykład – śniadanie! </vt:lpstr>
      <vt:lpstr>Pojęcia powiązane – wywłaszczenie i blokowanie </vt:lpstr>
      <vt:lpstr>blokowanie w c#</vt:lpstr>
      <vt:lpstr>Pojęcia powiązane – Zakleszczenie (deadlock)</vt:lpstr>
      <vt:lpstr>Pojęcia powiązane – Zagłodzenie (Starvation)</vt:lpstr>
      <vt:lpstr>Pojęcia powiązane – LiveLock</vt:lpstr>
      <vt:lpstr>pojęcia powiązane – operacje powiązane z Wej-wyj (i/O bound) i powiązane z obliczeniem (Computed bound)</vt:lpstr>
      <vt:lpstr>wątek (Thread)</vt:lpstr>
      <vt:lpstr>Pula wątków (Thread Pool)</vt:lpstr>
      <vt:lpstr>Zadanie (Task)</vt:lpstr>
      <vt:lpstr>Zadanie (Task)</vt:lpstr>
      <vt:lpstr>Zadanie (Task)</vt:lpstr>
      <vt:lpstr>Cancellation Token</vt:lpstr>
      <vt:lpstr>Kolekcje bezpieczne wątkowo (Thread Safe Collection)</vt:lpstr>
      <vt:lpstr>Dobre  praktyki</vt:lpstr>
      <vt:lpstr>PowerPoint Presentation</vt:lpstr>
      <vt:lpstr>Demo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asynchroniczności</dc:title>
  <dc:creator>Klima, Pawel</dc:creator>
  <cp:lastModifiedBy>Klima, Pawel</cp:lastModifiedBy>
  <cp:revision>38</cp:revision>
  <dcterms:created xsi:type="dcterms:W3CDTF">2019-10-27T12:55:04Z</dcterms:created>
  <dcterms:modified xsi:type="dcterms:W3CDTF">2019-11-07T12:43:11Z</dcterms:modified>
</cp:coreProperties>
</file>