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86B76-3DBC-9749-B41E-A958369ED514}" v="1" dt="2022-02-18T14:48:25.2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94719"/>
  </p:normalViewPr>
  <p:slideViewPr>
    <p:cSldViewPr snapToGrid="0" snapToObjects="1">
      <p:cViewPr>
        <p:scale>
          <a:sx n="45" d="100"/>
          <a:sy n="45" d="100"/>
        </p:scale>
        <p:origin x="1160" y="36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pat-alt/deepvar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Deep Vector Autoregression for Macroeconomic Data 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Can we leverage the power of deep learning in VAR models?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986246" y="5018530"/>
            <a:ext cx="9064534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propose </a:t>
            </a:r>
            <a:r>
              <a:rPr lang="en-GB" b="1" dirty="0"/>
              <a:t>Deep VAR</a:t>
            </a:r>
            <a:r>
              <a:rPr lang="en-GB" dirty="0"/>
              <a:t>: a novel approach towards VAR that leverages the power of deep learning in order to model non-linear relationships. 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22758763" y="5016731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For a our baseline comparison we keep things simple: for example, we let the conventional VAR guide our search for optimal lag length. A short exercise in hyperparameter tuning demonstrates that the Deep VAR is less prone to overfitting with respect to the number of lags among other things. 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986246" y="6659845"/>
            <a:ext cx="9064534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Simple methodology close in spirit to conventional benchmark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Significant improvement in predictive performance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Open source </a:t>
            </a:r>
            <a:r>
              <a:rPr lang="en-US" dirty="0">
                <a:hlinkClick r:id="rId3"/>
              </a:rPr>
              <a:t>R package</a:t>
            </a:r>
            <a:r>
              <a:rPr lang="en-US" dirty="0"/>
              <a:t> to facilitate reproducibility</a:t>
            </a:r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990397" y="17234324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Significant performance gains</a:t>
            </a:r>
            <a:endParaRPr dirty="0"/>
          </a:p>
        </p:txBody>
      </p:sp>
      <p:sp>
        <p:nvSpPr>
          <p:cNvPr id="38" name="TextBox 44"/>
          <p:cNvSpPr txBox="1"/>
          <p:nvPr/>
        </p:nvSpPr>
        <p:spPr>
          <a:xfrm>
            <a:off x="990397" y="17980508"/>
            <a:ext cx="906453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/>
              <a:t>Empirical evidence</a:t>
            </a:r>
            <a:endParaRPr sz="2400" dirty="0"/>
          </a:p>
        </p:txBody>
      </p:sp>
      <p:sp>
        <p:nvSpPr>
          <p:cNvPr id="39" name="TextBox 45"/>
          <p:cNvSpPr txBox="1"/>
          <p:nvPr/>
        </p:nvSpPr>
        <p:spPr>
          <a:xfrm>
            <a:off x="986246" y="8372487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Less is more</a:t>
            </a:r>
            <a:endParaRPr dirty="0"/>
          </a:p>
        </p:txBody>
      </p:sp>
      <p:sp>
        <p:nvSpPr>
          <p:cNvPr id="40" name="TextBox 46"/>
          <p:cNvSpPr txBox="1"/>
          <p:nvPr/>
        </p:nvSpPr>
        <p:spPr>
          <a:xfrm>
            <a:off x="986246" y="9075605"/>
            <a:ext cx="906453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/>
              <a:t>A simple methodology</a:t>
            </a:r>
            <a:endParaRPr sz="2400" dirty="0"/>
          </a:p>
        </p:txBody>
      </p:sp>
      <p:sp>
        <p:nvSpPr>
          <p:cNvPr id="41" name="TextBox 47"/>
          <p:cNvSpPr txBox="1"/>
          <p:nvPr/>
        </p:nvSpPr>
        <p:spPr>
          <a:xfrm>
            <a:off x="986246" y="9802375"/>
            <a:ext cx="9064534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We developed our idea under the following premise: </a:t>
            </a:r>
            <a:r>
              <a:rPr lang="en-US" b="1" dirty="0" err="1"/>
              <a:t>maximise</a:t>
            </a:r>
            <a:r>
              <a:rPr lang="en-US" b="1" dirty="0"/>
              <a:t> performance</a:t>
            </a:r>
            <a:r>
              <a:rPr lang="en-US" dirty="0"/>
              <a:t> of an existing and trusted framework under </a:t>
            </a:r>
            <a:r>
              <a:rPr lang="en-US" b="1" dirty="0"/>
              <a:t>minimal intervention</a:t>
            </a:r>
            <a:r>
              <a:rPr lang="en-US" dirty="0"/>
              <a:t>. </a:t>
            </a:r>
            <a:r>
              <a:rPr lang="en-GB" dirty="0"/>
              <a:t>We relax the assumption of linearity through one simple step: estimate each system equation through a recurrent neural network.</a:t>
            </a:r>
          </a:p>
        </p:txBody>
      </p:sp>
      <p:sp>
        <p:nvSpPr>
          <p:cNvPr id="42" name="TextBox 51"/>
          <p:cNvSpPr txBox="1"/>
          <p:nvPr/>
        </p:nvSpPr>
        <p:spPr>
          <a:xfrm>
            <a:off x="22834772" y="11352932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Where to go from here</a:t>
            </a:r>
            <a:endParaRPr dirty="0"/>
          </a:p>
        </p:txBody>
      </p:sp>
      <p:sp>
        <p:nvSpPr>
          <p:cNvPr id="43" name="TextBox 52"/>
          <p:cNvSpPr txBox="1"/>
          <p:nvPr/>
        </p:nvSpPr>
        <p:spPr>
          <a:xfrm>
            <a:off x="22834772" y="12116071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Planned developments</a:t>
            </a:r>
            <a:endParaRPr dirty="0"/>
          </a:p>
        </p:txBody>
      </p:sp>
      <p:sp>
        <p:nvSpPr>
          <p:cNvPr id="44" name="TextBox 53"/>
          <p:cNvSpPr txBox="1"/>
          <p:nvPr/>
        </p:nvSpPr>
        <p:spPr>
          <a:xfrm>
            <a:off x="22838351" y="15037257"/>
            <a:ext cx="9039498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863470" y="16928869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863470" y="17456995"/>
            <a:ext cx="9026231" cy="1515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GB" sz="1400" dirty="0" err="1">
                <a:sym typeface="Arial"/>
              </a:rPr>
              <a:t>Daxberger</a:t>
            </a:r>
            <a:r>
              <a:rPr lang="en-GB" sz="1400" dirty="0">
                <a:sym typeface="Arial"/>
              </a:rPr>
              <a:t> et al. </a:t>
            </a:r>
            <a:r>
              <a:rPr dirty="0"/>
              <a:t>(20</a:t>
            </a:r>
            <a:r>
              <a:rPr lang="en-US" dirty="0"/>
              <a:t>21</a:t>
            </a:r>
            <a:r>
              <a:rPr dirty="0"/>
              <a:t>). “</a:t>
            </a:r>
            <a:r>
              <a:rPr lang="en-US" dirty="0"/>
              <a:t>L</a:t>
            </a:r>
            <a:r>
              <a:rPr lang="en-GB" sz="1400" dirty="0" err="1">
                <a:sym typeface="Arial"/>
              </a:rPr>
              <a:t>aplace</a:t>
            </a:r>
            <a:r>
              <a:rPr lang="en-GB" sz="1400" dirty="0">
                <a:sym typeface="Arial"/>
              </a:rPr>
              <a:t> Redux-Effortless Bayesian Deep Learning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lang="en-US" sz="1400" dirty="0">
                <a:solidFill>
                  <a:srgbClr val="677B8C"/>
                </a:solidFill>
                <a:latin typeface="Arial"/>
                <a:cs typeface="Arial"/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Advances in Neural Information Processing Systems 34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Kilian and </a:t>
            </a:r>
            <a:r>
              <a:rPr lang="en-US" dirty="0" err="1"/>
              <a:t>Luetkepohl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7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Structural Vector Autoregressive Analysis</a:t>
            </a:r>
            <a:r>
              <a:rPr lang="en-GB" sz="1400" i="1" dirty="0">
                <a:sym typeface="Arial"/>
              </a:rPr>
              <a:t>.</a:t>
            </a:r>
            <a:r>
              <a:rPr dirty="0"/>
              <a:t>”.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US" dirty="0">
                <a:solidFill>
                  <a:srgbClr val="677B8C"/>
                </a:solidFill>
              </a:rPr>
              <a:t>Cambridge University Press</a:t>
            </a:r>
            <a:r>
              <a:rPr dirty="0">
                <a:solidFill>
                  <a:srgbClr val="677B8C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Verstyuk</a:t>
            </a:r>
            <a:r>
              <a:rPr lang="en-US" dirty="0"/>
              <a:t> </a:t>
            </a:r>
            <a:r>
              <a:rPr dirty="0"/>
              <a:t>(20</a:t>
            </a:r>
            <a:r>
              <a:rPr lang="en-US" dirty="0"/>
              <a:t>20</a:t>
            </a:r>
            <a:r>
              <a:rPr dirty="0"/>
              <a:t>). “</a:t>
            </a:r>
            <a:r>
              <a:rPr lang="en-GB" sz="1400" dirty="0" err="1">
                <a:sym typeface="Arial"/>
              </a:rPr>
              <a:t>Modeling</a:t>
            </a:r>
            <a:r>
              <a:rPr lang="en-GB" sz="1400" dirty="0">
                <a:sym typeface="Arial"/>
              </a:rPr>
              <a:t> Multivariate Time Series in Economics: From Auto-Regressions to Recurrent Neural Networks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Available at SSRN 3589337.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7483356" y="784521"/>
            <a:ext cx="674428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Patrick </a:t>
            </a:r>
            <a:r>
              <a:rPr lang="en-US" b="1" dirty="0" err="1"/>
              <a:t>Altmeyer</a:t>
            </a:r>
            <a:r>
              <a:rPr lang="en-US" b="1" dirty="0"/>
              <a:t>, Delft University of Technology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Marc </a:t>
            </a:r>
            <a:r>
              <a:rPr lang="en-US" dirty="0" err="1"/>
              <a:t>Agusti</a:t>
            </a:r>
            <a:r>
              <a:rPr lang="en-US" dirty="0"/>
              <a:t>, European Central Bank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Ignacio Vidal-</a:t>
            </a:r>
            <a:r>
              <a:rPr lang="en-US" dirty="0" err="1"/>
              <a:t>Quadras</a:t>
            </a:r>
            <a:r>
              <a:rPr lang="en-US" dirty="0"/>
              <a:t> Costa, European Central Bank</a:t>
            </a:r>
            <a:br>
              <a:rPr dirty="0"/>
            </a:br>
            <a:endParaRPr dirty="0"/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E012C1B3-0D48-034B-9FCD-C7BFF8AB906E}"/>
              </a:ext>
            </a:extLst>
          </p:cNvPr>
          <p:cNvSpPr txBox="1"/>
          <p:nvPr/>
        </p:nvSpPr>
        <p:spPr>
          <a:xfrm>
            <a:off x="968275" y="6162081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Key contributions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CDC244-58A5-0240-8870-065CF6494809}"/>
              </a:ext>
            </a:extLst>
          </p:cNvPr>
          <p:cNvGrpSpPr/>
          <p:nvPr/>
        </p:nvGrpSpPr>
        <p:grpSpPr>
          <a:xfrm>
            <a:off x="1060244" y="11603251"/>
            <a:ext cx="9029701" cy="5093557"/>
            <a:chOff x="1009025" y="15344587"/>
            <a:chExt cx="9029701" cy="5093557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6" name="TextBox 56"/>
            <p:cNvSpPr txBox="1"/>
            <p:nvPr/>
          </p:nvSpPr>
          <p:spPr>
            <a:xfrm>
              <a:off x="1009025" y="20145756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1: Neural Network Architecture. Inputs are lags of all variables. Output is variable of interest in time </a:t>
              </a:r>
              <a:r>
                <a:rPr lang="en-GB" i="1" dirty="0"/>
                <a:t>t</a:t>
              </a:r>
              <a:r>
                <a:rPr lang="en-GB" dirty="0"/>
                <a:t>.</a:t>
              </a:r>
            </a:p>
          </p:txBody>
        </p:sp>
        <p:pic>
          <p:nvPicPr>
            <p:cNvPr id="1027" name="Picture 3" descr="page12image8536688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79" y="15344587"/>
              <a:ext cx="5589794" cy="475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BEA9F-D20F-CF43-ACB2-1A4D5FC0428A}"/>
              </a:ext>
            </a:extLst>
          </p:cNvPr>
          <p:cNvGrpSpPr/>
          <p:nvPr/>
        </p:nvGrpSpPr>
        <p:grpSpPr>
          <a:xfrm>
            <a:off x="12100251" y="4442794"/>
            <a:ext cx="8599592" cy="6088615"/>
            <a:chOff x="11911401" y="8889102"/>
            <a:chExt cx="9365058" cy="6515722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5" name="TextBox 54"/>
            <p:cNvSpPr txBox="1"/>
            <p:nvPr/>
          </p:nvSpPr>
          <p:spPr>
            <a:xfrm>
              <a:off x="12079079" y="15112436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Figure 2: </a:t>
              </a:r>
              <a:r>
                <a:rPr lang="en-GB" dirty="0"/>
                <a:t>Comparison of cumulative loss over the entire sample period for Deep VAR and benchmarks.</a:t>
              </a:r>
              <a:endParaRPr dirty="0"/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1C3C6684-B25C-2542-9DD4-5BB7650CE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11401" y="8889102"/>
              <a:ext cx="9365058" cy="618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4" y="469812"/>
            <a:ext cx="2414521" cy="241452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3782B00-179B-7C46-99E8-AE3577FA4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53151"/>
            <a:ext cx="2334638" cy="2704214"/>
          </a:xfrm>
          <a:prstGeom prst="rect">
            <a:avLst/>
          </a:prstGeom>
        </p:spPr>
      </p:pic>
      <p:sp>
        <p:nvSpPr>
          <p:cNvPr id="56" name="TextBox 41">
            <a:extLst>
              <a:ext uri="{FF2B5EF4-FFF2-40B4-BE49-F238E27FC236}">
                <a16:creationId xmlns:a16="http://schemas.microsoft.com/office/drawing/2014/main" id="{A6FE3D15-ABA4-7D43-AB3E-3FD449842A27}"/>
              </a:ext>
            </a:extLst>
          </p:cNvPr>
          <p:cNvSpPr txBox="1"/>
          <p:nvPr/>
        </p:nvSpPr>
        <p:spPr>
          <a:xfrm>
            <a:off x="990397" y="18670495"/>
            <a:ext cx="9064532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To evaluate our proposed methodology empirically we use the </a:t>
            </a:r>
            <a:r>
              <a:rPr lang="en-GB" b="1" dirty="0"/>
              <a:t>FRED-MD data base to collect a sample of monthly US data</a:t>
            </a:r>
            <a:r>
              <a:rPr lang="en-GB" dirty="0"/>
              <a:t> on output (IP), unemployment (UR), inflation (CPI) and interest rates (FFR). Our sample spans the period from January 1959 through March 2021.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027360-842E-5344-9E4F-41740FD3F655}"/>
              </a:ext>
            </a:extLst>
          </p:cNvPr>
          <p:cNvGrpSpPr/>
          <p:nvPr/>
        </p:nvGrpSpPr>
        <p:grpSpPr>
          <a:xfrm>
            <a:off x="22792507" y="6982050"/>
            <a:ext cx="9067858" cy="3961075"/>
            <a:chOff x="22792507" y="6982050"/>
            <a:chExt cx="9067858" cy="3961075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032" name="Picture 8" descr="page19image8799872">
              <a:extLst>
                <a:ext uri="{FF2B5EF4-FFF2-40B4-BE49-F238E27FC236}">
                  <a16:creationId xmlns:a16="http://schemas.microsoft.com/office/drawing/2014/main" id="{79123B7B-BB4E-3C4E-A4F3-8E9B1DF3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818" y="6982050"/>
              <a:ext cx="9026547" cy="361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357B96-FFF6-7647-9C30-5BE80AB70A9A}"/>
                </a:ext>
              </a:extLst>
            </p:cNvPr>
            <p:cNvSpPr txBox="1"/>
            <p:nvPr/>
          </p:nvSpPr>
          <p:spPr>
            <a:xfrm>
              <a:off x="22792507" y="10650737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4:: Pseudo out-of-sample RMSE and RMSFE for VAR and Deep VAR across different lag choices.</a:t>
              </a:r>
            </a:p>
          </p:txBody>
        </p:sp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5C14F650-072F-C147-84E0-B2DC8CF5E6D3}"/>
              </a:ext>
            </a:extLst>
          </p:cNvPr>
          <p:cNvSpPr txBox="1"/>
          <p:nvPr/>
        </p:nvSpPr>
        <p:spPr>
          <a:xfrm>
            <a:off x="22775093" y="3540484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Have we merely scratched the surface?</a:t>
            </a:r>
            <a:endParaRPr dirty="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C67F714C-8E9C-8C45-80C6-37ACAF5CD081}"/>
              </a:ext>
            </a:extLst>
          </p:cNvPr>
          <p:cNvSpPr txBox="1"/>
          <p:nvPr/>
        </p:nvSpPr>
        <p:spPr>
          <a:xfrm>
            <a:off x="22775092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Hyperparameter tuning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8207-7452-2C48-BB11-03E07A1C2423}"/>
              </a:ext>
            </a:extLst>
          </p:cNvPr>
          <p:cNvGrpSpPr/>
          <p:nvPr/>
        </p:nvGrpSpPr>
        <p:grpSpPr>
          <a:xfrm>
            <a:off x="11718996" y="11774941"/>
            <a:ext cx="9029701" cy="2997491"/>
            <a:chOff x="11545131" y="17529970"/>
            <a:chExt cx="9029701" cy="2997491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A6977AC6-0644-CB4D-86B5-CE8E0048A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55" b="4214"/>
            <a:stretch/>
          </p:blipFill>
          <p:spPr>
            <a:xfrm>
              <a:off x="12567773" y="17529970"/>
              <a:ext cx="6984418" cy="2626168"/>
            </a:xfrm>
            <a:prstGeom prst="rect">
              <a:avLst/>
            </a:prstGeom>
          </p:spPr>
        </p:pic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AEF9CEBC-AAC9-DE4C-A869-84D82CD3C520}"/>
                </a:ext>
              </a:extLst>
            </p:cNvPr>
            <p:cNvSpPr txBox="1"/>
            <p:nvPr/>
          </p:nvSpPr>
          <p:spPr>
            <a:xfrm>
              <a:off x="11545131" y="20235073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Table 1: Test root mean squared error (RMSE) for the two models across variables. </a:t>
              </a:r>
            </a:p>
          </p:txBody>
        </p:sp>
      </p:grpSp>
      <p:sp>
        <p:nvSpPr>
          <p:cNvPr id="63" name="TextBox 41">
            <a:extLst>
              <a:ext uri="{FF2B5EF4-FFF2-40B4-BE49-F238E27FC236}">
                <a16:creationId xmlns:a16="http://schemas.microsoft.com/office/drawing/2014/main" id="{51DB7709-FF89-C44F-B8E5-C315C9AB2220}"/>
              </a:ext>
            </a:extLst>
          </p:cNvPr>
          <p:cNvSpPr txBox="1"/>
          <p:nvPr/>
        </p:nvSpPr>
        <p:spPr>
          <a:xfrm>
            <a:off x="22829601" y="12602033"/>
            <a:ext cx="9130938" cy="4322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From deterministic to </a:t>
            </a:r>
            <a:r>
              <a:rPr lang="en-GB" b="1" dirty="0"/>
              <a:t>Bayesian deep learning</a:t>
            </a:r>
            <a:r>
              <a:rPr lang="en-GB" dirty="0"/>
              <a:t>: this should aid with </a:t>
            </a:r>
            <a:r>
              <a:rPr lang="en-GB" b="1" dirty="0"/>
              <a:t>interpretability and uncertainty quantification</a:t>
            </a:r>
            <a:r>
              <a:rPr lang="en-GB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Recent work by </a:t>
            </a:r>
            <a:r>
              <a:rPr lang="en-GB" dirty="0" err="1"/>
              <a:t>Daxberger</a:t>
            </a:r>
            <a:r>
              <a:rPr lang="en-GB" dirty="0"/>
              <a:t> et al. (2021) shows that </a:t>
            </a:r>
            <a:r>
              <a:rPr lang="en-GB" b="1" dirty="0"/>
              <a:t>Laplace Approximation </a:t>
            </a:r>
            <a:r>
              <a:rPr lang="en-GB" dirty="0"/>
              <a:t>is a promising way forward.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the existing toolbox (IRFs, variance decomposition, policy counterfactuals, …) be derived for Deep VAR?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other benchmark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Structural identification </a:t>
            </a:r>
            <a:r>
              <a:rPr lang="en-US" dirty="0"/>
              <a:t>– how to proceed? </a:t>
            </a:r>
            <a:r>
              <a:rPr lang="en-US" dirty="0" err="1"/>
              <a:t>Verstyuk</a:t>
            </a:r>
            <a:r>
              <a:rPr lang="en-US" dirty="0"/>
              <a:t> (2020) works with Cholesky decomposition as in conventional VAR.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VAR as a monitoring </a:t>
            </a:r>
            <a:r>
              <a:rPr lang="en-US" b="1" dirty="0"/>
              <a:t>tool for detecting non-linearities</a:t>
            </a:r>
            <a:r>
              <a:rPr lang="en-US" dirty="0"/>
              <a:t>?</a:t>
            </a:r>
          </a:p>
          <a:p>
            <a:endParaRPr lang="en-GB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BA5EF1C-A3F9-2344-8B2A-16173F5880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421" y="19322632"/>
            <a:ext cx="2414521" cy="2414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A2903-1622-64AB-813E-E23F1008C3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491" y="15900025"/>
            <a:ext cx="9085418" cy="454270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</p:pic>
      <p:sp>
        <p:nvSpPr>
          <p:cNvPr id="47" name="TextBox 44">
            <a:extLst>
              <a:ext uri="{FF2B5EF4-FFF2-40B4-BE49-F238E27FC236}">
                <a16:creationId xmlns:a16="http://schemas.microsoft.com/office/drawing/2014/main" id="{F253FC81-ADE7-60E0-D4DB-A51929A68EB3}"/>
              </a:ext>
            </a:extLst>
          </p:cNvPr>
          <p:cNvSpPr txBox="1"/>
          <p:nvPr/>
        </p:nvSpPr>
        <p:spPr>
          <a:xfrm>
            <a:off x="11569629" y="3535385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400" dirty="0"/>
              <a:t>Significantly reduced in-sample error …</a:t>
            </a:r>
            <a:endParaRPr sz="3400" dirty="0"/>
          </a:p>
        </p:txBody>
      </p:sp>
      <p:sp>
        <p:nvSpPr>
          <p:cNvPr id="51" name="TextBox 44">
            <a:extLst>
              <a:ext uri="{FF2B5EF4-FFF2-40B4-BE49-F238E27FC236}">
                <a16:creationId xmlns:a16="http://schemas.microsoft.com/office/drawing/2014/main" id="{2F70B15A-FE4D-033C-9B12-43DD39A23535}"/>
              </a:ext>
            </a:extLst>
          </p:cNvPr>
          <p:cNvSpPr txBox="1"/>
          <p:nvPr/>
        </p:nvSpPr>
        <p:spPr>
          <a:xfrm>
            <a:off x="11569629" y="10934259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400" dirty="0"/>
              <a:t>… out-of-sample error …</a:t>
            </a:r>
            <a:endParaRPr sz="3400" dirty="0"/>
          </a:p>
        </p:txBody>
      </p:sp>
      <p:sp>
        <p:nvSpPr>
          <p:cNvPr id="52" name="TextBox 44">
            <a:extLst>
              <a:ext uri="{FF2B5EF4-FFF2-40B4-BE49-F238E27FC236}">
                <a16:creationId xmlns:a16="http://schemas.microsoft.com/office/drawing/2014/main" id="{86B50845-4E5D-73AE-1A96-FBE8E139586C}"/>
              </a:ext>
            </a:extLst>
          </p:cNvPr>
          <p:cNvSpPr txBox="1"/>
          <p:nvPr/>
        </p:nvSpPr>
        <p:spPr>
          <a:xfrm>
            <a:off x="11569628" y="15109127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400" dirty="0"/>
              <a:t>… and multi-step-ahead forecasting error.</a:t>
            </a:r>
            <a:endParaRPr sz="3400" dirty="0"/>
          </a:p>
        </p:txBody>
      </p:sp>
      <p:sp>
        <p:nvSpPr>
          <p:cNvPr id="53" name="TextBox 56">
            <a:extLst>
              <a:ext uri="{FF2B5EF4-FFF2-40B4-BE49-F238E27FC236}">
                <a16:creationId xmlns:a16="http://schemas.microsoft.com/office/drawing/2014/main" id="{9B49D077-88CA-F7FD-1C94-E03E14754653}"/>
              </a:ext>
            </a:extLst>
          </p:cNvPr>
          <p:cNvSpPr txBox="1"/>
          <p:nvPr/>
        </p:nvSpPr>
        <p:spPr>
          <a:xfrm>
            <a:off x="11885197" y="20471885"/>
            <a:ext cx="9029701" cy="292388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Figure 3: Cumulative rolling-window forecasting error for the 1-month and 3-month horizon.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530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24</cp:revision>
  <cp:lastPrinted>2021-12-01T19:18:12Z</cp:lastPrinted>
  <dcterms:modified xsi:type="dcterms:W3CDTF">2022-05-03T15:59:32Z</dcterms:modified>
</cp:coreProperties>
</file>