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 marL="0" marR="0" indent="0" algn="l" defTabSz="121798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41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881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822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762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704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645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586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526" algn="l" defTabSz="4349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86B76-3DBC-9749-B41E-A958369ED514}" v="1" dt="2022-02-18T14:48:25.2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94719"/>
  </p:normalViewPr>
  <p:slideViewPr>
    <p:cSldViewPr snapToGrid="0" snapToObjects="1">
      <p:cViewPr>
        <p:scale>
          <a:sx n="45" d="100"/>
          <a:sy n="45" d="100"/>
        </p:scale>
        <p:origin x="1096" y="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362" latinLnBrk="0">
      <a:defRPr sz="4529">
        <a:latin typeface="+mn-lt"/>
        <a:ea typeface="+mn-ea"/>
        <a:cs typeface="+mn-cs"/>
        <a:sym typeface="Calibri"/>
      </a:defRPr>
    </a:lvl1pPr>
    <a:lvl2pPr indent="304495" defTabSz="3507362" latinLnBrk="0">
      <a:defRPr sz="4529">
        <a:latin typeface="+mn-lt"/>
        <a:ea typeface="+mn-ea"/>
        <a:cs typeface="+mn-cs"/>
        <a:sym typeface="Calibri"/>
      </a:defRPr>
    </a:lvl2pPr>
    <a:lvl3pPr indent="608990" defTabSz="3507362" latinLnBrk="0">
      <a:defRPr sz="4529">
        <a:latin typeface="+mn-lt"/>
        <a:ea typeface="+mn-ea"/>
        <a:cs typeface="+mn-cs"/>
        <a:sym typeface="Calibri"/>
      </a:defRPr>
    </a:lvl3pPr>
    <a:lvl4pPr indent="913486" defTabSz="3507362" latinLnBrk="0">
      <a:defRPr sz="4529">
        <a:latin typeface="+mn-lt"/>
        <a:ea typeface="+mn-ea"/>
        <a:cs typeface="+mn-cs"/>
        <a:sym typeface="Calibri"/>
      </a:defRPr>
    </a:lvl4pPr>
    <a:lvl5pPr indent="1217981" defTabSz="3507362" latinLnBrk="0">
      <a:defRPr sz="4529">
        <a:latin typeface="+mn-lt"/>
        <a:ea typeface="+mn-ea"/>
        <a:cs typeface="+mn-cs"/>
        <a:sym typeface="Calibri"/>
      </a:defRPr>
    </a:lvl5pPr>
    <a:lvl6pPr indent="1522476" defTabSz="3507362" latinLnBrk="0">
      <a:defRPr sz="4529">
        <a:latin typeface="+mn-lt"/>
        <a:ea typeface="+mn-ea"/>
        <a:cs typeface="+mn-cs"/>
        <a:sym typeface="Calibri"/>
      </a:defRPr>
    </a:lvl6pPr>
    <a:lvl7pPr indent="1826971" defTabSz="3507362" latinLnBrk="0">
      <a:defRPr sz="4529">
        <a:latin typeface="+mn-lt"/>
        <a:ea typeface="+mn-ea"/>
        <a:cs typeface="+mn-cs"/>
        <a:sym typeface="Calibri"/>
      </a:defRPr>
    </a:lvl7pPr>
    <a:lvl8pPr indent="2131466" defTabSz="3507362" latinLnBrk="0">
      <a:defRPr sz="4529">
        <a:latin typeface="+mn-lt"/>
        <a:ea typeface="+mn-ea"/>
        <a:cs typeface="+mn-cs"/>
        <a:sym typeface="Calibri"/>
      </a:defRPr>
    </a:lvl8pPr>
    <a:lvl9pPr indent="2435962" defTabSz="3507362" latinLnBrk="0">
      <a:defRPr sz="4529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40189" y="406473"/>
            <a:ext cx="38523388" cy="6657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40189" y="7064217"/>
            <a:ext cx="38523388" cy="23210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343250" y="27891520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51242" marR="0" indent="-951242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3016441" marR="0" indent="-1113955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5127794" marR="0" indent="-1322822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7192732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9095218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0997703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900189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4802676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6705162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24590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4917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7376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9835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12294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54753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97212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39671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pat-alt/deepvars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mailto:p.altmeyer@tudelft.nl?subject=Deep%20VAR%20poster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259047" y="1355716"/>
            <a:ext cx="18811129" cy="2293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7152" dirty="0"/>
              <a:t>Deep Vector Autoregression for Macroeconomic Data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1282415" y="5525484"/>
            <a:ext cx="11786604" cy="1452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Can we leverage the power of deep learning in VAR models?</a:t>
            </a:r>
            <a:endParaRPr sz="4421" dirty="0"/>
          </a:p>
        </p:txBody>
      </p:sp>
      <p:sp>
        <p:nvSpPr>
          <p:cNvPr id="34" name="TextBox 39"/>
          <p:cNvSpPr txBox="1"/>
          <p:nvPr/>
        </p:nvSpPr>
        <p:spPr>
          <a:xfrm>
            <a:off x="1282415" y="7395274"/>
            <a:ext cx="11786604" cy="10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731" dirty="0"/>
              <a:t>We propose </a:t>
            </a:r>
            <a:r>
              <a:rPr lang="en-GB" sz="2731" b="1" dirty="0"/>
              <a:t>Deep VAR</a:t>
            </a:r>
            <a:r>
              <a:rPr lang="en-GB" sz="2731" dirty="0"/>
              <a:t>: an approach towards VAR that leverages the power of deep learning in order to model non-linear relationships. 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29593196" y="7392936"/>
            <a:ext cx="11872950" cy="2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731" dirty="0"/>
              <a:t>For a our baseline comparison we keep things simple: for example, we let the conventional VAR guide our search for optimal lag length. A short exercise in hyperparameter tuning demonstrates that the Deep VAR is less prone to overfitting with respect to the number of lags among other things. 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1282415" y="9529475"/>
            <a:ext cx="11786604" cy="15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448" rIns="59448">
            <a:spAutoFit/>
          </a:bodyPr>
          <a:lstStyle/>
          <a:p>
            <a:pPr marL="445873" indent="-445873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731" dirty="0"/>
              <a:t>Simple methodology close in spirit to conventional benchmark.</a:t>
            </a:r>
            <a:endParaRPr sz="2731" dirty="0"/>
          </a:p>
          <a:p>
            <a:pPr marL="445873" indent="-445873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731" dirty="0"/>
              <a:t>Significant improvement in predictive performance.</a:t>
            </a:r>
            <a:endParaRPr sz="2731" dirty="0"/>
          </a:p>
          <a:p>
            <a:pPr marL="445873" indent="-445873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731" dirty="0"/>
              <a:t>Open source </a:t>
            </a:r>
            <a:r>
              <a:rPr lang="en-US" sz="2731" dirty="0">
                <a:hlinkClick r:id="rId3"/>
              </a:rPr>
              <a:t>R package</a:t>
            </a:r>
            <a:r>
              <a:rPr lang="en-US" sz="2731" dirty="0"/>
              <a:t> to facilitate reproducibility.</a:t>
            </a:r>
            <a:endParaRPr sz="2731" dirty="0"/>
          </a:p>
        </p:txBody>
      </p:sp>
      <p:sp>
        <p:nvSpPr>
          <p:cNvPr id="37" name="TextBox 43"/>
          <p:cNvSpPr txBox="1"/>
          <p:nvPr/>
        </p:nvSpPr>
        <p:spPr>
          <a:xfrm>
            <a:off x="1287813" y="23279460"/>
            <a:ext cx="11786603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Significant performance gains</a:t>
            </a:r>
            <a:endParaRPr sz="4421" dirty="0"/>
          </a:p>
        </p:txBody>
      </p:sp>
      <p:sp>
        <p:nvSpPr>
          <p:cNvPr id="38" name="TextBox 44"/>
          <p:cNvSpPr txBox="1"/>
          <p:nvPr/>
        </p:nvSpPr>
        <p:spPr>
          <a:xfrm>
            <a:off x="1287813" y="24249722"/>
            <a:ext cx="11786603" cy="57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1" dirty="0"/>
              <a:t>Empirical evidence</a:t>
            </a:r>
            <a:endParaRPr sz="3121" dirty="0"/>
          </a:p>
        </p:txBody>
      </p:sp>
      <p:sp>
        <p:nvSpPr>
          <p:cNvPr id="39" name="TextBox 45"/>
          <p:cNvSpPr txBox="1"/>
          <p:nvPr/>
        </p:nvSpPr>
        <p:spPr>
          <a:xfrm>
            <a:off x="1282415" y="11756422"/>
            <a:ext cx="11786604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Less is more</a:t>
            </a:r>
            <a:endParaRPr sz="4421" dirty="0"/>
          </a:p>
        </p:txBody>
      </p:sp>
      <p:sp>
        <p:nvSpPr>
          <p:cNvPr id="40" name="TextBox 46"/>
          <p:cNvSpPr txBox="1"/>
          <p:nvPr/>
        </p:nvSpPr>
        <p:spPr>
          <a:xfrm>
            <a:off x="1282415" y="12670686"/>
            <a:ext cx="11786604" cy="57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1" dirty="0"/>
              <a:t>A simple methodology</a:t>
            </a:r>
            <a:endParaRPr sz="3121" dirty="0"/>
          </a:p>
        </p:txBody>
      </p:sp>
      <p:sp>
        <p:nvSpPr>
          <p:cNvPr id="41" name="TextBox 47"/>
          <p:cNvSpPr txBox="1"/>
          <p:nvPr/>
        </p:nvSpPr>
        <p:spPr>
          <a:xfrm>
            <a:off x="1282415" y="13615704"/>
            <a:ext cx="11786604" cy="2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731" dirty="0"/>
              <a:t>We developed our idea under the following premise: </a:t>
            </a:r>
            <a:r>
              <a:rPr lang="en-US" sz="2731" b="1" dirty="0" err="1"/>
              <a:t>maximise</a:t>
            </a:r>
            <a:r>
              <a:rPr lang="en-US" sz="2731" b="1" dirty="0"/>
              <a:t> performance</a:t>
            </a:r>
            <a:r>
              <a:rPr lang="en-US" sz="2731" dirty="0"/>
              <a:t> of an existing and trusted framework under </a:t>
            </a:r>
            <a:r>
              <a:rPr lang="en-US" sz="2731" b="1" dirty="0"/>
              <a:t>minimal intervention</a:t>
            </a:r>
            <a:r>
              <a:rPr lang="en-US" sz="2731" dirty="0"/>
              <a:t>. </a:t>
            </a:r>
            <a:r>
              <a:rPr lang="en-GB" sz="2731" dirty="0"/>
              <a:t>We relax the assumption of linearity through one simple step: estimate each system equation through a recurrent neural network.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9692032" y="15631892"/>
            <a:ext cx="11741311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Where to go from here</a:t>
            </a:r>
            <a:endParaRPr sz="4421" dirty="0"/>
          </a:p>
        </p:txBody>
      </p:sp>
      <p:sp>
        <p:nvSpPr>
          <p:cNvPr id="43" name="TextBox 52"/>
          <p:cNvSpPr txBox="1"/>
          <p:nvPr/>
        </p:nvSpPr>
        <p:spPr>
          <a:xfrm>
            <a:off x="29692032" y="16624200"/>
            <a:ext cx="11741311" cy="51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731" dirty="0"/>
              <a:t>Avenues for future research</a:t>
            </a:r>
            <a:endParaRPr sz="2731" dirty="0"/>
          </a:p>
        </p:txBody>
      </p:sp>
      <p:sp>
        <p:nvSpPr>
          <p:cNvPr id="44" name="TextBox 53"/>
          <p:cNvSpPr txBox="1"/>
          <p:nvPr/>
        </p:nvSpPr>
        <p:spPr>
          <a:xfrm>
            <a:off x="29696685" y="20422616"/>
            <a:ext cx="11754050" cy="550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45873" indent="-445873">
              <a:buFont typeface="Arial" panose="020B0604020202020204" pitchFamily="34" charset="0"/>
              <a:buChar char="•"/>
            </a:pPr>
            <a:endParaRPr sz="2731" dirty="0"/>
          </a:p>
        </p:txBody>
      </p:sp>
      <p:sp>
        <p:nvSpPr>
          <p:cNvPr id="48" name="TextBox 60"/>
          <p:cNvSpPr txBox="1"/>
          <p:nvPr/>
        </p:nvSpPr>
        <p:spPr>
          <a:xfrm>
            <a:off x="29729347" y="22882277"/>
            <a:ext cx="8237427" cy="51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731"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9729348" y="23591876"/>
            <a:ext cx="11736799" cy="194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448" rIns="59448" anchor="b">
            <a:spAutoFit/>
          </a:bodyPr>
          <a:lstStyle/>
          <a:p>
            <a:pPr>
              <a:lnSpc>
                <a:spcPct val="120000"/>
              </a:lnSpc>
              <a:spcBef>
                <a:spcPts val="78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GB" sz="1820" dirty="0" err="1">
                <a:sym typeface="Arial"/>
              </a:rPr>
              <a:t>Daxberger</a:t>
            </a:r>
            <a:r>
              <a:rPr lang="en-GB" sz="1820" dirty="0">
                <a:sym typeface="Arial"/>
              </a:rPr>
              <a:t> et al. </a:t>
            </a:r>
            <a:r>
              <a:rPr sz="1820" dirty="0"/>
              <a:t>(20</a:t>
            </a:r>
            <a:r>
              <a:rPr lang="en-US" sz="1820" dirty="0"/>
              <a:t>21</a:t>
            </a:r>
            <a:r>
              <a:rPr sz="1820" dirty="0"/>
              <a:t>). “</a:t>
            </a:r>
            <a:r>
              <a:rPr lang="en-US" sz="1820" dirty="0"/>
              <a:t>L</a:t>
            </a:r>
            <a:r>
              <a:rPr lang="en-GB" sz="1820" dirty="0" err="1">
                <a:sym typeface="Arial"/>
              </a:rPr>
              <a:t>aplace</a:t>
            </a:r>
            <a:r>
              <a:rPr lang="en-GB" sz="1820" dirty="0">
                <a:sym typeface="Arial"/>
              </a:rPr>
              <a:t> Redux-Effortless Bayesian Deep Learning</a:t>
            </a:r>
            <a:r>
              <a:rPr sz="1820" dirty="0"/>
              <a:t>.”</a:t>
            </a:r>
            <a:r>
              <a:rPr lang="en-US" sz="1820" dirty="0"/>
              <a:t>.</a:t>
            </a:r>
            <a:r>
              <a:rPr sz="1820" dirty="0"/>
              <a:t> </a:t>
            </a:r>
            <a:r>
              <a:rPr lang="en-US" sz="1820" dirty="0">
                <a:solidFill>
                  <a:srgbClr val="677B8C"/>
                </a:solidFill>
                <a:latin typeface="Arial"/>
                <a:cs typeface="Arial"/>
              </a:rPr>
              <a:t>In: </a:t>
            </a:r>
            <a:r>
              <a:rPr lang="en-GB" sz="182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Advances in Neural Information Processing Systems 34</a:t>
            </a:r>
            <a:endParaRPr sz="1820" dirty="0">
              <a:solidFill>
                <a:srgbClr val="677B8C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8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20" dirty="0"/>
              <a:t>Kilian and </a:t>
            </a:r>
            <a:r>
              <a:rPr lang="en-US" sz="1820" dirty="0" err="1"/>
              <a:t>Luetkepohl</a:t>
            </a:r>
            <a:r>
              <a:rPr lang="en-US" sz="1820" dirty="0"/>
              <a:t> </a:t>
            </a:r>
            <a:r>
              <a:rPr sz="1820" dirty="0"/>
              <a:t>(201</a:t>
            </a:r>
            <a:r>
              <a:rPr lang="en-US" sz="1820" dirty="0"/>
              <a:t>7</a:t>
            </a:r>
            <a:r>
              <a:rPr sz="1820" dirty="0"/>
              <a:t>). “</a:t>
            </a:r>
            <a:r>
              <a:rPr lang="en-GB" sz="1820" dirty="0">
                <a:sym typeface="Arial"/>
              </a:rPr>
              <a:t>Structural Vector Autoregressive Analysis</a:t>
            </a:r>
            <a:r>
              <a:rPr lang="en-GB" sz="1820" i="1" dirty="0">
                <a:sym typeface="Arial"/>
              </a:rPr>
              <a:t>.</a:t>
            </a:r>
            <a:r>
              <a:rPr sz="1820" dirty="0"/>
              <a:t>”. </a:t>
            </a:r>
            <a:r>
              <a:rPr sz="1820" dirty="0">
                <a:solidFill>
                  <a:srgbClr val="677B8C"/>
                </a:solidFill>
              </a:rPr>
              <a:t>In: </a:t>
            </a:r>
            <a:r>
              <a:rPr lang="en-US" sz="1820" dirty="0">
                <a:solidFill>
                  <a:srgbClr val="677B8C"/>
                </a:solidFill>
              </a:rPr>
              <a:t>Cambridge University Press</a:t>
            </a:r>
            <a:r>
              <a:rPr sz="1820" dirty="0">
                <a:solidFill>
                  <a:srgbClr val="677B8C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78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20" dirty="0" err="1"/>
              <a:t>Verstyuk</a:t>
            </a:r>
            <a:r>
              <a:rPr lang="en-US" sz="1820" dirty="0"/>
              <a:t> </a:t>
            </a:r>
            <a:r>
              <a:rPr sz="1820" dirty="0"/>
              <a:t>(20</a:t>
            </a:r>
            <a:r>
              <a:rPr lang="en-US" sz="1820" dirty="0"/>
              <a:t>20</a:t>
            </a:r>
            <a:r>
              <a:rPr sz="1820" dirty="0"/>
              <a:t>). “</a:t>
            </a:r>
            <a:r>
              <a:rPr lang="en-GB" sz="1820" dirty="0" err="1">
                <a:sym typeface="Arial"/>
              </a:rPr>
              <a:t>Modeling</a:t>
            </a:r>
            <a:r>
              <a:rPr lang="en-GB" sz="1820" dirty="0">
                <a:sym typeface="Arial"/>
              </a:rPr>
              <a:t> Multivariate Time Series in Economics: From Auto-Regressions to Recurrent Neural Networks</a:t>
            </a:r>
            <a:r>
              <a:rPr sz="1820" dirty="0"/>
              <a:t>.”</a:t>
            </a:r>
            <a:r>
              <a:rPr lang="en-US" sz="1820" dirty="0"/>
              <a:t>.</a:t>
            </a:r>
            <a:r>
              <a:rPr sz="1820" dirty="0"/>
              <a:t> </a:t>
            </a:r>
            <a:r>
              <a:rPr sz="1820" dirty="0">
                <a:solidFill>
                  <a:srgbClr val="677B8C"/>
                </a:solidFill>
              </a:rPr>
              <a:t>In: </a:t>
            </a:r>
            <a:r>
              <a:rPr lang="en-GB" sz="1820" dirty="0">
                <a:solidFill>
                  <a:srgbClr val="677B8C"/>
                </a:solidFill>
                <a:latin typeface="Arial"/>
                <a:cs typeface="Arial"/>
                <a:sym typeface="Arial"/>
              </a:rPr>
              <a:t>Available at SSRN 3589337.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22733590" y="1355715"/>
            <a:ext cx="12632639" cy="2106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448" rIns="59448">
            <a:spAutoFit/>
          </a:bodyPr>
          <a:lstStyle/>
          <a:p>
            <a:pPr>
              <a:spcBef>
                <a:spcPts val="13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731" b="1" dirty="0"/>
              <a:t>Patrick </a:t>
            </a:r>
            <a:r>
              <a:rPr lang="en-US" sz="2731" b="1" dirty="0" err="1"/>
              <a:t>Altmeyer</a:t>
            </a:r>
            <a:r>
              <a:rPr lang="en-US" sz="2731" b="1" dirty="0"/>
              <a:t> (</a:t>
            </a:r>
            <a:r>
              <a:rPr lang="en-US" sz="2731" b="1" dirty="0">
                <a:hlinkClick r:id="rId4"/>
              </a:rPr>
              <a:t>p.altmeyer@tudelft.nl</a:t>
            </a:r>
            <a:r>
              <a:rPr lang="en-US" sz="2731" b="1" dirty="0"/>
              <a:t>), Delft University of Technology</a:t>
            </a:r>
          </a:p>
          <a:p>
            <a:pPr>
              <a:spcBef>
                <a:spcPts val="13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731" dirty="0"/>
              <a:t>Marc </a:t>
            </a:r>
            <a:r>
              <a:rPr lang="en-US" sz="2731" dirty="0" err="1"/>
              <a:t>Agusti</a:t>
            </a:r>
            <a:r>
              <a:rPr lang="en-US" sz="2731" dirty="0"/>
              <a:t>, European Central Bank</a:t>
            </a:r>
          </a:p>
          <a:p>
            <a:pPr>
              <a:spcBef>
                <a:spcPts val="13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731" dirty="0"/>
              <a:t>Ignacio Vidal-</a:t>
            </a:r>
            <a:r>
              <a:rPr lang="en-US" sz="2731" dirty="0" err="1"/>
              <a:t>Quadras</a:t>
            </a:r>
            <a:r>
              <a:rPr lang="en-US" sz="2731" dirty="0"/>
              <a:t> Costa, European Central Bank</a:t>
            </a:r>
            <a:br>
              <a:rPr sz="2731" dirty="0"/>
            </a:br>
            <a:endParaRPr sz="2731"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012C1B3-0D48-034B-9FCD-C7BFF8AB906E}"/>
              </a:ext>
            </a:extLst>
          </p:cNvPr>
          <p:cNvSpPr txBox="1"/>
          <p:nvPr/>
        </p:nvSpPr>
        <p:spPr>
          <a:xfrm>
            <a:off x="1259047" y="8882233"/>
            <a:ext cx="11786604" cy="51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731" dirty="0"/>
              <a:t>Key contributions</a:t>
            </a:r>
            <a:endParaRPr sz="273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CDC244-58A5-0240-8870-065CF6494809}"/>
              </a:ext>
            </a:extLst>
          </p:cNvPr>
          <p:cNvGrpSpPr/>
          <p:nvPr/>
        </p:nvGrpSpPr>
        <p:grpSpPr>
          <a:xfrm>
            <a:off x="1378635" y="15957382"/>
            <a:ext cx="11741311" cy="6595360"/>
            <a:chOff x="1009025" y="15344587"/>
            <a:chExt cx="9029701" cy="5072187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6" name="TextBox 56"/>
            <p:cNvSpPr txBox="1"/>
            <p:nvPr/>
          </p:nvSpPr>
          <p:spPr>
            <a:xfrm>
              <a:off x="1009025" y="20145756"/>
              <a:ext cx="9029701" cy="2710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448" rIns="59448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90" dirty="0"/>
                <a:t>Figure 1: Neural Network Architecture. Inputs are lags of all variables. Output is variable of interest in time </a:t>
              </a:r>
              <a:r>
                <a:rPr lang="en-GB" sz="1690" i="1" dirty="0"/>
                <a:t>t</a:t>
              </a:r>
              <a:r>
                <a:rPr lang="en-GB" sz="1690" dirty="0"/>
                <a:t>.</a:t>
              </a:r>
            </a:p>
          </p:txBody>
        </p:sp>
        <p:pic>
          <p:nvPicPr>
            <p:cNvPr id="1027" name="Picture 3" descr="page12image8536688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979" y="15344587"/>
              <a:ext cx="5589794" cy="475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BEA9F-D20F-CF43-ACB2-1A4D5FC0428A}"/>
              </a:ext>
            </a:extLst>
          </p:cNvPr>
          <p:cNvGrpSpPr/>
          <p:nvPr/>
        </p:nvGrpSpPr>
        <p:grpSpPr>
          <a:xfrm>
            <a:off x="15733944" y="6646645"/>
            <a:ext cx="11182041" cy="7914153"/>
            <a:chOff x="11911401" y="8889102"/>
            <a:chExt cx="9365058" cy="6513363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45" name="TextBox 54"/>
            <p:cNvSpPr txBox="1"/>
            <p:nvPr/>
          </p:nvSpPr>
          <p:spPr>
            <a:xfrm>
              <a:off x="12079079" y="15112436"/>
              <a:ext cx="9029701" cy="29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448" rIns="59448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1690" dirty="0"/>
                <a:t>Figure 2: </a:t>
              </a:r>
              <a:r>
                <a:rPr lang="en-GB" sz="1690" dirty="0"/>
                <a:t>Comparison of cumulative loss over the entire sample period for Deep VAR and benchmarks.</a:t>
              </a:r>
              <a:endParaRPr sz="1690" dirty="0"/>
            </a:p>
          </p:txBody>
        </p:sp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1C3C6684-B25C-2542-9DD4-5BB7650CE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11401" y="8889102"/>
              <a:ext cx="9365058" cy="618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374" y="946500"/>
            <a:ext cx="3139599" cy="313959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3782B00-179B-7C46-99E8-AE3577FA4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18" y="664775"/>
            <a:ext cx="3035727" cy="3516287"/>
          </a:xfrm>
          <a:prstGeom prst="rect">
            <a:avLst/>
          </a:prstGeom>
        </p:spPr>
      </p:pic>
      <p:sp>
        <p:nvSpPr>
          <p:cNvPr id="56" name="TextBox 41">
            <a:extLst>
              <a:ext uri="{FF2B5EF4-FFF2-40B4-BE49-F238E27FC236}">
                <a16:creationId xmlns:a16="http://schemas.microsoft.com/office/drawing/2014/main" id="{A6FE3D15-ABA4-7D43-AB3E-3FD449842A27}"/>
              </a:ext>
            </a:extLst>
          </p:cNvPr>
          <p:cNvSpPr txBox="1"/>
          <p:nvPr/>
        </p:nvSpPr>
        <p:spPr>
          <a:xfrm>
            <a:off x="1287812" y="25146911"/>
            <a:ext cx="11786602" cy="206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731" dirty="0"/>
              <a:t>To evaluate our proposed methodology empirically we use the </a:t>
            </a:r>
            <a:r>
              <a:rPr lang="en-GB" sz="2731" b="1" dirty="0"/>
              <a:t>FRED-MD data base to collect a sample of monthly US data</a:t>
            </a:r>
            <a:r>
              <a:rPr lang="en-GB" sz="2731" dirty="0"/>
              <a:t> on output (IP), unemployment (UR), inflation (CPI) and interest rates (FFR). Our sample spans the period from January 1959 through March 2021.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027360-842E-5344-9E4F-41740FD3F655}"/>
              </a:ext>
            </a:extLst>
          </p:cNvPr>
          <p:cNvGrpSpPr/>
          <p:nvPr/>
        </p:nvGrpSpPr>
        <p:grpSpPr>
          <a:xfrm>
            <a:off x="29637074" y="9948438"/>
            <a:ext cx="11790927" cy="5122795"/>
            <a:chOff x="22792507" y="6982050"/>
            <a:chExt cx="9067858" cy="3939705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032" name="Picture 8" descr="page19image8799872">
              <a:extLst>
                <a:ext uri="{FF2B5EF4-FFF2-40B4-BE49-F238E27FC236}">
                  <a16:creationId xmlns:a16="http://schemas.microsoft.com/office/drawing/2014/main" id="{79123B7B-BB4E-3C4E-A4F3-8E9B1DF34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3818" y="6982050"/>
              <a:ext cx="9026547" cy="3610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357B96-FFF6-7647-9C30-5BE80AB70A9A}"/>
                </a:ext>
              </a:extLst>
            </p:cNvPr>
            <p:cNvSpPr txBox="1"/>
            <p:nvPr/>
          </p:nvSpPr>
          <p:spPr>
            <a:xfrm>
              <a:off x="22792507" y="10650737"/>
              <a:ext cx="9029701" cy="2710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448" rIns="59448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90" dirty="0"/>
                <a:t>Figure 4:: Pseudo out-of-sample RMSE and RMSFE for VAR and Deep VAR across different lag choices.</a:t>
              </a:r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5C14F650-072F-C147-84E0-B2DC8CF5E6D3}"/>
              </a:ext>
            </a:extLst>
          </p:cNvPr>
          <p:cNvSpPr txBox="1"/>
          <p:nvPr/>
        </p:nvSpPr>
        <p:spPr>
          <a:xfrm>
            <a:off x="29614431" y="5473373"/>
            <a:ext cx="11786603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Have we merely scratched the surface?</a:t>
            </a:r>
            <a:endParaRPr sz="4421" dirty="0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C67F714C-8E9C-8C45-80C6-37ACAF5CD081}"/>
              </a:ext>
            </a:extLst>
          </p:cNvPr>
          <p:cNvSpPr txBox="1"/>
          <p:nvPr/>
        </p:nvSpPr>
        <p:spPr>
          <a:xfrm>
            <a:off x="29614430" y="6495746"/>
            <a:ext cx="11786603" cy="51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731" dirty="0"/>
              <a:t>Hyperparameter tuning</a:t>
            </a:r>
            <a:endParaRPr sz="273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8207-7452-2C48-BB11-03E07A1C2423}"/>
              </a:ext>
            </a:extLst>
          </p:cNvPr>
          <p:cNvGrpSpPr/>
          <p:nvPr/>
        </p:nvGrpSpPr>
        <p:grpSpPr>
          <a:xfrm>
            <a:off x="15238199" y="16180631"/>
            <a:ext cx="11741311" cy="3869847"/>
            <a:chOff x="11545131" y="17529970"/>
            <a:chExt cx="9029701" cy="2976121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A6977AC6-0644-CB4D-86B5-CE8E0048A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55" b="4214"/>
            <a:stretch/>
          </p:blipFill>
          <p:spPr>
            <a:xfrm>
              <a:off x="12567773" y="17529970"/>
              <a:ext cx="6984418" cy="2626168"/>
            </a:xfrm>
            <a:prstGeom prst="rect">
              <a:avLst/>
            </a:prstGeom>
          </p:spPr>
        </p:pic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AEF9CEBC-AAC9-DE4C-A869-84D82CD3C520}"/>
                </a:ext>
              </a:extLst>
            </p:cNvPr>
            <p:cNvSpPr txBox="1"/>
            <p:nvPr/>
          </p:nvSpPr>
          <p:spPr>
            <a:xfrm>
              <a:off x="11545131" y="20235073"/>
              <a:ext cx="9029701" cy="2710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9448" rIns="59448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90" dirty="0"/>
                <a:t>Table 1: Test root mean squared error (RMSE) for the two models across variables. </a:t>
              </a:r>
            </a:p>
          </p:txBody>
        </p:sp>
      </p:grpSp>
      <p:sp>
        <p:nvSpPr>
          <p:cNvPr id="63" name="TextBox 41">
            <a:extLst>
              <a:ext uri="{FF2B5EF4-FFF2-40B4-BE49-F238E27FC236}">
                <a16:creationId xmlns:a16="http://schemas.microsoft.com/office/drawing/2014/main" id="{51DB7709-FF89-C44F-B8E5-C315C9AB2220}"/>
              </a:ext>
            </a:extLst>
          </p:cNvPr>
          <p:cNvSpPr txBox="1"/>
          <p:nvPr/>
        </p:nvSpPr>
        <p:spPr>
          <a:xfrm>
            <a:off x="29685307" y="17256097"/>
            <a:ext cx="11872950" cy="535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45873" indent="-445873">
              <a:buFont typeface="Wingdings" pitchFamily="2" charset="2"/>
              <a:buChar char="q"/>
            </a:pPr>
            <a:r>
              <a:rPr lang="en-US" sz="2731" dirty="0"/>
              <a:t>Verify if outperformance is </a:t>
            </a:r>
            <a:r>
              <a:rPr lang="en-US" sz="2731" b="1" dirty="0"/>
              <a:t>robust</a:t>
            </a:r>
            <a:r>
              <a:rPr lang="en-US" sz="2731" dirty="0"/>
              <a:t> through additional data &amp; benchmarks.</a:t>
            </a:r>
          </a:p>
          <a:p>
            <a:pPr marL="445873" indent="-445873">
              <a:buFont typeface="Wingdings" pitchFamily="2" charset="2"/>
              <a:buChar char="q"/>
            </a:pPr>
            <a:r>
              <a:rPr lang="en-GB" sz="2731" b="1" dirty="0"/>
              <a:t>Uncertainty quantification: </a:t>
            </a:r>
            <a:r>
              <a:rPr lang="en-GB" sz="2731" dirty="0"/>
              <a:t>can we just assume Gaussian residuals? Probably not. Bootstrap? Costly!</a:t>
            </a:r>
          </a:p>
          <a:p>
            <a:pPr marL="445873" indent="-445873">
              <a:buFont typeface="Wingdings" pitchFamily="2" charset="2"/>
              <a:buChar char="q"/>
            </a:pPr>
            <a:r>
              <a:rPr lang="en-GB" sz="2731" dirty="0"/>
              <a:t>From deterministic to </a:t>
            </a:r>
            <a:r>
              <a:rPr lang="en-GB" sz="2731" b="1" dirty="0"/>
              <a:t>Bayesian deep learning</a:t>
            </a:r>
            <a:r>
              <a:rPr lang="en-GB" sz="2731" dirty="0"/>
              <a:t>: this enables uncertainty quantification and should aid with </a:t>
            </a:r>
            <a:r>
              <a:rPr lang="en-GB" sz="2731" b="1" dirty="0"/>
              <a:t>interpretability and robustness</a:t>
            </a:r>
            <a:r>
              <a:rPr lang="en-GB" sz="2731" dirty="0"/>
              <a:t>.</a:t>
            </a:r>
          </a:p>
          <a:p>
            <a:pPr marL="1106425" indent="-412845">
              <a:buFont typeface="Wingdings" pitchFamily="2" charset="2"/>
              <a:buChar char="Ø"/>
              <a:tabLst>
                <a:tab pos="1085783" algn="l"/>
              </a:tabLst>
            </a:pPr>
            <a:r>
              <a:rPr lang="en-GB" sz="2080" dirty="0"/>
              <a:t>Recent work by </a:t>
            </a:r>
            <a:r>
              <a:rPr lang="en-GB" sz="2080" dirty="0" err="1"/>
              <a:t>Daxberger</a:t>
            </a:r>
            <a:r>
              <a:rPr lang="en-GB" sz="2080" dirty="0"/>
              <a:t> et al. (2021) shows that </a:t>
            </a:r>
            <a:r>
              <a:rPr lang="en-GB" sz="2080" b="1" dirty="0"/>
              <a:t>Laplace Approximation </a:t>
            </a:r>
            <a:r>
              <a:rPr lang="en-GB" sz="2080" dirty="0"/>
              <a:t>could be a promising way forward.</a:t>
            </a:r>
          </a:p>
          <a:p>
            <a:pPr marL="445873" indent="-445873">
              <a:buFont typeface="Wingdings" pitchFamily="2" charset="2"/>
              <a:buChar char="q"/>
            </a:pPr>
            <a:r>
              <a:rPr lang="en-US" sz="2731" dirty="0"/>
              <a:t>Can the existing </a:t>
            </a:r>
            <a:r>
              <a:rPr lang="en-US" sz="2731" b="1" dirty="0"/>
              <a:t>inference toolbox </a:t>
            </a:r>
            <a:r>
              <a:rPr lang="en-US" sz="2731" dirty="0"/>
              <a:t>(IRFs, variance decomposition, policy counterfactuals, …) be developed for Deep VAR?</a:t>
            </a:r>
            <a:endParaRPr lang="en-GB" sz="2731" dirty="0"/>
          </a:p>
          <a:p>
            <a:pPr marL="445873" indent="-445873">
              <a:buFont typeface="Wingdings" pitchFamily="2" charset="2"/>
              <a:buChar char="q"/>
            </a:pPr>
            <a:r>
              <a:rPr lang="en-US" sz="2731" b="1" dirty="0"/>
              <a:t>Structural identification </a:t>
            </a:r>
            <a:r>
              <a:rPr lang="en-US" sz="2731" dirty="0"/>
              <a:t>– how to proceed? </a:t>
            </a:r>
            <a:r>
              <a:rPr lang="en-US" sz="2731" dirty="0" err="1"/>
              <a:t>Verstyuk</a:t>
            </a:r>
            <a:r>
              <a:rPr lang="en-US" sz="2731" dirty="0"/>
              <a:t> (2020) works with Cholesky decomposition as in conventional VAR. What about GNN?</a:t>
            </a:r>
            <a:endParaRPr lang="en-GB" sz="2731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658" y="26225694"/>
            <a:ext cx="3139599" cy="3139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2903-1622-64AB-813E-E23F1008C3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001" y="21544472"/>
            <a:ext cx="11813760" cy="590688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</p:pic>
      <p:sp>
        <p:nvSpPr>
          <p:cNvPr id="47" name="TextBox 44">
            <a:extLst>
              <a:ext uri="{FF2B5EF4-FFF2-40B4-BE49-F238E27FC236}">
                <a16:creationId xmlns:a16="http://schemas.microsoft.com/office/drawing/2014/main" id="{F253FC81-ADE7-60E0-D4DB-A51929A68EB3}"/>
              </a:ext>
            </a:extLst>
          </p:cNvPr>
          <p:cNvSpPr txBox="1"/>
          <p:nvPr/>
        </p:nvSpPr>
        <p:spPr>
          <a:xfrm>
            <a:off x="15043977" y="5466743"/>
            <a:ext cx="11786603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Significantly reduced in-sample error …</a:t>
            </a:r>
            <a:endParaRPr sz="4421" dirty="0"/>
          </a:p>
        </p:txBody>
      </p:sp>
      <p:sp>
        <p:nvSpPr>
          <p:cNvPr id="51" name="TextBox 44">
            <a:extLst>
              <a:ext uri="{FF2B5EF4-FFF2-40B4-BE49-F238E27FC236}">
                <a16:creationId xmlns:a16="http://schemas.microsoft.com/office/drawing/2014/main" id="{2F70B15A-FE4D-033C-9B12-43DD39A23535}"/>
              </a:ext>
            </a:extLst>
          </p:cNvPr>
          <p:cNvSpPr txBox="1"/>
          <p:nvPr/>
        </p:nvSpPr>
        <p:spPr>
          <a:xfrm>
            <a:off x="15043977" y="15087492"/>
            <a:ext cx="11786603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… out-of-sample error …</a:t>
            </a:r>
            <a:endParaRPr sz="4421" dirty="0"/>
          </a:p>
        </p:txBody>
      </p:sp>
      <p:sp>
        <p:nvSpPr>
          <p:cNvPr id="52" name="TextBox 44">
            <a:extLst>
              <a:ext uri="{FF2B5EF4-FFF2-40B4-BE49-F238E27FC236}">
                <a16:creationId xmlns:a16="http://schemas.microsoft.com/office/drawing/2014/main" id="{86B50845-4E5D-73AE-1A96-FBE8E139586C}"/>
              </a:ext>
            </a:extLst>
          </p:cNvPr>
          <p:cNvSpPr txBox="1"/>
          <p:nvPr/>
        </p:nvSpPr>
        <p:spPr>
          <a:xfrm>
            <a:off x="15043976" y="20516068"/>
            <a:ext cx="11786603" cy="77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21" dirty="0"/>
              <a:t>… and multi-step-ahead prediction error.</a:t>
            </a:r>
            <a:endParaRPr sz="4421" dirty="0"/>
          </a:p>
        </p:txBody>
      </p:sp>
      <p:sp>
        <p:nvSpPr>
          <p:cNvPr id="53" name="TextBox 56">
            <a:extLst>
              <a:ext uri="{FF2B5EF4-FFF2-40B4-BE49-F238E27FC236}">
                <a16:creationId xmlns:a16="http://schemas.microsoft.com/office/drawing/2014/main" id="{9B49D077-88CA-F7FD-1C94-E03E14754653}"/>
              </a:ext>
            </a:extLst>
          </p:cNvPr>
          <p:cNvSpPr txBox="1"/>
          <p:nvPr/>
        </p:nvSpPr>
        <p:spPr>
          <a:xfrm>
            <a:off x="15454310" y="27489257"/>
            <a:ext cx="11741311" cy="61247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448" rIns="59448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90" dirty="0"/>
              <a:t>Figure 3: Cumulative rolling-window prediction error for the 1-month and 3-month horizon. TVAR not shown here, since errors blew out by too much.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577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28</cp:revision>
  <cp:lastPrinted>2021-12-01T19:18:12Z</cp:lastPrinted>
  <dcterms:modified xsi:type="dcterms:W3CDTF">2022-05-05T11:33:56Z</dcterms:modified>
</cp:coreProperties>
</file>