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6B76-3DBC-9749-B41E-A958369ED514}" v="1" dt="2022-02-18T14:48:25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 snapToObjects="1">
      <p:cViewPr varScale="1">
        <p:scale>
          <a:sx n="47" d="100"/>
          <a:sy n="47" d="100"/>
        </p:scale>
        <p:origin x="872" y="2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Deep VAR: a novel approach towards VAR that leverages the power of deep learning in order to model non-linear relationships. By modelling each </a:t>
            </a:r>
            <a:r>
              <a:rPr lang="en-GB" b="1" dirty="0"/>
              <a:t>equation of the VAR system as a deep neural network</a:t>
            </a:r>
            <a:r>
              <a:rPr lang="en-GB" dirty="0"/>
              <a:t>, our proposed extension outperforms modern benchmarks in terms of in-sample fit, out-of- sample fit and point forecasting accuracy. In particular, we find that the Deep VAR is able to </a:t>
            </a:r>
            <a:r>
              <a:rPr lang="en-GB" b="1" dirty="0"/>
              <a:t>better capture the structural economic changes</a:t>
            </a:r>
            <a:r>
              <a:rPr lang="en-GB" dirty="0"/>
              <a:t> during periods of uncertainty and recession. By staying </a:t>
            </a:r>
            <a:r>
              <a:rPr lang="en-GB" b="1" dirty="0"/>
              <a:t>methodologically as close as possible to the original benchmark</a:t>
            </a:r>
            <a:r>
              <a:rPr lang="en-GB" dirty="0"/>
              <a:t>, we hope that our approach is more likely to find acceptance in the economics domain.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9680953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11880670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evidence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12023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1190551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simple methodology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12632281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VAR has become a standard tool for practitioners to construct economic forecasts, but the assumption of linearity through time and variables is restrictive. We relax that assumption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3818" y="11199753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3818" y="1196289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Recent work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7397" y="14884078"/>
            <a:ext cx="9039498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other benchmark models </a:t>
            </a:r>
            <a:r>
              <a:rPr lang="en-US" dirty="0"/>
              <a:t>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counterfactuals, …) be derived for Deep VAR?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905719" y="1751620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03725"/>
            <a:ext cx="6335025" cy="26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Gal and </a:t>
            </a:r>
            <a:r>
              <a:rPr lang="en-US" dirty="0" err="1"/>
              <a:t>Ghaharamani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6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Dropout as a Bayesian Approximation: Representing Model Uncertainty in Deep Learning</a:t>
            </a:r>
            <a:r>
              <a:rPr dirty="0"/>
              <a:t>.”. </a:t>
            </a:r>
            <a:r>
              <a:rPr dirty="0">
                <a:solidFill>
                  <a:srgbClr val="677B8C"/>
                </a:solidFill>
              </a:rPr>
              <a:t>In:</a:t>
            </a:r>
            <a:r>
              <a:rPr sz="1400" dirty="0">
                <a:solidFill>
                  <a:srgbClr val="677B8C"/>
                </a:solidFill>
                <a:latin typeface="Arial"/>
                <a:cs typeface="Arial"/>
              </a:rPr>
              <a:t>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International Conference on Machine Learning, 1050–59. PMLR. 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9183189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03662" y="15344587"/>
            <a:ext cx="9029701" cy="5099762"/>
            <a:chOff x="1003662" y="15344587"/>
            <a:chExt cx="9029701" cy="509976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3662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1898085" y="8888243"/>
            <a:ext cx="9026547" cy="6341764"/>
            <a:chOff x="11898085" y="8889102"/>
            <a:chExt cx="9378374" cy="6524054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1898085" y="15120768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11401" y="8889102"/>
              <a:ext cx="9365058" cy="618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1880670" y="5016731"/>
            <a:ext cx="9064532" cy="354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  <a:p>
            <a:endParaRPr lang="en-GB" dirty="0"/>
          </a:p>
          <a:p>
            <a:r>
              <a:rPr lang="en-GB" dirty="0"/>
              <a:t>Our findings show a </a:t>
            </a:r>
            <a:r>
              <a:rPr lang="en-GB" b="1" dirty="0"/>
              <a:t>consistent and significant improvement in predictive performance</a:t>
            </a:r>
            <a:r>
              <a:rPr lang="en-GB" dirty="0"/>
              <a:t>: the Deep VAR incurs much lower loss than the conventional benchmark. It also outperforms other popular approaches that address non-linearity (Threshold VAR and Random Forest).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2792507" y="6982050"/>
            <a:ext cx="9067858" cy="3961075"/>
            <a:chOff x="22792507" y="6982050"/>
            <a:chExt cx="9067858" cy="396107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3: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11910901" y="15468186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also test model performance with respect to a test sample: future realizations arrive and we compute 1-step ahead predictions without retraining (Table 1). In the paper, we also present evidence that the Deep VAR outperforms on </a:t>
            </a:r>
            <a:r>
              <a:rPr lang="en-GB" i="1" dirty="0"/>
              <a:t>n</a:t>
            </a:r>
            <a:r>
              <a:rPr lang="en-GB" dirty="0"/>
              <a:t>-step ahead forecasts.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1944349" y="17444427"/>
            <a:ext cx="9029701" cy="2999922"/>
            <a:chOff x="11545131" y="17529970"/>
            <a:chExt cx="9029701" cy="299992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7504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2" name="TextBox 52">
            <a:extLst>
              <a:ext uri="{FF2B5EF4-FFF2-40B4-BE49-F238E27FC236}">
                <a16:creationId xmlns:a16="http://schemas.microsoft.com/office/drawing/2014/main" id="{1AA8DC66-B998-B54A-AF2C-D1C9CF8BDE77}"/>
              </a:ext>
            </a:extLst>
          </p:cNvPr>
          <p:cNvSpPr txBox="1"/>
          <p:nvPr/>
        </p:nvSpPr>
        <p:spPr>
          <a:xfrm>
            <a:off x="22830664" y="14440616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Open questions</a:t>
            </a:r>
            <a:endParaRPr dirty="0"/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8647" y="1244885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added Threshold VAR for comparison (Figure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Progress on </a:t>
            </a:r>
            <a:r>
              <a:rPr lang="en-GB" b="1" dirty="0"/>
              <a:t>uncertainty quantification </a:t>
            </a:r>
            <a:r>
              <a:rPr lang="en-GB" dirty="0"/>
              <a:t>through Bayesian deep learning – MC dropout (Gal and </a:t>
            </a:r>
            <a:r>
              <a:rPr lang="en-GB" dirty="0" err="1"/>
              <a:t>Ghahramani</a:t>
            </a:r>
            <a:r>
              <a:rPr lang="en-GB" dirty="0"/>
              <a:t> 2016). Recent work by </a:t>
            </a:r>
            <a:r>
              <a:rPr lang="en-GB" dirty="0" err="1"/>
              <a:t>Daxberger</a:t>
            </a:r>
            <a:r>
              <a:rPr lang="en-GB" dirty="0"/>
              <a:t> et al. (2021) shows that Laplace Approximation is a promising way forward.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1" y="19322632"/>
            <a:ext cx="2414521" cy="24145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745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23</cp:revision>
  <cp:lastPrinted>2021-12-01T19:18:12Z</cp:lastPrinted>
  <dcterms:modified xsi:type="dcterms:W3CDTF">2022-02-18T14:50:07Z</dcterms:modified>
</cp:coreProperties>
</file>