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 marL="0" marR="0" indent="0" algn="l" defTabSz="121786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3490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697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046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395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174498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09401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044301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47920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591"/>
    <a:srgbClr val="002060"/>
    <a:srgbClr val="004B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4694"/>
  </p:normalViewPr>
  <p:slideViewPr>
    <p:cSldViewPr snapToGrid="0" snapToObjects="1">
      <p:cViewPr varScale="1">
        <p:scale>
          <a:sx n="18" d="100"/>
          <a:sy n="18" d="100"/>
        </p:scale>
        <p:origin x="4328" y="440"/>
      </p:cViewPr>
      <p:guideLst>
        <p:guide orient="horz" pos="13482"/>
        <p:guide pos="9536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507032" latinLnBrk="0">
      <a:defRPr sz="4528">
        <a:latin typeface="+mn-lt"/>
        <a:ea typeface="+mn-ea"/>
        <a:cs typeface="+mn-cs"/>
        <a:sym typeface="Calibri"/>
      </a:defRPr>
    </a:lvl1pPr>
    <a:lvl2pPr indent="304465" defTabSz="3507032" latinLnBrk="0">
      <a:defRPr sz="4528">
        <a:latin typeface="+mn-lt"/>
        <a:ea typeface="+mn-ea"/>
        <a:cs typeface="+mn-cs"/>
        <a:sym typeface="Calibri"/>
      </a:defRPr>
    </a:lvl2pPr>
    <a:lvl3pPr indent="608934" defTabSz="3507032" latinLnBrk="0">
      <a:defRPr sz="4528">
        <a:latin typeface="+mn-lt"/>
        <a:ea typeface="+mn-ea"/>
        <a:cs typeface="+mn-cs"/>
        <a:sym typeface="Calibri"/>
      </a:defRPr>
    </a:lvl3pPr>
    <a:lvl4pPr indent="913399" defTabSz="3507032" latinLnBrk="0">
      <a:defRPr sz="4528">
        <a:latin typeface="+mn-lt"/>
        <a:ea typeface="+mn-ea"/>
        <a:cs typeface="+mn-cs"/>
        <a:sym typeface="Calibri"/>
      </a:defRPr>
    </a:lvl4pPr>
    <a:lvl5pPr indent="1217868" defTabSz="3507032" latinLnBrk="0">
      <a:defRPr sz="4528">
        <a:latin typeface="+mn-lt"/>
        <a:ea typeface="+mn-ea"/>
        <a:cs typeface="+mn-cs"/>
        <a:sym typeface="Calibri"/>
      </a:defRPr>
    </a:lvl5pPr>
    <a:lvl6pPr indent="1522333" defTabSz="3507032" latinLnBrk="0">
      <a:defRPr sz="4528">
        <a:latin typeface="+mn-lt"/>
        <a:ea typeface="+mn-ea"/>
        <a:cs typeface="+mn-cs"/>
        <a:sym typeface="Calibri"/>
      </a:defRPr>
    </a:lvl6pPr>
    <a:lvl7pPr indent="1826798" defTabSz="3507032" latinLnBrk="0">
      <a:defRPr sz="4528">
        <a:latin typeface="+mn-lt"/>
        <a:ea typeface="+mn-ea"/>
        <a:cs typeface="+mn-cs"/>
        <a:sym typeface="Calibri"/>
      </a:defRPr>
    </a:lvl7pPr>
    <a:lvl8pPr indent="2131267" defTabSz="3507032" latinLnBrk="0">
      <a:defRPr sz="4528">
        <a:latin typeface="+mn-lt"/>
        <a:ea typeface="+mn-ea"/>
        <a:cs typeface="+mn-cs"/>
        <a:sym typeface="Calibri"/>
      </a:defRPr>
    </a:lvl8pPr>
    <a:lvl9pPr indent="2435732" defTabSz="3507032" latinLnBrk="0">
      <a:defRPr sz="4528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13761" y="574684"/>
            <a:ext cx="27247692" cy="941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13761" y="9987546"/>
            <a:ext cx="27247692" cy="3281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64457" y="39503627"/>
            <a:ext cx="332781" cy="3382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672898" marR="0" indent="-672898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133797" marR="0" indent="-788000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627345" marR="0" indent="-935751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08805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433855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7779651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12544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047124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1817045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0034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0070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0104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01401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50175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802101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10245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40279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hyperlink" Target="mailto:p.altmeyer@tudelft.nl" TargetMode="External"/><Relationship Id="rId21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paltmeyer.com/" TargetMode="External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403B-2B48-81C9-84A4-7BDD675BC63C}"/>
              </a:ext>
            </a:extLst>
          </p:cNvPr>
          <p:cNvSpPr/>
          <p:nvPr/>
        </p:nvSpPr>
        <p:spPr>
          <a:xfrm>
            <a:off x="726831" y="3376246"/>
            <a:ext cx="28838769" cy="630996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98764D-0A21-3082-6327-215ECDB849B0}"/>
              </a:ext>
            </a:extLst>
          </p:cNvPr>
          <p:cNvGrpSpPr/>
          <p:nvPr/>
        </p:nvGrpSpPr>
        <p:grpSpPr>
          <a:xfrm>
            <a:off x="10488675" y="3725030"/>
            <a:ext cx="9528733" cy="3293504"/>
            <a:chOff x="6345141" y="803610"/>
            <a:chExt cx="2636520" cy="1044471"/>
          </a:xfrm>
        </p:grpSpPr>
        <p:sp>
          <p:nvSpPr>
            <p:cNvPr id="24" name="TextBox 51">
              <a:extLst>
                <a:ext uri="{FF2B5EF4-FFF2-40B4-BE49-F238E27FC236}">
                  <a16:creationId xmlns:a16="http://schemas.microsoft.com/office/drawing/2014/main" id="{67C80C3D-A02D-4313-63C5-917D6A7F51FB}"/>
                </a:ext>
              </a:extLst>
            </p:cNvPr>
            <p:cNvSpPr txBox="1"/>
            <p:nvPr/>
          </p:nvSpPr>
          <p:spPr>
            <a:xfrm>
              <a:off x="6346570" y="803610"/>
              <a:ext cx="2633663" cy="181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Proof-of-Concept</a:t>
              </a:r>
            </a:p>
          </p:txBody>
        </p: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id="{3A247DA7-42D4-D0BF-F668-3CDBA4D65ACC}"/>
                </a:ext>
              </a:extLst>
            </p:cNvPr>
            <p:cNvSpPr txBox="1"/>
            <p:nvPr/>
          </p:nvSpPr>
          <p:spPr>
            <a:xfrm>
              <a:off x="6345141" y="988422"/>
              <a:ext cx="2636520" cy="8596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400" b="1" dirty="0">
                  <a:sym typeface="Calibri"/>
                </a:rPr>
                <a:t>Figure 1 </a:t>
              </a:r>
              <a:r>
                <a:rPr lang="en-GB" sz="2400" dirty="0">
                  <a:sym typeface="Calibri"/>
                </a:rPr>
                <a:t>illustrates the what we understand as Endogenous </a:t>
              </a:r>
              <a:r>
                <a:rPr lang="en-GB" sz="2400" dirty="0" err="1">
                  <a:sym typeface="Calibri"/>
                </a:rPr>
                <a:t>Macrodynamics</a:t>
              </a:r>
              <a:r>
                <a:rPr lang="en-GB" sz="2400" dirty="0">
                  <a:sym typeface="Calibri"/>
                </a:rPr>
                <a:t> in Algorithmic Recourse: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>
                  <a:sym typeface="Calibri"/>
                </a:rPr>
                <a:t>Simple linear classifier trained for binary classification.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>
                  <a:sym typeface="Calibri"/>
                </a:rPr>
                <a:t>Implementation of AR leads to a domain shift.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/>
                <a:t>Classifier retraining leads to corresponding model shift.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>
                  <a:sym typeface="Calibri"/>
                </a:rPr>
                <a:t>Over time decision boundary moves away from target class (blue).</a:t>
              </a:r>
            </a:p>
          </p:txBody>
        </p:sp>
      </p:grpSp>
      <p:sp>
        <p:nvSpPr>
          <p:cNvPr id="30" name="TextBox 35"/>
          <p:cNvSpPr txBox="1"/>
          <p:nvPr/>
        </p:nvSpPr>
        <p:spPr>
          <a:xfrm>
            <a:off x="966483" y="763483"/>
            <a:ext cx="13741896" cy="16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5058" dirty="0"/>
              <a:t>Endogenous </a:t>
            </a:r>
            <a:r>
              <a:rPr lang="en-GB" sz="5058" dirty="0" err="1"/>
              <a:t>Macrodynamics</a:t>
            </a:r>
            <a:r>
              <a:rPr lang="en-GB" sz="5058" dirty="0"/>
              <a:t> in Algorithmic Recourse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C569E0-D64B-B1E4-EB90-49CD1EFC507E}"/>
              </a:ext>
            </a:extLst>
          </p:cNvPr>
          <p:cNvGrpSpPr/>
          <p:nvPr/>
        </p:nvGrpSpPr>
        <p:grpSpPr>
          <a:xfrm>
            <a:off x="974431" y="3735936"/>
            <a:ext cx="9030223" cy="5595980"/>
            <a:chOff x="993360" y="3735937"/>
            <a:chExt cx="8336695" cy="4761939"/>
          </a:xfrm>
        </p:grpSpPr>
        <p:sp>
          <p:nvSpPr>
            <p:cNvPr id="33" name="TextBox 38"/>
            <p:cNvSpPr txBox="1"/>
            <p:nvPr/>
          </p:nvSpPr>
          <p:spPr>
            <a:xfrm>
              <a:off x="993360" y="3735937"/>
              <a:ext cx="8336695" cy="10550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In a nutshell …</a:t>
              </a:r>
            </a:p>
            <a:p>
              <a:endParaRPr sz="3128" dirty="0"/>
            </a:p>
          </p:txBody>
        </p:sp>
        <p:sp>
          <p:nvSpPr>
            <p:cNvPr id="34" name="TextBox 39"/>
            <p:cNvSpPr txBox="1"/>
            <p:nvPr/>
          </p:nvSpPr>
          <p:spPr>
            <a:xfrm>
              <a:off x="1372861" y="4358089"/>
              <a:ext cx="7657450" cy="413978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3600" i="1" dirty="0">
                  <a:sym typeface="Calibri"/>
                </a:rPr>
                <a:t>“[…] we run experiments that simulate the application of recourse in practice using various state-of-the-art counterfactual generators and find that [they] induce substantial domain and model shifts.”</a:t>
              </a:r>
            </a:p>
            <a:p>
              <a:r>
                <a:rPr lang="en-GB" sz="3600" i="1" dirty="0">
                  <a:sym typeface="Calibri"/>
                </a:rPr>
                <a:t>－ </a:t>
              </a:r>
              <a:r>
                <a:rPr lang="en-GB" sz="3600" i="1" dirty="0" err="1">
                  <a:sym typeface="Calibri"/>
                </a:rPr>
                <a:t>Altmeyer</a:t>
              </a:r>
              <a:r>
                <a:rPr lang="en-GB" sz="3600" i="1" dirty="0">
                  <a:sym typeface="Calibri"/>
                </a:rPr>
                <a:t> et. al (2023)</a:t>
              </a:r>
            </a:p>
            <a:p>
              <a:pPr algn="ctr"/>
              <a:endParaRPr lang="en-GB" sz="2800" i="1" dirty="0">
                <a:sym typeface="Calibri"/>
              </a:endParaRPr>
            </a:p>
            <a:p>
              <a:endParaRPr lang="en-GB" sz="2800" i="1" dirty="0">
                <a:sym typeface="Calibri"/>
              </a:endParaRPr>
            </a:p>
          </p:txBody>
        </p:sp>
      </p:grpSp>
      <p:sp>
        <p:nvSpPr>
          <p:cNvPr id="39" name="TextBox 45"/>
          <p:cNvSpPr txBox="1"/>
          <p:nvPr/>
        </p:nvSpPr>
        <p:spPr>
          <a:xfrm>
            <a:off x="726831" y="10747687"/>
            <a:ext cx="1355752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200" dirty="0"/>
          </a:p>
        </p:txBody>
      </p:sp>
      <p:sp>
        <p:nvSpPr>
          <p:cNvPr id="50" name="TextBox 37"/>
          <p:cNvSpPr txBox="1"/>
          <p:nvPr/>
        </p:nvSpPr>
        <p:spPr>
          <a:xfrm>
            <a:off x="15566834" y="828090"/>
            <a:ext cx="6202748" cy="250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/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/>
              <a:t>Patrick </a:t>
            </a:r>
            <a:r>
              <a:rPr lang="en-US" sz="2000" b="1" dirty="0" err="1"/>
              <a:t>Altmeyer</a:t>
            </a:r>
            <a:r>
              <a:rPr lang="en-US" sz="2000" b="1" dirty="0"/>
              <a:t> (</a:t>
            </a:r>
            <a:r>
              <a:rPr lang="en-US" sz="2000" b="1" dirty="0">
                <a:hlinkClick r:id="rId3"/>
              </a:rPr>
              <a:t>p.altmeyer@tudelft.nl</a:t>
            </a:r>
            <a:r>
              <a:rPr lang="en-US" sz="2000" b="1" dirty="0"/>
              <a:t>)</a:t>
            </a:r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 err="1"/>
              <a:t>Giovan</a:t>
            </a:r>
            <a:r>
              <a:rPr lang="en-US" sz="1600" dirty="0"/>
              <a:t> Angela (</a:t>
            </a:r>
            <a:r>
              <a:rPr lang="en-US" sz="1600" dirty="0" err="1"/>
              <a:t>g.j.a.angela@student.tudelft.nl</a:t>
            </a:r>
            <a:r>
              <a:rPr lang="en-US" sz="1600" dirty="0"/>
              <a:t>)</a:t>
            </a:r>
            <a:endParaRPr lang="en-US" sz="1600" b="1" dirty="0"/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Aleksander </a:t>
            </a:r>
            <a:r>
              <a:rPr lang="en-US" sz="1600" dirty="0" err="1"/>
              <a:t>Buszydlik</a:t>
            </a:r>
            <a:r>
              <a:rPr lang="en-US" sz="1600" dirty="0"/>
              <a:t> (</a:t>
            </a:r>
            <a:r>
              <a:rPr lang="en-US" sz="1600" dirty="0" err="1"/>
              <a:t>a.j.buszydlik@student.tudelft.nl</a:t>
            </a:r>
            <a:r>
              <a:rPr lang="en-US" sz="1600" dirty="0"/>
              <a:t>)</a:t>
            </a:r>
            <a:endParaRPr lang="en-US" sz="1600" b="1" dirty="0"/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Karol </a:t>
            </a:r>
            <a:r>
              <a:rPr lang="en-US" sz="1600" dirty="0" err="1"/>
              <a:t>Dobiczek</a:t>
            </a:r>
            <a:r>
              <a:rPr lang="en-US" sz="1600" dirty="0"/>
              <a:t> (</a:t>
            </a:r>
            <a:r>
              <a:rPr lang="en-US" sz="1600" dirty="0" err="1"/>
              <a:t>k.t.dobiczek@student.tudelft.nl</a:t>
            </a:r>
            <a:r>
              <a:rPr lang="en-US" sz="1600" dirty="0"/>
              <a:t>)</a:t>
            </a:r>
            <a:endParaRPr lang="en-US" sz="1600" b="1" dirty="0"/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Arie van </a:t>
            </a:r>
            <a:r>
              <a:rPr lang="en-US" sz="1600" dirty="0" err="1"/>
              <a:t>Deursen</a:t>
            </a:r>
            <a:r>
              <a:rPr lang="en-US" sz="1600" dirty="0"/>
              <a:t> (</a:t>
            </a:r>
            <a:r>
              <a:rPr lang="en-US" sz="1600" dirty="0" err="1"/>
              <a:t>arie.vandeursen@tudelft.nl</a:t>
            </a:r>
            <a:r>
              <a:rPr lang="en-US" sz="1600" dirty="0"/>
              <a:t>)</a:t>
            </a:r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Cynthia C. S. </a:t>
            </a:r>
            <a:r>
              <a:rPr lang="en-US" sz="1600" dirty="0" err="1"/>
              <a:t>Liem</a:t>
            </a:r>
            <a:r>
              <a:rPr lang="en-US" sz="1600" dirty="0"/>
              <a:t> (</a:t>
            </a:r>
            <a:r>
              <a:rPr lang="en-US" sz="1600" dirty="0" err="1"/>
              <a:t>c.c.s.liem@tudelft.nl</a:t>
            </a:r>
            <a:r>
              <a:rPr lang="en-US" sz="1600" dirty="0"/>
              <a:t>)</a:t>
            </a:r>
            <a:br>
              <a:rPr sz="1933" dirty="0"/>
            </a:br>
            <a:endParaRPr sz="1933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0BB105-07B2-784A-9B21-B7E3E6629E7F}"/>
              </a:ext>
            </a:extLst>
          </p:cNvPr>
          <p:cNvGrpSpPr/>
          <p:nvPr/>
        </p:nvGrpSpPr>
        <p:grpSpPr>
          <a:xfrm>
            <a:off x="20949118" y="3733520"/>
            <a:ext cx="8599263" cy="5066297"/>
            <a:chOff x="6345141" y="803610"/>
            <a:chExt cx="2636520" cy="1606678"/>
          </a:xfrm>
        </p:grpSpPr>
        <p:sp>
          <p:nvSpPr>
            <p:cNvPr id="42" name="TextBox 51"/>
            <p:cNvSpPr txBox="1"/>
            <p:nvPr/>
          </p:nvSpPr>
          <p:spPr>
            <a:xfrm>
              <a:off x="6346570" y="803610"/>
              <a:ext cx="2633663" cy="181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Key Takeaways</a:t>
              </a:r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6345141" y="988422"/>
              <a:ext cx="2636520" cy="14218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449263" indent="-449263">
                <a:buFont typeface=".Apple Color Emoji UI"/>
                <a:buChar char="🔑"/>
              </a:pPr>
              <a:r>
                <a:rPr lang="en-GB" sz="2400" dirty="0"/>
                <a:t>Our findings indicate that state-of-the-art approaches to Algorithmic Recourse induce substantial domain and model shifts.</a:t>
              </a:r>
              <a:endParaRPr lang="en-GB" sz="2400" dirty="0">
                <a:sym typeface="Calibri"/>
              </a:endParaRPr>
            </a:p>
            <a:p>
              <a:pPr marL="449263" indent="-449263">
                <a:buFont typeface=".Apple Color Emoji UI"/>
                <a:buChar char="🔑"/>
              </a:pPr>
              <a:r>
                <a:rPr lang="en-GB" sz="2400" dirty="0">
                  <a:sym typeface="Calibri"/>
                </a:rPr>
                <a:t>We would argue that the expected external costs of individual recourse should be shared by all stakeholders.</a:t>
              </a:r>
            </a:p>
            <a:p>
              <a:pPr marL="449263" indent="-449263">
                <a:buFont typeface=".Apple Color Emoji UI"/>
                <a:buChar char="🔑"/>
              </a:pPr>
              <a:r>
                <a:rPr lang="en-GB" sz="2400" dirty="0"/>
                <a:t>A straightforward way to achieve this is to penalize external costs in the counterfactual search objective function.</a:t>
              </a:r>
            </a:p>
            <a:p>
              <a:pPr marL="449263" indent="-449263">
                <a:buFont typeface=".Apple Color Emoji UI"/>
                <a:buChar char="🔑"/>
              </a:pPr>
              <a:r>
                <a:rPr lang="en-GB" sz="2400" dirty="0"/>
                <a:t>Various simple strategies based on this notion can be effectively used to mitigate shifts.</a:t>
              </a:r>
              <a:endParaRPr lang="en-GB" sz="2400" dirty="0"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21021425" y="771544"/>
            <a:ext cx="4783548" cy="195751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5D76038-DD3D-A24F-8B91-7A2495CB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90176" y="1223497"/>
            <a:ext cx="2968110" cy="130691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B6D1B4B-2446-B519-EFA2-2CFE9741E95D}"/>
              </a:ext>
            </a:extLst>
          </p:cNvPr>
          <p:cNvGrpSpPr/>
          <p:nvPr/>
        </p:nvGrpSpPr>
        <p:grpSpPr>
          <a:xfrm>
            <a:off x="726830" y="24331109"/>
            <a:ext cx="13700506" cy="10738941"/>
            <a:chOff x="726831" y="10039801"/>
            <a:chExt cx="13700506" cy="10738941"/>
          </a:xfrm>
        </p:grpSpPr>
        <p:sp>
          <p:nvSpPr>
            <p:cNvPr id="41" name="TextBox 47"/>
            <p:cNvSpPr txBox="1"/>
            <p:nvPr/>
          </p:nvSpPr>
          <p:spPr>
            <a:xfrm>
              <a:off x="726831" y="10757231"/>
              <a:ext cx="13557520" cy="21130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800" dirty="0"/>
                <a:t>From 🐱 to 🐶: Suppose we have trained a black-box classifier to discriminate cats from dogs (</a:t>
              </a:r>
              <a:r>
                <a:rPr lang="en-US" sz="2800" b="1" dirty="0"/>
                <a:t>Figure 1</a:t>
              </a:r>
              <a:r>
                <a:rPr lang="en-US" sz="2800" dirty="0"/>
                <a:t>). To understand why some individual cat was not classified as a dog, we can move her from her factual state </a:t>
              </a:r>
              <a:r>
                <a:rPr lang="en-NL" sz="2800" dirty="0"/>
                <a:t>🐱 to a counterfactual state 🐶. Why has the cat not been classified as a dog? Because she is too short and her tail is too long.</a:t>
              </a:r>
              <a:endParaRPr lang="en-GB" sz="2523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ED29F7-9FE3-DDBD-CC16-BF98E683BA50}"/>
                </a:ext>
              </a:extLst>
            </p:cNvPr>
            <p:cNvGrpSpPr/>
            <p:nvPr/>
          </p:nvGrpSpPr>
          <p:grpSpPr>
            <a:xfrm>
              <a:off x="1045923" y="13215416"/>
              <a:ext cx="12240173" cy="7563326"/>
              <a:chOff x="16379646" y="10116297"/>
              <a:chExt cx="12240173" cy="7563326"/>
            </a:xfrm>
          </p:grpSpPr>
          <p:sp>
            <p:nvSpPr>
              <p:cNvPr id="46" name="TextBox 56"/>
              <p:cNvSpPr txBox="1"/>
              <p:nvPr/>
            </p:nvSpPr>
            <p:spPr>
              <a:xfrm>
                <a:off x="16379646" y="16971737"/>
                <a:ext cx="12240173" cy="70788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2049" rIns="42049">
                <a:spAutoFit/>
              </a:bodyPr>
              <a:lstStyle>
                <a:lvl1pPr algn="ctr">
                  <a:defRPr sz="13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GB" sz="2000" dirty="0"/>
                  <a:t>Figure 2: Generating a counterfactual for </a:t>
                </a:r>
                <a:r>
                  <a:rPr lang="en-NL" sz="2000" dirty="0"/>
                  <a:t>🐱 following Wachter et al. (2018)</a:t>
                </a:r>
                <a:r>
                  <a:rPr lang="en-GB" sz="2000" dirty="0"/>
                  <a:t>. The contour shows the predictions of a simple multi-layer perceptron (MLP).</a:t>
                </a:r>
              </a:p>
            </p:txBody>
          </p:sp>
          <p:pic>
            <p:nvPicPr>
              <p:cNvPr id="1027" name="Picture 3">
                <a:extLst>
                  <a:ext uri="{FF2B5EF4-FFF2-40B4-BE49-F238E27FC236}">
                    <a16:creationId xmlns:a16="http://schemas.microsoft.com/office/drawing/2014/main" id="{1380E7DC-4C80-4E4C-8C15-86419506E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7937136" y="10116297"/>
                <a:ext cx="9125195" cy="6843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id="{9403F12C-06F8-0340-BED1-F966AED7C9C7}"/>
                </a:ext>
              </a:extLst>
            </p:cNvPr>
            <p:cNvSpPr txBox="1"/>
            <p:nvPr/>
          </p:nvSpPr>
          <p:spPr>
            <a:xfrm>
              <a:off x="726831" y="10039801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BACKGROUND</a:t>
              </a:r>
              <a:endParaRPr sz="4000" dirty="0"/>
            </a:p>
          </p:txBody>
        </p:sp>
      </p:grpSp>
      <p:sp>
        <p:nvSpPr>
          <p:cNvPr id="56" name="TextBox 47">
            <a:extLst>
              <a:ext uri="{FF2B5EF4-FFF2-40B4-BE49-F238E27FC236}">
                <a16:creationId xmlns:a16="http://schemas.microsoft.com/office/drawing/2014/main" id="{B0F644D0-BD91-22FD-D40F-AA4FA1B90279}"/>
              </a:ext>
            </a:extLst>
          </p:cNvPr>
          <p:cNvSpPr txBox="1"/>
          <p:nvPr/>
        </p:nvSpPr>
        <p:spPr>
          <a:xfrm>
            <a:off x="16059936" y="11554657"/>
            <a:ext cx="13557520" cy="6101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indent="-457200">
              <a:buFont typeface=".Apple Color Emoji UI"/>
              <a:buChar char="❓"/>
            </a:pPr>
            <a:r>
              <a:rPr lang="en-US" sz="2800" dirty="0"/>
              <a:t>Endogenous Shifts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Does the repeated implementation of recourse provided by state-of-the-art generators lead to shifts in the domain and model?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Costs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If so, are these dynamics substantial enough to be considered costly to stakeholders involved in real-world automated decision-making processes?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Heterogeneity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Do different counterfactual generators yield significantly different outcomes in this context? Furthermore, is there any heterogeneity concerning the chosen classifier and dataset?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Drivers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What are the drivers of endogenous dynamics in Algorithmic Recourse?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Mitigation Strategies</a:t>
            </a:r>
          </a:p>
          <a:p>
            <a:pPr marL="711200" lvl="4" indent="0"/>
            <a:r>
              <a:rPr lang="en-GB" sz="2400" dirty="0">
                <a:solidFill>
                  <a:srgbClr val="344854"/>
                </a:solidFill>
                <a:latin typeface="Arial"/>
                <a:cs typeface="Arial"/>
              </a:rPr>
              <a:t>What are potential mitigation strategies with respect to endogenous </a:t>
            </a:r>
            <a:r>
              <a:rPr lang="en-GB" sz="2400" dirty="0" err="1">
                <a:solidFill>
                  <a:srgbClr val="344854"/>
                </a:solidFill>
                <a:latin typeface="Arial"/>
                <a:cs typeface="Arial"/>
              </a:rPr>
              <a:t>macrodynamics</a:t>
            </a:r>
            <a:r>
              <a:rPr lang="en-GB" sz="2400" dirty="0">
                <a:solidFill>
                  <a:srgbClr val="344854"/>
                </a:solidFill>
                <a:latin typeface="Arial"/>
                <a:cs typeface="Arial"/>
              </a:rPr>
              <a:t> in AR?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lvl="0" indent="-457200" eaLnBrk="1">
              <a:buFont typeface=".Apple Color Emoji UI"/>
              <a:buChar char="❓"/>
              <a:defRPr/>
            </a:pPr>
            <a:endParaRPr lang="en-US" sz="2800" dirty="0">
              <a:sym typeface="Calibri"/>
            </a:endParaRPr>
          </a:p>
        </p:txBody>
      </p:sp>
      <p:pic>
        <p:nvPicPr>
          <p:cNvPr id="1028" name="Picture 4" descr="About CC Licenses - Creative Commons">
            <a:extLst>
              <a:ext uri="{FF2B5EF4-FFF2-40B4-BE49-F238E27FC236}">
                <a16:creationId xmlns:a16="http://schemas.microsoft.com/office/drawing/2014/main" id="{F201D1D7-550C-D6BD-0049-B3C68F58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600" y="41775262"/>
            <a:ext cx="2104541" cy="7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0EAAB-4579-F982-0DE0-AA332367F9FF}"/>
              </a:ext>
            </a:extLst>
          </p:cNvPr>
          <p:cNvSpPr txBox="1"/>
          <p:nvPr/>
        </p:nvSpPr>
        <p:spPr>
          <a:xfrm>
            <a:off x="22903051" y="41767443"/>
            <a:ext cx="478155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L" sz="1400" b="1" dirty="0">
                <a:latin typeface="Arial" panose="020B0604020202020204" pitchFamily="34" charset="0"/>
                <a:cs typeface="Arial" panose="020B0604020202020204" pitchFamily="34" charset="0"/>
              </a:rPr>
              <a:t>Disclaimer: </a:t>
            </a:r>
            <a:r>
              <a:rPr lang="en-NL" sz="1400" dirty="0">
                <a:latin typeface="Arial" panose="020B0604020202020204" pitchFamily="34" charset="0"/>
                <a:cs typeface="Arial" panose="020B0604020202020204" pitchFamily="34" charset="0"/>
              </a:rPr>
              <a:t>This poster was created by Patrick Altmeyer for the first IEEE Conference on Secure and Trustworthy Machine Learning. Images produced by author.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440A5D-2DC2-06B8-354F-7647747F8206}"/>
              </a:ext>
            </a:extLst>
          </p:cNvPr>
          <p:cNvGrpSpPr/>
          <p:nvPr/>
        </p:nvGrpSpPr>
        <p:grpSpPr>
          <a:xfrm>
            <a:off x="10493832" y="7167433"/>
            <a:ext cx="9528733" cy="2500293"/>
            <a:chOff x="10484191" y="4980116"/>
            <a:chExt cx="9464172" cy="250029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63278D9-4B6F-B406-5D27-274CCC9A7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1330346" y="4980116"/>
              <a:ext cx="761452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56">
              <a:extLst>
                <a:ext uri="{FF2B5EF4-FFF2-40B4-BE49-F238E27FC236}">
                  <a16:creationId xmlns:a16="http://schemas.microsoft.com/office/drawing/2014/main" id="{F746EA50-B3E7-9734-D08E-57917C840D8A}"/>
                </a:ext>
              </a:extLst>
            </p:cNvPr>
            <p:cNvSpPr txBox="1"/>
            <p:nvPr/>
          </p:nvSpPr>
          <p:spPr>
            <a:xfrm>
              <a:off x="10484191" y="7080299"/>
              <a:ext cx="9464172" cy="400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000" dirty="0"/>
                <a:t>Figure 1: Dynamics in Algorithmic Recourse.</a:t>
              </a:r>
            </a:p>
          </p:txBody>
        </p:sp>
      </p:grpSp>
      <p:sp>
        <p:nvSpPr>
          <p:cNvPr id="26" name="TextBox 35">
            <a:extLst>
              <a:ext uri="{FF2B5EF4-FFF2-40B4-BE49-F238E27FC236}">
                <a16:creationId xmlns:a16="http://schemas.microsoft.com/office/drawing/2014/main" id="{C9F7D8F1-F125-D52F-65A0-E81226F90C98}"/>
              </a:ext>
            </a:extLst>
          </p:cNvPr>
          <p:cNvSpPr txBox="1"/>
          <p:nvPr/>
        </p:nvSpPr>
        <p:spPr>
          <a:xfrm>
            <a:off x="974429" y="2406694"/>
            <a:ext cx="1374189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3200" i="1" dirty="0">
                <a:solidFill>
                  <a:srgbClr val="344854"/>
                </a:solidFill>
              </a:rPr>
              <a:t>IEEE Conference on Secure and Trustworthy Machine Learning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1FB6-E92C-3B96-B95E-1BFDEF7208C8}"/>
              </a:ext>
            </a:extLst>
          </p:cNvPr>
          <p:cNvSpPr txBox="1"/>
          <p:nvPr/>
        </p:nvSpPr>
        <p:spPr>
          <a:xfrm>
            <a:off x="10421120" y="18879447"/>
            <a:ext cx="9239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8E1FC8-EDA2-79F7-1263-2423BCF72217}"/>
              </a:ext>
            </a:extLst>
          </p:cNvPr>
          <p:cNvGrpSpPr/>
          <p:nvPr/>
        </p:nvGrpSpPr>
        <p:grpSpPr>
          <a:xfrm>
            <a:off x="726831" y="10064552"/>
            <a:ext cx="14650442" cy="8310922"/>
            <a:chOff x="726831" y="10064552"/>
            <a:chExt cx="14650442" cy="8310922"/>
          </a:xfrm>
        </p:grpSpPr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6E4C3A16-ABFD-7ABA-95E9-A39DE3994F34}"/>
                </a:ext>
              </a:extLst>
            </p:cNvPr>
            <p:cNvSpPr txBox="1"/>
            <p:nvPr/>
          </p:nvSpPr>
          <p:spPr>
            <a:xfrm>
              <a:off x="1676767" y="11126231"/>
              <a:ext cx="13700506" cy="5736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>
                  <a:solidFill>
                    <a:srgbClr val="4F6591"/>
                  </a:solidFill>
                </a:rPr>
                <a:t>Example 1 (Consumer Credit)</a:t>
              </a:r>
              <a:endParaRPr sz="3128" dirty="0">
                <a:solidFill>
                  <a:srgbClr val="4F6591"/>
                </a:solidFill>
              </a:endParaRP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D0BA039F-4F04-26CD-4765-EC1B4F69CA6E}"/>
                </a:ext>
              </a:extLst>
            </p:cNvPr>
            <p:cNvSpPr txBox="1"/>
            <p:nvPr/>
          </p:nvSpPr>
          <p:spPr>
            <a:xfrm>
              <a:off x="726831" y="10064552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MOTIVATION</a:t>
              </a:r>
              <a:endParaRPr sz="4000" dirty="0"/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9F35110C-6B56-8526-005F-5FA2FC94E8A1}"/>
                </a:ext>
              </a:extLst>
            </p:cNvPr>
            <p:cNvSpPr txBox="1"/>
            <p:nvPr/>
          </p:nvSpPr>
          <p:spPr>
            <a:xfrm>
              <a:off x="1676767" y="17801791"/>
              <a:ext cx="13700506" cy="5736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>
                  <a:solidFill>
                    <a:srgbClr val="4F6591"/>
                  </a:solidFill>
                </a:rPr>
                <a:t>Example 2 (Student Admission)</a:t>
              </a:r>
              <a:endParaRPr sz="3128" dirty="0">
                <a:solidFill>
                  <a:srgbClr val="4F6591"/>
                </a:solidFill>
              </a:endParaRPr>
            </a:p>
          </p:txBody>
        </p:sp>
      </p:grpSp>
      <p:sp>
        <p:nvSpPr>
          <p:cNvPr id="87" name="TextBox 43">
            <a:extLst>
              <a:ext uri="{FF2B5EF4-FFF2-40B4-BE49-F238E27FC236}">
                <a16:creationId xmlns:a16="http://schemas.microsoft.com/office/drawing/2014/main" id="{54275914-7F7B-517F-A8CF-40525146146E}"/>
              </a:ext>
            </a:extLst>
          </p:cNvPr>
          <p:cNvSpPr txBox="1"/>
          <p:nvPr/>
        </p:nvSpPr>
        <p:spPr>
          <a:xfrm>
            <a:off x="16059937" y="10064552"/>
            <a:ext cx="1370050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MODELLING RECOURSE DYNAMICS</a:t>
            </a:r>
            <a:endParaRPr sz="4000" dirty="0"/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449FCC93-83B0-CD4F-F9BD-64C3FE83DC6D}"/>
              </a:ext>
            </a:extLst>
          </p:cNvPr>
          <p:cNvSpPr txBox="1"/>
          <p:nvPr/>
        </p:nvSpPr>
        <p:spPr>
          <a:xfrm>
            <a:off x="16059937" y="11035418"/>
            <a:ext cx="13700506" cy="57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128" dirty="0"/>
              <a:t>Research Questions</a:t>
            </a:r>
            <a:endParaRPr sz="3128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D3DA91-C8CD-3057-C1DB-94974C22742F}"/>
              </a:ext>
            </a:extLst>
          </p:cNvPr>
          <p:cNvGrpSpPr/>
          <p:nvPr/>
        </p:nvGrpSpPr>
        <p:grpSpPr>
          <a:xfrm>
            <a:off x="16059936" y="17655549"/>
            <a:ext cx="13700507" cy="9503913"/>
            <a:chOff x="16059936" y="17655549"/>
            <a:chExt cx="13700507" cy="9503913"/>
          </a:xfrm>
        </p:grpSpPr>
        <p:sp>
          <p:nvSpPr>
            <p:cNvPr id="97" name="TextBox 43">
              <a:extLst>
                <a:ext uri="{FF2B5EF4-FFF2-40B4-BE49-F238E27FC236}">
                  <a16:creationId xmlns:a16="http://schemas.microsoft.com/office/drawing/2014/main" id="{CF2DEF02-9D92-42E8-EECF-A39C2746B780}"/>
                </a:ext>
              </a:extLst>
            </p:cNvPr>
            <p:cNvSpPr txBox="1"/>
            <p:nvPr/>
          </p:nvSpPr>
          <p:spPr>
            <a:xfrm>
              <a:off x="16059937" y="17655549"/>
              <a:ext cx="13700506" cy="5736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Principal Findings</a:t>
              </a:r>
              <a:endParaRPr sz="3128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27D4553-F4BF-2589-AF1A-6F12E62AC90E}"/>
                </a:ext>
              </a:extLst>
            </p:cNvPr>
            <p:cNvGrpSpPr/>
            <p:nvPr/>
          </p:nvGrpSpPr>
          <p:grpSpPr>
            <a:xfrm>
              <a:off x="16059936" y="18432273"/>
              <a:ext cx="13557520" cy="8727189"/>
              <a:chOff x="16059936" y="18432273"/>
              <a:chExt cx="13557520" cy="8727189"/>
            </a:xfrm>
          </p:grpSpPr>
          <p:sp>
            <p:nvSpPr>
              <p:cNvPr id="98" name="TextBox 47">
                <a:extLst>
                  <a:ext uri="{FF2B5EF4-FFF2-40B4-BE49-F238E27FC236}">
                    <a16:creationId xmlns:a16="http://schemas.microsoft.com/office/drawing/2014/main" id="{C35D3344-B9E0-E828-7EE0-6C83C55D8015}"/>
                  </a:ext>
                </a:extLst>
              </p:cNvPr>
              <p:cNvSpPr txBox="1"/>
              <p:nvPr/>
            </p:nvSpPr>
            <p:spPr>
              <a:xfrm>
                <a:off x="23111487" y="24260207"/>
                <a:ext cx="6146799" cy="28992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2049" rIns="4204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Endogenous Shifts</a:t>
                </a:r>
              </a:p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Costs</a:t>
                </a:r>
              </a:p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Heterogeneity</a:t>
                </a:r>
              </a:p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Drivers</a:t>
                </a:r>
              </a:p>
              <a:p>
                <a:pPr marL="711200" lvl="4" indent="0"/>
                <a:r>
                  <a:rPr lang="en-US" sz="2400" dirty="0">
                    <a:solidFill>
                      <a:srgbClr val="344854"/>
                    </a:solidFill>
                    <a:latin typeface="Arial"/>
                    <a:cs typeface="Arial"/>
                    <a:sym typeface="Arial"/>
                  </a:rPr>
                  <a:t>Minimizing private costs vs. complying with data generating process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57A29D8-F372-96BC-6750-BF459C736474}"/>
                  </a:ext>
                </a:extLst>
              </p:cNvPr>
              <p:cNvGrpSpPr/>
              <p:nvPr/>
            </p:nvGrpSpPr>
            <p:grpSpPr>
              <a:xfrm>
                <a:off x="16059936" y="18432273"/>
                <a:ext cx="13557520" cy="8570185"/>
                <a:chOff x="16059936" y="18432273"/>
                <a:chExt cx="13557520" cy="8570185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8573ABCC-4E77-BF2E-CEAE-193789372535}"/>
                    </a:ext>
                  </a:extLst>
                </p:cNvPr>
                <p:cNvGrpSpPr/>
                <p:nvPr/>
              </p:nvGrpSpPr>
              <p:grpSpPr>
                <a:xfrm>
                  <a:off x="16059936" y="18432273"/>
                  <a:ext cx="13555454" cy="8570185"/>
                  <a:chOff x="16059936" y="18432273"/>
                  <a:chExt cx="13555454" cy="8570185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B2B199B-50CB-5A2F-1E9C-AF2C657B33C3}"/>
                      </a:ext>
                    </a:extLst>
                  </p:cNvPr>
                  <p:cNvGrpSpPr/>
                  <p:nvPr/>
                </p:nvGrpSpPr>
                <p:grpSpPr>
                  <a:xfrm>
                    <a:off x="16059936" y="18432273"/>
                    <a:ext cx="13555454" cy="8127967"/>
                    <a:chOff x="16059936" y="17803022"/>
                    <a:chExt cx="13555454" cy="8127967"/>
                  </a:xfrm>
                </p:grpSpPr>
                <p:pic>
                  <p:nvPicPr>
                    <p:cNvPr id="94" name="Picture 4">
                      <a:extLst>
                        <a:ext uri="{FF2B5EF4-FFF2-40B4-BE49-F238E27FC236}">
                          <a16:creationId xmlns:a16="http://schemas.microsoft.com/office/drawing/2014/main" id="{CD496F0A-E41F-AA7F-2A41-08D0FBAD49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16059936" y="17804201"/>
                      <a:ext cx="6507215" cy="8126788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2" name="Picture 8">
                      <a:extLst>
                        <a:ext uri="{FF2B5EF4-FFF2-40B4-BE49-F238E27FC236}">
                          <a16:creationId xmlns:a16="http://schemas.microsoft.com/office/drawing/2014/main" id="{EA0C5A03-C00F-C2E5-3EFD-D0798621FF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/>
                  </p:blipFill>
                  <p:spPr bwMode="auto">
                    <a:xfrm>
                      <a:off x="23112307" y="17803022"/>
                      <a:ext cx="6503083" cy="52057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99" name="TextBox 56">
                    <a:extLst>
                      <a:ext uri="{FF2B5EF4-FFF2-40B4-BE49-F238E27FC236}">
                        <a16:creationId xmlns:a16="http://schemas.microsoft.com/office/drawing/2014/main" id="{4CB3F959-C61C-6089-EAD8-186F0B9F506A}"/>
                      </a:ext>
                    </a:extLst>
                  </p:cNvPr>
                  <p:cNvSpPr txBox="1"/>
                  <p:nvPr/>
                </p:nvSpPr>
                <p:spPr>
                  <a:xfrm>
                    <a:off x="16059936" y="26602348"/>
                    <a:ext cx="6507215" cy="400110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2049" rIns="42049">
                    <a:spAutoFit/>
                  </a:bodyPr>
                  <a:lstStyle>
                    <a:lvl1pPr algn="ctr">
                      <a:defRPr sz="1300">
                        <a:solidFill>
                          <a:srgbClr val="344854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r>
                      <a:rPr lang="en-GB" sz="2000" dirty="0"/>
                      <a:t>Figure 4: Results for synthetic data.</a:t>
                    </a:r>
                  </a:p>
                </p:txBody>
              </p:sp>
            </p:grpSp>
            <p:sp>
              <p:nvSpPr>
                <p:cNvPr id="101" name="TextBox 56">
                  <a:extLst>
                    <a:ext uri="{FF2B5EF4-FFF2-40B4-BE49-F238E27FC236}">
                      <a16:creationId xmlns:a16="http://schemas.microsoft.com/office/drawing/2014/main" id="{CC308AE7-1E7E-3BEC-9B1E-385A0E1F2F7C}"/>
                    </a:ext>
                  </a:extLst>
                </p:cNvPr>
                <p:cNvSpPr txBox="1"/>
                <p:nvPr/>
              </p:nvSpPr>
              <p:spPr>
                <a:xfrm>
                  <a:off x="23110241" y="23686455"/>
                  <a:ext cx="6507215" cy="400110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2049" rIns="42049">
                  <a:spAutoFit/>
                </a:bodyPr>
                <a:lstStyle>
                  <a:lvl1pPr algn="ctr">
                    <a:defRPr sz="1300">
                      <a:solidFill>
                        <a:srgbClr val="344854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lang="en-GB" sz="2000" dirty="0"/>
                    <a:t>Figure 5: Results for real-world data.</a:t>
                  </a:r>
                </a:p>
              </p:txBody>
            </p: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71D7585-BF71-5D89-7270-82E4F6F9D7F1}"/>
              </a:ext>
            </a:extLst>
          </p:cNvPr>
          <p:cNvGrpSpPr/>
          <p:nvPr/>
        </p:nvGrpSpPr>
        <p:grpSpPr>
          <a:xfrm>
            <a:off x="16059934" y="27409130"/>
            <a:ext cx="13700509" cy="6695142"/>
            <a:chOff x="16059934" y="17655549"/>
            <a:chExt cx="13700509" cy="6695142"/>
          </a:xfrm>
        </p:grpSpPr>
        <p:sp>
          <p:nvSpPr>
            <p:cNvPr id="112" name="TextBox 43">
              <a:extLst>
                <a:ext uri="{FF2B5EF4-FFF2-40B4-BE49-F238E27FC236}">
                  <a16:creationId xmlns:a16="http://schemas.microsoft.com/office/drawing/2014/main" id="{D28DC6E0-B96D-8DA6-17F5-062FA3FDDBD7}"/>
                </a:ext>
              </a:extLst>
            </p:cNvPr>
            <p:cNvSpPr txBox="1"/>
            <p:nvPr/>
          </p:nvSpPr>
          <p:spPr>
            <a:xfrm>
              <a:off x="16059937" y="17655549"/>
              <a:ext cx="13700506" cy="5736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Secondary Findings</a:t>
              </a:r>
              <a:endParaRPr sz="3128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D182BB9-032B-8494-43C2-6366A1723D57}"/>
                </a:ext>
              </a:extLst>
            </p:cNvPr>
            <p:cNvGrpSpPr/>
            <p:nvPr/>
          </p:nvGrpSpPr>
          <p:grpSpPr>
            <a:xfrm>
              <a:off x="16059934" y="18432273"/>
              <a:ext cx="13557521" cy="5918418"/>
              <a:chOff x="16059934" y="18432273"/>
              <a:chExt cx="13557521" cy="5918418"/>
            </a:xfrm>
          </p:grpSpPr>
          <p:sp>
            <p:nvSpPr>
              <p:cNvPr id="114" name="TextBox 47">
                <a:extLst>
                  <a:ext uri="{FF2B5EF4-FFF2-40B4-BE49-F238E27FC236}">
                    <a16:creationId xmlns:a16="http://schemas.microsoft.com/office/drawing/2014/main" id="{DBFACAD7-88FD-BDD7-DA8D-BB2B931E0848}"/>
                  </a:ext>
                </a:extLst>
              </p:cNvPr>
              <p:cNvSpPr txBox="1"/>
              <p:nvPr/>
            </p:nvSpPr>
            <p:spPr>
              <a:xfrm>
                <a:off x="23111487" y="23002630"/>
                <a:ext cx="6146799" cy="13480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2049" rIns="4204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Mitigation Strategies</a:t>
                </a:r>
              </a:p>
              <a:p>
                <a:pPr marL="711200" lvl="4" indent="0"/>
                <a:r>
                  <a:rPr lang="en-US" sz="2400" dirty="0">
                    <a:solidFill>
                      <a:srgbClr val="344854"/>
                    </a:solidFill>
                    <a:latin typeface="Arial"/>
                    <a:cs typeface="Arial"/>
                    <a:sym typeface="Arial"/>
                  </a:rPr>
                  <a:t>Can effectively mitigate shifts by penalizing external costs</a:t>
                </a:r>
                <a:endParaRPr lang="en-GB" sz="2400" dirty="0">
                  <a:solidFill>
                    <a:srgbClr val="344854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A80E90D-AB89-AEB5-DE79-4201F9D1F964}"/>
                  </a:ext>
                </a:extLst>
              </p:cNvPr>
              <p:cNvGrpSpPr/>
              <p:nvPr/>
            </p:nvGrpSpPr>
            <p:grpSpPr>
              <a:xfrm>
                <a:off x="16059934" y="18432273"/>
                <a:ext cx="13557521" cy="5913658"/>
                <a:chOff x="16059934" y="18432273"/>
                <a:chExt cx="13557521" cy="5913658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2DF230C-5F1D-A1CD-8283-821E3CAD28CB}"/>
                    </a:ext>
                  </a:extLst>
                </p:cNvPr>
                <p:cNvGrpSpPr/>
                <p:nvPr/>
              </p:nvGrpSpPr>
              <p:grpSpPr>
                <a:xfrm>
                  <a:off x="16059935" y="18432273"/>
                  <a:ext cx="13557520" cy="5205772"/>
                  <a:chOff x="16059935" y="17803022"/>
                  <a:chExt cx="13557520" cy="5205772"/>
                </a:xfrm>
              </p:grpSpPr>
              <p:pic>
                <p:nvPicPr>
                  <p:cNvPr id="120" name="Picture 4">
                    <a:extLst>
                      <a:ext uri="{FF2B5EF4-FFF2-40B4-BE49-F238E27FC236}">
                        <a16:creationId xmlns:a16="http://schemas.microsoft.com/office/drawing/2014/main" id="{96E967DE-DC07-2534-134A-B5A75495BF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16059935" y="17803022"/>
                    <a:ext cx="6507215" cy="520577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1" name="Picture 8">
                    <a:extLst>
                      <a:ext uri="{FF2B5EF4-FFF2-40B4-BE49-F238E27FC236}">
                        <a16:creationId xmlns:a16="http://schemas.microsoft.com/office/drawing/2014/main" id="{956C13C8-5861-0886-3C99-EC2CC260641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110242" y="17803022"/>
                    <a:ext cx="6507213" cy="368742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19" name="TextBox 56">
                  <a:extLst>
                    <a:ext uri="{FF2B5EF4-FFF2-40B4-BE49-F238E27FC236}">
                      <a16:creationId xmlns:a16="http://schemas.microsoft.com/office/drawing/2014/main" id="{89FF246B-5D3E-9182-D770-554A7227BDBE}"/>
                    </a:ext>
                  </a:extLst>
                </p:cNvPr>
                <p:cNvSpPr txBox="1"/>
                <p:nvPr/>
              </p:nvSpPr>
              <p:spPr>
                <a:xfrm>
                  <a:off x="16059934" y="23638045"/>
                  <a:ext cx="6507215" cy="707886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2049" rIns="42049">
                  <a:spAutoFit/>
                </a:bodyPr>
                <a:lstStyle>
                  <a:lvl1pPr algn="ctr">
                    <a:defRPr sz="1300">
                      <a:solidFill>
                        <a:srgbClr val="344854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lang="en-GB" sz="2000" dirty="0"/>
                    <a:t>Figure 6: Results for synthetic data using mitigation strategies.</a:t>
                  </a:r>
                </a:p>
              </p:txBody>
            </p:sp>
          </p:grpSp>
        </p:grpSp>
      </p:grpSp>
      <p:sp>
        <p:nvSpPr>
          <p:cNvPr id="122" name="TextBox 56">
            <a:extLst>
              <a:ext uri="{FF2B5EF4-FFF2-40B4-BE49-F238E27FC236}">
                <a16:creationId xmlns:a16="http://schemas.microsoft.com/office/drawing/2014/main" id="{388D244B-2604-E67C-9ABD-9E0557637305}"/>
              </a:ext>
            </a:extLst>
          </p:cNvPr>
          <p:cNvSpPr txBox="1"/>
          <p:nvPr/>
        </p:nvSpPr>
        <p:spPr>
          <a:xfrm>
            <a:off x="23110241" y="31870498"/>
            <a:ext cx="650721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000" dirty="0"/>
              <a:t>Figure 7: Results for real-world data using mitigation strategies.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A01D60-441B-59E1-0A3A-A0E29DB4CD9F}"/>
              </a:ext>
            </a:extLst>
          </p:cNvPr>
          <p:cNvGrpSpPr/>
          <p:nvPr/>
        </p:nvGrpSpPr>
        <p:grpSpPr>
          <a:xfrm>
            <a:off x="16059934" y="34525095"/>
            <a:ext cx="13700506" cy="2942210"/>
            <a:chOff x="16059934" y="34525095"/>
            <a:chExt cx="13700506" cy="2942210"/>
          </a:xfrm>
        </p:grpSpPr>
        <p:sp>
          <p:nvSpPr>
            <p:cNvPr id="123" name="TextBox 43">
              <a:extLst>
                <a:ext uri="{FF2B5EF4-FFF2-40B4-BE49-F238E27FC236}">
                  <a16:creationId xmlns:a16="http://schemas.microsoft.com/office/drawing/2014/main" id="{FBCF131E-5B54-E87C-1D5C-71F7D6F044EE}"/>
                </a:ext>
              </a:extLst>
            </p:cNvPr>
            <p:cNvSpPr txBox="1"/>
            <p:nvPr/>
          </p:nvSpPr>
          <p:spPr>
            <a:xfrm>
              <a:off x="16059934" y="34525095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LIMITATIONS &amp; FUTURE WORK</a:t>
              </a:r>
              <a:endParaRPr sz="4000" dirty="0"/>
            </a:p>
          </p:txBody>
        </p:sp>
        <p:sp>
          <p:nvSpPr>
            <p:cNvPr id="124" name="TextBox 47">
              <a:extLst>
                <a:ext uri="{FF2B5EF4-FFF2-40B4-BE49-F238E27FC236}">
                  <a16:creationId xmlns:a16="http://schemas.microsoft.com/office/drawing/2014/main" id="{18CC20CD-CC3A-6235-641C-EE927F4DFF31}"/>
                </a:ext>
              </a:extLst>
            </p:cNvPr>
            <p:cNvSpPr txBox="1"/>
            <p:nvPr/>
          </p:nvSpPr>
          <p:spPr>
            <a:xfrm>
              <a:off x="16059936" y="35354291"/>
              <a:ext cx="13557520" cy="21130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Ad-hoc solution to tradeoff between private vs. external costs.</a:t>
              </a:r>
            </a:p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Experimental design is vast over-simplification of potential real-world scenarios.</a:t>
              </a:r>
            </a:p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We have omitted recourse generators that incorporate causal knowledge.</a:t>
              </a:r>
            </a:p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Analysis limited to differentiable linear and non-linear classifiers, no trees. </a:t>
              </a:r>
            </a:p>
          </p:txBody>
        </p:sp>
      </p:grpSp>
      <p:sp>
        <p:nvSpPr>
          <p:cNvPr id="127" name="TextBox 47">
            <a:extLst>
              <a:ext uri="{FF2B5EF4-FFF2-40B4-BE49-F238E27FC236}">
                <a16:creationId xmlns:a16="http://schemas.microsoft.com/office/drawing/2014/main" id="{01E2C646-1713-72F6-8F39-3E89D6E21479}"/>
              </a:ext>
            </a:extLst>
          </p:cNvPr>
          <p:cNvSpPr txBox="1"/>
          <p:nvPr/>
        </p:nvSpPr>
        <p:spPr>
          <a:xfrm>
            <a:off x="11709399" y="37242757"/>
            <a:ext cx="689765" cy="91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endParaRPr lang="en-NL" sz="4800" b="0" i="0" dirty="0">
              <a:solidFill>
                <a:srgbClr val="CCCCCC"/>
              </a:solidFill>
              <a:effectLst/>
              <a:latin typeface="Noto Color Emoji"/>
            </a:endParaRP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76671C3-79AC-8187-BD9E-3AA892C883EF}"/>
              </a:ext>
            </a:extLst>
          </p:cNvPr>
          <p:cNvGrpSpPr/>
          <p:nvPr/>
        </p:nvGrpSpPr>
        <p:grpSpPr>
          <a:xfrm>
            <a:off x="16059934" y="37814591"/>
            <a:ext cx="13700506" cy="3585799"/>
            <a:chOff x="16059934" y="37814591"/>
            <a:chExt cx="13700506" cy="3585799"/>
          </a:xfrm>
        </p:grpSpPr>
        <p:sp>
          <p:nvSpPr>
            <p:cNvPr id="126" name="TextBox 43">
              <a:extLst>
                <a:ext uri="{FF2B5EF4-FFF2-40B4-BE49-F238E27FC236}">
                  <a16:creationId xmlns:a16="http://schemas.microsoft.com/office/drawing/2014/main" id="{D6145D95-723D-B5B2-9FF5-777CF32654C9}"/>
                </a:ext>
              </a:extLst>
            </p:cNvPr>
            <p:cNvSpPr txBox="1"/>
            <p:nvPr/>
          </p:nvSpPr>
          <p:spPr>
            <a:xfrm>
              <a:off x="16059934" y="37814591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RESOURCES</a:t>
              </a:r>
              <a:endParaRPr sz="4000" dirty="0"/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7FE4D55A-75A1-A3AA-7FBA-EA47E856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979538" y="38750741"/>
              <a:ext cx="2649649" cy="2649649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78C8D8ED-9015-25C6-8819-375BE4CF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44955" y="38708105"/>
              <a:ext cx="2649649" cy="2649649"/>
            </a:xfrm>
            <a:prstGeom prst="rect">
              <a:avLst/>
            </a:prstGeom>
          </p:spPr>
        </p:pic>
        <p:pic>
          <p:nvPicPr>
            <p:cNvPr id="1041" name="Picture 1040">
              <a:hlinkClick r:id="rId16"/>
              <a:extLst>
                <a:ext uri="{FF2B5EF4-FFF2-40B4-BE49-F238E27FC236}">
                  <a16:creationId xmlns:a16="http://schemas.microsoft.com/office/drawing/2014/main" id="{445191B8-6752-D16E-34FB-5FEA53A59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12247" y="38750742"/>
              <a:ext cx="2649648" cy="2649648"/>
            </a:xfrm>
            <a:prstGeom prst="rect">
              <a:avLst/>
            </a:prstGeom>
          </p:spPr>
        </p:pic>
        <p:pic>
          <p:nvPicPr>
            <p:cNvPr id="1042" name="Picture 1041" descr="Qr code&#10;&#10;Description automatically generated">
              <a:hlinkClick r:id="rId16"/>
              <a:extLst>
                <a:ext uri="{FF2B5EF4-FFF2-40B4-BE49-F238E27FC236}">
                  <a16:creationId xmlns:a16="http://schemas.microsoft.com/office/drawing/2014/main" id="{C33A7FC4-F6FE-46BF-CF5B-C93AC4CB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7663" y="38715924"/>
              <a:ext cx="2649648" cy="2649648"/>
            </a:xfrm>
            <a:prstGeom prst="rect">
              <a:avLst/>
            </a:prstGeom>
          </p:spPr>
        </p:pic>
      </p:grpSp>
      <p:sp>
        <p:nvSpPr>
          <p:cNvPr id="1045" name="TextBox 43">
            <a:extLst>
              <a:ext uri="{FF2B5EF4-FFF2-40B4-BE49-F238E27FC236}">
                <a16:creationId xmlns:a16="http://schemas.microsoft.com/office/drawing/2014/main" id="{A87E2A29-24B1-569F-64E8-D11B237E5205}"/>
              </a:ext>
            </a:extLst>
          </p:cNvPr>
          <p:cNvSpPr txBox="1"/>
          <p:nvPr/>
        </p:nvSpPr>
        <p:spPr>
          <a:xfrm>
            <a:off x="726830" y="35371050"/>
            <a:ext cx="1370050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TOWARDS COLLECTIVE RECOURSE</a:t>
            </a:r>
            <a:endParaRPr sz="4000" dirty="0"/>
          </a:p>
        </p:txBody>
      </p:sp>
      <p:pic>
        <p:nvPicPr>
          <p:cNvPr id="1046" name="Picture 10">
            <a:extLst>
              <a:ext uri="{FF2B5EF4-FFF2-40B4-BE49-F238E27FC236}">
                <a16:creationId xmlns:a16="http://schemas.microsoft.com/office/drawing/2014/main" id="{940D3CA9-BA43-0CCF-9DA2-D5EAB13C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3508" y="38639944"/>
            <a:ext cx="952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47">
            <a:extLst>
              <a:ext uri="{FF2B5EF4-FFF2-40B4-BE49-F238E27FC236}">
                <a16:creationId xmlns:a16="http://schemas.microsoft.com/office/drawing/2014/main" id="{9CC7839E-8607-01C0-86B9-C48EEE9C3B65}"/>
              </a:ext>
            </a:extLst>
          </p:cNvPr>
          <p:cNvSpPr txBox="1"/>
          <p:nvPr/>
        </p:nvSpPr>
        <p:spPr>
          <a:xfrm>
            <a:off x="726830" y="36078936"/>
            <a:ext cx="13557520" cy="561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By introducing a second penalty term, we can explicitly penalize external costs:</a:t>
            </a:r>
            <a:endParaRPr lang="en-GB" sz="2523" dirty="0"/>
          </a:p>
        </p:txBody>
      </p:sp>
      <p:sp>
        <p:nvSpPr>
          <p:cNvPr id="1048" name="TextBox 56">
            <a:extLst>
              <a:ext uri="{FF2B5EF4-FFF2-40B4-BE49-F238E27FC236}">
                <a16:creationId xmlns:a16="http://schemas.microsoft.com/office/drawing/2014/main" id="{51D43400-A646-15B1-1647-3C5A09631286}"/>
              </a:ext>
            </a:extLst>
          </p:cNvPr>
          <p:cNvSpPr txBox="1"/>
          <p:nvPr/>
        </p:nvSpPr>
        <p:spPr>
          <a:xfrm>
            <a:off x="974429" y="41179944"/>
            <a:ext cx="1224017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000" dirty="0"/>
              <a:t>Figure 3: Mitigation strategies.</a:t>
            </a:r>
          </a:p>
        </p:txBody>
      </p:sp>
      <p:pic>
        <p:nvPicPr>
          <p:cNvPr id="16" name="Picture 15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A31E2D18-1464-BF1D-84CD-1DB5DC72C9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67" y="11864193"/>
            <a:ext cx="11702899" cy="5266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FBB4A-0209-2F4C-FFC7-34CE44CB873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981" y="18491441"/>
            <a:ext cx="11702899" cy="5226103"/>
          </a:xfrm>
          <a:prstGeom prst="rect">
            <a:avLst/>
          </a:prstGeom>
        </p:spPr>
      </p:pic>
      <p:sp>
        <p:nvSpPr>
          <p:cNvPr id="11" name="AutoShape 8" descr="equation">
            <a:extLst>
              <a:ext uri="{FF2B5EF4-FFF2-40B4-BE49-F238E27FC236}">
                <a16:creationId xmlns:a16="http://schemas.microsoft.com/office/drawing/2014/main" id="{6FAE91DC-E3CD-8658-0F5A-1F3351A39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84413" y="2124868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7757BCC-9169-ED2E-1FE3-061EBF03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647" y="36942815"/>
            <a:ext cx="6396721" cy="121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6093</TotalTime>
  <Words>655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.Apple Color Emoji UI</vt:lpstr>
      <vt:lpstr>Arial</vt:lpstr>
      <vt:lpstr>Calibri</vt:lpstr>
      <vt:lpstr>Calibri Light</vt:lpstr>
      <vt:lpstr>Noto Color Emoji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73</cp:revision>
  <cp:lastPrinted>2021-12-01T19:18:12Z</cp:lastPrinted>
  <dcterms:modified xsi:type="dcterms:W3CDTF">2023-01-18T05:35:28Z</dcterms:modified>
</cp:coreProperties>
</file>