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0B9"/>
    <a:srgbClr val="0C3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/>
    <p:restoredTop sz="94646"/>
  </p:normalViewPr>
  <p:slideViewPr>
    <p:cSldViewPr snapToGrid="0" snapToObjects="1">
      <p:cViewPr varScale="1">
        <p:scale>
          <a:sx n="138" d="100"/>
          <a:sy n="13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3AE7-D9E3-4D49-9D84-7A862E7EEBF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51F4-2225-4D73-BB10-3967C825E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83FE4AB1-4327-7E4C-9DED-49D1184C8A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0301" y="2065095"/>
            <a:ext cx="5540687" cy="177073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67B9FB-56CC-EF43-8F51-0F37401D5666}" type="datetimeFigureOut">
              <a:rPr lang="es-ES_tradnl" smtClean="0"/>
              <a:t>29/11/20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1BD0A8-CB95-7F4B-9AC6-728ED962A08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"/>
            <a:ext cx="9141291" cy="5143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632" y="273844"/>
            <a:ext cx="441548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632" y="1383152"/>
            <a:ext cx="7768282" cy="315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83FE4AB1-4327-7E4C-9DED-49D1184C8A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30313" y="273844"/>
            <a:ext cx="1681249" cy="5373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D7F4-52F6-8042-9B40-E01DDD2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BCF9-E31C-794D-BC47-F112E78C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1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3F92-90A5-5A4B-8041-7E9A7594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370C-878E-F845-8D09-DB6A9374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73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8B3C-C5A0-0F48-8D0A-ABA8563B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67F0-6AF1-7B48-AEBC-D6CDD995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707" y="3791415"/>
            <a:ext cx="310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godatathon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TEAM NAME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</a:t>
            </a:r>
            <a:r>
              <a:rPr lang="en-GB" sz="2000" dirty="0"/>
              <a:t>EDUARD GIMENEZ</a:t>
            </a:r>
            <a:endParaRPr lang="es-ES" sz="2000" dirty="0"/>
          </a:p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PATRICK ALTMEYER</a:t>
            </a:r>
          </a:p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SIMON NEUMEYER</a:t>
            </a:r>
          </a:p>
          <a:p>
            <a:r>
              <a:rPr lang="es-ES" sz="2000" dirty="0" err="1"/>
              <a:t>Team</a:t>
            </a:r>
            <a:r>
              <a:rPr lang="es-ES" sz="2000" dirty="0"/>
              <a:t> </a:t>
            </a:r>
            <a:r>
              <a:rPr lang="es-ES" sz="2000" dirty="0" err="1"/>
              <a:t>member</a:t>
            </a:r>
            <a:r>
              <a:rPr lang="es-ES" sz="2000" dirty="0"/>
              <a:t>  JAKOB PÖRSCHMANN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55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43D1-76B3-9B46-B235-9E3AEDE3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2828-60C8-6946-BF08-FF1269A7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sz="2000" dirty="0"/>
              <a:t>Data exploration</a:t>
            </a:r>
          </a:p>
          <a:p>
            <a:pPr fontAlgn="base"/>
            <a:r>
              <a:rPr lang="en-GB" sz="2000" dirty="0"/>
              <a:t>Methodology</a:t>
            </a:r>
          </a:p>
          <a:p>
            <a:pPr fontAlgn="base"/>
            <a:r>
              <a:rPr lang="en-GB" sz="2000" dirty="0"/>
              <a:t>Forecasts</a:t>
            </a:r>
          </a:p>
          <a:p>
            <a:pPr fontAlgn="base"/>
            <a:r>
              <a:rPr lang="en-GB" sz="2000" dirty="0"/>
              <a:t>Interpretation of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22FA-368A-A64B-889D-BA0B8B2F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(normalized)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515D0B2-F2A2-CC43-B2E6-3ED718041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90" y="1382713"/>
            <a:ext cx="5020194" cy="3155950"/>
          </a:xfrm>
        </p:spPr>
      </p:pic>
    </p:spTree>
    <p:extLst>
      <p:ext uri="{BB962C8B-B14F-4D97-AF65-F5344CB8AC3E}">
        <p14:creationId xmlns:p14="http://schemas.microsoft.com/office/powerpoint/2010/main" val="122088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1BFB-5BCE-4F40-9ACE-C5699FD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Country clusters</a:t>
            </a:r>
          </a:p>
        </p:txBody>
      </p:sp>
      <p:pic>
        <p:nvPicPr>
          <p:cNvPr id="5" name="Content Placeholder 4" descr="A picture containing clock, monitor&#10;&#10;Description automatically generated">
            <a:extLst>
              <a:ext uri="{FF2B5EF4-FFF2-40B4-BE49-F238E27FC236}">
                <a16:creationId xmlns:a16="http://schemas.microsoft.com/office/drawing/2014/main" id="{2D1BAB37-A2BE-7A40-B0C3-4DD54B899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360" y="1382713"/>
            <a:ext cx="4909255" cy="3155950"/>
          </a:xfrm>
        </p:spPr>
      </p:pic>
    </p:spTree>
    <p:extLst>
      <p:ext uri="{BB962C8B-B14F-4D97-AF65-F5344CB8AC3E}">
        <p14:creationId xmlns:p14="http://schemas.microsoft.com/office/powerpoint/2010/main" val="66101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1C1D-24D1-4F48-9BD5-CA78F51A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observations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4ED5214-E38F-1748-A568-973425F7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83" y="1382713"/>
            <a:ext cx="5397808" cy="3155950"/>
          </a:xfrm>
        </p:spPr>
      </p:pic>
    </p:spTree>
    <p:extLst>
      <p:ext uri="{BB962C8B-B14F-4D97-AF65-F5344CB8AC3E}">
        <p14:creationId xmlns:p14="http://schemas.microsoft.com/office/powerpoint/2010/main" val="1005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7219-D677-0745-9374-E152CE2C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DC01-F0DB-B24E-B186-3FCC0969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32" y="1383153"/>
            <a:ext cx="7768282" cy="33481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Fit </a:t>
            </a:r>
            <a:r>
              <a:rPr lang="en-GB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classifier.fit</a:t>
            </a:r>
            <a:r>
              <a:rPr lang="en-GB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GB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X,y</a:t>
            </a:r>
            <a:r>
              <a:rPr lang="en-GB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 </a:t>
            </a:r>
            <a:r>
              <a:rPr lang="en-GB" sz="2000" dirty="0"/>
              <a:t>in parallel for all m∈[1,24]:</a:t>
            </a:r>
          </a:p>
          <a:p>
            <a:endParaRPr lang="en-GB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6A0AEE3-01F1-C749-9570-FB2FE147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60" y="1717965"/>
            <a:ext cx="3836104" cy="11447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654E10-2E61-6F42-BC3B-8A0D98DB0EB8}"/>
              </a:ext>
            </a:extLst>
          </p:cNvPr>
          <p:cNvSpPr txBox="1">
            <a:spLocks/>
          </p:cNvSpPr>
          <p:nvPr/>
        </p:nvSpPr>
        <p:spPr>
          <a:xfrm>
            <a:off x="1095632" y="2951669"/>
            <a:ext cx="7768282" cy="592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000" dirty="0"/>
              <a:t>Predict </a:t>
            </a:r>
            <a:r>
              <a:rPr lang="en-GB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classifier.predict</a:t>
            </a:r>
            <a:r>
              <a:rPr lang="en-GB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(X) </a:t>
            </a:r>
            <a:r>
              <a:rPr lang="en-GB" sz="2000" dirty="0"/>
              <a:t>recursively for all m∈[1,24] where</a:t>
            </a:r>
          </a:p>
        </p:txBody>
      </p:sp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DBF426E-0CA8-8347-B699-DAB609DD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16" y="3544054"/>
            <a:ext cx="2998548" cy="8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EB25-BC15-E644-86D6-35F5D295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D24-E47B-5D49-8EC9-5F65E14E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32" y="1383152"/>
            <a:ext cx="3845823" cy="3155897"/>
          </a:xfrm>
        </p:spPr>
        <p:txBody>
          <a:bodyPr/>
          <a:lstStyle/>
          <a:p>
            <a:pPr fontAlgn="base"/>
            <a:r>
              <a:rPr lang="en-GB" sz="2000" dirty="0"/>
              <a:t>Normalised predictions are (largely) </a:t>
            </a:r>
            <a:r>
              <a:rPr lang="en-GB" sz="2000" b="1" dirty="0"/>
              <a:t>v</a:t>
            </a:r>
            <a:r>
              <a:rPr lang="en-GB" sz="2000" dirty="0"/>
              <a:t>̂ ∈[0,1].</a:t>
            </a:r>
          </a:p>
          <a:p>
            <a:pPr fontAlgn="base"/>
            <a:r>
              <a:rPr lang="en-GB" sz="2000" dirty="0"/>
              <a:t>We aim for small bands near 1 and 0 and wider bands elsewhere.</a:t>
            </a:r>
          </a:p>
          <a:p>
            <a:pPr fontAlgn="base"/>
            <a:r>
              <a:rPr lang="en-GB" sz="2000" dirty="0"/>
              <a:t>Predictions can be thought of as being generated from a </a:t>
            </a:r>
            <a:r>
              <a:rPr lang="en-GB" sz="2000" b="1" dirty="0"/>
              <a:t>beta distribution</a:t>
            </a:r>
            <a:r>
              <a:rPr lang="en-GB" sz="2000" dirty="0"/>
              <a:t> with 𝔼(</a:t>
            </a:r>
            <a:r>
              <a:rPr lang="en-GB" sz="2000" b="1" dirty="0"/>
              <a:t>v</a:t>
            </a:r>
            <a:r>
              <a:rPr lang="en-GB" sz="2000" dirty="0"/>
              <a:t>)=</a:t>
            </a:r>
            <a:r>
              <a:rPr lang="el-GR" sz="2000" dirty="0" err="1"/>
              <a:t>α+β</a:t>
            </a:r>
            <a:r>
              <a:rPr lang="de-DE" sz="2000" dirty="0"/>
              <a:t>.</a:t>
            </a:r>
            <a:endParaRPr lang="el-GR" sz="2000" dirty="0"/>
          </a:p>
          <a:p>
            <a:pPr fontAlgn="base"/>
            <a:r>
              <a:rPr lang="en-GB" sz="2000" dirty="0"/>
              <a:t>Fix </a:t>
            </a:r>
            <a:r>
              <a:rPr lang="el-GR" sz="2000" dirty="0"/>
              <a:t>β=5</a:t>
            </a:r>
            <a:r>
              <a:rPr lang="de-DE" sz="2000" dirty="0"/>
              <a:t> </a:t>
            </a:r>
            <a:r>
              <a:rPr lang="en-GB" sz="2000" dirty="0"/>
              <a:t>and compute </a:t>
            </a:r>
            <a:r>
              <a:rPr lang="el-GR" sz="2000" dirty="0"/>
              <a:t>α=</a:t>
            </a:r>
            <a:r>
              <a:rPr lang="en-GB" sz="2000" b="1" dirty="0"/>
              <a:t>v</a:t>
            </a:r>
            <a:r>
              <a:rPr lang="el-GR" sz="2000" dirty="0"/>
              <a:t>β(1−</a:t>
            </a:r>
            <a:r>
              <a:rPr lang="en-GB" sz="2000" b="1" dirty="0"/>
              <a:t>v</a:t>
            </a:r>
            <a:r>
              <a:rPr lang="en-GB" sz="2000" dirty="0"/>
              <a:t>).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432C69-3275-374F-BC00-84451206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977" y="1632795"/>
            <a:ext cx="3330557" cy="26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3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01_Novartis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AA13D1A06A48B3E8F5425E319688" ma:contentTypeVersion="4" ma:contentTypeDescription="Create a new document." ma:contentTypeScope="" ma:versionID="4c8adb3579b70f2dabe6f4896c0b0714">
  <xsd:schema xmlns:xsd="http://www.w3.org/2001/XMLSchema" xmlns:xs="http://www.w3.org/2001/XMLSchema" xmlns:p="http://schemas.microsoft.com/office/2006/metadata/properties" xmlns:ns2="ae1b28eb-6a5c-480c-aee3-0097129baf9e" xmlns:ns3="2a0224d1-0245-451b-8fa0-08f8453bd208" targetNamespace="http://schemas.microsoft.com/office/2006/metadata/properties" ma:root="true" ma:fieldsID="d6a515e030f8c105c3f231caa5c3daf0" ns2:_="" ns3:_="">
    <xsd:import namespace="ae1b28eb-6a5c-480c-aee3-0097129baf9e"/>
    <xsd:import namespace="2a0224d1-0245-451b-8fa0-08f8453bd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b28eb-6a5c-480c-aee3-0097129ba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224d1-0245-451b-8fa0-08f8453bd2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CCBCA4-D735-4AE2-9CA0-F6C725F693FF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1E0EBF-58D4-46E6-97F7-8473B39517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7E13BB-EA95-4B09-9EC1-5A3ABAF6F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1b28eb-6a5c-480c-aee3-0097129baf9e"/>
    <ds:schemaRef ds:uri="2a0224d1-0245-451b-8fa0-08f8453bd2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140</Words>
  <Application>Microsoft Macintosh PowerPoint</Application>
  <PresentationFormat>On-screen Show (16:9)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Apple Symbols</vt:lpstr>
      <vt:lpstr>Arial</vt:lpstr>
      <vt:lpstr>Calibri</vt:lpstr>
      <vt:lpstr>Tema de Office</vt:lpstr>
      <vt:lpstr>PowerPoint Presentation</vt:lpstr>
      <vt:lpstr>PowerPoint Presentation</vt:lpstr>
      <vt:lpstr>TEAM NAME</vt:lpstr>
      <vt:lpstr>Overview</vt:lpstr>
      <vt:lpstr>Time series (normalized)</vt:lpstr>
      <vt:lpstr>Country clusters</vt:lpstr>
      <vt:lpstr>Existing observations</vt:lpstr>
      <vt:lpstr>Framework</vt:lpstr>
      <vt:lpstr>Confidence interval</vt:lpstr>
      <vt:lpstr>Score function</vt:lpstr>
      <vt:lpstr>Forecasts</vt:lpstr>
      <vt:lpstr>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Patrick Altmeyer</cp:lastModifiedBy>
  <cp:revision>103</cp:revision>
  <dcterms:created xsi:type="dcterms:W3CDTF">2019-10-21T11:10:33Z</dcterms:created>
  <dcterms:modified xsi:type="dcterms:W3CDTF">2020-11-29T01:35:05Z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SetDate">
    <vt:lpwstr>2019-11-14T16:58:56.9811337Z</vt:lpwstr>
  </property>
  <property fmtid="{D5CDD505-2E9C-101B-9397-08002B2CF9AE}" pid="5" name="MSIP_Label_4929bff8-5b33-42aa-95d2-28f72e792cb0_Name">
    <vt:lpwstr>Business Use Only</vt:lpwstr>
  </property>
  <property fmtid="{D5CDD505-2E9C-101B-9397-08002B2CF9AE}" pid="6" name="MSIP_Label_4929bff8-5b33-42aa-95d2-28f72e792cb0_ActionId">
    <vt:lpwstr>1fca5dca-54ae-4ad9-bc73-cae1a03d3756</vt:lpwstr>
  </property>
  <property fmtid="{D5CDD505-2E9C-101B-9397-08002B2CF9AE}" pid="7" name="MSIP_Label_4929bff8-5b33-42aa-95d2-28f72e792cb0_Extended_MSFT_Method">
    <vt:lpwstr>Automatic</vt:lpwstr>
  </property>
  <property fmtid="{D5CDD505-2E9C-101B-9397-08002B2CF9AE}" pid="8" name="Confidentiality">
    <vt:lpwstr>Business Use Only</vt:lpwstr>
  </property>
  <property fmtid="{D5CDD505-2E9C-101B-9397-08002B2CF9AE}" pid="9" name="ContentTypeId">
    <vt:lpwstr>0x01010028C0AA13D1A06A48B3E8F5425E319688</vt:lpwstr>
  </property>
</Properties>
</file>