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688800" cy="36576000"/>
  <p:notesSz cx="6858000" cy="9144000"/>
  <p:defaultTextStyle>
    <a:defPPr marL="0" marR="0" indent="0" algn="l" defTabSz="102085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64546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2909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9364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458187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82273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187282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55183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916375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5"/>
    <p:restoredTop sz="94703"/>
  </p:normalViewPr>
  <p:slideViewPr>
    <p:cSldViewPr snapToGrid="0" snapToObjects="1">
      <p:cViewPr>
        <p:scale>
          <a:sx n="55" d="100"/>
          <a:sy n="55" d="100"/>
        </p:scale>
        <p:origin x="1448" y="144"/>
      </p:cViewPr>
      <p:guideLst>
        <p:guide orient="horz" pos="1152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939705" latinLnBrk="0">
      <a:defRPr sz="3795">
        <a:latin typeface="+mn-lt"/>
        <a:ea typeface="+mn-ea"/>
        <a:cs typeface="+mn-cs"/>
        <a:sym typeface="Calibri"/>
      </a:defRPr>
    </a:lvl1pPr>
    <a:lvl2pPr indent="255212" defTabSz="2939705" latinLnBrk="0">
      <a:defRPr sz="3795">
        <a:latin typeface="+mn-lt"/>
        <a:ea typeface="+mn-ea"/>
        <a:cs typeface="+mn-cs"/>
        <a:sym typeface="Calibri"/>
      </a:defRPr>
    </a:lvl2pPr>
    <a:lvl3pPr indent="510428" defTabSz="2939705" latinLnBrk="0">
      <a:defRPr sz="3795">
        <a:latin typeface="+mn-lt"/>
        <a:ea typeface="+mn-ea"/>
        <a:cs typeface="+mn-cs"/>
        <a:sym typeface="Calibri"/>
      </a:defRPr>
    </a:lvl3pPr>
    <a:lvl4pPr indent="765640" defTabSz="2939705" latinLnBrk="0">
      <a:defRPr sz="3795">
        <a:latin typeface="+mn-lt"/>
        <a:ea typeface="+mn-ea"/>
        <a:cs typeface="+mn-cs"/>
        <a:sym typeface="Calibri"/>
      </a:defRPr>
    </a:lvl4pPr>
    <a:lvl5pPr indent="1020856" defTabSz="2939705" latinLnBrk="0">
      <a:defRPr sz="3795">
        <a:latin typeface="+mn-lt"/>
        <a:ea typeface="+mn-ea"/>
        <a:cs typeface="+mn-cs"/>
        <a:sym typeface="Calibri"/>
      </a:defRPr>
    </a:lvl5pPr>
    <a:lvl6pPr indent="1276067" defTabSz="2939705" latinLnBrk="0">
      <a:defRPr sz="3795">
        <a:latin typeface="+mn-lt"/>
        <a:ea typeface="+mn-ea"/>
        <a:cs typeface="+mn-cs"/>
        <a:sym typeface="Calibri"/>
      </a:defRPr>
    </a:lvl6pPr>
    <a:lvl7pPr indent="1531280" defTabSz="2939705" latinLnBrk="0">
      <a:defRPr sz="3795">
        <a:latin typeface="+mn-lt"/>
        <a:ea typeface="+mn-ea"/>
        <a:cs typeface="+mn-cs"/>
        <a:sym typeface="Calibri"/>
      </a:defRPr>
    </a:lvl7pPr>
    <a:lvl8pPr indent="1786495" defTabSz="2939705" latinLnBrk="0">
      <a:defRPr sz="3795">
        <a:latin typeface="+mn-lt"/>
        <a:ea typeface="+mn-ea"/>
        <a:cs typeface="+mn-cs"/>
        <a:sym typeface="Calibri"/>
      </a:defRPr>
    </a:lvl8pPr>
    <a:lvl9pPr indent="2041708" defTabSz="2939705" latinLnBrk="0">
      <a:defRPr sz="379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4440" y="491071"/>
            <a:ext cx="2221992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34440" y="8534402"/>
            <a:ext cx="22219920" cy="2804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00936" y="33751261"/>
            <a:ext cx="292707" cy="29854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41977" marR="0" indent="-541977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18637" marR="0" indent="-634684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921595" marR="0" indent="-753688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4098107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5182060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6266014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734996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8433925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951787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4191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8382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725737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67653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20956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451478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9339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93530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jpe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paltmeyer.com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hyperlink" Target="mailto:p.altmeyer@tudelft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AB9B59-66D5-B7CF-95E9-48A10AB617B2}"/>
              </a:ext>
            </a:extLst>
          </p:cNvPr>
          <p:cNvSpPr/>
          <p:nvPr/>
        </p:nvSpPr>
        <p:spPr>
          <a:xfrm>
            <a:off x="567004" y="2487162"/>
            <a:ext cx="23554794" cy="595464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3140" tIns="33140" rIns="33140" bIns="33140" numCol="1" spcCol="38100" rtlCol="0" anchor="ctr">
            <a:spAutoFit/>
          </a:bodyPr>
          <a:lstStyle/>
          <a:p>
            <a:pPr defTabSz="236703"/>
            <a:endParaRPr lang="en-NL" sz="870" dirty="0">
              <a:solidFill>
                <a:srgbClr val="000000"/>
              </a:solidFill>
            </a:endParaRPr>
          </a:p>
        </p:txBody>
      </p:sp>
      <p:pic>
        <p:nvPicPr>
          <p:cNvPr id="1077" name="Picture 1076">
            <a:extLst>
              <a:ext uri="{FF2B5EF4-FFF2-40B4-BE49-F238E27FC236}">
                <a16:creationId xmlns:a16="http://schemas.microsoft.com/office/drawing/2014/main" id="{69786562-BFAA-A513-777F-ECE6F5ADB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00" y="2642789"/>
            <a:ext cx="16962628" cy="5551254"/>
          </a:xfrm>
          <a:prstGeom prst="rect">
            <a:avLst/>
          </a:prstGeom>
        </p:spPr>
      </p:pic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AF5637-73CD-30F0-AA3D-7EB4E569E859}"/>
              </a:ext>
            </a:extLst>
          </p:cNvPr>
          <p:cNvGrpSpPr/>
          <p:nvPr/>
        </p:nvGrpSpPr>
        <p:grpSpPr>
          <a:xfrm>
            <a:off x="12634075" y="8704087"/>
            <a:ext cx="11486306" cy="7289446"/>
            <a:chOff x="567001" y="8604177"/>
            <a:chExt cx="11486306" cy="669306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E1A60E-F891-4796-E213-180B22267F70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9" name="TextBox 43">
              <a:extLst>
                <a:ext uri="{FF2B5EF4-FFF2-40B4-BE49-F238E27FC236}">
                  <a16:creationId xmlns:a16="http://schemas.microsoft.com/office/drawing/2014/main" id="{70B6170D-192B-AEC2-46BC-052A6C63CA14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BACKGROUND</a:t>
              </a:r>
              <a:endParaRPr sz="3222" dirty="0"/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A75A440-6BB3-48DC-72A1-FE469A730371}"/>
              </a:ext>
            </a:extLst>
          </p:cNvPr>
          <p:cNvGrpSpPr/>
          <p:nvPr/>
        </p:nvGrpSpPr>
        <p:grpSpPr>
          <a:xfrm>
            <a:off x="12634075" y="24691441"/>
            <a:ext cx="11487722" cy="10821303"/>
            <a:chOff x="565585" y="8604177"/>
            <a:chExt cx="11487722" cy="8264169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B7FC753-1F61-605F-9FE0-E364A42F1697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8" name="TextBox 43">
              <a:extLst>
                <a:ext uri="{FF2B5EF4-FFF2-40B4-BE49-F238E27FC236}">
                  <a16:creationId xmlns:a16="http://schemas.microsoft.com/office/drawing/2014/main" id="{7F9E7929-BEC1-6628-A864-9CF745270BEB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RESULTS</a:t>
              </a:r>
              <a:endParaRPr sz="3222" dirty="0"/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0F299CD-258F-B8F8-E7B4-0BFE6E012923}"/>
              </a:ext>
            </a:extLst>
          </p:cNvPr>
          <p:cNvGrpSpPr/>
          <p:nvPr/>
        </p:nvGrpSpPr>
        <p:grpSpPr>
          <a:xfrm>
            <a:off x="566687" y="24691441"/>
            <a:ext cx="11483429" cy="7371801"/>
            <a:chOff x="567001" y="8604177"/>
            <a:chExt cx="11483429" cy="826774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BB704DB-4A46-028D-9ECD-F505EA288A4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5" name="TextBox 43">
              <a:extLst>
                <a:ext uri="{FF2B5EF4-FFF2-40B4-BE49-F238E27FC236}">
                  <a16:creationId xmlns:a16="http://schemas.microsoft.com/office/drawing/2014/main" id="{98ECCBD5-450A-9568-7E60-BC7FD71EC43D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7217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METHOD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B3F55BB7-58BA-3EA3-C4AF-DE69941A80D1}"/>
              </a:ext>
            </a:extLst>
          </p:cNvPr>
          <p:cNvGrpSpPr/>
          <p:nvPr/>
        </p:nvGrpSpPr>
        <p:grpSpPr>
          <a:xfrm>
            <a:off x="12634075" y="16266934"/>
            <a:ext cx="11487722" cy="8264169"/>
            <a:chOff x="565585" y="8604177"/>
            <a:chExt cx="11487722" cy="8264169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C0A7BB9-A79F-1678-0E81-642A3BFA1610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2" name="TextBox 43">
              <a:extLst>
                <a:ext uri="{FF2B5EF4-FFF2-40B4-BE49-F238E27FC236}">
                  <a16:creationId xmlns:a16="http://schemas.microsoft.com/office/drawing/2014/main" id="{41D6C9AE-F1B6-0DC7-3605-233F908FD30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FAITHFULNESS</a:t>
              </a:r>
              <a:endParaRPr sz="3222" dirty="0"/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AB18967-B8AD-5460-9A11-7C5FB996A4BB}"/>
              </a:ext>
            </a:extLst>
          </p:cNvPr>
          <p:cNvGrpSpPr/>
          <p:nvPr/>
        </p:nvGrpSpPr>
        <p:grpSpPr>
          <a:xfrm>
            <a:off x="566687" y="16264202"/>
            <a:ext cx="11483429" cy="8267742"/>
            <a:chOff x="567001" y="8604177"/>
            <a:chExt cx="11483429" cy="8267742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DC87C68-D726-FA8C-6BA6-9468CD6601E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0" name="TextBox 43">
              <a:extLst>
                <a:ext uri="{FF2B5EF4-FFF2-40B4-BE49-F238E27FC236}">
                  <a16:creationId xmlns:a16="http://schemas.microsoft.com/office/drawing/2014/main" id="{E538C469-6E4E-87E2-809E-CA85EB574BBC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PLAUSIBILITY</a:t>
              </a:r>
              <a:endParaRPr sz="3222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13087254" y="555917"/>
            <a:ext cx="3852723" cy="157660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2005" y="812985"/>
            <a:ext cx="2390550" cy="10526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ED29F7-9FE3-DDBD-CC16-BF98E683BA50}"/>
              </a:ext>
            </a:extLst>
          </p:cNvPr>
          <p:cNvGrpSpPr/>
          <p:nvPr/>
        </p:nvGrpSpPr>
        <p:grpSpPr>
          <a:xfrm>
            <a:off x="12884147" y="16558820"/>
            <a:ext cx="6950234" cy="7782295"/>
            <a:chOff x="16302212" y="7741507"/>
            <a:chExt cx="8629421" cy="9662511"/>
          </a:xfrm>
        </p:grpSpPr>
        <p:sp>
          <p:nvSpPr>
            <p:cNvPr id="46" name="TextBox 56"/>
            <p:cNvSpPr txBox="1"/>
            <p:nvPr/>
          </p:nvSpPr>
          <p:spPr>
            <a:xfrm>
              <a:off x="16674493" y="16366041"/>
              <a:ext cx="7635598" cy="10379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302212" y="7741507"/>
              <a:ext cx="8629421" cy="86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776" y="35659245"/>
            <a:ext cx="1695021" cy="5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18575662" y="35652949"/>
            <a:ext cx="3851114" cy="595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822" tIns="36822" rIns="36822" bIns="36822" numCol="1" spcCol="38100" rtlCol="0" anchor="t">
            <a:spAutoFit/>
          </a:bodyPr>
          <a:lstStyle/>
          <a:p>
            <a:pPr defTabSz="263001"/>
            <a:r>
              <a:rPr lang="en-NL" sz="1128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</a:t>
            </a:r>
            <a:r>
              <a:rPr lang="en-NL" sz="1128">
                <a:latin typeface="Arial" panose="020B0604020202020204" pitchFamily="34" charset="0"/>
                <a:cs typeface="Arial" panose="020B0604020202020204" pitchFamily="34" charset="0"/>
              </a:rPr>
              <a:t>for the 38th Annual AAAI Conference on Artificial Intelligence.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Images produced by author.</a:t>
            </a: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2619757" y="758645"/>
            <a:ext cx="3304228" cy="128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578" i="1" dirty="0">
                <a:solidFill>
                  <a:srgbClr val="344854"/>
                </a:solidFill>
              </a:rPr>
              <a:t>The 38th Annual AAAI Conference on Artificial Intelligence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8354160" y="16701931"/>
            <a:ext cx="74428" cy="223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6822" tIns="36822" rIns="36822" bIns="36822" numCol="1" spcCol="38100" rtlCol="0" anchor="t">
            <a:spAutoFit/>
          </a:bodyPr>
          <a:lstStyle/>
          <a:p>
            <a:pPr defTabSz="263001"/>
            <a:endParaRPr lang="en-NL" sz="967" dirty="0"/>
          </a:p>
        </p:txBody>
      </p: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737798" y="32341737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RESOURCES</a:t>
            </a:r>
            <a:endParaRPr sz="3222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2258120" y="33003800"/>
            <a:ext cx="7441326" cy="1752723"/>
            <a:chOff x="16979538" y="38732921"/>
            <a:chExt cx="11747773" cy="276706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76741"/>
              <a:ext cx="2649649" cy="272324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32921"/>
              <a:ext cx="2649649" cy="2723240"/>
            </a:xfrm>
            <a:prstGeom prst="rect">
              <a:avLst/>
            </a:prstGeom>
          </p:spPr>
        </p:pic>
        <p:pic>
          <p:nvPicPr>
            <p:cNvPr id="1041" name="Picture 1040">
              <a:hlinkClick r:id="rId11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76742"/>
              <a:ext cx="2649648" cy="272323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1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40957"/>
              <a:ext cx="2649648" cy="2723239"/>
            </a:xfrm>
            <a:prstGeom prst="rect">
              <a:avLst/>
            </a:prstGeom>
          </p:spPr>
        </p:pic>
      </p:grp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842" y="28850589"/>
            <a:ext cx="11146551" cy="27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4ADE65C-C234-6841-AF70-A415458D37E1}"/>
              </a:ext>
            </a:extLst>
          </p:cNvPr>
          <p:cNvGrpSpPr/>
          <p:nvPr/>
        </p:nvGrpSpPr>
        <p:grpSpPr>
          <a:xfrm>
            <a:off x="565582" y="8708980"/>
            <a:ext cx="11486306" cy="7289446"/>
            <a:chOff x="567001" y="8604177"/>
            <a:chExt cx="11486306" cy="669306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DE30334-13CA-2729-5457-CA36B6BACAA8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MOTIVATION</a:t>
              </a:r>
              <a:endParaRPr sz="3222" dirty="0"/>
            </a:p>
          </p:txBody>
        </p:sp>
      </p:grpSp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1890" y="16916080"/>
            <a:ext cx="245489" cy="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647" tIns="36823" rIns="73647" bIns="36823" numCol="1" anchor="t" anchorCtr="0" compatLnSpc="1">
            <a:prstTxWarp prst="textNoShape">
              <a:avLst/>
            </a:prstTxWarp>
          </a:bodyPr>
          <a:lstStyle/>
          <a:p>
            <a:endParaRPr lang="en-NL" sz="967"/>
          </a:p>
        </p:txBody>
      </p:sp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2220300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Online Companion</a:t>
            </a:r>
            <a:endParaRPr lang="el-GR" sz="1611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4122982" y="3475854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GitHub Repository</a:t>
            </a:r>
            <a:endParaRPr lang="el-GR" sz="1611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6062285" y="34751682"/>
            <a:ext cx="1660043" cy="34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Julia Package</a:t>
            </a:r>
            <a:endParaRPr lang="el-GR" sz="1611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7964967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Personal Website</a:t>
            </a:r>
            <a:endParaRPr lang="el-GR" sz="1611" dirty="0"/>
          </a:p>
        </p:txBody>
      </p:sp>
      <p:pic>
        <p:nvPicPr>
          <p:cNvPr id="36" name="Picture 35" descr="Logo of Taija: https://github.com/JuliaTrustworthyAI">
            <a:extLst>
              <a:ext uri="{FF2B5EF4-FFF2-40B4-BE49-F238E27FC236}">
                <a16:creationId xmlns:a16="http://schemas.microsoft.com/office/drawing/2014/main" id="{4AEAF7A8-705F-866E-CBDC-A4012224D1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87" y="680843"/>
            <a:ext cx="3407407" cy="1344145"/>
          </a:xfrm>
          <a:prstGeom prst="rect">
            <a:avLst/>
          </a:prstGeom>
        </p:spPr>
      </p:pic>
      <p:sp>
        <p:nvSpPr>
          <p:cNvPr id="43" name="TextBox 35">
            <a:extLst>
              <a:ext uri="{FF2B5EF4-FFF2-40B4-BE49-F238E27FC236}">
                <a16:creationId xmlns:a16="http://schemas.microsoft.com/office/drawing/2014/main" id="{9E06FBDD-7F97-1B4D-7285-CD16078C488D}"/>
              </a:ext>
            </a:extLst>
          </p:cNvPr>
          <p:cNvSpPr txBox="1"/>
          <p:nvPr/>
        </p:nvSpPr>
        <p:spPr>
          <a:xfrm>
            <a:off x="14558121" y="5464485"/>
            <a:ext cx="9244107" cy="272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r">
              <a:lnSpc>
                <a:spcPts val="10000"/>
              </a:lnSpc>
            </a:pPr>
            <a:r>
              <a:rPr lang="en-GB" sz="11500" dirty="0" err="1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ECCCos</a:t>
            </a:r>
            <a:r>
              <a:rPr lang="en-GB" sz="11500" dirty="0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 from the Black Box</a:t>
            </a:r>
          </a:p>
        </p:txBody>
      </p:sp>
      <p:pic>
        <p:nvPicPr>
          <p:cNvPr id="51" name="Picture 50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309401DF-7E17-F295-FC47-E855005625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311" y="12968284"/>
            <a:ext cx="9262797" cy="2315699"/>
          </a:xfrm>
          <a:prstGeom prst="rect">
            <a:avLst/>
          </a:prstGeom>
        </p:spPr>
      </p:pic>
      <p:pic>
        <p:nvPicPr>
          <p:cNvPr id="54" name="Picture 53" descr="A colorful image of a rainbow&#10;&#10;Description automatically generated with medium confidence">
            <a:extLst>
              <a:ext uri="{FF2B5EF4-FFF2-40B4-BE49-F238E27FC236}">
                <a16:creationId xmlns:a16="http://schemas.microsoft.com/office/drawing/2014/main" id="{3D6A3F9C-ED3E-94BC-9835-9E006073FBC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339" y="9346265"/>
            <a:ext cx="5898620" cy="589862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D918337-2F4A-3691-7454-353E3836B8B3}"/>
              </a:ext>
            </a:extLst>
          </p:cNvPr>
          <p:cNvGrpSpPr/>
          <p:nvPr/>
        </p:nvGrpSpPr>
        <p:grpSpPr>
          <a:xfrm>
            <a:off x="4841405" y="16589897"/>
            <a:ext cx="6935530" cy="7771529"/>
            <a:chOff x="21366575" y="7699413"/>
            <a:chExt cx="8611165" cy="9649141"/>
          </a:xfrm>
        </p:grpSpPr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696A4505-0046-45D0-A922-5AFD448EE779}"/>
                </a:ext>
              </a:extLst>
            </p:cNvPr>
            <p:cNvSpPr txBox="1"/>
            <p:nvPr/>
          </p:nvSpPr>
          <p:spPr>
            <a:xfrm>
              <a:off x="21858900" y="16310578"/>
              <a:ext cx="7319807" cy="1037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id="{1DC4600B-D18A-77C3-0971-0F08DCDE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1366575" y="7699413"/>
              <a:ext cx="8611165" cy="861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65" descr="A group of black squares with white text&#10;&#10;Description automatically generated">
            <a:extLst>
              <a:ext uri="{FF2B5EF4-FFF2-40B4-BE49-F238E27FC236}">
                <a16:creationId xmlns:a16="http://schemas.microsoft.com/office/drawing/2014/main" id="{AC29E8FA-D5D2-C8DA-3998-DC869BFF430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285" y="25990651"/>
            <a:ext cx="4571726" cy="4571726"/>
          </a:xfrm>
          <a:prstGeom prst="rect">
            <a:avLst/>
          </a:prstGeom>
        </p:spPr>
      </p:pic>
      <p:pic>
        <p:nvPicPr>
          <p:cNvPr id="68" name="Picture 6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2A440D0-E54E-BB16-38C1-2EAA8E8899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55" y="30914028"/>
            <a:ext cx="9421119" cy="3870928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369DE0F-F8AE-ED6F-DA58-6CBA1D977570}"/>
              </a:ext>
            </a:extLst>
          </p:cNvPr>
          <p:cNvCxnSpPr>
            <a:cxnSpLocks/>
          </p:cNvCxnSpPr>
          <p:nvPr/>
        </p:nvCxnSpPr>
        <p:spPr>
          <a:xfrm>
            <a:off x="11898484" y="11823075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E0F34DC-E30E-59AF-48A9-BD04276069C2}"/>
              </a:ext>
            </a:extLst>
          </p:cNvPr>
          <p:cNvCxnSpPr>
            <a:cxnSpLocks/>
          </p:cNvCxnSpPr>
          <p:nvPr/>
        </p:nvCxnSpPr>
        <p:spPr>
          <a:xfrm>
            <a:off x="11772341" y="28124463"/>
            <a:ext cx="1188060" cy="540339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59E8589-50A8-7286-2C50-C8ECD71C0F03}"/>
              </a:ext>
            </a:extLst>
          </p:cNvPr>
          <p:cNvCxnSpPr>
            <a:cxnSpLocks/>
          </p:cNvCxnSpPr>
          <p:nvPr/>
        </p:nvCxnSpPr>
        <p:spPr>
          <a:xfrm>
            <a:off x="11686943" y="18165457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5" name="Curved Connector 1064">
            <a:extLst>
              <a:ext uri="{FF2B5EF4-FFF2-40B4-BE49-F238E27FC236}">
                <a16:creationId xmlns:a16="http://schemas.microsoft.com/office/drawing/2014/main" id="{555466DD-8DAE-F87F-8CF0-A7C9AD0FAA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41513" y="24917698"/>
            <a:ext cx="1196554" cy="655961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2" name="TextBox 35">
            <a:extLst>
              <a:ext uri="{FF2B5EF4-FFF2-40B4-BE49-F238E27FC236}">
                <a16:creationId xmlns:a16="http://schemas.microsoft.com/office/drawing/2014/main" id="{1E04EB84-4B8F-FBE5-A35C-4756B341C34F}"/>
              </a:ext>
            </a:extLst>
          </p:cNvPr>
          <p:cNvSpPr txBox="1"/>
          <p:nvPr/>
        </p:nvSpPr>
        <p:spPr>
          <a:xfrm>
            <a:off x="774461" y="2648998"/>
            <a:ext cx="5869144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dirty="0"/>
              <a:t>Faithful Model Explanations through </a:t>
            </a:r>
            <a:r>
              <a:rPr lang="en-GB" sz="4400" b="1" dirty="0"/>
              <a:t>E</a:t>
            </a:r>
            <a:r>
              <a:rPr lang="en-GB" sz="4400" dirty="0"/>
              <a:t>nergy-</a:t>
            </a:r>
            <a:r>
              <a:rPr lang="en-GB" sz="4400" b="1" dirty="0"/>
              <a:t>C</a:t>
            </a:r>
            <a:r>
              <a:rPr lang="en-GB" sz="4400" dirty="0"/>
              <a:t>onstrained </a:t>
            </a:r>
            <a:r>
              <a:rPr lang="en-GB" sz="4400" b="1" dirty="0"/>
              <a:t>C</a:t>
            </a:r>
            <a:r>
              <a:rPr lang="en-GB" sz="4400" dirty="0"/>
              <a:t>onformal </a:t>
            </a:r>
            <a:r>
              <a:rPr lang="en-GB" sz="4400" b="1" dirty="0"/>
              <a:t>Co</a:t>
            </a:r>
            <a:r>
              <a:rPr lang="en-GB" sz="4400" dirty="0"/>
              <a:t>unterfactuals</a:t>
            </a:r>
          </a:p>
        </p:txBody>
      </p:sp>
      <p:pic>
        <p:nvPicPr>
          <p:cNvPr id="1074" name="Picture 1073" descr="A logo with a yellow circle and black text&#10;&#10;Description automatically generated">
            <a:extLst>
              <a:ext uri="{FF2B5EF4-FFF2-40B4-BE49-F238E27FC236}">
                <a16:creationId xmlns:a16="http://schemas.microsoft.com/office/drawing/2014/main" id="{788B6E94-D1C4-E734-727A-0EBB94C5A2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2" y="692569"/>
            <a:ext cx="1828800" cy="1308100"/>
          </a:xfrm>
          <a:prstGeom prst="rect">
            <a:avLst/>
          </a:prstGeom>
        </p:spPr>
      </p:pic>
      <p:sp>
        <p:nvSpPr>
          <p:cNvPr id="1076" name="TextBox 53">
            <a:extLst>
              <a:ext uri="{FF2B5EF4-FFF2-40B4-BE49-F238E27FC236}">
                <a16:creationId xmlns:a16="http://schemas.microsoft.com/office/drawing/2014/main" id="{A2280E72-80C0-601A-A273-A5B4E06C84C2}"/>
              </a:ext>
            </a:extLst>
          </p:cNvPr>
          <p:cNvSpPr txBox="1"/>
          <p:nvPr/>
        </p:nvSpPr>
        <p:spPr>
          <a:xfrm>
            <a:off x="774460" y="6145694"/>
            <a:ext cx="5745569" cy="278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Patrick Altmeyer </a:t>
            </a:r>
            <a:r>
              <a:rPr lang="en-US" sz="2800" b="1" dirty="0"/>
              <a:t>(</a:t>
            </a:r>
            <a:r>
              <a:rPr lang="en-US" sz="2800" dirty="0">
                <a:hlinkClick r:id="rId22"/>
              </a:rPr>
              <a:t>p.altmeyer@tudelft.nl</a:t>
            </a:r>
            <a:r>
              <a:rPr lang="en-US" sz="2800" dirty="0"/>
              <a:t>), </a:t>
            </a:r>
          </a:p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 err="1"/>
              <a:t>Mojtaba</a:t>
            </a:r>
            <a:r>
              <a:rPr lang="en-US" sz="2800" dirty="0"/>
              <a:t> </a:t>
            </a:r>
            <a:r>
              <a:rPr lang="en-US" sz="2800" dirty="0" err="1"/>
              <a:t>Farmanbar</a:t>
            </a:r>
            <a:r>
              <a:rPr lang="en-US" sz="2800" dirty="0"/>
              <a:t>, Arie van </a:t>
            </a:r>
            <a:r>
              <a:rPr lang="en-US" sz="2800" dirty="0" err="1"/>
              <a:t>Deursen</a:t>
            </a:r>
            <a:r>
              <a:rPr lang="en-US" sz="2800" dirty="0"/>
              <a:t>, Cynthia C. S. </a:t>
            </a:r>
            <a:r>
              <a:rPr lang="en-US" sz="2800" dirty="0" err="1"/>
              <a:t>Liem</a:t>
            </a:r>
            <a:endParaRPr lang="en-US" sz="2800" dirty="0"/>
          </a:p>
          <a:p>
            <a:endParaRPr lang="en-GB" sz="3200" dirty="0"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10807</TotalTime>
  <Words>143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82</cp:revision>
  <cp:lastPrinted>2023-02-07T15:07:15Z</cp:lastPrinted>
  <dcterms:modified xsi:type="dcterms:W3CDTF">2024-01-08T15:48:55Z</dcterms:modified>
</cp:coreProperties>
</file>