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688800" cy="36576000"/>
  <p:notesSz cx="6858000" cy="9144000"/>
  <p:defaultTextStyle>
    <a:defPPr marL="0" marR="0" indent="0" algn="l" defTabSz="1020856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1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64546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729093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093640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458187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822733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187282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551830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916375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1520" userDrawn="1">
          <p15:clr>
            <a:srgbClr val="A4A3A4"/>
          </p15:clr>
        </p15:guide>
        <p15:guide id="2" pos="7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591"/>
    <a:srgbClr val="002060"/>
    <a:srgbClr val="004B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2"/>
    <p:restoredTop sz="94719"/>
  </p:normalViewPr>
  <p:slideViewPr>
    <p:cSldViewPr snapToGrid="0" snapToObjects="1">
      <p:cViewPr>
        <p:scale>
          <a:sx n="30" d="100"/>
          <a:sy n="30" d="100"/>
        </p:scale>
        <p:origin x="3816" y="144"/>
      </p:cViewPr>
      <p:guideLst>
        <p:guide orient="horz" pos="11520"/>
        <p:guide pos="77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71713" y="685800"/>
            <a:ext cx="231457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939705" latinLnBrk="0">
      <a:defRPr sz="3795">
        <a:latin typeface="+mn-lt"/>
        <a:ea typeface="+mn-ea"/>
        <a:cs typeface="+mn-cs"/>
        <a:sym typeface="Calibri"/>
      </a:defRPr>
    </a:lvl1pPr>
    <a:lvl2pPr indent="255212" defTabSz="2939705" latinLnBrk="0">
      <a:defRPr sz="3795">
        <a:latin typeface="+mn-lt"/>
        <a:ea typeface="+mn-ea"/>
        <a:cs typeface="+mn-cs"/>
        <a:sym typeface="Calibri"/>
      </a:defRPr>
    </a:lvl2pPr>
    <a:lvl3pPr indent="510428" defTabSz="2939705" latinLnBrk="0">
      <a:defRPr sz="3795">
        <a:latin typeface="+mn-lt"/>
        <a:ea typeface="+mn-ea"/>
        <a:cs typeface="+mn-cs"/>
        <a:sym typeface="Calibri"/>
      </a:defRPr>
    </a:lvl3pPr>
    <a:lvl4pPr indent="765640" defTabSz="2939705" latinLnBrk="0">
      <a:defRPr sz="3795">
        <a:latin typeface="+mn-lt"/>
        <a:ea typeface="+mn-ea"/>
        <a:cs typeface="+mn-cs"/>
        <a:sym typeface="Calibri"/>
      </a:defRPr>
    </a:lvl4pPr>
    <a:lvl5pPr indent="1020856" defTabSz="2939705" latinLnBrk="0">
      <a:defRPr sz="3795">
        <a:latin typeface="+mn-lt"/>
        <a:ea typeface="+mn-ea"/>
        <a:cs typeface="+mn-cs"/>
        <a:sym typeface="Calibri"/>
      </a:defRPr>
    </a:lvl5pPr>
    <a:lvl6pPr indent="1276067" defTabSz="2939705" latinLnBrk="0">
      <a:defRPr sz="3795">
        <a:latin typeface="+mn-lt"/>
        <a:ea typeface="+mn-ea"/>
        <a:cs typeface="+mn-cs"/>
        <a:sym typeface="Calibri"/>
      </a:defRPr>
    </a:lvl6pPr>
    <a:lvl7pPr indent="1531280" defTabSz="2939705" latinLnBrk="0">
      <a:defRPr sz="3795">
        <a:latin typeface="+mn-lt"/>
        <a:ea typeface="+mn-ea"/>
        <a:cs typeface="+mn-cs"/>
        <a:sym typeface="Calibri"/>
      </a:defRPr>
    </a:lvl7pPr>
    <a:lvl8pPr indent="1786495" defTabSz="2939705" latinLnBrk="0">
      <a:defRPr sz="3795">
        <a:latin typeface="+mn-lt"/>
        <a:ea typeface="+mn-ea"/>
        <a:cs typeface="+mn-cs"/>
        <a:sym typeface="Calibri"/>
      </a:defRPr>
    </a:lvl8pPr>
    <a:lvl9pPr indent="2041708" defTabSz="2939705" latinLnBrk="0">
      <a:defRPr sz="3795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685800"/>
            <a:ext cx="23145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919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34440" y="491071"/>
            <a:ext cx="22219920" cy="8043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34440" y="8534402"/>
            <a:ext cx="22219920" cy="28041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400936" y="33751261"/>
            <a:ext cx="292707" cy="29854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541977" marR="0" indent="-541977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1718637" marR="0" indent="-634684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2921595" marR="0" indent="-753688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4098107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5182060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6266014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7349968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8433925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9517878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41912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83825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725737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967653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209565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451478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693390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935302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jpe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sv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10" Type="http://schemas.openxmlformats.org/officeDocument/2006/relationships/hyperlink" Target="https://www.paltmeyer.com/" TargetMode="External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hyperlink" Target="mailto:p.altmeyer@tudelft.n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EAB9B59-66D5-B7CF-95E9-48A10AB617B2}"/>
              </a:ext>
            </a:extLst>
          </p:cNvPr>
          <p:cNvSpPr/>
          <p:nvPr/>
        </p:nvSpPr>
        <p:spPr>
          <a:xfrm>
            <a:off x="567004" y="2487162"/>
            <a:ext cx="23554794" cy="595464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3140" tIns="33140" rIns="33140" bIns="33140" numCol="1" spcCol="38100" rtlCol="0" anchor="ctr">
            <a:spAutoFit/>
          </a:bodyPr>
          <a:lstStyle/>
          <a:p>
            <a:pPr defTabSz="236703"/>
            <a:endParaRPr lang="en-NL" sz="870" dirty="0">
              <a:solidFill>
                <a:srgbClr val="000000"/>
              </a:solidFill>
            </a:endParaRP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1AF5637-73CD-30F0-AA3D-7EB4E569E859}"/>
              </a:ext>
            </a:extLst>
          </p:cNvPr>
          <p:cNvGrpSpPr/>
          <p:nvPr/>
        </p:nvGrpSpPr>
        <p:grpSpPr>
          <a:xfrm>
            <a:off x="12634075" y="8704087"/>
            <a:ext cx="11486306" cy="7289446"/>
            <a:chOff x="567001" y="8604177"/>
            <a:chExt cx="11486306" cy="6693067"/>
          </a:xfrm>
        </p:grpSpPr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DDE1A60E-F891-4796-E213-180B22267F70}"/>
                </a:ext>
              </a:extLst>
            </p:cNvPr>
            <p:cNvSpPr/>
            <p:nvPr/>
          </p:nvSpPr>
          <p:spPr>
            <a:xfrm>
              <a:off x="567001" y="8604177"/>
              <a:ext cx="11486306" cy="669306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33140" tIns="33140" rIns="33140" bIns="33140" numCol="1" spcCol="38100" rtlCol="0" anchor="ctr">
              <a:spAutoFit/>
            </a:bodyPr>
            <a:lstStyle/>
            <a:p>
              <a:pPr defTabSz="236703"/>
              <a:endParaRPr lang="en-NL" sz="870" dirty="0">
                <a:solidFill>
                  <a:srgbClr val="000000"/>
                </a:solidFill>
              </a:endParaRPr>
            </a:p>
          </p:txBody>
        </p:sp>
        <p:sp>
          <p:nvSpPr>
            <p:cNvPr id="1049" name="TextBox 43">
              <a:extLst>
                <a:ext uri="{FF2B5EF4-FFF2-40B4-BE49-F238E27FC236}">
                  <a16:creationId xmlns:a16="http://schemas.microsoft.com/office/drawing/2014/main" id="{70B6170D-192B-AEC2-46BC-052A6C63CA14}"/>
                </a:ext>
              </a:extLst>
            </p:cNvPr>
            <p:cNvSpPr txBox="1"/>
            <p:nvPr/>
          </p:nvSpPr>
          <p:spPr>
            <a:xfrm>
              <a:off x="737798" y="8604708"/>
              <a:ext cx="11202662" cy="5881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r"/>
              <a:r>
                <a:rPr lang="en-US" sz="3222" dirty="0"/>
                <a:t>BACKGROUND</a:t>
              </a:r>
              <a:endParaRPr sz="3222" dirty="0"/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EA75A440-6BB3-48DC-72A1-FE469A730371}"/>
              </a:ext>
            </a:extLst>
          </p:cNvPr>
          <p:cNvGrpSpPr/>
          <p:nvPr/>
        </p:nvGrpSpPr>
        <p:grpSpPr>
          <a:xfrm>
            <a:off x="12634075" y="24691441"/>
            <a:ext cx="11487722" cy="10821303"/>
            <a:chOff x="565585" y="8604177"/>
            <a:chExt cx="11487722" cy="8264169"/>
          </a:xfrm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7B7FC753-1F61-605F-9FE0-E364A42F1697}"/>
                </a:ext>
              </a:extLst>
            </p:cNvPr>
            <p:cNvSpPr/>
            <p:nvPr/>
          </p:nvSpPr>
          <p:spPr>
            <a:xfrm>
              <a:off x="565585" y="8604177"/>
              <a:ext cx="11487722" cy="826416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33140" tIns="33140" rIns="33140" bIns="33140" numCol="1" spcCol="38100" rtlCol="0" anchor="ctr">
              <a:spAutoFit/>
            </a:bodyPr>
            <a:lstStyle/>
            <a:p>
              <a:pPr defTabSz="236703"/>
              <a:endParaRPr lang="en-NL" sz="870" dirty="0">
                <a:solidFill>
                  <a:srgbClr val="000000"/>
                </a:solidFill>
              </a:endParaRPr>
            </a:p>
          </p:txBody>
        </p:sp>
        <p:sp>
          <p:nvSpPr>
            <p:cNvPr id="1058" name="TextBox 43">
              <a:extLst>
                <a:ext uri="{FF2B5EF4-FFF2-40B4-BE49-F238E27FC236}">
                  <a16:creationId xmlns:a16="http://schemas.microsoft.com/office/drawing/2014/main" id="{7F9E7929-BEC1-6628-A864-9CF745270BEB}"/>
                </a:ext>
              </a:extLst>
            </p:cNvPr>
            <p:cNvSpPr txBox="1"/>
            <p:nvPr/>
          </p:nvSpPr>
          <p:spPr>
            <a:xfrm>
              <a:off x="737798" y="8604708"/>
              <a:ext cx="11202662" cy="5881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r"/>
              <a:r>
                <a:rPr lang="en-US" sz="3222" dirty="0"/>
                <a:t>RESULTS</a:t>
              </a:r>
              <a:endParaRPr sz="3222" dirty="0"/>
            </a:p>
          </p:txBody>
        </p:sp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90F299CD-258F-B8F8-E7B4-0BFE6E012923}"/>
              </a:ext>
            </a:extLst>
          </p:cNvPr>
          <p:cNvGrpSpPr/>
          <p:nvPr/>
        </p:nvGrpSpPr>
        <p:grpSpPr>
          <a:xfrm>
            <a:off x="566687" y="24691441"/>
            <a:ext cx="11483429" cy="7371801"/>
            <a:chOff x="567001" y="8604177"/>
            <a:chExt cx="11483429" cy="8267742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CBB704DB-4A46-028D-9ECD-F505EA288A49}"/>
                </a:ext>
              </a:extLst>
            </p:cNvPr>
            <p:cNvSpPr/>
            <p:nvPr/>
          </p:nvSpPr>
          <p:spPr>
            <a:xfrm>
              <a:off x="567001" y="8604177"/>
              <a:ext cx="11483429" cy="8267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33140" tIns="33140" rIns="33140" bIns="33140" numCol="1" spcCol="38100" rtlCol="0" anchor="ctr">
              <a:spAutoFit/>
            </a:bodyPr>
            <a:lstStyle/>
            <a:p>
              <a:pPr defTabSz="236703"/>
              <a:endParaRPr lang="en-NL" sz="870" dirty="0">
                <a:solidFill>
                  <a:srgbClr val="000000"/>
                </a:solidFill>
              </a:endParaRPr>
            </a:p>
          </p:txBody>
        </p:sp>
        <p:sp>
          <p:nvSpPr>
            <p:cNvPr id="1055" name="TextBox 43">
              <a:extLst>
                <a:ext uri="{FF2B5EF4-FFF2-40B4-BE49-F238E27FC236}">
                  <a16:creationId xmlns:a16="http://schemas.microsoft.com/office/drawing/2014/main" id="{98ECCBD5-450A-9568-7E60-BC7FD71EC43D}"/>
                </a:ext>
              </a:extLst>
            </p:cNvPr>
            <p:cNvSpPr txBox="1"/>
            <p:nvPr/>
          </p:nvSpPr>
          <p:spPr>
            <a:xfrm>
              <a:off x="737798" y="8604708"/>
              <a:ext cx="11202662" cy="7217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222" dirty="0"/>
                <a:t>METHOD</a:t>
              </a:r>
            </a:p>
          </p:txBody>
        </p: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B3F55BB7-58BA-3EA3-C4AF-DE69941A80D1}"/>
              </a:ext>
            </a:extLst>
          </p:cNvPr>
          <p:cNvGrpSpPr/>
          <p:nvPr/>
        </p:nvGrpSpPr>
        <p:grpSpPr>
          <a:xfrm>
            <a:off x="12634075" y="16266934"/>
            <a:ext cx="11487722" cy="8264169"/>
            <a:chOff x="565585" y="8604177"/>
            <a:chExt cx="11487722" cy="8264169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2C0A7BB9-A79F-1678-0E81-642A3BFA1610}"/>
                </a:ext>
              </a:extLst>
            </p:cNvPr>
            <p:cNvSpPr/>
            <p:nvPr/>
          </p:nvSpPr>
          <p:spPr>
            <a:xfrm>
              <a:off x="565585" y="8604177"/>
              <a:ext cx="11487722" cy="826416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33140" tIns="33140" rIns="33140" bIns="33140" numCol="1" spcCol="38100" rtlCol="0" anchor="ctr">
              <a:spAutoFit/>
            </a:bodyPr>
            <a:lstStyle/>
            <a:p>
              <a:pPr defTabSz="236703"/>
              <a:endParaRPr lang="en-NL" sz="870" dirty="0">
                <a:solidFill>
                  <a:srgbClr val="000000"/>
                </a:solidFill>
              </a:endParaRPr>
            </a:p>
          </p:txBody>
        </p:sp>
        <p:sp>
          <p:nvSpPr>
            <p:cNvPr id="1052" name="TextBox 43">
              <a:extLst>
                <a:ext uri="{FF2B5EF4-FFF2-40B4-BE49-F238E27FC236}">
                  <a16:creationId xmlns:a16="http://schemas.microsoft.com/office/drawing/2014/main" id="{41D6C9AE-F1B6-0DC7-3605-233F908FD30E}"/>
                </a:ext>
              </a:extLst>
            </p:cNvPr>
            <p:cNvSpPr txBox="1"/>
            <p:nvPr/>
          </p:nvSpPr>
          <p:spPr>
            <a:xfrm>
              <a:off x="737798" y="8604708"/>
              <a:ext cx="11202662" cy="5881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r"/>
              <a:r>
                <a:rPr lang="en-US" sz="3222" dirty="0"/>
                <a:t>FAITHFULNESS</a:t>
              </a:r>
              <a:endParaRPr sz="3222" dirty="0"/>
            </a:p>
          </p:txBody>
        </p: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BAB18967-B8AD-5460-9A11-7C5FB996A4BB}"/>
              </a:ext>
            </a:extLst>
          </p:cNvPr>
          <p:cNvGrpSpPr/>
          <p:nvPr/>
        </p:nvGrpSpPr>
        <p:grpSpPr>
          <a:xfrm>
            <a:off x="566687" y="16264202"/>
            <a:ext cx="11483429" cy="8267742"/>
            <a:chOff x="567001" y="8604177"/>
            <a:chExt cx="11483429" cy="8267742"/>
          </a:xfrm>
        </p:grpSpPr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3DC87C68-D726-FA8C-6BA6-9468CD6601E9}"/>
                </a:ext>
              </a:extLst>
            </p:cNvPr>
            <p:cNvSpPr/>
            <p:nvPr/>
          </p:nvSpPr>
          <p:spPr>
            <a:xfrm>
              <a:off x="567001" y="8604177"/>
              <a:ext cx="11483429" cy="8267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33140" tIns="33140" rIns="33140" bIns="33140" numCol="1" spcCol="38100" rtlCol="0" anchor="ctr">
              <a:spAutoFit/>
            </a:bodyPr>
            <a:lstStyle/>
            <a:p>
              <a:pPr defTabSz="236703"/>
              <a:endParaRPr lang="en-NL" sz="870" dirty="0">
                <a:solidFill>
                  <a:srgbClr val="000000"/>
                </a:solidFill>
              </a:endParaRPr>
            </a:p>
          </p:txBody>
        </p:sp>
        <p:sp>
          <p:nvSpPr>
            <p:cNvPr id="1040" name="TextBox 43">
              <a:extLst>
                <a:ext uri="{FF2B5EF4-FFF2-40B4-BE49-F238E27FC236}">
                  <a16:creationId xmlns:a16="http://schemas.microsoft.com/office/drawing/2014/main" id="{E538C469-6E4E-87E2-809E-CA85EB574BBC}"/>
                </a:ext>
              </a:extLst>
            </p:cNvPr>
            <p:cNvSpPr txBox="1"/>
            <p:nvPr/>
          </p:nvSpPr>
          <p:spPr>
            <a:xfrm>
              <a:off x="737798" y="8604708"/>
              <a:ext cx="11202662" cy="5881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222" dirty="0"/>
                <a:t>PLAUSIBILITY</a:t>
              </a:r>
              <a:endParaRPr sz="3222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CB11CA8-6FE8-2E40-8081-907A76E415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2"/>
          <a:stretch/>
        </p:blipFill>
        <p:spPr>
          <a:xfrm>
            <a:off x="13087254" y="555917"/>
            <a:ext cx="3852723" cy="157660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5D76038-DD3D-A24F-8B91-7A2495CB2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42005" y="812985"/>
            <a:ext cx="2390550" cy="105260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5ED29F7-9FE3-DDBD-CC16-BF98E683BA50}"/>
              </a:ext>
            </a:extLst>
          </p:cNvPr>
          <p:cNvGrpSpPr/>
          <p:nvPr/>
        </p:nvGrpSpPr>
        <p:grpSpPr>
          <a:xfrm>
            <a:off x="12881338" y="16558820"/>
            <a:ext cx="6950234" cy="7782295"/>
            <a:chOff x="16302212" y="7741507"/>
            <a:chExt cx="8629421" cy="9662511"/>
          </a:xfrm>
        </p:grpSpPr>
        <p:sp>
          <p:nvSpPr>
            <p:cNvPr id="46" name="TextBox 56"/>
            <p:cNvSpPr txBox="1"/>
            <p:nvPr/>
          </p:nvSpPr>
          <p:spPr>
            <a:xfrm>
              <a:off x="16674493" y="16366041"/>
              <a:ext cx="7635598" cy="10379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1611" dirty="0"/>
                <a:t>Figure 2: Generating a counterfactual for </a:t>
              </a:r>
              <a:r>
                <a:rPr lang="en-NL" sz="1611" dirty="0"/>
                <a:t>🐱 following Wachter et al. (2018)</a:t>
              </a:r>
              <a:r>
                <a:rPr lang="en-GB" sz="1611" dirty="0"/>
                <a:t>. The contour shows the predictions of a simple multi-layer perceptron (MLP).</a:t>
              </a:r>
            </a:p>
          </p:txBody>
        </p:sp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1380E7DC-4C80-4E4C-8C15-86419506E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302212" y="7741507"/>
              <a:ext cx="8629421" cy="86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About CC Licenses - Creative Commons">
            <a:extLst>
              <a:ext uri="{FF2B5EF4-FFF2-40B4-BE49-F238E27FC236}">
                <a16:creationId xmlns:a16="http://schemas.microsoft.com/office/drawing/2014/main" id="{F201D1D7-550C-D6BD-0049-B3C68F58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6776" y="35659245"/>
            <a:ext cx="1695021" cy="59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A0EAAB-4579-F982-0DE0-AA332367F9FF}"/>
              </a:ext>
            </a:extLst>
          </p:cNvPr>
          <p:cNvSpPr txBox="1"/>
          <p:nvPr/>
        </p:nvSpPr>
        <p:spPr>
          <a:xfrm>
            <a:off x="18575662" y="35652949"/>
            <a:ext cx="3851114" cy="5950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822" tIns="36822" rIns="36822" bIns="36822" numCol="1" spcCol="38100" rtlCol="0" anchor="t">
            <a:spAutoFit/>
          </a:bodyPr>
          <a:lstStyle/>
          <a:p>
            <a:pPr defTabSz="263001"/>
            <a:r>
              <a:rPr lang="en-NL" sz="1128" b="1" dirty="0">
                <a:latin typeface="Arial" panose="020B0604020202020204" pitchFamily="34" charset="0"/>
                <a:cs typeface="Arial" panose="020B0604020202020204" pitchFamily="34" charset="0"/>
              </a:rPr>
              <a:t>Disclaimer: </a:t>
            </a:r>
            <a:r>
              <a:rPr lang="en-NL" sz="1128" dirty="0">
                <a:latin typeface="Arial" panose="020B0604020202020204" pitchFamily="34" charset="0"/>
                <a:cs typeface="Arial" panose="020B0604020202020204" pitchFamily="34" charset="0"/>
              </a:rPr>
              <a:t>This poster was created by Patrick Altmeyer </a:t>
            </a:r>
            <a:r>
              <a:rPr lang="en-NL" sz="1128">
                <a:latin typeface="Arial" panose="020B0604020202020204" pitchFamily="34" charset="0"/>
                <a:cs typeface="Arial" panose="020B0604020202020204" pitchFamily="34" charset="0"/>
              </a:rPr>
              <a:t>for the 38th Annual AAAI Conference on Artificial Intelligence. </a:t>
            </a:r>
            <a:r>
              <a:rPr lang="en-NL" sz="1128" dirty="0">
                <a:latin typeface="Arial" panose="020B0604020202020204" pitchFamily="34" charset="0"/>
                <a:cs typeface="Arial" panose="020B0604020202020204" pitchFamily="34" charset="0"/>
              </a:rPr>
              <a:t>Images produced by author.</a:t>
            </a:r>
          </a:p>
        </p:txBody>
      </p:sp>
      <p:sp>
        <p:nvSpPr>
          <p:cNvPr id="26" name="TextBox 35">
            <a:extLst>
              <a:ext uri="{FF2B5EF4-FFF2-40B4-BE49-F238E27FC236}">
                <a16:creationId xmlns:a16="http://schemas.microsoft.com/office/drawing/2014/main" id="{C9F7D8F1-F125-D52F-65A0-E81226F90C98}"/>
              </a:ext>
            </a:extLst>
          </p:cNvPr>
          <p:cNvSpPr txBox="1"/>
          <p:nvPr/>
        </p:nvSpPr>
        <p:spPr>
          <a:xfrm>
            <a:off x="2619757" y="758645"/>
            <a:ext cx="3304228" cy="1282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578" i="1" dirty="0">
                <a:solidFill>
                  <a:srgbClr val="344854"/>
                </a:solidFill>
              </a:rPr>
              <a:t>The 38th Annual AAAI Conference on Artificial Intelligence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341FB6-E92C-3B96-B95E-1BFDEF7208C8}"/>
              </a:ext>
            </a:extLst>
          </p:cNvPr>
          <p:cNvSpPr txBox="1"/>
          <p:nvPr/>
        </p:nvSpPr>
        <p:spPr>
          <a:xfrm>
            <a:off x="8354160" y="16701931"/>
            <a:ext cx="74428" cy="223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6822" tIns="36822" rIns="36822" bIns="36822" numCol="1" spcCol="38100" rtlCol="0" anchor="t">
            <a:spAutoFit/>
          </a:bodyPr>
          <a:lstStyle/>
          <a:p>
            <a:pPr defTabSz="263001"/>
            <a:endParaRPr lang="en-NL" sz="967" dirty="0"/>
          </a:p>
        </p:txBody>
      </p:sp>
      <p:sp>
        <p:nvSpPr>
          <p:cNvPr id="126" name="TextBox 43">
            <a:extLst>
              <a:ext uri="{FF2B5EF4-FFF2-40B4-BE49-F238E27FC236}">
                <a16:creationId xmlns:a16="http://schemas.microsoft.com/office/drawing/2014/main" id="{D6145D95-723D-B5B2-9FF5-777CF32654C9}"/>
              </a:ext>
            </a:extLst>
          </p:cNvPr>
          <p:cNvSpPr txBox="1"/>
          <p:nvPr/>
        </p:nvSpPr>
        <p:spPr>
          <a:xfrm>
            <a:off x="737798" y="32341737"/>
            <a:ext cx="11034543" cy="588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3867" rIns="33867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22" dirty="0"/>
              <a:t>RESOURCES</a:t>
            </a:r>
            <a:endParaRPr sz="3222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CF4826-80CE-FB19-3C5A-864B166B3E54}"/>
              </a:ext>
            </a:extLst>
          </p:cNvPr>
          <p:cNvGrpSpPr/>
          <p:nvPr/>
        </p:nvGrpSpPr>
        <p:grpSpPr>
          <a:xfrm>
            <a:off x="2258120" y="33003800"/>
            <a:ext cx="7441326" cy="1752723"/>
            <a:chOff x="16979538" y="38732921"/>
            <a:chExt cx="11747773" cy="2767060"/>
          </a:xfrm>
        </p:grpSpPr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7FE4D55A-75A1-A3AA-7FBA-EA47E856E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979538" y="38776741"/>
              <a:ext cx="2649649" cy="2723240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78C8D8ED-9015-25C6-8819-375BE4CFC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044955" y="38732921"/>
              <a:ext cx="2649649" cy="2723240"/>
            </a:xfrm>
            <a:prstGeom prst="rect">
              <a:avLst/>
            </a:prstGeom>
          </p:spPr>
        </p:pic>
        <p:pic>
          <p:nvPicPr>
            <p:cNvPr id="1041" name="Picture 1040">
              <a:hlinkClick r:id="rId10"/>
              <a:extLst>
                <a:ext uri="{FF2B5EF4-FFF2-40B4-BE49-F238E27FC236}">
                  <a16:creationId xmlns:a16="http://schemas.microsoft.com/office/drawing/2014/main" id="{445191B8-6752-D16E-34FB-5FEA53A59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012247" y="38776742"/>
              <a:ext cx="2649648" cy="2723239"/>
            </a:xfrm>
            <a:prstGeom prst="rect">
              <a:avLst/>
            </a:prstGeom>
          </p:spPr>
        </p:pic>
        <p:pic>
          <p:nvPicPr>
            <p:cNvPr id="1042" name="Picture 1041" descr="Qr code&#10;&#10;Description automatically generated">
              <a:hlinkClick r:id="rId10"/>
              <a:extLst>
                <a:ext uri="{FF2B5EF4-FFF2-40B4-BE49-F238E27FC236}">
                  <a16:creationId xmlns:a16="http://schemas.microsoft.com/office/drawing/2014/main" id="{C33A7FC4-F6FE-46BF-CF5B-C93AC4CB9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77663" y="38740957"/>
              <a:ext cx="2649648" cy="2723239"/>
            </a:xfrm>
            <a:prstGeom prst="rect">
              <a:avLst/>
            </a:prstGeom>
          </p:spPr>
        </p:pic>
      </p:grpSp>
      <p:pic>
        <p:nvPicPr>
          <p:cNvPr id="1046" name="Picture 10">
            <a:extLst>
              <a:ext uri="{FF2B5EF4-FFF2-40B4-BE49-F238E27FC236}">
                <a16:creationId xmlns:a16="http://schemas.microsoft.com/office/drawing/2014/main" id="{940D3CA9-BA43-0CCF-9DA2-D5EAB13C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2842" y="28850589"/>
            <a:ext cx="11146551" cy="278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47">
            <a:extLst>
              <a:ext uri="{FF2B5EF4-FFF2-40B4-BE49-F238E27FC236}">
                <a16:creationId xmlns:a16="http://schemas.microsoft.com/office/drawing/2014/main" id="{9CC7839E-8607-01C0-86B9-C48EEE9C3B65}"/>
              </a:ext>
            </a:extLst>
          </p:cNvPr>
          <p:cNvSpPr txBox="1"/>
          <p:nvPr/>
        </p:nvSpPr>
        <p:spPr>
          <a:xfrm>
            <a:off x="737798" y="25845500"/>
            <a:ext cx="10919381" cy="47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3867" rIns="33867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256" dirty="0"/>
              <a:t>By introducing a second penalty term, we can explicitly penalize external costs:</a:t>
            </a:r>
            <a:endParaRPr lang="en-GB" sz="2032" dirty="0"/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44ADE65C-C234-6841-AF70-A415458D37E1}"/>
              </a:ext>
            </a:extLst>
          </p:cNvPr>
          <p:cNvGrpSpPr/>
          <p:nvPr/>
        </p:nvGrpSpPr>
        <p:grpSpPr>
          <a:xfrm>
            <a:off x="565582" y="8708980"/>
            <a:ext cx="11486306" cy="7289446"/>
            <a:chOff x="567001" y="8604177"/>
            <a:chExt cx="11486306" cy="669306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DE30334-13CA-2729-5457-CA36B6BACAA8}"/>
                </a:ext>
              </a:extLst>
            </p:cNvPr>
            <p:cNvSpPr/>
            <p:nvPr/>
          </p:nvSpPr>
          <p:spPr>
            <a:xfrm>
              <a:off x="567001" y="8604177"/>
              <a:ext cx="11486306" cy="669306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33140" tIns="33140" rIns="33140" bIns="33140" numCol="1" spcCol="38100" rtlCol="0" anchor="ctr">
              <a:spAutoFit/>
            </a:bodyPr>
            <a:lstStyle/>
            <a:p>
              <a:pPr defTabSz="236703"/>
              <a:endParaRPr lang="en-NL" sz="870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43">
              <a:extLst>
                <a:ext uri="{FF2B5EF4-FFF2-40B4-BE49-F238E27FC236}">
                  <a16:creationId xmlns:a16="http://schemas.microsoft.com/office/drawing/2014/main" id="{D0BA039F-4F04-26CD-4765-EC1B4F69CA6E}"/>
                </a:ext>
              </a:extLst>
            </p:cNvPr>
            <p:cNvSpPr txBox="1"/>
            <p:nvPr/>
          </p:nvSpPr>
          <p:spPr>
            <a:xfrm>
              <a:off x="737798" y="8604708"/>
              <a:ext cx="11202662" cy="5881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222" dirty="0"/>
                <a:t>MOTIVATION</a:t>
              </a:r>
              <a:endParaRPr sz="3222" dirty="0"/>
            </a:p>
          </p:txBody>
        </p:sp>
      </p:grpSp>
      <p:sp>
        <p:nvSpPr>
          <p:cNvPr id="11" name="AutoShape 8" descr="equation">
            <a:extLst>
              <a:ext uri="{FF2B5EF4-FFF2-40B4-BE49-F238E27FC236}">
                <a16:creationId xmlns:a16="http://schemas.microsoft.com/office/drawing/2014/main" id="{6FAE91DC-E3CD-8658-0F5A-1F3351A39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51890" y="16916080"/>
            <a:ext cx="245489" cy="24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3647" tIns="36823" rIns="73647" bIns="36823" numCol="1" anchor="t" anchorCtr="0" compatLnSpc="1">
            <a:prstTxWarp prst="textNoShape">
              <a:avLst/>
            </a:prstTxWarp>
          </a:bodyPr>
          <a:lstStyle/>
          <a:p>
            <a:endParaRPr lang="en-NL" sz="967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7757BCC-9169-ED2E-1FE3-061EBF035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989" y="26541277"/>
            <a:ext cx="5151992" cy="98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56">
            <a:extLst>
              <a:ext uri="{FF2B5EF4-FFF2-40B4-BE49-F238E27FC236}">
                <a16:creationId xmlns:a16="http://schemas.microsoft.com/office/drawing/2014/main" id="{F98C9D59-1364-8E2C-EB7B-B34B0E6B42F6}"/>
              </a:ext>
            </a:extLst>
          </p:cNvPr>
          <p:cNvSpPr txBox="1"/>
          <p:nvPr/>
        </p:nvSpPr>
        <p:spPr>
          <a:xfrm>
            <a:off x="2220300" y="34781968"/>
            <a:ext cx="1660043" cy="588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611" dirty="0"/>
              <a:t>Online Companion</a:t>
            </a:r>
            <a:endParaRPr lang="el-GR" sz="1611" dirty="0"/>
          </a:p>
        </p:txBody>
      </p:sp>
      <p:sp>
        <p:nvSpPr>
          <p:cNvPr id="7" name="TextBox 56">
            <a:extLst>
              <a:ext uri="{FF2B5EF4-FFF2-40B4-BE49-F238E27FC236}">
                <a16:creationId xmlns:a16="http://schemas.microsoft.com/office/drawing/2014/main" id="{F68463E7-784F-91E8-C4FB-96B1F574B75D}"/>
              </a:ext>
            </a:extLst>
          </p:cNvPr>
          <p:cNvSpPr txBox="1"/>
          <p:nvPr/>
        </p:nvSpPr>
        <p:spPr>
          <a:xfrm>
            <a:off x="4122982" y="34758548"/>
            <a:ext cx="1660043" cy="588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611" dirty="0"/>
              <a:t>GitHub Repository</a:t>
            </a:r>
            <a:endParaRPr lang="el-GR" sz="1611" dirty="0"/>
          </a:p>
        </p:txBody>
      </p:sp>
      <p:sp>
        <p:nvSpPr>
          <p:cNvPr id="10" name="TextBox 56">
            <a:extLst>
              <a:ext uri="{FF2B5EF4-FFF2-40B4-BE49-F238E27FC236}">
                <a16:creationId xmlns:a16="http://schemas.microsoft.com/office/drawing/2014/main" id="{430C7573-2ABA-8A1A-F1E1-9C2EE268EBAC}"/>
              </a:ext>
            </a:extLst>
          </p:cNvPr>
          <p:cNvSpPr txBox="1"/>
          <p:nvPr/>
        </p:nvSpPr>
        <p:spPr>
          <a:xfrm>
            <a:off x="6062285" y="34751682"/>
            <a:ext cx="1660043" cy="340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611" dirty="0"/>
              <a:t>Julia Package</a:t>
            </a:r>
            <a:endParaRPr lang="el-GR" sz="1611" dirty="0"/>
          </a:p>
        </p:txBody>
      </p:sp>
      <p:sp>
        <p:nvSpPr>
          <p:cNvPr id="13" name="TextBox 56">
            <a:extLst>
              <a:ext uri="{FF2B5EF4-FFF2-40B4-BE49-F238E27FC236}">
                <a16:creationId xmlns:a16="http://schemas.microsoft.com/office/drawing/2014/main" id="{87E2BC9D-D8F8-CC1D-1AC0-A2672F863312}"/>
              </a:ext>
            </a:extLst>
          </p:cNvPr>
          <p:cNvSpPr txBox="1"/>
          <p:nvPr/>
        </p:nvSpPr>
        <p:spPr>
          <a:xfrm>
            <a:off x="7964967" y="34781968"/>
            <a:ext cx="1660043" cy="588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611" dirty="0"/>
              <a:t>Personal Website</a:t>
            </a:r>
            <a:endParaRPr lang="el-GR" sz="1611" dirty="0"/>
          </a:p>
        </p:txBody>
      </p:sp>
      <p:pic>
        <p:nvPicPr>
          <p:cNvPr id="36" name="Picture 35" descr="Logo of Taija: https://github.com/JuliaTrustworthyAI">
            <a:extLst>
              <a:ext uri="{FF2B5EF4-FFF2-40B4-BE49-F238E27FC236}">
                <a16:creationId xmlns:a16="http://schemas.microsoft.com/office/drawing/2014/main" id="{4AEAF7A8-705F-866E-CBDC-A4012224D1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287" y="680843"/>
            <a:ext cx="3407407" cy="1344145"/>
          </a:xfrm>
          <a:prstGeom prst="rect">
            <a:avLst/>
          </a:prstGeom>
        </p:spPr>
      </p:pic>
      <p:sp>
        <p:nvSpPr>
          <p:cNvPr id="43" name="TextBox 35">
            <a:extLst>
              <a:ext uri="{FF2B5EF4-FFF2-40B4-BE49-F238E27FC236}">
                <a16:creationId xmlns:a16="http://schemas.microsoft.com/office/drawing/2014/main" id="{9E06FBDD-7F97-1B4D-7285-CD16078C488D}"/>
              </a:ext>
            </a:extLst>
          </p:cNvPr>
          <p:cNvSpPr txBox="1"/>
          <p:nvPr/>
        </p:nvSpPr>
        <p:spPr>
          <a:xfrm>
            <a:off x="774461" y="2655116"/>
            <a:ext cx="6035780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7200" dirty="0" err="1">
                <a:latin typeface="STCaiyun" panose="020B0400000000000000" pitchFamily="34" charset="-122"/>
                <a:ea typeface="STCaiyun" panose="020B0400000000000000" pitchFamily="34" charset="-122"/>
                <a:cs typeface="Dreaming Outloud Pro" panose="020F0502020204030204" pitchFamily="34" charset="0"/>
              </a:rPr>
              <a:t>ECCCos</a:t>
            </a:r>
            <a:r>
              <a:rPr lang="en-GB" sz="7200" dirty="0">
                <a:latin typeface="STCaiyun" panose="020B0400000000000000" pitchFamily="34" charset="-122"/>
                <a:ea typeface="STCaiyun" panose="020B0400000000000000" pitchFamily="34" charset="-122"/>
                <a:cs typeface="Dreaming Outloud Pro" panose="020F0502020204030204" pitchFamily="34" charset="0"/>
              </a:rPr>
              <a:t> from the Black Box</a:t>
            </a:r>
          </a:p>
        </p:txBody>
      </p:sp>
      <p:pic>
        <p:nvPicPr>
          <p:cNvPr id="51" name="Picture 50" descr="A screenshot of a computer game&#10;&#10;Description automatically generated with medium confidence">
            <a:extLst>
              <a:ext uri="{FF2B5EF4-FFF2-40B4-BE49-F238E27FC236}">
                <a16:creationId xmlns:a16="http://schemas.microsoft.com/office/drawing/2014/main" id="{309401DF-7E17-F295-FC47-E855005625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18" y="13302889"/>
            <a:ext cx="9588566" cy="2397141"/>
          </a:xfrm>
          <a:prstGeom prst="rect">
            <a:avLst/>
          </a:prstGeom>
        </p:spPr>
      </p:pic>
      <p:pic>
        <p:nvPicPr>
          <p:cNvPr id="54" name="Picture 53" descr="A colorful image of a rainbow&#10;&#10;Description automatically generated with medium confidence">
            <a:extLst>
              <a:ext uri="{FF2B5EF4-FFF2-40B4-BE49-F238E27FC236}">
                <a16:creationId xmlns:a16="http://schemas.microsoft.com/office/drawing/2014/main" id="{3D6A3F9C-ED3E-94BC-9835-9E006073FBC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079" y="10938631"/>
            <a:ext cx="4728517" cy="4728517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4D918337-2F4A-3691-7454-353E3836B8B3}"/>
              </a:ext>
            </a:extLst>
          </p:cNvPr>
          <p:cNvGrpSpPr/>
          <p:nvPr/>
        </p:nvGrpSpPr>
        <p:grpSpPr>
          <a:xfrm>
            <a:off x="4969819" y="16542434"/>
            <a:ext cx="6935530" cy="7771529"/>
            <a:chOff x="21366575" y="7699413"/>
            <a:chExt cx="8611165" cy="9649141"/>
          </a:xfrm>
        </p:grpSpPr>
        <p:sp>
          <p:nvSpPr>
            <p:cNvPr id="61" name="TextBox 56">
              <a:extLst>
                <a:ext uri="{FF2B5EF4-FFF2-40B4-BE49-F238E27FC236}">
                  <a16:creationId xmlns:a16="http://schemas.microsoft.com/office/drawing/2014/main" id="{696A4505-0046-45D0-A922-5AFD448EE779}"/>
                </a:ext>
              </a:extLst>
            </p:cNvPr>
            <p:cNvSpPr txBox="1"/>
            <p:nvPr/>
          </p:nvSpPr>
          <p:spPr>
            <a:xfrm>
              <a:off x="21858900" y="16310578"/>
              <a:ext cx="7319807" cy="1037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1611" dirty="0"/>
                <a:t>Figure 2: Generating a counterfactual for </a:t>
              </a:r>
              <a:r>
                <a:rPr lang="en-NL" sz="1611" dirty="0"/>
                <a:t>🐱 following Wachter et al. (2018)</a:t>
              </a:r>
              <a:r>
                <a:rPr lang="en-GB" sz="1611" dirty="0"/>
                <a:t>. The contour shows the predictions of a simple multi-layer perceptron (MLP).</a:t>
              </a:r>
            </a:p>
          </p:txBody>
        </p:sp>
        <p:pic>
          <p:nvPicPr>
            <p:cNvPr id="62" name="Picture 3">
              <a:extLst>
                <a:ext uri="{FF2B5EF4-FFF2-40B4-BE49-F238E27FC236}">
                  <a16:creationId xmlns:a16="http://schemas.microsoft.com/office/drawing/2014/main" id="{1DC4600B-D18A-77C3-0971-0F08DCDE4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1366575" y="7699413"/>
              <a:ext cx="8611165" cy="8611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6" name="Picture 65" descr="A group of black squares with white text&#10;&#10;Description automatically generated">
            <a:extLst>
              <a:ext uri="{FF2B5EF4-FFF2-40B4-BE49-F238E27FC236}">
                <a16:creationId xmlns:a16="http://schemas.microsoft.com/office/drawing/2014/main" id="{AC29E8FA-D5D2-C8DA-3998-DC869BFF430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285" y="25990651"/>
            <a:ext cx="4571726" cy="4571726"/>
          </a:xfrm>
          <a:prstGeom prst="rect">
            <a:avLst/>
          </a:prstGeom>
        </p:spPr>
      </p:pic>
      <p:pic>
        <p:nvPicPr>
          <p:cNvPr id="68" name="Picture 67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72A440D0-E54E-BB16-38C1-2EAA8E8899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855" y="30914028"/>
            <a:ext cx="9421119" cy="3870928"/>
          </a:xfrm>
          <a:prstGeom prst="rect">
            <a:avLst/>
          </a:prstGeom>
        </p:spPr>
      </p:pic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6369DE0F-F8AE-ED6F-DA58-6CBA1D977570}"/>
              </a:ext>
            </a:extLst>
          </p:cNvPr>
          <p:cNvCxnSpPr>
            <a:cxnSpLocks/>
          </p:cNvCxnSpPr>
          <p:nvPr/>
        </p:nvCxnSpPr>
        <p:spPr>
          <a:xfrm>
            <a:off x="11898484" y="11823075"/>
            <a:ext cx="1314913" cy="617675"/>
          </a:xfrm>
          <a:prstGeom prst="curvedConnector3">
            <a:avLst>
              <a:gd name="adj1" fmla="val 44205"/>
            </a:avLst>
          </a:prstGeom>
          <a:noFill/>
          <a:ln w="1016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4E0F34DC-E30E-59AF-48A9-BD04276069C2}"/>
              </a:ext>
            </a:extLst>
          </p:cNvPr>
          <p:cNvCxnSpPr>
            <a:cxnSpLocks/>
          </p:cNvCxnSpPr>
          <p:nvPr/>
        </p:nvCxnSpPr>
        <p:spPr>
          <a:xfrm>
            <a:off x="11772341" y="28124463"/>
            <a:ext cx="1188060" cy="540339"/>
          </a:xfrm>
          <a:prstGeom prst="curvedConnector3">
            <a:avLst>
              <a:gd name="adj1" fmla="val 50000"/>
            </a:avLst>
          </a:prstGeom>
          <a:noFill/>
          <a:ln w="1016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D59E8589-50A8-7286-2C50-C8ECD71C0F03}"/>
              </a:ext>
            </a:extLst>
          </p:cNvPr>
          <p:cNvCxnSpPr>
            <a:cxnSpLocks/>
          </p:cNvCxnSpPr>
          <p:nvPr/>
        </p:nvCxnSpPr>
        <p:spPr>
          <a:xfrm>
            <a:off x="11686943" y="18165457"/>
            <a:ext cx="1314913" cy="617675"/>
          </a:xfrm>
          <a:prstGeom prst="curvedConnector3">
            <a:avLst>
              <a:gd name="adj1" fmla="val 44205"/>
            </a:avLst>
          </a:prstGeom>
          <a:noFill/>
          <a:ln w="1016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5" name="Curved Connector 1064">
            <a:extLst>
              <a:ext uri="{FF2B5EF4-FFF2-40B4-BE49-F238E27FC236}">
                <a16:creationId xmlns:a16="http://schemas.microsoft.com/office/drawing/2014/main" id="{555466DD-8DAE-F87F-8CF0-A7C9AD0FAA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741513" y="24917698"/>
            <a:ext cx="1196554" cy="655961"/>
          </a:xfrm>
          <a:prstGeom prst="curvedConnector3">
            <a:avLst>
              <a:gd name="adj1" fmla="val 50000"/>
            </a:avLst>
          </a:prstGeom>
          <a:noFill/>
          <a:ln w="1016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72" name="TextBox 35">
            <a:extLst>
              <a:ext uri="{FF2B5EF4-FFF2-40B4-BE49-F238E27FC236}">
                <a16:creationId xmlns:a16="http://schemas.microsoft.com/office/drawing/2014/main" id="{1E04EB84-4B8F-FBE5-A35C-4756B341C34F}"/>
              </a:ext>
            </a:extLst>
          </p:cNvPr>
          <p:cNvSpPr txBox="1"/>
          <p:nvPr/>
        </p:nvSpPr>
        <p:spPr>
          <a:xfrm>
            <a:off x="774461" y="5161483"/>
            <a:ext cx="5325642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3200" dirty="0"/>
              <a:t>Faithful Model Explanations through Energy-Constrained Conformal Counterfactuals</a:t>
            </a:r>
          </a:p>
        </p:txBody>
      </p:sp>
      <p:pic>
        <p:nvPicPr>
          <p:cNvPr id="1074" name="Picture 1073" descr="A logo with a yellow circle and black text&#10;&#10;Description automatically generated">
            <a:extLst>
              <a:ext uri="{FF2B5EF4-FFF2-40B4-BE49-F238E27FC236}">
                <a16:creationId xmlns:a16="http://schemas.microsoft.com/office/drawing/2014/main" id="{788B6E94-D1C4-E734-727A-0EBB94C5A2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82" y="692569"/>
            <a:ext cx="1828800" cy="1308100"/>
          </a:xfrm>
          <a:prstGeom prst="rect">
            <a:avLst/>
          </a:prstGeom>
        </p:spPr>
      </p:pic>
      <p:sp>
        <p:nvSpPr>
          <p:cNvPr id="1076" name="TextBox 53">
            <a:extLst>
              <a:ext uri="{FF2B5EF4-FFF2-40B4-BE49-F238E27FC236}">
                <a16:creationId xmlns:a16="http://schemas.microsoft.com/office/drawing/2014/main" id="{A2280E72-80C0-601A-A273-A5B4E06C84C2}"/>
              </a:ext>
            </a:extLst>
          </p:cNvPr>
          <p:cNvSpPr txBox="1"/>
          <p:nvPr/>
        </p:nvSpPr>
        <p:spPr>
          <a:xfrm>
            <a:off x="774462" y="6993304"/>
            <a:ext cx="5869145" cy="1958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0480" rIns="30480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spcBef>
                <a:spcPts val="742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/>
              <a:t>Patrick Altmeyer </a:t>
            </a:r>
            <a:r>
              <a:rPr lang="en-US" sz="2400" b="1" dirty="0"/>
              <a:t>(</a:t>
            </a:r>
            <a:r>
              <a:rPr lang="en-US" sz="2400" dirty="0">
                <a:hlinkClick r:id="rId22"/>
              </a:rPr>
              <a:t>p.altmeyer@tudelft.nl</a:t>
            </a:r>
            <a:r>
              <a:rPr lang="en-US" sz="2400" dirty="0"/>
              <a:t>), </a:t>
            </a:r>
            <a:r>
              <a:rPr lang="en-US" sz="2400" dirty="0" err="1"/>
              <a:t>Mojtaba</a:t>
            </a:r>
            <a:r>
              <a:rPr lang="en-US" sz="2400" dirty="0"/>
              <a:t> </a:t>
            </a:r>
            <a:r>
              <a:rPr lang="en-US" sz="2400" dirty="0" err="1"/>
              <a:t>Farmanbar</a:t>
            </a:r>
            <a:r>
              <a:rPr lang="en-US" sz="2400" dirty="0"/>
              <a:t>, Arie van </a:t>
            </a:r>
            <a:r>
              <a:rPr lang="en-US" sz="2400" dirty="0" err="1"/>
              <a:t>Deursen</a:t>
            </a:r>
            <a:r>
              <a:rPr lang="en-US" sz="2400" dirty="0"/>
              <a:t>, Cynthia C. S. </a:t>
            </a:r>
            <a:r>
              <a:rPr lang="en-US" sz="2400" dirty="0" err="1"/>
              <a:t>Liem</a:t>
            </a:r>
            <a:endParaRPr lang="en-US" sz="2400" dirty="0"/>
          </a:p>
          <a:p>
            <a:endParaRPr lang="en-GB" sz="3200" dirty="0">
              <a:sym typeface="Calibri"/>
            </a:endParaRPr>
          </a:p>
        </p:txBody>
      </p:sp>
      <p:pic>
        <p:nvPicPr>
          <p:cNvPr id="1077" name="Picture 1076">
            <a:extLst>
              <a:ext uri="{FF2B5EF4-FFF2-40B4-BE49-F238E27FC236}">
                <a16:creationId xmlns:a16="http://schemas.microsoft.com/office/drawing/2014/main" id="{69786562-BFAA-A513-777F-ECE6F5ADBA9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839600" y="2642789"/>
            <a:ext cx="16962628" cy="555125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6274</TotalTime>
  <Words>157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STCaiyun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Patrick Altmeyer</cp:lastModifiedBy>
  <cp:revision>81</cp:revision>
  <cp:lastPrinted>2023-02-07T15:07:15Z</cp:lastPrinted>
  <dcterms:modified xsi:type="dcterms:W3CDTF">2024-01-05T12:15:32Z</dcterms:modified>
</cp:coreProperties>
</file>