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 marL="0" marR="0" indent="0" algn="l" defTabSz="1020856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1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36454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4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364546" algn="l" defTabSz="36454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4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729093" algn="l" defTabSz="36454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4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093640" algn="l" defTabSz="36454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4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458187" algn="l" defTabSz="36454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4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1822733" algn="l" defTabSz="36454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4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187282" algn="l" defTabSz="36454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4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2551830" algn="l" defTabSz="36454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4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2916375" algn="l" defTabSz="36454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4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6591"/>
    <a:srgbClr val="002060"/>
    <a:srgbClr val="004BFF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0D03E0-FC44-844B-8BD1-937D0E612654}" v="159" dt="2024-01-09T07:31:15.020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9"/>
    <p:restoredTop sz="94645"/>
  </p:normalViewPr>
  <p:slideViewPr>
    <p:cSldViewPr snapToGrid="0" snapToObjects="1">
      <p:cViewPr>
        <p:scale>
          <a:sx n="40" d="100"/>
          <a:sy n="40" d="100"/>
        </p:scale>
        <p:origin x="744" y="-2128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2939705" latinLnBrk="0">
      <a:defRPr sz="3795">
        <a:latin typeface="+mn-lt"/>
        <a:ea typeface="+mn-ea"/>
        <a:cs typeface="+mn-cs"/>
        <a:sym typeface="Calibri"/>
      </a:defRPr>
    </a:lvl1pPr>
    <a:lvl2pPr indent="255212" defTabSz="2939705" latinLnBrk="0">
      <a:defRPr sz="3795">
        <a:latin typeface="+mn-lt"/>
        <a:ea typeface="+mn-ea"/>
        <a:cs typeface="+mn-cs"/>
        <a:sym typeface="Calibri"/>
      </a:defRPr>
    </a:lvl2pPr>
    <a:lvl3pPr indent="510428" defTabSz="2939705" latinLnBrk="0">
      <a:defRPr sz="3795">
        <a:latin typeface="+mn-lt"/>
        <a:ea typeface="+mn-ea"/>
        <a:cs typeface="+mn-cs"/>
        <a:sym typeface="Calibri"/>
      </a:defRPr>
    </a:lvl3pPr>
    <a:lvl4pPr indent="765640" defTabSz="2939705" latinLnBrk="0">
      <a:defRPr sz="3795">
        <a:latin typeface="+mn-lt"/>
        <a:ea typeface="+mn-ea"/>
        <a:cs typeface="+mn-cs"/>
        <a:sym typeface="Calibri"/>
      </a:defRPr>
    </a:lvl4pPr>
    <a:lvl5pPr indent="1020856" defTabSz="2939705" latinLnBrk="0">
      <a:defRPr sz="3795">
        <a:latin typeface="+mn-lt"/>
        <a:ea typeface="+mn-ea"/>
        <a:cs typeface="+mn-cs"/>
        <a:sym typeface="Calibri"/>
      </a:defRPr>
    </a:lvl5pPr>
    <a:lvl6pPr indent="1276067" defTabSz="2939705" latinLnBrk="0">
      <a:defRPr sz="3795">
        <a:latin typeface="+mn-lt"/>
        <a:ea typeface="+mn-ea"/>
        <a:cs typeface="+mn-cs"/>
        <a:sym typeface="Calibri"/>
      </a:defRPr>
    </a:lvl6pPr>
    <a:lvl7pPr indent="1531280" defTabSz="2939705" latinLnBrk="0">
      <a:defRPr sz="3795">
        <a:latin typeface="+mn-lt"/>
        <a:ea typeface="+mn-ea"/>
        <a:cs typeface="+mn-cs"/>
        <a:sym typeface="Calibri"/>
      </a:defRPr>
    </a:lvl7pPr>
    <a:lvl8pPr indent="1786495" defTabSz="2939705" latinLnBrk="0">
      <a:defRPr sz="3795">
        <a:latin typeface="+mn-lt"/>
        <a:ea typeface="+mn-ea"/>
        <a:cs typeface="+mn-cs"/>
        <a:sym typeface="Calibri"/>
      </a:defRPr>
    </a:lvl8pPr>
    <a:lvl9pPr indent="2041708" defTabSz="2939705" latinLnBrk="0">
      <a:defRPr sz="3795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549191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B 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B AI Research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2194560" y="441964"/>
            <a:ext cx="39502080" cy="723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2194560" y="7680962"/>
            <a:ext cx="39502080" cy="25237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1162660" y="30361208"/>
            <a:ext cx="292706" cy="298543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195111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335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195111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335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195111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335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195111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335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195111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335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195111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335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195111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335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195111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335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195111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335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487779" marR="0" indent="-487779" algn="l" defTabSz="1951116" rtl="0" latinLnBrk="0">
        <a:lnSpc>
          <a:spcPct val="90000"/>
        </a:lnSpc>
        <a:spcBef>
          <a:spcPts val="2133"/>
        </a:spcBef>
        <a:spcAft>
          <a:spcPts val="0"/>
        </a:spcAft>
        <a:buClrTx/>
        <a:buSzPct val="100000"/>
        <a:buFont typeface="Arial"/>
        <a:buChar char="•"/>
        <a:tabLst/>
        <a:defRPr sz="5934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1546773" marR="0" indent="-571216" algn="l" defTabSz="1951116" rtl="0" latinLnBrk="0">
        <a:lnSpc>
          <a:spcPct val="90000"/>
        </a:lnSpc>
        <a:spcBef>
          <a:spcPts val="2133"/>
        </a:spcBef>
        <a:spcAft>
          <a:spcPts val="0"/>
        </a:spcAft>
        <a:buClrTx/>
        <a:buSzPct val="100000"/>
        <a:buFont typeface="Arial"/>
        <a:buChar char="•"/>
        <a:tabLst/>
        <a:defRPr sz="5934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2629436" marR="0" indent="-678319" algn="l" defTabSz="1951116" rtl="0" latinLnBrk="0">
        <a:lnSpc>
          <a:spcPct val="90000"/>
        </a:lnSpc>
        <a:spcBef>
          <a:spcPts val="2133"/>
        </a:spcBef>
        <a:spcAft>
          <a:spcPts val="0"/>
        </a:spcAft>
        <a:buClrTx/>
        <a:buSzPct val="100000"/>
        <a:buFont typeface="Arial"/>
        <a:buChar char="•"/>
        <a:tabLst/>
        <a:defRPr sz="5934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3688296" marR="0" indent="-761621" algn="l" defTabSz="1951116" rtl="0" latinLnBrk="0">
        <a:lnSpc>
          <a:spcPct val="90000"/>
        </a:lnSpc>
        <a:spcBef>
          <a:spcPts val="2133"/>
        </a:spcBef>
        <a:spcAft>
          <a:spcPts val="0"/>
        </a:spcAft>
        <a:buClrTx/>
        <a:buSzPct val="100000"/>
        <a:buFont typeface="Arial"/>
        <a:buChar char="•"/>
        <a:tabLst/>
        <a:defRPr sz="5934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4663854" marR="0" indent="-761621" algn="l" defTabSz="1951116" rtl="0" latinLnBrk="0">
        <a:lnSpc>
          <a:spcPct val="90000"/>
        </a:lnSpc>
        <a:spcBef>
          <a:spcPts val="2133"/>
        </a:spcBef>
        <a:spcAft>
          <a:spcPts val="0"/>
        </a:spcAft>
        <a:buClrTx/>
        <a:buSzPct val="100000"/>
        <a:buFont typeface="Arial"/>
        <a:buChar char="•"/>
        <a:tabLst/>
        <a:defRPr sz="5934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5639413" marR="0" indent="-761621" algn="l" defTabSz="1951116" rtl="0" latinLnBrk="0">
        <a:lnSpc>
          <a:spcPct val="90000"/>
        </a:lnSpc>
        <a:spcBef>
          <a:spcPts val="2133"/>
        </a:spcBef>
        <a:spcAft>
          <a:spcPts val="0"/>
        </a:spcAft>
        <a:buClrTx/>
        <a:buSzPct val="100000"/>
        <a:buFont typeface="Arial"/>
        <a:buChar char="•"/>
        <a:tabLst/>
        <a:defRPr sz="5934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6614971" marR="0" indent="-761621" algn="l" defTabSz="1951116" rtl="0" latinLnBrk="0">
        <a:lnSpc>
          <a:spcPct val="90000"/>
        </a:lnSpc>
        <a:spcBef>
          <a:spcPts val="2133"/>
        </a:spcBef>
        <a:spcAft>
          <a:spcPts val="0"/>
        </a:spcAft>
        <a:buClrTx/>
        <a:buSzPct val="100000"/>
        <a:buFont typeface="Arial"/>
        <a:buChar char="•"/>
        <a:tabLst/>
        <a:defRPr sz="5934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7590533" marR="0" indent="-761621" algn="l" defTabSz="1951116" rtl="0" latinLnBrk="0">
        <a:lnSpc>
          <a:spcPct val="90000"/>
        </a:lnSpc>
        <a:spcBef>
          <a:spcPts val="2133"/>
        </a:spcBef>
        <a:spcAft>
          <a:spcPts val="0"/>
        </a:spcAft>
        <a:buClrTx/>
        <a:buSzPct val="100000"/>
        <a:buFont typeface="Arial"/>
        <a:buChar char="•"/>
        <a:tabLst/>
        <a:defRPr sz="5934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8566090" marR="0" indent="-761621" algn="l" defTabSz="1951116" rtl="0" latinLnBrk="0">
        <a:lnSpc>
          <a:spcPct val="90000"/>
        </a:lnSpc>
        <a:spcBef>
          <a:spcPts val="2133"/>
        </a:spcBef>
        <a:spcAft>
          <a:spcPts val="0"/>
        </a:spcAft>
        <a:buClrTx/>
        <a:buSzPct val="100000"/>
        <a:buFont typeface="Arial"/>
        <a:buChar char="•"/>
        <a:tabLst/>
        <a:defRPr sz="5934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21772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217721" algn="r" defTabSz="21772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435443" algn="r" defTabSz="21772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653163" algn="r" defTabSz="21772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870888" algn="r" defTabSz="21772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1088609" algn="r" defTabSz="21772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1306330" algn="r" defTabSz="21772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1524051" algn="r" defTabSz="21772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1741772" algn="r" defTabSz="21772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altmeyer.com/" TargetMode="External"/><Relationship Id="rId13" Type="http://schemas.openxmlformats.org/officeDocument/2006/relationships/hyperlink" Target="mailto:p.altmeyer@tudelft.nl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svg"/><Relationship Id="rId15" Type="http://schemas.openxmlformats.org/officeDocument/2006/relationships/image" Target="../media/image11.png"/><Relationship Id="rId10" Type="http://schemas.openxmlformats.org/officeDocument/2006/relationships/image" Target="../media/image7.sv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4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B1AF5637-73CD-30F0-AA3D-7EB4E569E859}"/>
              </a:ext>
            </a:extLst>
          </p:cNvPr>
          <p:cNvGrpSpPr/>
          <p:nvPr/>
        </p:nvGrpSpPr>
        <p:grpSpPr>
          <a:xfrm>
            <a:off x="769045" y="3927829"/>
            <a:ext cx="41946497" cy="9690011"/>
            <a:chOff x="240174" y="8532055"/>
            <a:chExt cx="36010621" cy="7148654"/>
          </a:xfrm>
        </p:grpSpPr>
        <p:sp>
          <p:nvSpPr>
            <p:cNvPr id="1044" name="Rectangle 1043">
              <a:extLst>
                <a:ext uri="{FF2B5EF4-FFF2-40B4-BE49-F238E27FC236}">
                  <a16:creationId xmlns:a16="http://schemas.microsoft.com/office/drawing/2014/main" id="{DDE1A60E-F891-4796-E213-180B22267F70}"/>
                </a:ext>
              </a:extLst>
            </p:cNvPr>
            <p:cNvSpPr/>
            <p:nvPr/>
          </p:nvSpPr>
          <p:spPr>
            <a:xfrm>
              <a:off x="240174" y="15425007"/>
              <a:ext cx="36010621" cy="255702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29826" tIns="29826" rIns="29826" bIns="29826" numCol="1" spcCol="38100" rtlCol="0" anchor="ctr">
              <a:spAutoFit/>
            </a:bodyPr>
            <a:lstStyle/>
            <a:p>
              <a:pPr defTabSz="213033"/>
              <a:endParaRPr lang="en-NL" sz="783">
                <a:solidFill>
                  <a:srgbClr val="000000"/>
                </a:solidFill>
              </a:endParaRPr>
            </a:p>
          </p:txBody>
        </p:sp>
        <p:sp>
          <p:nvSpPr>
            <p:cNvPr id="1049" name="TextBox 43">
              <a:extLst>
                <a:ext uri="{FF2B5EF4-FFF2-40B4-BE49-F238E27FC236}">
                  <a16:creationId xmlns:a16="http://schemas.microsoft.com/office/drawing/2014/main" id="{70B6170D-192B-AEC2-46BC-052A6C63CA14}"/>
                </a:ext>
              </a:extLst>
            </p:cNvPr>
            <p:cNvSpPr txBox="1"/>
            <p:nvPr/>
          </p:nvSpPr>
          <p:spPr>
            <a:xfrm>
              <a:off x="240175" y="8532055"/>
              <a:ext cx="11202662" cy="56764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0480" rIns="30480">
              <a:spAutoFit/>
            </a:bodyPr>
            <a:lstStyle>
              <a:lvl1pPr>
                <a:defRPr sz="3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sz="4400" dirty="0">
                  <a:solidFill>
                    <a:srgbClr val="4F6591"/>
                  </a:solidFill>
                </a:rPr>
                <a:t>BACKGROUND</a:t>
              </a:r>
              <a:endParaRPr sz="4400" dirty="0">
                <a:solidFill>
                  <a:srgbClr val="4F6591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F9F0B0E-5B65-62E9-F765-43C5B6E2CB51}"/>
              </a:ext>
            </a:extLst>
          </p:cNvPr>
          <p:cNvGrpSpPr/>
          <p:nvPr/>
        </p:nvGrpSpPr>
        <p:grpSpPr>
          <a:xfrm>
            <a:off x="769045" y="31330893"/>
            <a:ext cx="8095327" cy="1109922"/>
            <a:chOff x="35133972" y="31419926"/>
            <a:chExt cx="8095327" cy="1109922"/>
          </a:xfrm>
        </p:grpSpPr>
        <p:pic>
          <p:nvPicPr>
            <p:cNvPr id="1028" name="Picture 4" descr="About CC Licenses - Creative Commons">
              <a:extLst>
                <a:ext uri="{FF2B5EF4-FFF2-40B4-BE49-F238E27FC236}">
                  <a16:creationId xmlns:a16="http://schemas.microsoft.com/office/drawing/2014/main" id="{F201D1D7-550C-D6BD-0049-B3C68F58D3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56966" y="31419926"/>
              <a:ext cx="3172333" cy="11099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3A0EAAB-4579-F982-0DE0-AA332367F9FF}"/>
                </a:ext>
              </a:extLst>
            </p:cNvPr>
            <p:cNvSpPr txBox="1"/>
            <p:nvPr/>
          </p:nvSpPr>
          <p:spPr>
            <a:xfrm>
              <a:off x="35133972" y="31479758"/>
              <a:ext cx="4910825" cy="9902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3140" tIns="33140" rIns="33140" bIns="33140" numCol="1" spcCol="38100" rtlCol="0" anchor="t">
              <a:spAutoFit/>
            </a:bodyPr>
            <a:lstStyle/>
            <a:p>
              <a:pPr defTabSz="236701"/>
              <a:r>
                <a:rPr lang="en-NL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Disclaimer: </a:t>
              </a:r>
              <a:r>
                <a:rPr lang="en-NL" sz="2000" dirty="0">
                  <a:latin typeface="Arial" panose="020B0604020202020204" pitchFamily="34" charset="0"/>
                  <a:cs typeface="Arial" panose="020B0604020202020204" pitchFamily="34" charset="0"/>
                </a:rPr>
                <a:t>This poster was created by Patrick Altmeyer </a:t>
              </a:r>
              <a:r>
                <a:rPr lang="en-NL" sz="2000">
                  <a:latin typeface="Arial" panose="020B0604020202020204" pitchFamily="34" charset="0"/>
                  <a:cs typeface="Arial" panose="020B0604020202020204" pitchFamily="34" charset="0"/>
                </a:rPr>
                <a:t>for the 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ICML 2024 conference</a:t>
              </a:r>
              <a:r>
                <a:rPr lang="en-NL" sz="2000">
                  <a:latin typeface="Arial" panose="020B0604020202020204" pitchFamily="34" charset="0"/>
                  <a:cs typeface="Arial" panose="020B0604020202020204" pitchFamily="34" charset="0"/>
                </a:rPr>
                <a:t>. </a:t>
              </a:r>
              <a:r>
                <a:rPr lang="en-NL" sz="2000" dirty="0">
                  <a:latin typeface="Arial" panose="020B0604020202020204" pitchFamily="34" charset="0"/>
                  <a:cs typeface="Arial" panose="020B0604020202020204" pitchFamily="34" charset="0"/>
                </a:rPr>
                <a:t>Images produced by author.</a:t>
              </a:r>
            </a:p>
          </p:txBody>
        </p:sp>
      </p:grpSp>
      <p:sp>
        <p:nvSpPr>
          <p:cNvPr id="126" name="TextBox 43">
            <a:extLst>
              <a:ext uri="{FF2B5EF4-FFF2-40B4-BE49-F238E27FC236}">
                <a16:creationId xmlns:a16="http://schemas.microsoft.com/office/drawing/2014/main" id="{D6145D95-723D-B5B2-9FF5-777CF32654C9}"/>
              </a:ext>
            </a:extLst>
          </p:cNvPr>
          <p:cNvSpPr txBox="1"/>
          <p:nvPr/>
        </p:nvSpPr>
        <p:spPr>
          <a:xfrm>
            <a:off x="33960111" y="29162408"/>
            <a:ext cx="9931089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0480" rIns="30480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4800" dirty="0">
                <a:solidFill>
                  <a:srgbClr val="4F6591"/>
                </a:solidFill>
              </a:rPr>
              <a:t>LEARN MORE</a:t>
            </a:r>
            <a:endParaRPr sz="4800" dirty="0">
              <a:solidFill>
                <a:srgbClr val="4F659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7CF4826-80CE-FB19-3C5A-864B166B3E54}"/>
              </a:ext>
            </a:extLst>
          </p:cNvPr>
          <p:cNvGrpSpPr/>
          <p:nvPr/>
        </p:nvGrpSpPr>
        <p:grpSpPr>
          <a:xfrm>
            <a:off x="35362567" y="30388537"/>
            <a:ext cx="6658042" cy="1513578"/>
            <a:chOff x="16979538" y="38808168"/>
            <a:chExt cx="11679096" cy="2655018"/>
          </a:xfrm>
        </p:grpSpPr>
        <p:pic>
          <p:nvPicPr>
            <p:cNvPr id="1036" name="Picture 1035">
              <a:extLst>
                <a:ext uri="{FF2B5EF4-FFF2-40B4-BE49-F238E27FC236}">
                  <a16:creationId xmlns:a16="http://schemas.microsoft.com/office/drawing/2014/main" id="{7FE4D55A-75A1-A3AA-7FBA-EA47E856EA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16979538" y="38813537"/>
              <a:ext cx="2649649" cy="2649649"/>
            </a:xfrm>
            <a:prstGeom prst="rect">
              <a:avLst/>
            </a:prstGeom>
          </p:spPr>
        </p:pic>
        <p:pic>
          <p:nvPicPr>
            <p:cNvPr id="1037" name="Picture 1036">
              <a:extLst>
                <a:ext uri="{FF2B5EF4-FFF2-40B4-BE49-F238E27FC236}">
                  <a16:creationId xmlns:a16="http://schemas.microsoft.com/office/drawing/2014/main" id="{78C8D8ED-9015-25C6-8819-375BE4CFC7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23044957" y="38808168"/>
              <a:ext cx="2649649" cy="2649649"/>
            </a:xfrm>
            <a:prstGeom prst="rect">
              <a:avLst/>
            </a:prstGeom>
          </p:spPr>
        </p:pic>
        <p:pic>
          <p:nvPicPr>
            <p:cNvPr id="1041" name="Picture 1040">
              <a:hlinkClick r:id="rId8"/>
              <a:extLst>
                <a:ext uri="{FF2B5EF4-FFF2-40B4-BE49-F238E27FC236}">
                  <a16:creationId xmlns:a16="http://schemas.microsoft.com/office/drawing/2014/main" id="{445191B8-6752-D16E-34FB-5FEA53A59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20012247" y="38808168"/>
              <a:ext cx="2649649" cy="2649649"/>
            </a:xfrm>
            <a:prstGeom prst="rect">
              <a:avLst/>
            </a:prstGeom>
          </p:spPr>
        </p:pic>
        <p:pic>
          <p:nvPicPr>
            <p:cNvPr id="1042" name="Picture 1041" descr="Qr code&#10;&#10;Description automatically generated">
              <a:hlinkClick r:id="rId8"/>
              <a:extLst>
                <a:ext uri="{FF2B5EF4-FFF2-40B4-BE49-F238E27FC236}">
                  <a16:creationId xmlns:a16="http://schemas.microsoft.com/office/drawing/2014/main" id="{C33A7FC4-F6FE-46BF-CF5B-C93AC4CB9A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80585" y="38808168"/>
              <a:ext cx="2578049" cy="2649649"/>
            </a:xfrm>
            <a:prstGeom prst="rect">
              <a:avLst/>
            </a:prstGeom>
          </p:spPr>
        </p:pic>
      </p:grpSp>
      <p:sp>
        <p:nvSpPr>
          <p:cNvPr id="5" name="TextBox 56">
            <a:extLst>
              <a:ext uri="{FF2B5EF4-FFF2-40B4-BE49-F238E27FC236}">
                <a16:creationId xmlns:a16="http://schemas.microsoft.com/office/drawing/2014/main" id="{F98C9D59-1364-8E2C-EB7B-B34B0E6B42F6}"/>
              </a:ext>
            </a:extLst>
          </p:cNvPr>
          <p:cNvSpPr txBox="1"/>
          <p:nvPr/>
        </p:nvSpPr>
        <p:spPr>
          <a:xfrm>
            <a:off x="35387284" y="31896698"/>
            <a:ext cx="1494039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0480" rIns="30480">
            <a:spAutoFit/>
          </a:bodyPr>
          <a:lstStyle>
            <a:lvl1pPr algn="ctr">
              <a:defRPr sz="13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sz="1450" dirty="0"/>
              <a:t>Supplementary Appendix</a:t>
            </a:r>
            <a:endParaRPr lang="el-GR" sz="1450" dirty="0"/>
          </a:p>
        </p:txBody>
      </p:sp>
      <p:sp>
        <p:nvSpPr>
          <p:cNvPr id="7" name="TextBox 56">
            <a:extLst>
              <a:ext uri="{FF2B5EF4-FFF2-40B4-BE49-F238E27FC236}">
                <a16:creationId xmlns:a16="http://schemas.microsoft.com/office/drawing/2014/main" id="{F68463E7-784F-91E8-C4FB-96B1F574B75D}"/>
              </a:ext>
            </a:extLst>
          </p:cNvPr>
          <p:cNvSpPr txBox="1"/>
          <p:nvPr/>
        </p:nvSpPr>
        <p:spPr>
          <a:xfrm>
            <a:off x="37085630" y="31896698"/>
            <a:ext cx="1494039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0480" rIns="30480">
            <a:spAutoFit/>
          </a:bodyPr>
          <a:lstStyle>
            <a:lvl1pPr algn="ctr">
              <a:defRPr sz="13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sz="1450" dirty="0"/>
              <a:t>GitHub Repository</a:t>
            </a:r>
            <a:endParaRPr lang="el-GR" sz="1450" dirty="0"/>
          </a:p>
        </p:txBody>
      </p:sp>
      <p:sp>
        <p:nvSpPr>
          <p:cNvPr id="10" name="TextBox 56">
            <a:extLst>
              <a:ext uri="{FF2B5EF4-FFF2-40B4-BE49-F238E27FC236}">
                <a16:creationId xmlns:a16="http://schemas.microsoft.com/office/drawing/2014/main" id="{430C7573-2ABA-8A1A-F1E1-9C2EE268EBAC}"/>
              </a:ext>
            </a:extLst>
          </p:cNvPr>
          <p:cNvSpPr txBox="1"/>
          <p:nvPr/>
        </p:nvSpPr>
        <p:spPr>
          <a:xfrm>
            <a:off x="38828591" y="31896698"/>
            <a:ext cx="1494039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0480" rIns="30480">
            <a:spAutoFit/>
          </a:bodyPr>
          <a:lstStyle>
            <a:lvl1pPr algn="ctr">
              <a:defRPr sz="13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sz="1450" dirty="0"/>
              <a:t>Trustworthy AI in Julia - </a:t>
            </a:r>
            <a:r>
              <a:rPr lang="en-GB" sz="1450" dirty="0" err="1"/>
              <a:t>Taija</a:t>
            </a:r>
            <a:endParaRPr lang="en-GB" sz="1450" dirty="0"/>
          </a:p>
        </p:txBody>
      </p:sp>
      <p:sp>
        <p:nvSpPr>
          <p:cNvPr id="13" name="TextBox 56">
            <a:extLst>
              <a:ext uri="{FF2B5EF4-FFF2-40B4-BE49-F238E27FC236}">
                <a16:creationId xmlns:a16="http://schemas.microsoft.com/office/drawing/2014/main" id="{87E2BC9D-D8F8-CC1D-1AC0-A2672F863312}"/>
              </a:ext>
            </a:extLst>
          </p:cNvPr>
          <p:cNvSpPr txBox="1"/>
          <p:nvPr/>
        </p:nvSpPr>
        <p:spPr>
          <a:xfrm>
            <a:off x="40538739" y="31902206"/>
            <a:ext cx="1494039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0480" rIns="30480">
            <a:spAutoFit/>
          </a:bodyPr>
          <a:lstStyle>
            <a:lvl1pPr algn="ctr">
              <a:defRPr sz="13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sz="1450" dirty="0"/>
              <a:t>Personal Website</a:t>
            </a:r>
            <a:endParaRPr lang="el-GR" sz="145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B11CA8-6FE8-2E40-8081-907A76E4156B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72"/>
          <a:stretch/>
        </p:blipFill>
        <p:spPr>
          <a:xfrm>
            <a:off x="0" y="0"/>
            <a:ext cx="7273562" cy="2976474"/>
          </a:xfrm>
          <a:prstGeom prst="rect">
            <a:avLst/>
          </a:prstGeom>
        </p:spPr>
      </p:pic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6369DE0F-F8AE-ED6F-DA58-6CBA1D977570}"/>
              </a:ext>
            </a:extLst>
          </p:cNvPr>
          <p:cNvCxnSpPr>
            <a:cxnSpLocks/>
          </p:cNvCxnSpPr>
          <p:nvPr/>
        </p:nvCxnSpPr>
        <p:spPr>
          <a:xfrm>
            <a:off x="21349739" y="10499388"/>
            <a:ext cx="1183422" cy="555908"/>
          </a:xfrm>
          <a:prstGeom prst="curvedConnector3">
            <a:avLst>
              <a:gd name="adj1" fmla="val 44205"/>
            </a:avLst>
          </a:prstGeom>
          <a:noFill/>
          <a:ln w="101600" cap="flat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72" name="TextBox 35">
            <a:extLst>
              <a:ext uri="{FF2B5EF4-FFF2-40B4-BE49-F238E27FC236}">
                <a16:creationId xmlns:a16="http://schemas.microsoft.com/office/drawing/2014/main" id="{1E04EB84-4B8F-FBE5-A35C-4756B341C34F}"/>
              </a:ext>
            </a:extLst>
          </p:cNvPr>
          <p:cNvSpPr txBox="1"/>
          <p:nvPr/>
        </p:nvSpPr>
        <p:spPr>
          <a:xfrm>
            <a:off x="7015927" y="477585"/>
            <a:ext cx="29851047" cy="22749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0480" rIns="30480">
            <a:spAutoFit/>
          </a:bodyPr>
          <a:lstStyle>
            <a:lvl1pPr>
              <a:defRPr sz="5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n-GB" sz="9600" dirty="0">
                <a:solidFill>
                  <a:srgbClr val="002060"/>
                </a:solidFill>
              </a:rPr>
              <a:t>Stop Making Unscientific AGI Performance Claims</a:t>
            </a:r>
          </a:p>
          <a:p>
            <a:pPr algn="ctr">
              <a:spcBef>
                <a:spcPts val="668"/>
              </a:spcBef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rPr lang="en-US" sz="4000" dirty="0">
                <a:solidFill>
                  <a:srgbClr val="002060"/>
                </a:solidFill>
              </a:rPr>
              <a:t>Patrick Altmeyer (</a:t>
            </a:r>
            <a:r>
              <a:rPr lang="en-US" sz="4000" dirty="0">
                <a:solidFill>
                  <a:srgbClr val="002060"/>
                </a:solidFill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p.altmeyer@tudelft.nl</a:t>
            </a:r>
            <a:r>
              <a:rPr lang="en-US" sz="4000" dirty="0">
                <a:solidFill>
                  <a:srgbClr val="002060"/>
                </a:solidFill>
              </a:rPr>
              <a:t>), Andrew M. Demetriou, Antony Bartlett, Cynthia C. S. </a:t>
            </a:r>
            <a:r>
              <a:rPr lang="en-US" sz="4000" dirty="0" err="1">
                <a:solidFill>
                  <a:srgbClr val="002060"/>
                </a:solidFill>
              </a:rPr>
              <a:t>Liem</a:t>
            </a:r>
            <a:endParaRPr lang="en-US" sz="4000" dirty="0">
              <a:solidFill>
                <a:srgbClr val="002060"/>
              </a:solidFill>
            </a:endParaRPr>
          </a:p>
        </p:txBody>
      </p:sp>
      <p:sp>
        <p:nvSpPr>
          <p:cNvPr id="1100" name="TextBox 35">
            <a:extLst>
              <a:ext uri="{FF2B5EF4-FFF2-40B4-BE49-F238E27FC236}">
                <a16:creationId xmlns:a16="http://schemas.microsoft.com/office/drawing/2014/main" id="{EDC78C2C-95B7-F6C9-FCA7-75224FFDF5E9}"/>
              </a:ext>
            </a:extLst>
          </p:cNvPr>
          <p:cNvSpPr txBox="1"/>
          <p:nvPr/>
        </p:nvSpPr>
        <p:spPr>
          <a:xfrm>
            <a:off x="769046" y="5047720"/>
            <a:ext cx="4445427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0480" rIns="30480">
            <a:spAutoFit/>
          </a:bodyPr>
          <a:lstStyle>
            <a:lvl1pPr>
              <a:defRPr sz="5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4000" dirty="0">
                <a:solidFill>
                  <a:srgbClr val="002060"/>
                </a:solidFill>
              </a:rPr>
              <a:t>Counterfactual Explanations (CE) explain</a:t>
            </a:r>
          </a:p>
        </p:txBody>
      </p:sp>
      <p:grpSp>
        <p:nvGrpSpPr>
          <p:cNvPr id="1102" name="Group 1101">
            <a:extLst>
              <a:ext uri="{FF2B5EF4-FFF2-40B4-BE49-F238E27FC236}">
                <a16:creationId xmlns:a16="http://schemas.microsoft.com/office/drawing/2014/main" id="{D6670020-6E1B-1055-126C-473A1311C380}"/>
              </a:ext>
            </a:extLst>
          </p:cNvPr>
          <p:cNvGrpSpPr/>
          <p:nvPr/>
        </p:nvGrpSpPr>
        <p:grpSpPr>
          <a:xfrm>
            <a:off x="7015927" y="3504996"/>
            <a:ext cx="8923627" cy="9418201"/>
            <a:chOff x="6956246" y="8103039"/>
            <a:chExt cx="10020292" cy="10706109"/>
          </a:xfrm>
        </p:grpSpPr>
        <p:pic>
          <p:nvPicPr>
            <p:cNvPr id="54" name="Picture 53" descr="A colorful image of a rainbow&#10;&#10;Description automatically generated with medium confidence">
              <a:extLst>
                <a:ext uri="{FF2B5EF4-FFF2-40B4-BE49-F238E27FC236}">
                  <a16:creationId xmlns:a16="http://schemas.microsoft.com/office/drawing/2014/main" id="{3D6A3F9C-ED3E-94BC-9835-9E006073FB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6246" y="8103039"/>
              <a:ext cx="10020291" cy="10020291"/>
            </a:xfrm>
            <a:prstGeom prst="rect">
              <a:avLst/>
            </a:prstGeom>
          </p:spPr>
        </p:pic>
        <p:sp>
          <p:nvSpPr>
            <p:cNvPr id="1101" name="TextBox 35">
              <a:extLst>
                <a:ext uri="{FF2B5EF4-FFF2-40B4-BE49-F238E27FC236}">
                  <a16:creationId xmlns:a16="http://schemas.microsoft.com/office/drawing/2014/main" id="{A46FF9D7-54F4-16A1-2E2F-A0D069779421}"/>
                </a:ext>
              </a:extLst>
            </p:cNvPr>
            <p:cNvSpPr txBox="1"/>
            <p:nvPr/>
          </p:nvSpPr>
          <p:spPr>
            <a:xfrm>
              <a:off x="6956247" y="18126914"/>
              <a:ext cx="10020291" cy="68223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0480" rIns="30480">
              <a:spAutoFit/>
            </a:bodyPr>
            <a:lstStyle>
              <a:lvl1pPr>
                <a:defRPr sz="55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ctr"/>
              <a:r>
                <a:rPr lang="en-GB" sz="2800" dirty="0">
                  <a:solidFill>
                    <a:srgbClr val="002060"/>
                  </a:solidFill>
                </a:rPr>
                <a:t>Figure 1: Gradient-based counterfactual search.</a:t>
              </a:r>
            </a:p>
            <a:p>
              <a:endParaRPr lang="en-GB" sz="500" dirty="0">
                <a:solidFill>
                  <a:srgbClr val="002060"/>
                </a:solidFill>
              </a:endParaRPr>
            </a:p>
          </p:txBody>
        </p:sp>
      </p:grpSp>
      <p:sp>
        <p:nvSpPr>
          <p:cNvPr id="1105" name="TextBox 35">
            <a:extLst>
              <a:ext uri="{FF2B5EF4-FFF2-40B4-BE49-F238E27FC236}">
                <a16:creationId xmlns:a16="http://schemas.microsoft.com/office/drawing/2014/main" id="{21CB625D-0A3A-7513-DFBC-D0913F9201FE}"/>
              </a:ext>
            </a:extLst>
          </p:cNvPr>
          <p:cNvSpPr txBox="1"/>
          <p:nvPr/>
        </p:nvSpPr>
        <p:spPr>
          <a:xfrm>
            <a:off x="886445" y="7488276"/>
            <a:ext cx="4409559" cy="45243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0480" rIns="30480">
            <a:spAutoFit/>
          </a:bodyPr>
          <a:lstStyle>
            <a:lvl1pPr>
              <a:defRPr sz="5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n-US" sz="4800" dirty="0">
                <a:solidFill>
                  <a:srgbClr val="002060"/>
                </a:solidFill>
              </a:rPr>
              <a:t>how inputs into a model need to change for it to produce different outputs</a:t>
            </a:r>
            <a:endParaRPr lang="en-GB" sz="4800" dirty="0">
              <a:solidFill>
                <a:srgbClr val="002060"/>
              </a:solidFill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905C04B-71E0-5DDF-EA99-0A38985423C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8378702" y="644655"/>
            <a:ext cx="4850597" cy="168716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11791</TotalTime>
  <Words>93</Words>
  <Application>Microsoft Macintosh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Patrick Altmeyer</cp:lastModifiedBy>
  <cp:revision>89</cp:revision>
  <cp:lastPrinted>2023-02-07T15:07:15Z</cp:lastPrinted>
  <dcterms:modified xsi:type="dcterms:W3CDTF">2024-07-03T15:20:10Z</dcterms:modified>
</cp:coreProperties>
</file>