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02" r:id="rId2"/>
    <p:sldId id="256" r:id="rId3"/>
    <p:sldId id="311" r:id="rId4"/>
    <p:sldId id="303" r:id="rId5"/>
    <p:sldId id="306" r:id="rId6"/>
    <p:sldId id="285" r:id="rId7"/>
    <p:sldId id="287" r:id="rId8"/>
    <p:sldId id="304" r:id="rId9"/>
    <p:sldId id="308" r:id="rId10"/>
    <p:sldId id="309" r:id="rId11"/>
    <p:sldId id="310" r:id="rId12"/>
    <p:sldId id="307" r:id="rId13"/>
    <p:sldId id="294" r:id="rId14"/>
    <p:sldId id="300" r:id="rId15"/>
    <p:sldId id="296" r:id="rId16"/>
    <p:sldId id="297" r:id="rId17"/>
    <p:sldId id="299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68B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C2FC-109F-754F-B003-10629755D5F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0221E-A088-B04C-843E-E465432B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the average daily pattern of electricity demand in Victoria in 2018. Note the two peaks in morning and evening.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Industrial and commercial refrigeration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Weekends vs weekdays exhibit a noticeable impact on demand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dataset 2009 - 2017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8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Temperature stations used as inputs</a:t>
            </a:r>
          </a:p>
          <a:p>
            <a:r>
              <a:rPr lang="en-US" dirty="0"/>
              <a:t>Base map from https://</a:t>
            </a:r>
            <a:r>
              <a:rPr lang="en-US" dirty="0" err="1"/>
              <a:t>simplemaps.com</a:t>
            </a:r>
            <a:r>
              <a:rPr lang="en-US" dirty="0"/>
              <a:t>/resources/</a:t>
            </a:r>
            <a:r>
              <a:rPr lang="en-US" dirty="0" err="1"/>
              <a:t>svg</a:t>
            </a:r>
            <a:r>
              <a:rPr lang="en-US" dirty="0"/>
              <a:t>-au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individual models created, one for each NEM region. NEM total (black) is simple sum of each of these. Overall accuracy (R-squared score) is highest for QLD, and NEM total – errors averaging out?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particularly good prediction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6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more inaccurate prediction period – more investigation required to understand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NEM is made up of 5 regions, essentially the eastern seaboard states, with ACT lumped into NSW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simple, understandable model would likely be of value to smaller companies operating in the energy market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temperatures in winter leading to higher electricity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temperatures in summer leading to radically higher afternoon electricity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slides, each daily demand profile for month of Jan &amp; July 2018, </a:t>
            </a:r>
            <a:r>
              <a:rPr lang="en-US" dirty="0" err="1"/>
              <a:t>colour</a:t>
            </a:r>
            <a:r>
              <a:rPr lang="en-US" dirty="0"/>
              <a:t> coded by temperature, for South Australia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1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How/why is temperature a significant driver of electricity demand? Air-conditioning is the first thing that comes to mind, but it is more than just this.</a:t>
            </a:r>
          </a:p>
          <a:p>
            <a:r>
              <a:rPr lang="en-US" dirty="0"/>
              <a:t>Family aircon: https://</a:t>
            </a:r>
            <a:r>
              <a:rPr lang="en-US" dirty="0" err="1"/>
              <a:t>www.colbycool.com.au</a:t>
            </a:r>
            <a:r>
              <a:rPr lang="en-US" dirty="0"/>
              <a:t>/</a:t>
            </a:r>
          </a:p>
          <a:p>
            <a:r>
              <a:rPr lang="en-US" dirty="0"/>
              <a:t>Cooling towers: http://h2ocooling.com/content/uploads/</a:t>
            </a:r>
            <a:r>
              <a:rPr lang="en-US" dirty="0" err="1"/>
              <a:t>ICS_CoolingTowerDisasterRecoveryProject_LeyteTower-After.jpg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Heating &amp; Cooling for commercial buildings is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Industrial sites have huge heating and cooling loads which get worked harder during temperature extremes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0221E-A088-B04C-843E-E465432BBF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3B24-48C7-5941-9335-58C59B11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Electricity Demand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4EFB70FD-2384-BF4D-889B-92877DFCE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887" y="1434413"/>
            <a:ext cx="7681371" cy="5120914"/>
          </a:xfrm>
        </p:spPr>
      </p:pic>
    </p:spTree>
    <p:extLst>
      <p:ext uri="{BB962C8B-B14F-4D97-AF65-F5344CB8AC3E}">
        <p14:creationId xmlns:p14="http://schemas.microsoft.com/office/powerpoint/2010/main" val="4217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527-063B-CA4D-B831-AB3CB94C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43E3-9102-5148-AD26-3189E993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h2ocooling.com/content/uploads/ICS_CoolingTowerDisasterRecoveryProject_LeyteTower-After.jpg">
            <a:extLst>
              <a:ext uri="{FF2B5EF4-FFF2-40B4-BE49-F238E27FC236}">
                <a16:creationId xmlns:a16="http://schemas.microsoft.com/office/drawing/2014/main" id="{540901A0-3B0A-154F-80CA-D3C0EBE9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638173"/>
            <a:ext cx="9604795" cy="563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7D34-B8A3-D74E-AEB8-98421567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CDAC-730F-6044-8087-55C7D4E9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legacy-developments.com/media/library/fluid-mod-property/30/images/Win%20Chill-Aerial-Looking%20NorthEast%202-crop-1197x708-85cfd.jpg?1">
            <a:extLst>
              <a:ext uri="{FF2B5EF4-FFF2-40B4-BE49-F238E27FC236}">
                <a16:creationId xmlns:a16="http://schemas.microsoft.com/office/drawing/2014/main" id="{0EBB7B23-7D41-474C-8B71-5339DAA5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76991" y="377549"/>
            <a:ext cx="10022090" cy="61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9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B2576951-C56C-5741-BAEC-CC3FB347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5361" y="1641733"/>
            <a:ext cx="10454370" cy="4919703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2023AA6-5FEA-DE44-9BB7-0AC52C583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61" y="1641733"/>
            <a:ext cx="10454370" cy="4919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6E751-04E9-7A43-8C9C-00AADFEA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F725-667C-B14D-A698-1E052895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50" y="165501"/>
            <a:ext cx="9383890" cy="1077229"/>
          </a:xfrm>
        </p:spPr>
        <p:txBody>
          <a:bodyPr/>
          <a:lstStyle/>
          <a:p>
            <a:r>
              <a:rPr lang="en-US" dirty="0"/>
              <a:t>Target = electricity demand by region and total</a:t>
            </a:r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40F91FE-3468-D74E-AC6C-84B09899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4770" y="739705"/>
            <a:ext cx="4741724" cy="6006582"/>
          </a:xfrm>
        </p:spPr>
      </p:pic>
    </p:spTree>
    <p:extLst>
      <p:ext uri="{BB962C8B-B14F-4D97-AF65-F5344CB8AC3E}">
        <p14:creationId xmlns:p14="http://schemas.microsoft.com/office/powerpoint/2010/main" val="179560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7AF368-E99F-FE4D-A104-D278F2B96B89}"/>
              </a:ext>
            </a:extLst>
          </p:cNvPr>
          <p:cNvSpPr/>
          <p:nvPr/>
        </p:nvSpPr>
        <p:spPr>
          <a:xfrm>
            <a:off x="1007388" y="0"/>
            <a:ext cx="661058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0E65F-7E61-D247-A49F-84E58F6F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851" y="435577"/>
            <a:ext cx="7958331" cy="1077229"/>
          </a:xfrm>
        </p:spPr>
        <p:txBody>
          <a:bodyPr/>
          <a:lstStyle/>
          <a:p>
            <a:r>
              <a:rPr lang="en-US" dirty="0"/>
              <a:t>Weather </a:t>
            </a:r>
            <a:br>
              <a:rPr lang="en-US" dirty="0"/>
            </a:br>
            <a:r>
              <a:rPr lang="en-US" dirty="0"/>
              <a:t>Stations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E70A9-C490-9848-A0EC-379823A5D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821" t="11092" r="7675" b="27747"/>
          <a:stretch/>
        </p:blipFill>
        <p:spPr>
          <a:xfrm>
            <a:off x="1007388" y="0"/>
            <a:ext cx="5362415" cy="708917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0AA665-F143-9843-BE0C-8003AA29156D}"/>
              </a:ext>
            </a:extLst>
          </p:cNvPr>
          <p:cNvGrpSpPr/>
          <p:nvPr/>
        </p:nvGrpSpPr>
        <p:grpSpPr>
          <a:xfrm>
            <a:off x="4924585" y="4442481"/>
            <a:ext cx="1906294" cy="369332"/>
            <a:chOff x="7222210" y="3533615"/>
            <a:chExt cx="1906294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3F8A16-5ED5-D849-BFE6-369652883894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030A26-69D2-FA42-9826-5B0894AE4712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Canberra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CC181B-D338-0D4C-9459-660A65F9D3B4}"/>
              </a:ext>
            </a:extLst>
          </p:cNvPr>
          <p:cNvGrpSpPr/>
          <p:nvPr/>
        </p:nvGrpSpPr>
        <p:grpSpPr>
          <a:xfrm>
            <a:off x="5416656" y="3962919"/>
            <a:ext cx="1906294" cy="369332"/>
            <a:chOff x="7222210" y="3533615"/>
            <a:chExt cx="1906294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3857B6-E4FE-9042-98B3-14E506403315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E43BE5-AC90-344B-BE32-7C8CE0E89E48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Sydney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90A531-36A0-DC4E-880F-6C262EBB52AD}"/>
              </a:ext>
            </a:extLst>
          </p:cNvPr>
          <p:cNvGrpSpPr/>
          <p:nvPr/>
        </p:nvGrpSpPr>
        <p:grpSpPr>
          <a:xfrm>
            <a:off x="5802020" y="2594536"/>
            <a:ext cx="1906294" cy="369332"/>
            <a:chOff x="7222210" y="3533615"/>
            <a:chExt cx="1906294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86FF4-48D0-7B43-8679-BE2E97EF5F01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66FC1F-5E49-BE41-BC86-FDFEF09B4406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Gold Coast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190A69-D967-4B42-9B70-515AC3FD5F8C}"/>
              </a:ext>
            </a:extLst>
          </p:cNvPr>
          <p:cNvGrpSpPr/>
          <p:nvPr/>
        </p:nvGrpSpPr>
        <p:grpSpPr>
          <a:xfrm>
            <a:off x="5460642" y="3740378"/>
            <a:ext cx="1906294" cy="369332"/>
            <a:chOff x="7222210" y="3533615"/>
            <a:chExt cx="1906294" cy="3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413EB3-4142-4C42-A97F-16947BD2980B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CE7DAF-BC34-734C-BD4E-7E22D1E668F1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Newcastle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946B1A-7A19-5F47-95CA-1AD04E169C16}"/>
              </a:ext>
            </a:extLst>
          </p:cNvPr>
          <p:cNvGrpSpPr/>
          <p:nvPr/>
        </p:nvGrpSpPr>
        <p:grpSpPr>
          <a:xfrm>
            <a:off x="5290160" y="4194509"/>
            <a:ext cx="1906294" cy="369332"/>
            <a:chOff x="7222210" y="3533615"/>
            <a:chExt cx="1906294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71B7A8-200F-AE43-8537-505B53D16203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055300-0D06-BF43-8579-DA5B6D1F1B01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Wollongong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42853D6-F1AA-1B4D-A060-E1A6B9D20084}"/>
              </a:ext>
            </a:extLst>
          </p:cNvPr>
          <p:cNvSpPr/>
          <p:nvPr/>
        </p:nvSpPr>
        <p:spPr>
          <a:xfrm>
            <a:off x="5018088" y="3779563"/>
            <a:ext cx="170482" cy="17048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A498E-C19C-2C4A-AB75-CE6E51802421}"/>
              </a:ext>
            </a:extLst>
          </p:cNvPr>
          <p:cNvSpPr txBox="1"/>
          <p:nvPr/>
        </p:nvSpPr>
        <p:spPr>
          <a:xfrm>
            <a:off x="4161921" y="3686575"/>
            <a:ext cx="8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Dubbo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93CEFE-ADFF-A84A-A192-7F3F06DE220A}"/>
              </a:ext>
            </a:extLst>
          </p:cNvPr>
          <p:cNvGrpSpPr/>
          <p:nvPr/>
        </p:nvGrpSpPr>
        <p:grpSpPr>
          <a:xfrm>
            <a:off x="5667397" y="2977490"/>
            <a:ext cx="1906294" cy="369332"/>
            <a:chOff x="7222210" y="3533615"/>
            <a:chExt cx="1906294" cy="3693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EC70DB-B4EF-E649-9359-38F9EDECB2EA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7F5A3-DA6D-ED4B-A95A-D9CF057F648E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Grafton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159B02-A4A1-F946-8F14-5D714D457849}"/>
              </a:ext>
            </a:extLst>
          </p:cNvPr>
          <p:cNvGrpSpPr/>
          <p:nvPr/>
        </p:nvGrpSpPr>
        <p:grpSpPr>
          <a:xfrm>
            <a:off x="5375401" y="3174268"/>
            <a:ext cx="1906294" cy="369332"/>
            <a:chOff x="7222210" y="3533615"/>
            <a:chExt cx="1906294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B48F847-25C5-0042-818D-C73FD2FC50EE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99C2A9-70F0-B344-9F88-C2AE1350116D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Armidale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A6213C-5032-C94F-A739-E7EE5F2632D9}"/>
              </a:ext>
            </a:extLst>
          </p:cNvPr>
          <p:cNvGrpSpPr/>
          <p:nvPr/>
        </p:nvGrpSpPr>
        <p:grpSpPr>
          <a:xfrm>
            <a:off x="5662565" y="1970084"/>
            <a:ext cx="1906294" cy="369332"/>
            <a:chOff x="7222210" y="3533615"/>
            <a:chExt cx="1906294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48E45E-8648-A444-B1B5-39F170EB2FFF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EEB7D1-885E-D649-9377-2C78F14C6989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Bundaberg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7BD7B4-DC96-8D4B-8E0B-A983BDC0B33C}"/>
              </a:ext>
            </a:extLst>
          </p:cNvPr>
          <p:cNvGrpSpPr/>
          <p:nvPr/>
        </p:nvGrpSpPr>
        <p:grpSpPr>
          <a:xfrm>
            <a:off x="5189420" y="1546297"/>
            <a:ext cx="1906294" cy="369332"/>
            <a:chOff x="7222210" y="3533615"/>
            <a:chExt cx="1906294" cy="3693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C80352F-D246-8E46-93AB-57996B0AA8AD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6F0A6-A513-014A-938D-CAA0EFA431D9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Rockhampton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E991853-FFCD-5646-99EC-1F4A0CDCDCB9}"/>
              </a:ext>
            </a:extLst>
          </p:cNvPr>
          <p:cNvSpPr/>
          <p:nvPr/>
        </p:nvSpPr>
        <p:spPr>
          <a:xfrm>
            <a:off x="3404533" y="3731485"/>
            <a:ext cx="170482" cy="17048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8CB38-8956-8743-92D0-183AFC062725}"/>
              </a:ext>
            </a:extLst>
          </p:cNvPr>
          <p:cNvSpPr txBox="1"/>
          <p:nvPr/>
        </p:nvSpPr>
        <p:spPr>
          <a:xfrm>
            <a:off x="3094568" y="3390297"/>
            <a:ext cx="17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Broken Hill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B749B0-628E-AF49-89B7-6E42E7F191B2}"/>
              </a:ext>
            </a:extLst>
          </p:cNvPr>
          <p:cNvGrpSpPr/>
          <p:nvPr/>
        </p:nvGrpSpPr>
        <p:grpSpPr>
          <a:xfrm>
            <a:off x="5405808" y="1735353"/>
            <a:ext cx="1906294" cy="369332"/>
            <a:chOff x="7222210" y="3533615"/>
            <a:chExt cx="1906294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D79B7B-97C7-3348-ADBE-E41399BD91A3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B0DDA6-40EF-F745-9616-A9B7A4A6A693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Gladstone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3DC778-C93F-BE41-AF09-5ECAE229B116}"/>
              </a:ext>
            </a:extLst>
          </p:cNvPr>
          <p:cNvGrpSpPr/>
          <p:nvPr/>
        </p:nvGrpSpPr>
        <p:grpSpPr>
          <a:xfrm>
            <a:off x="4452661" y="665718"/>
            <a:ext cx="1906294" cy="369332"/>
            <a:chOff x="7222210" y="3533615"/>
            <a:chExt cx="1906294" cy="3693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BE197-308A-D246-815E-A8E47E666207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DB6F8A-11B1-9440-9A8F-61DBEF28EBFE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Townsville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FE2456-A1DE-4742-A3A3-EC21D42D8B48}"/>
              </a:ext>
            </a:extLst>
          </p:cNvPr>
          <p:cNvGrpSpPr/>
          <p:nvPr/>
        </p:nvGrpSpPr>
        <p:grpSpPr>
          <a:xfrm>
            <a:off x="4172917" y="2381872"/>
            <a:ext cx="1735810" cy="369332"/>
            <a:chOff x="5888690" y="3440627"/>
            <a:chExt cx="1735810" cy="36933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A02B2D7-00ED-4C40-8A69-64A253843A97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0CAA97-5CD0-C747-947A-E6674A73F012}"/>
                </a:ext>
              </a:extLst>
            </p:cNvPr>
            <p:cNvSpPr txBox="1"/>
            <p:nvPr/>
          </p:nvSpPr>
          <p:spPr>
            <a:xfrm>
              <a:off x="5888690" y="3440627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Toowoomba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BE4C76-D80C-F344-948F-F899B1743A64}"/>
              </a:ext>
            </a:extLst>
          </p:cNvPr>
          <p:cNvGrpSpPr/>
          <p:nvPr/>
        </p:nvGrpSpPr>
        <p:grpSpPr>
          <a:xfrm>
            <a:off x="3532865" y="4126383"/>
            <a:ext cx="1906294" cy="369332"/>
            <a:chOff x="7222210" y="3533615"/>
            <a:chExt cx="1906294" cy="36933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C010FE-694F-0341-B829-42EC235E1A32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7CCCBF-C525-2044-B2E0-350FDE689302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Mildura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8891D6-EAAE-6D46-B8E6-50EF2AA49150}"/>
              </a:ext>
            </a:extLst>
          </p:cNvPr>
          <p:cNvGrpSpPr/>
          <p:nvPr/>
        </p:nvGrpSpPr>
        <p:grpSpPr>
          <a:xfrm>
            <a:off x="4364185" y="5082056"/>
            <a:ext cx="1906294" cy="369332"/>
            <a:chOff x="7222210" y="3533615"/>
            <a:chExt cx="1906294" cy="36933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F866CA-1584-6D44-9882-3C957B545BD8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5BDE64-DF5D-DE42-8830-0F33701E4729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Morwell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AF80C7-4701-3B4B-8E70-9750DA09108C}"/>
              </a:ext>
            </a:extLst>
          </p:cNvPr>
          <p:cNvGrpSpPr/>
          <p:nvPr/>
        </p:nvGrpSpPr>
        <p:grpSpPr>
          <a:xfrm>
            <a:off x="5711675" y="2369760"/>
            <a:ext cx="1906294" cy="369332"/>
            <a:chOff x="7222210" y="3533615"/>
            <a:chExt cx="1906294" cy="3693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1268EF4-20DB-7D4C-8F31-B1FDF32E39EE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ADB036-4136-C34C-A77E-655A07FA8A96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Brisbane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1DADFF-BD8E-534F-84CE-7C3FD2CB063C}"/>
              </a:ext>
            </a:extLst>
          </p:cNvPr>
          <p:cNvGrpSpPr/>
          <p:nvPr/>
        </p:nvGrpSpPr>
        <p:grpSpPr>
          <a:xfrm>
            <a:off x="1188277" y="3593587"/>
            <a:ext cx="1735810" cy="369332"/>
            <a:chOff x="5797367" y="3506287"/>
            <a:chExt cx="1735810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CCDE408-D6EA-9B48-8550-5C08144DE049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B3982B-979F-BB4F-AE9F-0A92536B53B2}"/>
                </a:ext>
              </a:extLst>
            </p:cNvPr>
            <p:cNvSpPr txBox="1"/>
            <p:nvPr/>
          </p:nvSpPr>
          <p:spPr>
            <a:xfrm>
              <a:off x="5797367" y="3506287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Port Augusta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628E1B-B8FE-AE43-9486-43BEE7589296}"/>
              </a:ext>
            </a:extLst>
          </p:cNvPr>
          <p:cNvGrpSpPr/>
          <p:nvPr/>
        </p:nvGrpSpPr>
        <p:grpSpPr>
          <a:xfrm>
            <a:off x="1530307" y="4490083"/>
            <a:ext cx="1735810" cy="493224"/>
            <a:chOff x="5716044" y="3626603"/>
            <a:chExt cx="1735810" cy="49322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44499A-7134-AB44-AA49-7F6B208F4B57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A03304-70C2-F640-A493-8B9128D1DAF7}"/>
                </a:ext>
              </a:extLst>
            </p:cNvPr>
            <p:cNvSpPr txBox="1"/>
            <p:nvPr/>
          </p:nvSpPr>
          <p:spPr>
            <a:xfrm>
              <a:off x="5716044" y="375049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Murray Bridge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C08F59-A124-B748-A758-ADFA76CBD232}"/>
              </a:ext>
            </a:extLst>
          </p:cNvPr>
          <p:cNvGrpSpPr/>
          <p:nvPr/>
        </p:nvGrpSpPr>
        <p:grpSpPr>
          <a:xfrm>
            <a:off x="1584554" y="4273313"/>
            <a:ext cx="1735810" cy="369332"/>
            <a:chOff x="6023162" y="3556382"/>
            <a:chExt cx="1735810" cy="36933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690156E-888D-904F-BABB-AAE58D532C23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261838-6DB6-2440-91AC-56DB793D7E1C}"/>
                </a:ext>
              </a:extLst>
            </p:cNvPr>
            <p:cNvSpPr txBox="1"/>
            <p:nvPr/>
          </p:nvSpPr>
          <p:spPr>
            <a:xfrm>
              <a:off x="6023162" y="3556382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Adelaide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05F4E12-8EE8-3C41-A798-1976F942B15D}"/>
              </a:ext>
            </a:extLst>
          </p:cNvPr>
          <p:cNvGrpSpPr/>
          <p:nvPr/>
        </p:nvGrpSpPr>
        <p:grpSpPr>
          <a:xfrm>
            <a:off x="1816057" y="4912021"/>
            <a:ext cx="1735810" cy="369332"/>
            <a:chOff x="5903739" y="3555317"/>
            <a:chExt cx="1735810" cy="36933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FD6CD5-E850-E044-8218-466BAE2E3052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B1EFA2-769F-B742-A282-724B3492D9D9}"/>
                </a:ext>
              </a:extLst>
            </p:cNvPr>
            <p:cNvSpPr txBox="1"/>
            <p:nvPr/>
          </p:nvSpPr>
          <p:spPr>
            <a:xfrm>
              <a:off x="5903739" y="3555317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Mt Gambier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49B97E9-2EB9-D845-B8E2-92F9CFA54DDF}"/>
              </a:ext>
            </a:extLst>
          </p:cNvPr>
          <p:cNvGrpSpPr/>
          <p:nvPr/>
        </p:nvGrpSpPr>
        <p:grpSpPr>
          <a:xfrm>
            <a:off x="2716851" y="5203939"/>
            <a:ext cx="1735810" cy="480944"/>
            <a:chOff x="6449287" y="3626603"/>
            <a:chExt cx="1735810" cy="48094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1950D01-A007-2842-967F-6C2645E41E0D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E5F42A-3370-FE48-BD62-1FB36D7C609A}"/>
                </a:ext>
              </a:extLst>
            </p:cNvPr>
            <p:cNvSpPr txBox="1"/>
            <p:nvPr/>
          </p:nvSpPr>
          <p:spPr>
            <a:xfrm>
              <a:off x="6449287" y="37382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Portland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186D1F3-8803-F749-9725-7E04D3C424DE}"/>
              </a:ext>
            </a:extLst>
          </p:cNvPr>
          <p:cNvGrpSpPr/>
          <p:nvPr/>
        </p:nvGrpSpPr>
        <p:grpSpPr>
          <a:xfrm>
            <a:off x="3538851" y="4813203"/>
            <a:ext cx="1735810" cy="450289"/>
            <a:chOff x="6683128" y="3346796"/>
            <a:chExt cx="1735810" cy="45028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968B57F-CDC0-BA48-BF07-D8E2DDD0A9BE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8BE186-C976-6F45-84CF-975AF3EE7D91}"/>
                </a:ext>
              </a:extLst>
            </p:cNvPr>
            <p:cNvSpPr txBox="1"/>
            <p:nvPr/>
          </p:nvSpPr>
          <p:spPr>
            <a:xfrm>
              <a:off x="6683128" y="3346796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Melbourne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E42BCA-CFAD-CC46-AFAA-46BB453CBDE4}"/>
              </a:ext>
            </a:extLst>
          </p:cNvPr>
          <p:cNvGrpSpPr/>
          <p:nvPr/>
        </p:nvGrpSpPr>
        <p:grpSpPr>
          <a:xfrm>
            <a:off x="4537903" y="6042830"/>
            <a:ext cx="1992567" cy="369332"/>
            <a:chOff x="7222210" y="3536045"/>
            <a:chExt cx="1992567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79608BB-E56B-5E4F-BDFE-0CB8E4F2B2DB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8A6B519-E322-3E49-B712-9B4B18B45403}"/>
                </a:ext>
              </a:extLst>
            </p:cNvPr>
            <p:cNvSpPr txBox="1"/>
            <p:nvPr/>
          </p:nvSpPr>
          <p:spPr>
            <a:xfrm>
              <a:off x="7478967" y="353604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Launceston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CCD770-EE8F-F24E-83E4-2C8539A1AE69}"/>
              </a:ext>
            </a:extLst>
          </p:cNvPr>
          <p:cNvGrpSpPr/>
          <p:nvPr/>
        </p:nvGrpSpPr>
        <p:grpSpPr>
          <a:xfrm>
            <a:off x="4633991" y="6319174"/>
            <a:ext cx="1906294" cy="369332"/>
            <a:chOff x="7222210" y="3533615"/>
            <a:chExt cx="1906294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F00910-7CEE-CA49-A6B5-173F27DEA00D}"/>
                </a:ext>
              </a:extLst>
            </p:cNvPr>
            <p:cNvSpPr/>
            <p:nvPr/>
          </p:nvSpPr>
          <p:spPr>
            <a:xfrm>
              <a:off x="7222210" y="3626603"/>
              <a:ext cx="170482" cy="17048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84076F-A255-6F4C-AA10-EC9836A37953}"/>
                </a:ext>
              </a:extLst>
            </p:cNvPr>
            <p:cNvSpPr txBox="1"/>
            <p:nvPr/>
          </p:nvSpPr>
          <p:spPr>
            <a:xfrm>
              <a:off x="7392694" y="3533615"/>
              <a:ext cx="173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Hobart</a:t>
              </a: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8F3250F-0D5B-1D42-A4BE-E97871CC43EB}"/>
              </a:ext>
            </a:extLst>
          </p:cNvPr>
          <p:cNvSpPr txBox="1">
            <a:spLocks/>
          </p:cNvSpPr>
          <p:nvPr/>
        </p:nvSpPr>
        <p:spPr>
          <a:xfrm>
            <a:off x="7889203" y="1843672"/>
            <a:ext cx="3191305" cy="4320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Min/Max Daily Temp</a:t>
            </a:r>
          </a:p>
          <a:p>
            <a:pPr marL="0" indent="0">
              <a:buNone/>
            </a:pPr>
            <a:r>
              <a:rPr lang="en-US" sz="2400" dirty="0"/>
              <a:t>QLD  -  7</a:t>
            </a:r>
          </a:p>
          <a:p>
            <a:pPr marL="0" indent="0">
              <a:buNone/>
            </a:pPr>
            <a:r>
              <a:rPr lang="en-US" sz="2400" dirty="0"/>
              <a:t>NSW -  9</a:t>
            </a:r>
          </a:p>
          <a:p>
            <a:pPr marL="0" indent="0">
              <a:buNone/>
            </a:pPr>
            <a:r>
              <a:rPr lang="en-US" sz="2400" dirty="0"/>
              <a:t>SA     -  4</a:t>
            </a:r>
          </a:p>
          <a:p>
            <a:pPr marL="0" indent="0">
              <a:buNone/>
            </a:pPr>
            <a:r>
              <a:rPr lang="en-US" sz="2400" dirty="0"/>
              <a:t>VIC    -  4</a:t>
            </a:r>
          </a:p>
          <a:p>
            <a:pPr marL="0" indent="0">
              <a:buNone/>
            </a:pPr>
            <a:r>
              <a:rPr lang="en-US" sz="2400" dirty="0"/>
              <a:t>TAS   -  2</a:t>
            </a:r>
          </a:p>
        </p:txBody>
      </p:sp>
    </p:spTree>
    <p:extLst>
      <p:ext uri="{BB962C8B-B14F-4D97-AF65-F5344CB8AC3E}">
        <p14:creationId xmlns:p14="http://schemas.microsoft.com/office/powerpoint/2010/main" val="306310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425B-3E89-584A-8003-1F20FEC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1749B3-2951-8447-8EF2-F142DF89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710" y="291073"/>
            <a:ext cx="9446978" cy="629798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2D5F15-957C-9340-A966-9A9B78D16451}"/>
              </a:ext>
            </a:extLst>
          </p:cNvPr>
          <p:cNvSpPr/>
          <p:nvPr/>
        </p:nvSpPr>
        <p:spPr>
          <a:xfrm>
            <a:off x="2719384" y="1102659"/>
            <a:ext cx="1099581" cy="5109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790706-A28B-164B-8529-D6EDE34C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1" r="7829" b="4954"/>
          <a:stretch/>
        </p:blipFill>
        <p:spPr>
          <a:xfrm>
            <a:off x="1052168" y="291073"/>
            <a:ext cx="10252062" cy="64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39E4-46F4-EB42-BEE8-31B8F2CB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BE66C25-0158-8D4E-897A-E54F28810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216" y="823554"/>
            <a:ext cx="9948533" cy="4974267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FA43E8-3F55-7944-B14A-51C08E747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17" y="839053"/>
            <a:ext cx="9948532" cy="49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4FA39C-C55B-E943-91DC-F56BB76D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12" y="833101"/>
            <a:ext cx="9948533" cy="497426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F9B638-C00B-7B42-A990-9E4C20B3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07" y="833101"/>
            <a:ext cx="9948533" cy="4974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939E4-46F4-EB42-BEE8-31B8F2CB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DC4B2-55BA-504E-9D42-37B91978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6624-47AD-B140-9506-392B500D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422B-8C9D-504B-A472-5D76256B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83D-3AE7-2540-9F8D-2D631E1A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872" y="217905"/>
            <a:ext cx="7896712" cy="776893"/>
          </a:xfrm>
        </p:spPr>
        <p:txBody>
          <a:bodyPr>
            <a:normAutofit/>
          </a:bodyPr>
          <a:lstStyle/>
          <a:p>
            <a:r>
              <a:rPr lang="en-US" sz="4000" dirty="0"/>
              <a:t>National Electricity Market (NEM)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4A21-1E19-024C-8EFC-BD89E4D6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1794" y="5577623"/>
            <a:ext cx="5357600" cy="1160213"/>
          </a:xfrm>
        </p:spPr>
        <p:txBody>
          <a:bodyPr/>
          <a:lstStyle/>
          <a:p>
            <a:r>
              <a:rPr lang="en-US" dirty="0"/>
              <a:t>Patrick Hearps</a:t>
            </a:r>
          </a:p>
        </p:txBody>
      </p:sp>
      <p:pic>
        <p:nvPicPr>
          <p:cNvPr id="5" name="Picture 2" descr="Image result for aemo nem">
            <a:extLst>
              <a:ext uri="{FF2B5EF4-FFF2-40B4-BE49-F238E27FC236}">
                <a16:creationId xmlns:a16="http://schemas.microsoft.com/office/drawing/2014/main" id="{55C616BD-8E79-F540-B3F8-DBE02B7F4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01741" y="846515"/>
            <a:ext cx="5191935" cy="59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aemo nem">
            <a:extLst>
              <a:ext uri="{FF2B5EF4-FFF2-40B4-BE49-F238E27FC236}">
                <a16:creationId xmlns:a16="http://schemas.microsoft.com/office/drawing/2014/main" id="{046F0F6E-B12A-8341-B3C2-D7226E417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55404" y="846515"/>
            <a:ext cx="3999525" cy="1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9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A5C-EAEA-5C46-B741-30B1D1E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45DD-40CF-1F41-9348-9ABAAA98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59" y="2052116"/>
            <a:ext cx="8553080" cy="3997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NEM value </a:t>
            </a:r>
          </a:p>
          <a:p>
            <a:r>
              <a:rPr lang="en-US" sz="3200" dirty="0"/>
              <a:t>$45 million / day</a:t>
            </a:r>
          </a:p>
          <a:p>
            <a:r>
              <a:rPr lang="en-US" sz="3200" dirty="0"/>
              <a:t>$16.6 billion / year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New smaller data-driven companies entering market (solar, batteries, </a:t>
            </a:r>
            <a:r>
              <a:rPr lang="en-US" sz="3200" dirty="0" err="1"/>
              <a:t>smartgrid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7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BEF17A6-D4B8-0948-9FAD-A661BF14B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5968" y="1641734"/>
            <a:ext cx="9077848" cy="462314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668D97-2B73-A348-B5D6-056FEFD364FB}"/>
              </a:ext>
            </a:extLst>
          </p:cNvPr>
          <p:cNvCxnSpPr/>
          <p:nvPr/>
        </p:nvCxnSpPr>
        <p:spPr>
          <a:xfrm flipV="1">
            <a:off x="3854369" y="2963117"/>
            <a:ext cx="6018835" cy="5440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52C1258-D7B3-DD48-AB20-AAAA7DB0F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61" y="1641734"/>
            <a:ext cx="10454371" cy="49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C89C485-3AB4-F84C-A22E-E63765A0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61" y="1641734"/>
            <a:ext cx="10454371" cy="4919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6E751-04E9-7A43-8C9C-00AADFEA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December – hot days</a:t>
            </a:r>
          </a:p>
        </p:txBody>
      </p:sp>
    </p:spTree>
    <p:extLst>
      <p:ext uri="{BB962C8B-B14F-4D97-AF65-F5344CB8AC3E}">
        <p14:creationId xmlns:p14="http://schemas.microsoft.com/office/powerpoint/2010/main" val="61119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982C-1E1C-944C-BF13-4ECE942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temperature</a:t>
            </a:r>
          </a:p>
        </p:txBody>
      </p:sp>
      <p:pic>
        <p:nvPicPr>
          <p:cNvPr id="15" name="Picture 1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376627D4-D2AA-7C42-95EA-298691C12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6" t="7742" r="7866" b="8000"/>
          <a:stretch/>
        </p:blipFill>
        <p:spPr>
          <a:xfrm>
            <a:off x="1035752" y="1475232"/>
            <a:ext cx="5096823" cy="5053584"/>
          </a:xfrm>
          <a:prstGeom prst="rect">
            <a:avLst/>
          </a:prstGeom>
        </p:spPr>
      </p:pic>
      <p:pic>
        <p:nvPicPr>
          <p:cNvPr id="19" name="Picture 1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73D257C-BB5D-5447-B259-8334ACD7E8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36" t="7871" r="7887" b="7871"/>
          <a:stretch/>
        </p:blipFill>
        <p:spPr>
          <a:xfrm>
            <a:off x="6228182" y="1475232"/>
            <a:ext cx="5096823" cy="50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982C-1E1C-944C-BF13-4ECE942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temperature</a:t>
            </a:r>
          </a:p>
        </p:txBody>
      </p:sp>
      <p:pic>
        <p:nvPicPr>
          <p:cNvPr id="4" name="Picture 3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D709C6F4-5DBD-5245-9BB3-E3B99789A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60" t="6126" r="7988" b="6126"/>
          <a:stretch/>
        </p:blipFill>
        <p:spPr>
          <a:xfrm>
            <a:off x="1075068" y="1470453"/>
            <a:ext cx="5047318" cy="5152770"/>
          </a:xfrm>
          <a:prstGeom prst="rect">
            <a:avLst/>
          </a:prstGeom>
        </p:spPr>
      </p:pic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8F9DD08-2C63-2F4D-A991-53C1D099D2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60" t="6126" r="7988" b="6126"/>
          <a:stretch/>
        </p:blipFill>
        <p:spPr>
          <a:xfrm>
            <a:off x="6209637" y="1470453"/>
            <a:ext cx="5047318" cy="51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BCB-6155-6144-A66F-8BF4F553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</a:t>
            </a:r>
            <a:br>
              <a:rPr lang="en-US" dirty="0"/>
            </a:br>
            <a:r>
              <a:rPr lang="en-US" dirty="0"/>
              <a:t>~ electricity?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B01906-111F-5945-B77B-04DEF5AB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e result for air conditioning people">
            <a:extLst>
              <a:ext uri="{FF2B5EF4-FFF2-40B4-BE49-F238E27FC236}">
                <a16:creationId xmlns:a16="http://schemas.microsoft.com/office/drawing/2014/main" id="{BD4AC7C9-6322-094E-B6AB-2F1BD3201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35766" y="115282"/>
            <a:ext cx="5312196" cy="65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44C-72EE-384E-90F7-311C1C1E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CC9B-7CB0-1940-BF56-A9455544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https://baybreezehvac.com/wp-content/uploads/2019/01/commercial-rooftop-hvac.jpg">
            <a:extLst>
              <a:ext uri="{FF2B5EF4-FFF2-40B4-BE49-F238E27FC236}">
                <a16:creationId xmlns:a16="http://schemas.microsoft.com/office/drawing/2014/main" id="{B6EA2740-5B5E-6C40-BFF2-5DA98EFF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36427" y="1506071"/>
            <a:ext cx="12593691" cy="37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0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12644</TotalTime>
  <Words>416</Words>
  <Application>Microsoft Macintosh PowerPoint</Application>
  <PresentationFormat>Widescreen</PresentationFormat>
  <Paragraphs>82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MS Shell Dlg 2</vt:lpstr>
      <vt:lpstr>Wingdings</vt:lpstr>
      <vt:lpstr>Wingdings 3</vt:lpstr>
      <vt:lpstr>Madison</vt:lpstr>
      <vt:lpstr>Forecasting Electricity Demand</vt:lpstr>
      <vt:lpstr>National Electricity Market (NEM)</vt:lpstr>
      <vt:lpstr>Why?</vt:lpstr>
      <vt:lpstr>PowerPoint Presentation</vt:lpstr>
      <vt:lpstr>December – hot days</vt:lpstr>
      <vt:lpstr>Relationship with temperature</vt:lpstr>
      <vt:lpstr>Relationship with temperature</vt:lpstr>
      <vt:lpstr>Temperature  ~ electricity?</vt:lpstr>
      <vt:lpstr>PowerPoint Presentation</vt:lpstr>
      <vt:lpstr>PowerPoint Presentation</vt:lpstr>
      <vt:lpstr>PowerPoint Presentation</vt:lpstr>
      <vt:lpstr>PowerPoint Presentation</vt:lpstr>
      <vt:lpstr>Target = electricity demand by region and total</vt:lpstr>
      <vt:lpstr>Weather  Stations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Ideas</dc:title>
  <dc:creator>Patrick Hearps</dc:creator>
  <cp:lastModifiedBy>Patrick Hearps</cp:lastModifiedBy>
  <cp:revision>105</cp:revision>
  <cp:lastPrinted>2019-03-18T08:18:22Z</cp:lastPrinted>
  <dcterms:created xsi:type="dcterms:W3CDTF">2019-01-12T06:36:48Z</dcterms:created>
  <dcterms:modified xsi:type="dcterms:W3CDTF">2019-04-09T03:05:47Z</dcterms:modified>
</cp:coreProperties>
</file>