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94" r:id="rId3"/>
    <p:sldId id="285" r:id="rId4"/>
    <p:sldId id="287" r:id="rId5"/>
    <p:sldId id="291" r:id="rId6"/>
    <p:sldId id="288" r:id="rId7"/>
    <p:sldId id="300" r:id="rId8"/>
    <p:sldId id="295" r:id="rId9"/>
    <p:sldId id="290" r:id="rId10"/>
    <p:sldId id="296" r:id="rId11"/>
    <p:sldId id="301" r:id="rId12"/>
    <p:sldId id="302" r:id="rId13"/>
    <p:sldId id="297" r:id="rId14"/>
    <p:sldId id="299" r:id="rId15"/>
    <p:sldId id="303" r:id="rId16"/>
    <p:sldId id="304" r:id="rId17"/>
    <p:sldId id="29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D68B"/>
    <a:srgbClr val="FF00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06"/>
    <p:restoredTop sz="76336"/>
  </p:normalViewPr>
  <p:slideViewPr>
    <p:cSldViewPr snapToGrid="0" snapToObjects="1">
      <p:cViewPr varScale="1">
        <p:scale>
          <a:sx n="85" d="100"/>
          <a:sy n="85" d="100"/>
        </p:scale>
        <p:origin x="12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4DB0C2FC-109F-754F-B003-10629755D5F4}" type="datetimeFigureOut">
              <a:rPr lang="en-US" smtClean="0"/>
              <a:t>4/9/19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A0221E-A088-B04C-843E-E465432BBF89}" type="slidenum">
              <a:rPr lang="en-US" smtClean="0"/>
              <a:t>‹#›</a:t>
            </a:fld>
            <a:endParaRPr lang="en-US"/>
          </a:p>
        </p:txBody>
      </p:sp>
    </p:spTree>
    <p:extLst>
      <p:ext uri="{BB962C8B-B14F-4D97-AF65-F5344CB8AC3E}">
        <p14:creationId xmlns:p14="http://schemas.microsoft.com/office/powerpoint/2010/main" val="2544792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a:t>Technical presentation on modelling electricity demand in the Australian National Electricity Market, Patrick Hearps, April 2019</a:t>
            </a:r>
          </a:p>
        </p:txBody>
      </p:sp>
      <p:sp>
        <p:nvSpPr>
          <p:cNvPr id="4" name="Slide Number Placeholder 3"/>
          <p:cNvSpPr>
            <a:spLocks noGrp="1"/>
          </p:cNvSpPr>
          <p:nvPr>
            <p:ph type="sldNum" sz="quarter" idx="5"/>
          </p:nvPr>
        </p:nvSpPr>
        <p:spPr/>
        <p:txBody>
          <a:bodyPr/>
          <a:lstStyle/>
          <a:p>
            <a:fld id="{66A0221E-A088-B04C-843E-E465432BBF89}" type="slidenum">
              <a:rPr lang="en-US" smtClean="0"/>
              <a:t>1</a:t>
            </a:fld>
            <a:endParaRPr lang="en-US"/>
          </a:p>
        </p:txBody>
      </p:sp>
    </p:spTree>
    <p:extLst>
      <p:ext uri="{BB962C8B-B14F-4D97-AF65-F5344CB8AC3E}">
        <p14:creationId xmlns:p14="http://schemas.microsoft.com/office/powerpoint/2010/main" val="3591970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R-squared accuracy score for 2018 hold-out test data set. </a:t>
            </a:r>
          </a:p>
          <a:p>
            <a:pPr marL="171450" indent="-171450">
              <a:buFont typeface="Arial" panose="020B0604020202020204" pitchFamily="34" charset="0"/>
              <a:buChar char="•"/>
            </a:pPr>
            <a:r>
              <a:rPr lang="en-US" dirty="0"/>
              <a:t>Random Forest consistently better than KNN. </a:t>
            </a:r>
          </a:p>
          <a:p>
            <a:pPr marL="171450" indent="-171450">
              <a:buFont typeface="Arial" panose="020B0604020202020204" pitchFamily="34" charset="0"/>
              <a:buChar char="•"/>
            </a:pPr>
            <a:r>
              <a:rPr lang="en-US" dirty="0"/>
              <a:t>Satisfying results for NSW, QLD &amp; VIC. </a:t>
            </a:r>
          </a:p>
          <a:p>
            <a:pPr marL="171450" indent="-171450">
              <a:buFont typeface="Arial" panose="020B0604020202020204" pitchFamily="34" charset="0"/>
              <a:buChar char="•"/>
            </a:pPr>
            <a:r>
              <a:rPr lang="en-US" dirty="0"/>
              <a:t>Note high score for NEM total – which is not a sixth model but simply the sum of the 5 region models, compared against sum of actual data for 5 NEM regions. Errors averaging/cancelling out?</a:t>
            </a:r>
          </a:p>
          <a:p>
            <a:pPr marL="171450" indent="-171450">
              <a:buFont typeface="Arial" panose="020B0604020202020204" pitchFamily="34" charset="0"/>
              <a:buChar char="•"/>
            </a:pPr>
            <a:r>
              <a:rPr lang="en-US" dirty="0"/>
              <a:t>Further investigation to be done on why lower scores for SA &amp; TAS. Some ideas include:</a:t>
            </a:r>
          </a:p>
          <a:p>
            <a:pPr marL="628650" lvl="1" indent="-171450">
              <a:buFont typeface="Arial" panose="020B0604020202020204" pitchFamily="34" charset="0"/>
              <a:buChar char="•"/>
            </a:pPr>
            <a:r>
              <a:rPr lang="en-US" dirty="0"/>
              <a:t>These two states have much lower demand than other 3, could introduce more variability in actual data as less scale for smoothing random behavior</a:t>
            </a:r>
          </a:p>
          <a:p>
            <a:pPr marL="628650" lvl="1" indent="-171450">
              <a:buFont typeface="Arial" panose="020B0604020202020204" pitchFamily="34" charset="0"/>
              <a:buChar char="•"/>
            </a:pPr>
            <a:r>
              <a:rPr lang="en-US" dirty="0"/>
              <a:t>SA having highest penetration of wind and solar power in the NEM</a:t>
            </a:r>
          </a:p>
          <a:p>
            <a:pPr marL="628650" lvl="1" indent="-171450">
              <a:buFont typeface="Arial" panose="020B0604020202020204" pitchFamily="34" charset="0"/>
              <a:buChar char="•"/>
            </a:pPr>
            <a:r>
              <a:rPr lang="en-US" dirty="0"/>
              <a:t>TAS having quite different climate patterns from rest of Australia</a:t>
            </a:r>
          </a:p>
          <a:p>
            <a:pPr marL="628650" lvl="1" indent="-171450">
              <a:buFont typeface="Arial" panose="020B0604020202020204" pitchFamily="34" charset="0"/>
              <a:buChar char="•"/>
            </a:pPr>
            <a:r>
              <a:rPr lang="en-US" dirty="0"/>
              <a:t>EDA to look for whether low accuracy is concentrated on particular periods or spread across 2018 data set</a:t>
            </a:r>
          </a:p>
          <a:p>
            <a:endParaRPr lang="en-US" dirty="0"/>
          </a:p>
          <a:p>
            <a:endParaRPr lang="en-US" dirty="0"/>
          </a:p>
        </p:txBody>
      </p:sp>
      <p:sp>
        <p:nvSpPr>
          <p:cNvPr id="4" name="Slide Number Placeholder 3"/>
          <p:cNvSpPr>
            <a:spLocks noGrp="1"/>
          </p:cNvSpPr>
          <p:nvPr>
            <p:ph type="sldNum" sz="quarter" idx="5"/>
          </p:nvPr>
        </p:nvSpPr>
        <p:spPr/>
        <p:txBody>
          <a:bodyPr/>
          <a:lstStyle/>
          <a:p>
            <a:fld id="{66A0221E-A088-B04C-843E-E465432BBF89}" type="slidenum">
              <a:rPr lang="en-US" smtClean="0"/>
              <a:t>10</a:t>
            </a:fld>
            <a:endParaRPr lang="en-US"/>
          </a:p>
        </p:txBody>
      </p:sp>
    </p:spTree>
    <p:extLst>
      <p:ext uri="{BB962C8B-B14F-4D97-AF65-F5344CB8AC3E}">
        <p14:creationId xmlns:p14="http://schemas.microsoft.com/office/powerpoint/2010/main" val="956505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dive into accuracy of Random Forest – boxplot shows cross-validation accuracy, CV was done by each year 2009-2017, vs hold-out test accuracy (same as previous page)</a:t>
            </a:r>
          </a:p>
        </p:txBody>
      </p:sp>
      <p:sp>
        <p:nvSpPr>
          <p:cNvPr id="4" name="Slide Number Placeholder 3"/>
          <p:cNvSpPr>
            <a:spLocks noGrp="1"/>
          </p:cNvSpPr>
          <p:nvPr>
            <p:ph type="sldNum" sz="quarter" idx="5"/>
          </p:nvPr>
        </p:nvSpPr>
        <p:spPr/>
        <p:txBody>
          <a:bodyPr/>
          <a:lstStyle/>
          <a:p>
            <a:fld id="{66A0221E-A088-B04C-843E-E465432BBF89}" type="slidenum">
              <a:rPr lang="en-US" smtClean="0"/>
              <a:t>11</a:t>
            </a:fld>
            <a:endParaRPr lang="en-US"/>
          </a:p>
        </p:txBody>
      </p:sp>
    </p:spTree>
    <p:extLst>
      <p:ext uri="{BB962C8B-B14F-4D97-AF65-F5344CB8AC3E}">
        <p14:creationId xmlns:p14="http://schemas.microsoft.com/office/powerpoint/2010/main" val="1456600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of good result period - winter</a:t>
            </a:r>
          </a:p>
          <a:p>
            <a:endParaRPr lang="en-US" dirty="0"/>
          </a:p>
        </p:txBody>
      </p:sp>
      <p:sp>
        <p:nvSpPr>
          <p:cNvPr id="4" name="Slide Number Placeholder 3"/>
          <p:cNvSpPr>
            <a:spLocks noGrp="1"/>
          </p:cNvSpPr>
          <p:nvPr>
            <p:ph type="sldNum" sz="quarter" idx="5"/>
          </p:nvPr>
        </p:nvSpPr>
        <p:spPr/>
        <p:txBody>
          <a:bodyPr/>
          <a:lstStyle/>
          <a:p>
            <a:fld id="{66A0221E-A088-B04C-843E-E465432BBF89}" type="slidenum">
              <a:rPr lang="en-US" smtClean="0"/>
              <a:t>12</a:t>
            </a:fld>
            <a:endParaRPr lang="en-US"/>
          </a:p>
        </p:txBody>
      </p:sp>
    </p:spTree>
    <p:extLst>
      <p:ext uri="{BB962C8B-B14F-4D97-AF65-F5344CB8AC3E}">
        <p14:creationId xmlns:p14="http://schemas.microsoft.com/office/powerpoint/2010/main" val="3077954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good result period - summer</a:t>
            </a:r>
          </a:p>
        </p:txBody>
      </p:sp>
      <p:sp>
        <p:nvSpPr>
          <p:cNvPr id="4" name="Slide Number Placeholder 3"/>
          <p:cNvSpPr>
            <a:spLocks noGrp="1"/>
          </p:cNvSpPr>
          <p:nvPr>
            <p:ph type="sldNum" sz="quarter" idx="5"/>
          </p:nvPr>
        </p:nvSpPr>
        <p:spPr/>
        <p:txBody>
          <a:bodyPr/>
          <a:lstStyle/>
          <a:p>
            <a:fld id="{66A0221E-A088-B04C-843E-E465432BBF89}" type="slidenum">
              <a:rPr lang="en-US" smtClean="0"/>
              <a:t>13</a:t>
            </a:fld>
            <a:endParaRPr lang="en-US"/>
          </a:p>
        </p:txBody>
      </p:sp>
    </p:spTree>
    <p:extLst>
      <p:ext uri="{BB962C8B-B14F-4D97-AF65-F5344CB8AC3E}">
        <p14:creationId xmlns:p14="http://schemas.microsoft.com/office/powerpoint/2010/main" val="3905652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of poor accuracy period - winter</a:t>
            </a:r>
          </a:p>
          <a:p>
            <a:endParaRPr lang="en-US" dirty="0"/>
          </a:p>
        </p:txBody>
      </p:sp>
      <p:sp>
        <p:nvSpPr>
          <p:cNvPr id="4" name="Slide Number Placeholder 3"/>
          <p:cNvSpPr>
            <a:spLocks noGrp="1"/>
          </p:cNvSpPr>
          <p:nvPr>
            <p:ph type="sldNum" sz="quarter" idx="5"/>
          </p:nvPr>
        </p:nvSpPr>
        <p:spPr/>
        <p:txBody>
          <a:bodyPr/>
          <a:lstStyle/>
          <a:p>
            <a:fld id="{66A0221E-A088-B04C-843E-E465432BBF89}" type="slidenum">
              <a:rPr lang="en-US" smtClean="0"/>
              <a:t>14</a:t>
            </a:fld>
            <a:endParaRPr lang="en-US"/>
          </a:p>
        </p:txBody>
      </p:sp>
    </p:spTree>
    <p:extLst>
      <p:ext uri="{BB962C8B-B14F-4D97-AF65-F5344CB8AC3E}">
        <p14:creationId xmlns:p14="http://schemas.microsoft.com/office/powerpoint/2010/main" val="3919297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of poor accuracy period - spring</a:t>
            </a:r>
          </a:p>
          <a:p>
            <a:endParaRPr lang="en-US" dirty="0"/>
          </a:p>
        </p:txBody>
      </p:sp>
      <p:sp>
        <p:nvSpPr>
          <p:cNvPr id="4" name="Slide Number Placeholder 3"/>
          <p:cNvSpPr>
            <a:spLocks noGrp="1"/>
          </p:cNvSpPr>
          <p:nvPr>
            <p:ph type="sldNum" sz="quarter" idx="5"/>
          </p:nvPr>
        </p:nvSpPr>
        <p:spPr/>
        <p:txBody>
          <a:bodyPr/>
          <a:lstStyle/>
          <a:p>
            <a:fld id="{66A0221E-A088-B04C-843E-E465432BBF89}" type="slidenum">
              <a:rPr lang="en-US" smtClean="0"/>
              <a:t>15</a:t>
            </a:fld>
            <a:endParaRPr lang="en-US"/>
          </a:p>
        </p:txBody>
      </p:sp>
    </p:spTree>
    <p:extLst>
      <p:ext uri="{BB962C8B-B14F-4D97-AF65-F5344CB8AC3E}">
        <p14:creationId xmlns:p14="http://schemas.microsoft.com/office/powerpoint/2010/main" val="1133853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Graphs show error values for each half-hour period in 2018 hold-out test set for NEM total sum, frequency and cumulative distribution. Slight tendency to underestimate more than overestimate but is close to normal distribution. </a:t>
            </a:r>
          </a:p>
          <a:p>
            <a:endParaRPr lang="en-US" dirty="0"/>
          </a:p>
        </p:txBody>
      </p:sp>
      <p:sp>
        <p:nvSpPr>
          <p:cNvPr id="4" name="Slide Number Placeholder 3"/>
          <p:cNvSpPr>
            <a:spLocks noGrp="1"/>
          </p:cNvSpPr>
          <p:nvPr>
            <p:ph type="sldNum" sz="quarter" idx="5"/>
          </p:nvPr>
        </p:nvSpPr>
        <p:spPr/>
        <p:txBody>
          <a:bodyPr/>
          <a:lstStyle/>
          <a:p>
            <a:fld id="{66A0221E-A088-B04C-843E-E465432BBF89}" type="slidenum">
              <a:rPr lang="en-US" smtClean="0"/>
              <a:t>16</a:t>
            </a:fld>
            <a:endParaRPr lang="en-US"/>
          </a:p>
        </p:txBody>
      </p:sp>
    </p:spTree>
    <p:extLst>
      <p:ext uri="{BB962C8B-B14F-4D97-AF65-F5344CB8AC3E}">
        <p14:creationId xmlns:p14="http://schemas.microsoft.com/office/powerpoint/2010/main" val="4024215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A0221E-A088-B04C-843E-E465432BBF89}" type="slidenum">
              <a:rPr lang="en-US" smtClean="0"/>
              <a:t>17</a:t>
            </a:fld>
            <a:endParaRPr lang="en-US"/>
          </a:p>
        </p:txBody>
      </p:sp>
    </p:spTree>
    <p:extLst>
      <p:ext uri="{BB962C8B-B14F-4D97-AF65-F5344CB8AC3E}">
        <p14:creationId xmlns:p14="http://schemas.microsoft.com/office/powerpoint/2010/main" val="332088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Electricity demand is the aggregate result of millions of people’s behavior controlling tens of millions of machines. </a:t>
            </a:r>
          </a:p>
          <a:p>
            <a:r>
              <a:rPr lang="en-US" dirty="0"/>
              <a:t>Large factors affecting demand considered in this project include </a:t>
            </a:r>
          </a:p>
          <a:p>
            <a:pPr marL="171450" indent="-171450">
              <a:buFont typeface="Wingdings" pitchFamily="2" charset="2"/>
              <a:buChar char="Ø"/>
            </a:pPr>
            <a:r>
              <a:rPr lang="en-US" dirty="0"/>
              <a:t>temperature, both at the daily/hourly and seasonal timescale,</a:t>
            </a:r>
          </a:p>
          <a:p>
            <a:pPr marL="171450" indent="-171450">
              <a:buFont typeface="Wingdings" pitchFamily="2" charset="2"/>
              <a:buChar char="Ø"/>
            </a:pPr>
            <a:r>
              <a:rPr lang="en-US" dirty="0"/>
              <a:t> weekends/holidays affecting work behavior</a:t>
            </a:r>
          </a:p>
          <a:p>
            <a:pPr marL="171450" indent="-171450">
              <a:buFont typeface="Wingdings" pitchFamily="2" charset="2"/>
              <a:buChar char="Ø"/>
            </a:pPr>
            <a:endParaRPr lang="en-US" dirty="0"/>
          </a:p>
          <a:p>
            <a:pPr marL="0" indent="0">
              <a:buFont typeface="Wingdings" pitchFamily="2" charset="2"/>
              <a:buNone/>
            </a:pPr>
            <a:r>
              <a:rPr lang="en-US" dirty="0"/>
              <a:t>Graph shown displays average demand for each hour over one month (month labelled), filtered by workdays, for all 5 NEM regions and sum</a:t>
            </a:r>
          </a:p>
          <a:p>
            <a:pPr marL="0" indent="0">
              <a:buFont typeface="Wingdings" pitchFamily="2" charset="2"/>
              <a:buNone/>
            </a:pPr>
            <a:endParaRPr lang="en-US" dirty="0"/>
          </a:p>
          <a:p>
            <a:pPr marL="0" indent="0">
              <a:buFont typeface="Wingdings" pitchFamily="2" charset="2"/>
              <a:buNone/>
            </a:pPr>
            <a:endParaRPr lang="en-US" dirty="0"/>
          </a:p>
        </p:txBody>
      </p:sp>
      <p:sp>
        <p:nvSpPr>
          <p:cNvPr id="4" name="Slide Number Placeholder 3"/>
          <p:cNvSpPr>
            <a:spLocks noGrp="1"/>
          </p:cNvSpPr>
          <p:nvPr>
            <p:ph type="sldNum" sz="quarter" idx="5"/>
          </p:nvPr>
        </p:nvSpPr>
        <p:spPr/>
        <p:txBody>
          <a:bodyPr/>
          <a:lstStyle/>
          <a:p>
            <a:fld id="{66A0221E-A088-B04C-843E-E465432BBF89}" type="slidenum">
              <a:rPr lang="en-US" smtClean="0"/>
              <a:t>2</a:t>
            </a:fld>
            <a:endParaRPr lang="en-US"/>
          </a:p>
        </p:txBody>
      </p:sp>
    </p:spTree>
    <p:extLst>
      <p:ext uri="{BB962C8B-B14F-4D97-AF65-F5344CB8AC3E}">
        <p14:creationId xmlns:p14="http://schemas.microsoft.com/office/powerpoint/2010/main" val="3981170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Graphs displays actual demand profiles for each day in a single month for SA1 (South Australian NEM region), month as labelled. </a:t>
            </a:r>
            <a:r>
              <a:rPr lang="en-US" dirty="0" err="1"/>
              <a:t>Colour</a:t>
            </a:r>
            <a:r>
              <a:rPr lang="en-US" dirty="0"/>
              <a:t>-coded cool to warm by max temperature for Adelaide on each day. Relationship is clearest for hot summer days, and some relationship with colder days in winter. </a:t>
            </a:r>
          </a:p>
        </p:txBody>
      </p:sp>
      <p:sp>
        <p:nvSpPr>
          <p:cNvPr id="4" name="Slide Number Placeholder 3"/>
          <p:cNvSpPr>
            <a:spLocks noGrp="1"/>
          </p:cNvSpPr>
          <p:nvPr>
            <p:ph type="sldNum" sz="quarter" idx="5"/>
          </p:nvPr>
        </p:nvSpPr>
        <p:spPr/>
        <p:txBody>
          <a:bodyPr/>
          <a:lstStyle/>
          <a:p>
            <a:fld id="{66A0221E-A088-B04C-843E-E465432BBF89}" type="slidenum">
              <a:rPr lang="en-US" smtClean="0"/>
              <a:t>3</a:t>
            </a:fld>
            <a:endParaRPr lang="en-US"/>
          </a:p>
        </p:txBody>
      </p:sp>
    </p:spTree>
    <p:extLst>
      <p:ext uri="{BB962C8B-B14F-4D97-AF65-F5344CB8AC3E}">
        <p14:creationId xmlns:p14="http://schemas.microsoft.com/office/powerpoint/2010/main" val="1688751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graphs as previous page but for different months. Still noticeable relationship with temperature in shoulder seasons (autumn/spring) but less clear.</a:t>
            </a:r>
          </a:p>
        </p:txBody>
      </p:sp>
      <p:sp>
        <p:nvSpPr>
          <p:cNvPr id="4" name="Slide Number Placeholder 3"/>
          <p:cNvSpPr>
            <a:spLocks noGrp="1"/>
          </p:cNvSpPr>
          <p:nvPr>
            <p:ph type="sldNum" sz="quarter" idx="5"/>
          </p:nvPr>
        </p:nvSpPr>
        <p:spPr/>
        <p:txBody>
          <a:bodyPr/>
          <a:lstStyle/>
          <a:p>
            <a:fld id="{66A0221E-A088-B04C-843E-E465432BBF89}" type="slidenum">
              <a:rPr lang="en-US" smtClean="0"/>
              <a:t>4</a:t>
            </a:fld>
            <a:endParaRPr lang="en-US"/>
          </a:p>
        </p:txBody>
      </p:sp>
    </p:spTree>
    <p:extLst>
      <p:ext uri="{BB962C8B-B14F-4D97-AF65-F5344CB8AC3E}">
        <p14:creationId xmlns:p14="http://schemas.microsoft.com/office/powerpoint/2010/main" val="952184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 was to model and predict half-hourly electricity demand for each of the 5 NEM regions (and summed total by summing outputs of 5 region models), training and cross-validating on 9 years of data, final testing on hold-out dataset for 2018. Histograms show distribution for training set in blue, test set (2018) in orange. Note somewhat different distributions, but overall similar range between training/test.</a:t>
            </a:r>
          </a:p>
        </p:txBody>
      </p:sp>
      <p:sp>
        <p:nvSpPr>
          <p:cNvPr id="4" name="Slide Number Placeholder 3"/>
          <p:cNvSpPr>
            <a:spLocks noGrp="1"/>
          </p:cNvSpPr>
          <p:nvPr>
            <p:ph type="sldNum" sz="quarter" idx="5"/>
          </p:nvPr>
        </p:nvSpPr>
        <p:spPr/>
        <p:txBody>
          <a:bodyPr/>
          <a:lstStyle/>
          <a:p>
            <a:fld id="{66A0221E-A088-B04C-843E-E465432BBF89}" type="slidenum">
              <a:rPr lang="en-US" smtClean="0"/>
              <a:t>5</a:t>
            </a:fld>
            <a:endParaRPr lang="en-US"/>
          </a:p>
        </p:txBody>
      </p:sp>
    </p:spTree>
    <p:extLst>
      <p:ext uri="{BB962C8B-B14F-4D97-AF65-F5344CB8AC3E}">
        <p14:creationId xmlns:p14="http://schemas.microsoft.com/office/powerpoint/2010/main" val="1117543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Input features, public holidays were defined for each NEM region. </a:t>
            </a:r>
          </a:p>
        </p:txBody>
      </p:sp>
      <p:sp>
        <p:nvSpPr>
          <p:cNvPr id="4" name="Slide Number Placeholder 3"/>
          <p:cNvSpPr>
            <a:spLocks noGrp="1"/>
          </p:cNvSpPr>
          <p:nvPr>
            <p:ph type="sldNum" sz="quarter" idx="5"/>
          </p:nvPr>
        </p:nvSpPr>
        <p:spPr/>
        <p:txBody>
          <a:bodyPr/>
          <a:lstStyle/>
          <a:p>
            <a:fld id="{66A0221E-A088-B04C-843E-E465432BBF89}" type="slidenum">
              <a:rPr lang="en-US" smtClean="0"/>
              <a:t>6</a:t>
            </a:fld>
            <a:endParaRPr lang="en-US"/>
          </a:p>
        </p:txBody>
      </p:sp>
    </p:spTree>
    <p:extLst>
      <p:ext uri="{BB962C8B-B14F-4D97-AF65-F5344CB8AC3E}">
        <p14:creationId xmlns:p14="http://schemas.microsoft.com/office/powerpoint/2010/main" val="2439910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Daily min/max temperature historical observation data from BoM for each of these 26 locations, hand chosen for population/industrial </a:t>
            </a:r>
            <a:r>
              <a:rPr lang="en-US" dirty="0" err="1"/>
              <a:t>centres</a:t>
            </a:r>
            <a:r>
              <a:rPr lang="en-US" dirty="0"/>
              <a:t> and geographical dispersion. </a:t>
            </a:r>
          </a:p>
          <a:p>
            <a:r>
              <a:rPr lang="en-US" dirty="0"/>
              <a:t>Daily min/max (as opposed to finer timescale) was used for ease of applying to actual daily forecasts in practical applications. Historical forecast data was requested from BoM but would have been expensive ($5K) to obtain, whereas observation history was free. </a:t>
            </a:r>
          </a:p>
          <a:p>
            <a:endParaRPr lang="en-US" dirty="0"/>
          </a:p>
          <a:p>
            <a:r>
              <a:rPr lang="en-US" dirty="0"/>
              <a:t>Base map from https://</a:t>
            </a:r>
            <a:r>
              <a:rPr lang="en-US" dirty="0" err="1"/>
              <a:t>simplemaps.com</a:t>
            </a:r>
            <a:r>
              <a:rPr lang="en-US" dirty="0"/>
              <a:t>/resources/</a:t>
            </a:r>
            <a:r>
              <a:rPr lang="en-US" dirty="0" err="1"/>
              <a:t>svg</a:t>
            </a:r>
            <a:r>
              <a:rPr lang="en-US" dirty="0"/>
              <a:t>-au</a:t>
            </a:r>
          </a:p>
        </p:txBody>
      </p:sp>
      <p:sp>
        <p:nvSpPr>
          <p:cNvPr id="4" name="Slide Number Placeholder 3"/>
          <p:cNvSpPr>
            <a:spLocks noGrp="1"/>
          </p:cNvSpPr>
          <p:nvPr>
            <p:ph type="sldNum" sz="quarter" idx="5"/>
          </p:nvPr>
        </p:nvSpPr>
        <p:spPr/>
        <p:txBody>
          <a:bodyPr/>
          <a:lstStyle/>
          <a:p>
            <a:fld id="{66A0221E-A088-B04C-843E-E465432BBF89}" type="slidenum">
              <a:rPr lang="en-US" smtClean="0"/>
              <a:t>7</a:t>
            </a:fld>
            <a:endParaRPr lang="en-US"/>
          </a:p>
        </p:txBody>
      </p:sp>
    </p:spTree>
    <p:extLst>
      <p:ext uri="{BB962C8B-B14F-4D97-AF65-F5344CB8AC3E}">
        <p14:creationId xmlns:p14="http://schemas.microsoft.com/office/powerpoint/2010/main" val="265429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ARIMA was not used but will be explored in future. </a:t>
            </a:r>
          </a:p>
          <a:p>
            <a:r>
              <a:rPr lang="en-US" dirty="0"/>
              <a:t>KNN and Random Forest applied to explore comparisons of complex past behavior to current patterns of temperature and other factors– Decision Tree was also included in early stages but found to consistently underperform versus Random Forest.</a:t>
            </a:r>
          </a:p>
          <a:p>
            <a:r>
              <a:rPr lang="en-US" dirty="0"/>
              <a:t>Due to number of branches and leaf nodes of trees in DT/RF regressors, visualization of even one Decision Tree is impractical, unfortunately, but further options exist for interactive web-based </a:t>
            </a:r>
            <a:r>
              <a:rPr lang="en-US" dirty="0" err="1"/>
              <a:t>visualisations</a:t>
            </a:r>
            <a:r>
              <a:rPr lang="en-US" dirty="0"/>
              <a:t> allowing easy zooming in/out that could be explored in future. </a:t>
            </a:r>
          </a:p>
          <a:p>
            <a:r>
              <a:rPr lang="en-US" dirty="0"/>
              <a:t>Due to time required for grid-search (particularly for RF), grid-searching was mainly done for one NEM region model (VIC1) and same parameters applied to rest of regions. Not ideal, but grid-search solution space was fairly flat, not expecting that this would significantly affect results. </a:t>
            </a:r>
          </a:p>
        </p:txBody>
      </p:sp>
      <p:sp>
        <p:nvSpPr>
          <p:cNvPr id="4" name="Slide Number Placeholder 3"/>
          <p:cNvSpPr>
            <a:spLocks noGrp="1"/>
          </p:cNvSpPr>
          <p:nvPr>
            <p:ph type="sldNum" sz="quarter" idx="5"/>
          </p:nvPr>
        </p:nvSpPr>
        <p:spPr/>
        <p:txBody>
          <a:bodyPr/>
          <a:lstStyle/>
          <a:p>
            <a:fld id="{66A0221E-A088-B04C-843E-E465432BBF89}" type="slidenum">
              <a:rPr lang="en-US" smtClean="0"/>
              <a:t>8</a:t>
            </a:fld>
            <a:endParaRPr lang="en-US"/>
          </a:p>
        </p:txBody>
      </p:sp>
    </p:spTree>
    <p:extLst>
      <p:ext uri="{BB962C8B-B14F-4D97-AF65-F5344CB8AC3E}">
        <p14:creationId xmlns:p14="http://schemas.microsoft.com/office/powerpoint/2010/main" val="3179544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Cross-validation and testing in early stages found multiple steps of data leakage causing results far too good – consistently ~0.95 with essentially zero variance. Good learning. </a:t>
            </a:r>
          </a:p>
        </p:txBody>
      </p:sp>
      <p:sp>
        <p:nvSpPr>
          <p:cNvPr id="4" name="Slide Number Placeholder 3"/>
          <p:cNvSpPr>
            <a:spLocks noGrp="1"/>
          </p:cNvSpPr>
          <p:nvPr>
            <p:ph type="sldNum" sz="quarter" idx="5"/>
          </p:nvPr>
        </p:nvSpPr>
        <p:spPr/>
        <p:txBody>
          <a:bodyPr/>
          <a:lstStyle/>
          <a:p>
            <a:fld id="{66A0221E-A088-B04C-843E-E465432BBF89}" type="slidenum">
              <a:rPr lang="en-US" smtClean="0"/>
              <a:t>9</a:t>
            </a:fld>
            <a:endParaRPr lang="en-US"/>
          </a:p>
        </p:txBody>
      </p:sp>
    </p:spTree>
    <p:extLst>
      <p:ext uri="{BB962C8B-B14F-4D97-AF65-F5344CB8AC3E}">
        <p14:creationId xmlns:p14="http://schemas.microsoft.com/office/powerpoint/2010/main" val="4121309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4/9/19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4/9/19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4/9/19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4/9/19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4/9/19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4/9/19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4/9/19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4/9/19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4/9/19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4/9/19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4/9/19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4/9/19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383D-3AE7-2540-9F8D-2D631E1A4DDA}"/>
              </a:ext>
            </a:extLst>
          </p:cNvPr>
          <p:cNvSpPr>
            <a:spLocks noGrp="1"/>
          </p:cNvSpPr>
          <p:nvPr>
            <p:ph type="ctrTitle"/>
          </p:nvPr>
        </p:nvSpPr>
        <p:spPr>
          <a:xfrm>
            <a:off x="966872" y="217905"/>
            <a:ext cx="7896712" cy="776893"/>
          </a:xfrm>
        </p:spPr>
        <p:txBody>
          <a:bodyPr>
            <a:normAutofit/>
          </a:bodyPr>
          <a:lstStyle/>
          <a:p>
            <a:r>
              <a:rPr lang="en-US" sz="4000" dirty="0"/>
              <a:t>National Electricity Market (NEM)</a:t>
            </a:r>
          </a:p>
        </p:txBody>
      </p:sp>
      <p:sp>
        <p:nvSpPr>
          <p:cNvPr id="3" name="Subtitle 2">
            <a:extLst>
              <a:ext uri="{FF2B5EF4-FFF2-40B4-BE49-F238E27FC236}">
                <a16:creationId xmlns:a16="http://schemas.microsoft.com/office/drawing/2014/main" id="{045C4A21-1E19-024C-8EFC-BD89E4D6F767}"/>
              </a:ext>
            </a:extLst>
          </p:cNvPr>
          <p:cNvSpPr>
            <a:spLocks noGrp="1"/>
          </p:cNvSpPr>
          <p:nvPr>
            <p:ph type="subTitle" idx="1"/>
          </p:nvPr>
        </p:nvSpPr>
        <p:spPr>
          <a:xfrm>
            <a:off x="6551794" y="5577623"/>
            <a:ext cx="5357600" cy="1160213"/>
          </a:xfrm>
        </p:spPr>
        <p:txBody>
          <a:bodyPr/>
          <a:lstStyle/>
          <a:p>
            <a:r>
              <a:rPr lang="en-US" dirty="0"/>
              <a:t>Patrick Hearps</a:t>
            </a:r>
          </a:p>
        </p:txBody>
      </p:sp>
      <p:pic>
        <p:nvPicPr>
          <p:cNvPr id="5" name="Picture 2" descr="Image result for aemo nem">
            <a:extLst>
              <a:ext uri="{FF2B5EF4-FFF2-40B4-BE49-F238E27FC236}">
                <a16:creationId xmlns:a16="http://schemas.microsoft.com/office/drawing/2014/main" id="{55C616BD-8E79-F540-B3F8-DBE02B7F44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098"/>
          <a:stretch/>
        </p:blipFill>
        <p:spPr bwMode="auto">
          <a:xfrm>
            <a:off x="2901741" y="846515"/>
            <a:ext cx="5191935" cy="59869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aemo nem">
            <a:extLst>
              <a:ext uri="{FF2B5EF4-FFF2-40B4-BE49-F238E27FC236}">
                <a16:creationId xmlns:a16="http://schemas.microsoft.com/office/drawing/2014/main" id="{046F0F6E-B12A-8341-B3C2-D7226E4176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328" t="20383" r="13567" b="21052"/>
          <a:stretch/>
        </p:blipFill>
        <p:spPr bwMode="auto">
          <a:xfrm>
            <a:off x="37071" y="5807661"/>
            <a:ext cx="2834768" cy="1029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096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425B-3E89-584A-8003-1F20FECFF28B}"/>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53B72525-DA46-F645-A3A7-5FCF38009607}"/>
              </a:ext>
            </a:extLst>
          </p:cNvPr>
          <p:cNvPicPr>
            <a:picLocks noGrp="1" noChangeAspect="1"/>
          </p:cNvPicPr>
          <p:nvPr>
            <p:ph idx="1"/>
          </p:nvPr>
        </p:nvPicPr>
        <p:blipFill rotWithShape="1">
          <a:blip r:embed="rId3"/>
          <a:srcRect l="6780" r="5167" b="5713"/>
          <a:stretch/>
        </p:blipFill>
        <p:spPr>
          <a:xfrm>
            <a:off x="1528873" y="109741"/>
            <a:ext cx="9299278" cy="6638518"/>
          </a:xfrm>
        </p:spPr>
      </p:pic>
    </p:spTree>
    <p:extLst>
      <p:ext uri="{BB962C8B-B14F-4D97-AF65-F5344CB8AC3E}">
        <p14:creationId xmlns:p14="http://schemas.microsoft.com/office/powerpoint/2010/main" val="261773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1D57-51EB-E844-A480-B25577377B12}"/>
              </a:ext>
            </a:extLst>
          </p:cNvPr>
          <p:cNvSpPr>
            <a:spLocks noGrp="1"/>
          </p:cNvSpPr>
          <p:nvPr>
            <p:ph type="title"/>
          </p:nvPr>
        </p:nvSpPr>
        <p:spPr/>
        <p:txBody>
          <a:bodyPr/>
          <a:lstStyle/>
          <a:p>
            <a:r>
              <a:rPr lang="en-US" dirty="0"/>
              <a:t>Cross-Validation: Random Forest</a:t>
            </a:r>
          </a:p>
        </p:txBody>
      </p:sp>
      <p:pic>
        <p:nvPicPr>
          <p:cNvPr id="5" name="Content Placeholder 4" descr="A screenshot of a cell phone&#10;&#10;Description automatically generated">
            <a:extLst>
              <a:ext uri="{FF2B5EF4-FFF2-40B4-BE49-F238E27FC236}">
                <a16:creationId xmlns:a16="http://schemas.microsoft.com/office/drawing/2014/main" id="{DABC26EE-4442-394F-8387-2DF1280F4E9C}"/>
              </a:ext>
            </a:extLst>
          </p:cNvPr>
          <p:cNvPicPr>
            <a:picLocks noGrp="1" noChangeAspect="1"/>
          </p:cNvPicPr>
          <p:nvPr>
            <p:ph idx="1"/>
          </p:nvPr>
        </p:nvPicPr>
        <p:blipFill rotWithShape="1">
          <a:blip r:embed="rId3"/>
          <a:srcRect l="7711" r="7829" b="4954"/>
          <a:stretch/>
        </p:blipFill>
        <p:spPr>
          <a:xfrm>
            <a:off x="1789976" y="1322921"/>
            <a:ext cx="8767185" cy="5481149"/>
          </a:xfrm>
        </p:spPr>
      </p:pic>
    </p:spTree>
    <p:extLst>
      <p:ext uri="{BB962C8B-B14F-4D97-AF65-F5344CB8AC3E}">
        <p14:creationId xmlns:p14="http://schemas.microsoft.com/office/powerpoint/2010/main" val="1740854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39E4-46F4-EB42-BEE8-31B8F2CBE60D}"/>
              </a:ext>
            </a:extLst>
          </p:cNvPr>
          <p:cNvSpPr>
            <a:spLocks noGrp="1"/>
          </p:cNvSpPr>
          <p:nvPr>
            <p:ph type="title"/>
          </p:nvPr>
        </p:nvSpPr>
        <p:spPr/>
        <p:txBody>
          <a:bodyPr/>
          <a:lstStyle/>
          <a:p>
            <a:endParaRPr lang="en-US"/>
          </a:p>
        </p:txBody>
      </p:sp>
      <p:pic>
        <p:nvPicPr>
          <p:cNvPr id="7" name="Picture 6" descr="A close up of text on a white background&#10;&#10;Description automatically generated">
            <a:extLst>
              <a:ext uri="{FF2B5EF4-FFF2-40B4-BE49-F238E27FC236}">
                <a16:creationId xmlns:a16="http://schemas.microsoft.com/office/drawing/2014/main" id="{87FA43E8-3F55-7944-B14A-51C08E74765C}"/>
              </a:ext>
            </a:extLst>
          </p:cNvPr>
          <p:cNvPicPr>
            <a:picLocks noChangeAspect="1"/>
          </p:cNvPicPr>
          <p:nvPr/>
        </p:nvPicPr>
        <p:blipFill>
          <a:blip r:embed="rId3"/>
          <a:stretch>
            <a:fillRect/>
          </a:stretch>
        </p:blipFill>
        <p:spPr>
          <a:xfrm>
            <a:off x="1261217" y="839053"/>
            <a:ext cx="9948532" cy="4974266"/>
          </a:xfrm>
          <a:prstGeom prst="rect">
            <a:avLst/>
          </a:prstGeom>
        </p:spPr>
      </p:pic>
    </p:spTree>
    <p:extLst>
      <p:ext uri="{BB962C8B-B14F-4D97-AF65-F5344CB8AC3E}">
        <p14:creationId xmlns:p14="http://schemas.microsoft.com/office/powerpoint/2010/main" val="4281067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39E4-46F4-EB42-BEE8-31B8F2CBE60D}"/>
              </a:ext>
            </a:extLst>
          </p:cNvPr>
          <p:cNvSpPr>
            <a:spLocks noGrp="1"/>
          </p:cNvSpPr>
          <p:nvPr>
            <p:ph type="title"/>
          </p:nvPr>
        </p:nvSpPr>
        <p:spPr/>
        <p:txBody>
          <a:bodyPr/>
          <a:lstStyle/>
          <a:p>
            <a:endParaRPr lang="en-US"/>
          </a:p>
        </p:txBody>
      </p:sp>
      <p:pic>
        <p:nvPicPr>
          <p:cNvPr id="5" name="Content Placeholder 4" descr="A close up of a map&#10;&#10;Description automatically generated">
            <a:extLst>
              <a:ext uri="{FF2B5EF4-FFF2-40B4-BE49-F238E27FC236}">
                <a16:creationId xmlns:a16="http://schemas.microsoft.com/office/drawing/2014/main" id="{1BE66C25-0158-8D4E-897A-E54F2881071A}"/>
              </a:ext>
            </a:extLst>
          </p:cNvPr>
          <p:cNvPicPr>
            <a:picLocks noGrp="1" noChangeAspect="1"/>
          </p:cNvPicPr>
          <p:nvPr>
            <p:ph idx="1"/>
          </p:nvPr>
        </p:nvPicPr>
        <p:blipFill>
          <a:blip r:embed="rId3"/>
          <a:stretch>
            <a:fillRect/>
          </a:stretch>
        </p:blipFill>
        <p:spPr>
          <a:xfrm>
            <a:off x="1261216" y="823554"/>
            <a:ext cx="9948533" cy="4974267"/>
          </a:xfrm>
        </p:spPr>
      </p:pic>
    </p:spTree>
    <p:extLst>
      <p:ext uri="{BB962C8B-B14F-4D97-AF65-F5344CB8AC3E}">
        <p14:creationId xmlns:p14="http://schemas.microsoft.com/office/powerpoint/2010/main" val="3582345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text on a white background&#10;&#10;Description automatically generated">
            <a:extLst>
              <a:ext uri="{FF2B5EF4-FFF2-40B4-BE49-F238E27FC236}">
                <a16:creationId xmlns:a16="http://schemas.microsoft.com/office/drawing/2014/main" id="{AC4FA39C-C55B-E943-91DC-F56BB76D36EB}"/>
              </a:ext>
            </a:extLst>
          </p:cNvPr>
          <p:cNvPicPr>
            <a:picLocks noChangeAspect="1"/>
          </p:cNvPicPr>
          <p:nvPr/>
        </p:nvPicPr>
        <p:blipFill>
          <a:blip r:embed="rId3"/>
          <a:stretch>
            <a:fillRect/>
          </a:stretch>
        </p:blipFill>
        <p:spPr>
          <a:xfrm>
            <a:off x="1261212" y="833101"/>
            <a:ext cx="9948533" cy="4974267"/>
          </a:xfrm>
          <a:prstGeom prst="rect">
            <a:avLst/>
          </a:prstGeom>
        </p:spPr>
      </p:pic>
    </p:spTree>
    <p:extLst>
      <p:ext uri="{BB962C8B-B14F-4D97-AF65-F5344CB8AC3E}">
        <p14:creationId xmlns:p14="http://schemas.microsoft.com/office/powerpoint/2010/main" val="2353167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map&#10;&#10;Description automatically generated">
            <a:extLst>
              <a:ext uri="{FF2B5EF4-FFF2-40B4-BE49-F238E27FC236}">
                <a16:creationId xmlns:a16="http://schemas.microsoft.com/office/drawing/2014/main" id="{B9F9B638-C00B-7B42-A990-9E4C20B3AB3F}"/>
              </a:ext>
            </a:extLst>
          </p:cNvPr>
          <p:cNvPicPr>
            <a:picLocks noChangeAspect="1"/>
          </p:cNvPicPr>
          <p:nvPr/>
        </p:nvPicPr>
        <p:blipFill>
          <a:blip r:embed="rId3"/>
          <a:stretch>
            <a:fillRect/>
          </a:stretch>
        </p:blipFill>
        <p:spPr>
          <a:xfrm>
            <a:off x="1261207" y="833101"/>
            <a:ext cx="9948533" cy="4974267"/>
          </a:xfrm>
          <a:prstGeom prst="rect">
            <a:avLst/>
          </a:prstGeom>
        </p:spPr>
      </p:pic>
    </p:spTree>
    <p:extLst>
      <p:ext uri="{BB962C8B-B14F-4D97-AF65-F5344CB8AC3E}">
        <p14:creationId xmlns:p14="http://schemas.microsoft.com/office/powerpoint/2010/main" val="2492454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7821-EB20-7542-B048-4FB018D5CE1D}"/>
              </a:ext>
            </a:extLst>
          </p:cNvPr>
          <p:cNvSpPr>
            <a:spLocks noGrp="1"/>
          </p:cNvSpPr>
          <p:nvPr>
            <p:ph type="title"/>
          </p:nvPr>
        </p:nvSpPr>
        <p:spPr>
          <a:xfrm>
            <a:off x="2611808" y="808056"/>
            <a:ext cx="7958331" cy="1077229"/>
          </a:xfrm>
        </p:spPr>
        <p:txBody>
          <a:bodyPr/>
          <a:lstStyle/>
          <a:p>
            <a:r>
              <a:rPr lang="en-US"/>
              <a:t>Distribution of Errors (NEM total)</a:t>
            </a:r>
            <a:endParaRPr lang="en-US" dirty="0"/>
          </a:p>
        </p:txBody>
      </p:sp>
      <p:pic>
        <p:nvPicPr>
          <p:cNvPr id="8" name="Picture 7" descr="A screenshot of a cell phone&#10;&#10;Description automatically generated">
            <a:extLst>
              <a:ext uri="{FF2B5EF4-FFF2-40B4-BE49-F238E27FC236}">
                <a16:creationId xmlns:a16="http://schemas.microsoft.com/office/drawing/2014/main" id="{D8B81CEA-4507-874F-8B34-56443ED394DB}"/>
              </a:ext>
            </a:extLst>
          </p:cNvPr>
          <p:cNvPicPr>
            <a:picLocks noChangeAspect="1"/>
          </p:cNvPicPr>
          <p:nvPr/>
        </p:nvPicPr>
        <p:blipFill rotWithShape="1">
          <a:blip r:embed="rId3"/>
          <a:srcRect l="6355" t="6230" r="8348" b="3003"/>
          <a:stretch/>
        </p:blipFill>
        <p:spPr>
          <a:xfrm>
            <a:off x="694840" y="1439660"/>
            <a:ext cx="11355270" cy="5286605"/>
          </a:xfrm>
          <a:prstGeom prst="rect">
            <a:avLst/>
          </a:prstGeom>
        </p:spPr>
      </p:pic>
    </p:spTree>
    <p:extLst>
      <p:ext uri="{BB962C8B-B14F-4D97-AF65-F5344CB8AC3E}">
        <p14:creationId xmlns:p14="http://schemas.microsoft.com/office/powerpoint/2010/main" val="1342350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AADFF-3879-954F-9131-BA90B306FCFF}"/>
              </a:ext>
            </a:extLst>
          </p:cNvPr>
          <p:cNvSpPr>
            <a:spLocks noGrp="1"/>
          </p:cNvSpPr>
          <p:nvPr>
            <p:ph type="title"/>
          </p:nvPr>
        </p:nvSpPr>
        <p:spPr/>
        <p:txBody>
          <a:bodyPr/>
          <a:lstStyle/>
          <a:p>
            <a:r>
              <a:rPr lang="en-US" dirty="0"/>
              <a:t>Further work</a:t>
            </a:r>
          </a:p>
        </p:txBody>
      </p:sp>
      <p:sp>
        <p:nvSpPr>
          <p:cNvPr id="3" name="Content Placeholder 2">
            <a:extLst>
              <a:ext uri="{FF2B5EF4-FFF2-40B4-BE49-F238E27FC236}">
                <a16:creationId xmlns:a16="http://schemas.microsoft.com/office/drawing/2014/main" id="{7E33B4DC-ECEC-B441-B11F-7EFBB879F0A4}"/>
              </a:ext>
            </a:extLst>
          </p:cNvPr>
          <p:cNvSpPr>
            <a:spLocks noGrp="1"/>
          </p:cNvSpPr>
          <p:nvPr>
            <p:ph idx="1"/>
          </p:nvPr>
        </p:nvSpPr>
        <p:spPr>
          <a:xfrm>
            <a:off x="1890793" y="1689315"/>
            <a:ext cx="8679346" cy="4360629"/>
          </a:xfrm>
        </p:spPr>
        <p:txBody>
          <a:bodyPr>
            <a:normAutofit lnSpcReduction="10000"/>
          </a:bodyPr>
          <a:lstStyle/>
          <a:p>
            <a:r>
              <a:rPr lang="en-US" sz="2800" dirty="0"/>
              <a:t>Focus on periods of greatest error</a:t>
            </a:r>
          </a:p>
          <a:p>
            <a:r>
              <a:rPr lang="en-US" sz="2800" dirty="0"/>
              <a:t>More weather stations? Other weather data (pressure, humidity </a:t>
            </a:r>
            <a:r>
              <a:rPr lang="en-US" sz="2800" dirty="0" err="1"/>
              <a:t>etc</a:t>
            </a:r>
            <a:r>
              <a:rPr lang="en-US" sz="2800" dirty="0"/>
              <a:t>)?</a:t>
            </a:r>
          </a:p>
          <a:p>
            <a:r>
              <a:rPr lang="en-US" sz="2800" dirty="0"/>
              <a:t>Solar power production?</a:t>
            </a:r>
          </a:p>
          <a:p>
            <a:r>
              <a:rPr lang="en-US" sz="2800" dirty="0"/>
              <a:t>LSTM Neural Network</a:t>
            </a:r>
          </a:p>
          <a:p>
            <a:r>
              <a:rPr lang="en-US" sz="2800" dirty="0"/>
              <a:t>Improve time-dependent variables</a:t>
            </a:r>
          </a:p>
          <a:p>
            <a:r>
              <a:rPr lang="en-US" sz="2800" dirty="0"/>
              <a:t>ARIMA (SARIMAX) model</a:t>
            </a:r>
          </a:p>
        </p:txBody>
      </p:sp>
    </p:spTree>
    <p:extLst>
      <p:ext uri="{BB962C8B-B14F-4D97-AF65-F5344CB8AC3E}">
        <p14:creationId xmlns:p14="http://schemas.microsoft.com/office/powerpoint/2010/main" val="441227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F725-667C-B14D-A698-1E052895938D}"/>
              </a:ext>
            </a:extLst>
          </p:cNvPr>
          <p:cNvSpPr>
            <a:spLocks noGrp="1"/>
          </p:cNvSpPr>
          <p:nvPr>
            <p:ph type="title"/>
          </p:nvPr>
        </p:nvSpPr>
        <p:spPr>
          <a:xfrm>
            <a:off x="1186250" y="165501"/>
            <a:ext cx="9383890" cy="1077229"/>
          </a:xfrm>
        </p:spPr>
        <p:txBody>
          <a:bodyPr/>
          <a:lstStyle/>
          <a:p>
            <a:r>
              <a:rPr lang="en-US" dirty="0"/>
              <a:t>Target = electricity demand by region and total</a:t>
            </a:r>
          </a:p>
        </p:txBody>
      </p:sp>
      <p:pic>
        <p:nvPicPr>
          <p:cNvPr id="9" name="Content Placeholder 8" descr="A picture containing text, map&#10;&#10;Description automatically generated">
            <a:extLst>
              <a:ext uri="{FF2B5EF4-FFF2-40B4-BE49-F238E27FC236}">
                <a16:creationId xmlns:a16="http://schemas.microsoft.com/office/drawing/2014/main" id="{240F91FE-3468-D74E-AC6C-84B098991E6B}"/>
              </a:ext>
            </a:extLst>
          </p:cNvPr>
          <p:cNvPicPr>
            <a:picLocks noGrp="1" noChangeAspect="1"/>
          </p:cNvPicPr>
          <p:nvPr>
            <p:ph idx="1"/>
          </p:nvPr>
        </p:nvPicPr>
        <p:blipFill rotWithShape="1">
          <a:blip r:embed="rId3"/>
          <a:srcRect l="4361" t="7253" r="8690" b="5467"/>
          <a:stretch/>
        </p:blipFill>
        <p:spPr>
          <a:xfrm>
            <a:off x="2075935" y="865928"/>
            <a:ext cx="8390238" cy="5614798"/>
          </a:xfrm>
        </p:spPr>
      </p:pic>
    </p:spTree>
    <p:extLst>
      <p:ext uri="{BB962C8B-B14F-4D97-AF65-F5344CB8AC3E}">
        <p14:creationId xmlns:p14="http://schemas.microsoft.com/office/powerpoint/2010/main" val="1795606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C982C-1E1C-944C-BF13-4ECE9429E905}"/>
              </a:ext>
            </a:extLst>
          </p:cNvPr>
          <p:cNvSpPr>
            <a:spLocks noGrp="1"/>
          </p:cNvSpPr>
          <p:nvPr>
            <p:ph type="title"/>
          </p:nvPr>
        </p:nvSpPr>
        <p:spPr/>
        <p:txBody>
          <a:bodyPr/>
          <a:lstStyle/>
          <a:p>
            <a:r>
              <a:rPr lang="en-US" dirty="0"/>
              <a:t>Relationship with temperature</a:t>
            </a:r>
          </a:p>
        </p:txBody>
      </p:sp>
      <p:pic>
        <p:nvPicPr>
          <p:cNvPr id="15" name="Picture 14" descr="A close up of a map&#13;&#10;&#13;&#10;Description automatically generated">
            <a:extLst>
              <a:ext uri="{FF2B5EF4-FFF2-40B4-BE49-F238E27FC236}">
                <a16:creationId xmlns:a16="http://schemas.microsoft.com/office/drawing/2014/main" id="{376627D4-D2AA-7C42-95EA-298691C12D84}"/>
              </a:ext>
            </a:extLst>
          </p:cNvPr>
          <p:cNvPicPr>
            <a:picLocks noChangeAspect="1"/>
          </p:cNvPicPr>
          <p:nvPr/>
        </p:nvPicPr>
        <p:blipFill rotWithShape="1">
          <a:blip r:embed="rId3"/>
          <a:srcRect l="7156" t="7742" r="7866" b="8000"/>
          <a:stretch/>
        </p:blipFill>
        <p:spPr>
          <a:xfrm>
            <a:off x="1035752" y="1475232"/>
            <a:ext cx="5096823" cy="5053584"/>
          </a:xfrm>
          <a:prstGeom prst="rect">
            <a:avLst/>
          </a:prstGeom>
        </p:spPr>
      </p:pic>
      <p:pic>
        <p:nvPicPr>
          <p:cNvPr id="19" name="Picture 18" descr="A close up of a map&#13;&#10;&#13;&#10;Description automatically generated">
            <a:extLst>
              <a:ext uri="{FF2B5EF4-FFF2-40B4-BE49-F238E27FC236}">
                <a16:creationId xmlns:a16="http://schemas.microsoft.com/office/drawing/2014/main" id="{973D257C-BB5D-5447-B259-8334ACD7E814}"/>
              </a:ext>
            </a:extLst>
          </p:cNvPr>
          <p:cNvPicPr>
            <a:picLocks noChangeAspect="1"/>
          </p:cNvPicPr>
          <p:nvPr/>
        </p:nvPicPr>
        <p:blipFill rotWithShape="1">
          <a:blip r:embed="rId4"/>
          <a:srcRect l="7136" t="7871" r="7887" b="7871"/>
          <a:stretch/>
        </p:blipFill>
        <p:spPr>
          <a:xfrm>
            <a:off x="6228182" y="1475232"/>
            <a:ext cx="5096823" cy="5053584"/>
          </a:xfrm>
          <a:prstGeom prst="rect">
            <a:avLst/>
          </a:prstGeom>
        </p:spPr>
      </p:pic>
    </p:spTree>
    <p:extLst>
      <p:ext uri="{BB962C8B-B14F-4D97-AF65-F5344CB8AC3E}">
        <p14:creationId xmlns:p14="http://schemas.microsoft.com/office/powerpoint/2010/main" val="1326941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C982C-1E1C-944C-BF13-4ECE9429E905}"/>
              </a:ext>
            </a:extLst>
          </p:cNvPr>
          <p:cNvSpPr>
            <a:spLocks noGrp="1"/>
          </p:cNvSpPr>
          <p:nvPr>
            <p:ph type="title"/>
          </p:nvPr>
        </p:nvSpPr>
        <p:spPr/>
        <p:txBody>
          <a:bodyPr/>
          <a:lstStyle/>
          <a:p>
            <a:r>
              <a:rPr lang="en-US" dirty="0"/>
              <a:t>Relationship with temperature</a:t>
            </a:r>
          </a:p>
        </p:txBody>
      </p:sp>
      <p:pic>
        <p:nvPicPr>
          <p:cNvPr id="4" name="Picture 3" descr="A picture containing text, map&#13;&#10;&#13;&#10;Description automatically generated">
            <a:extLst>
              <a:ext uri="{FF2B5EF4-FFF2-40B4-BE49-F238E27FC236}">
                <a16:creationId xmlns:a16="http://schemas.microsoft.com/office/drawing/2014/main" id="{D709C6F4-5DBD-5245-9BB3-E3B99789A0AC}"/>
              </a:ext>
            </a:extLst>
          </p:cNvPr>
          <p:cNvPicPr>
            <a:picLocks noChangeAspect="1"/>
          </p:cNvPicPr>
          <p:nvPr/>
        </p:nvPicPr>
        <p:blipFill rotWithShape="1">
          <a:blip r:embed="rId3"/>
          <a:srcRect l="6060" t="6126" r="7988" b="6126"/>
          <a:stretch/>
        </p:blipFill>
        <p:spPr>
          <a:xfrm>
            <a:off x="1075068" y="1470453"/>
            <a:ext cx="5047318" cy="5152770"/>
          </a:xfrm>
          <a:prstGeom prst="rect">
            <a:avLst/>
          </a:prstGeom>
        </p:spPr>
      </p:pic>
      <p:pic>
        <p:nvPicPr>
          <p:cNvPr id="6" name="Picture 5" descr="A close up of a map&#13;&#10;&#13;&#10;Description automatically generated">
            <a:extLst>
              <a:ext uri="{FF2B5EF4-FFF2-40B4-BE49-F238E27FC236}">
                <a16:creationId xmlns:a16="http://schemas.microsoft.com/office/drawing/2014/main" id="{F8F9DD08-2C63-2F4D-A991-53C1D099D254}"/>
              </a:ext>
            </a:extLst>
          </p:cNvPr>
          <p:cNvPicPr>
            <a:picLocks noChangeAspect="1"/>
          </p:cNvPicPr>
          <p:nvPr/>
        </p:nvPicPr>
        <p:blipFill rotWithShape="1">
          <a:blip r:embed="rId4"/>
          <a:srcRect l="6060" t="6126" r="7988" b="6126"/>
          <a:stretch/>
        </p:blipFill>
        <p:spPr>
          <a:xfrm>
            <a:off x="6209637" y="1470453"/>
            <a:ext cx="5047318" cy="5152770"/>
          </a:xfrm>
          <a:prstGeom prst="rect">
            <a:avLst/>
          </a:prstGeom>
        </p:spPr>
      </p:pic>
    </p:spTree>
    <p:extLst>
      <p:ext uri="{BB962C8B-B14F-4D97-AF65-F5344CB8AC3E}">
        <p14:creationId xmlns:p14="http://schemas.microsoft.com/office/powerpoint/2010/main" val="47140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87EE6-F912-E34C-B80A-F6F2A69DC3C8}"/>
              </a:ext>
            </a:extLst>
          </p:cNvPr>
          <p:cNvSpPr>
            <a:spLocks noGrp="1"/>
          </p:cNvSpPr>
          <p:nvPr>
            <p:ph idx="1"/>
          </p:nvPr>
        </p:nvSpPr>
        <p:spPr>
          <a:xfrm>
            <a:off x="2603721" y="6157521"/>
            <a:ext cx="7729884" cy="602716"/>
          </a:xfrm>
        </p:spPr>
        <p:txBody>
          <a:bodyPr>
            <a:normAutofit/>
          </a:bodyPr>
          <a:lstStyle/>
          <a:p>
            <a:pPr marL="0" indent="0">
              <a:buNone/>
            </a:pPr>
            <a:r>
              <a:rPr lang="en-US" sz="2400" dirty="0"/>
              <a:t>Train: 9 years 2009 – 2017		Test: 1 year 2018</a:t>
            </a:r>
          </a:p>
        </p:txBody>
      </p:sp>
      <p:pic>
        <p:nvPicPr>
          <p:cNvPr id="7" name="Picture 6" descr="A close up of a map&#10;&#10;Description automatically generated">
            <a:extLst>
              <a:ext uri="{FF2B5EF4-FFF2-40B4-BE49-F238E27FC236}">
                <a16:creationId xmlns:a16="http://schemas.microsoft.com/office/drawing/2014/main" id="{3B0AECF2-39D5-FC49-B9AD-FD8313B47906}"/>
              </a:ext>
            </a:extLst>
          </p:cNvPr>
          <p:cNvPicPr>
            <a:picLocks noChangeAspect="1"/>
          </p:cNvPicPr>
          <p:nvPr/>
        </p:nvPicPr>
        <p:blipFill rotWithShape="1">
          <a:blip r:embed="rId3"/>
          <a:srcRect l="10691" t="8469" r="8296" b="4865"/>
          <a:stretch/>
        </p:blipFill>
        <p:spPr>
          <a:xfrm>
            <a:off x="2507182" y="796437"/>
            <a:ext cx="7289291" cy="5361084"/>
          </a:xfrm>
          <a:prstGeom prst="rect">
            <a:avLst/>
          </a:prstGeom>
        </p:spPr>
      </p:pic>
      <p:sp>
        <p:nvSpPr>
          <p:cNvPr id="10" name="Title 1">
            <a:extLst>
              <a:ext uri="{FF2B5EF4-FFF2-40B4-BE49-F238E27FC236}">
                <a16:creationId xmlns:a16="http://schemas.microsoft.com/office/drawing/2014/main" id="{01FCBCED-1480-E248-B11E-B4DA9852E5E0}"/>
              </a:ext>
            </a:extLst>
          </p:cNvPr>
          <p:cNvSpPr txBox="1">
            <a:spLocks/>
          </p:cNvSpPr>
          <p:nvPr/>
        </p:nvSpPr>
        <p:spPr>
          <a:xfrm>
            <a:off x="1186250" y="165501"/>
            <a:ext cx="9383890"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n-US"/>
              <a:t>Target = electricity demand by region and total</a:t>
            </a:r>
            <a:endParaRPr lang="en-US" dirty="0"/>
          </a:p>
        </p:txBody>
      </p:sp>
    </p:spTree>
    <p:extLst>
      <p:ext uri="{BB962C8B-B14F-4D97-AF65-F5344CB8AC3E}">
        <p14:creationId xmlns:p14="http://schemas.microsoft.com/office/powerpoint/2010/main" val="3128311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A9C24-6B81-DC46-A6EB-5227415A28E2}"/>
              </a:ext>
            </a:extLst>
          </p:cNvPr>
          <p:cNvSpPr>
            <a:spLocks noGrp="1"/>
          </p:cNvSpPr>
          <p:nvPr>
            <p:ph type="title"/>
          </p:nvPr>
        </p:nvSpPr>
        <p:spPr/>
        <p:txBody>
          <a:bodyPr/>
          <a:lstStyle/>
          <a:p>
            <a:pPr marL="457200" lvl="1" indent="0">
              <a:buNone/>
            </a:pPr>
            <a:r>
              <a:rPr lang="en-US" sz="3600" dirty="0">
                <a:solidFill>
                  <a:schemeClr val="tx1"/>
                </a:solidFill>
              </a:rPr>
              <a:t>Date-time dependent features</a:t>
            </a:r>
          </a:p>
        </p:txBody>
      </p:sp>
      <p:sp>
        <p:nvSpPr>
          <p:cNvPr id="3" name="Content Placeholder 2">
            <a:extLst>
              <a:ext uri="{FF2B5EF4-FFF2-40B4-BE49-F238E27FC236}">
                <a16:creationId xmlns:a16="http://schemas.microsoft.com/office/drawing/2014/main" id="{E0BC0EA6-3F6C-2645-9F98-CBE932E425FF}"/>
              </a:ext>
            </a:extLst>
          </p:cNvPr>
          <p:cNvSpPr>
            <a:spLocks noGrp="1"/>
          </p:cNvSpPr>
          <p:nvPr>
            <p:ph idx="1"/>
          </p:nvPr>
        </p:nvSpPr>
        <p:spPr>
          <a:xfrm>
            <a:off x="1178010" y="1662859"/>
            <a:ext cx="9955428" cy="4330164"/>
          </a:xfrm>
        </p:spPr>
        <p:txBody>
          <a:bodyPr>
            <a:normAutofit/>
          </a:bodyPr>
          <a:lstStyle/>
          <a:p>
            <a:pPr lvl="2"/>
            <a:r>
              <a:rPr lang="en-US" sz="3200" dirty="0"/>
              <a:t>Time of day (half-hourly intervals)</a:t>
            </a:r>
          </a:p>
          <a:p>
            <a:pPr lvl="2"/>
            <a:r>
              <a:rPr lang="en-US" sz="3200" dirty="0"/>
              <a:t>Workday/Holiday (weekends + public holidays)</a:t>
            </a:r>
          </a:p>
          <a:p>
            <a:pPr lvl="2"/>
            <a:r>
              <a:rPr lang="en-US" sz="3200" dirty="0"/>
              <a:t>Season (Summer/Winter/Shoulder)</a:t>
            </a:r>
          </a:p>
          <a:p>
            <a:pPr lvl="2"/>
            <a:r>
              <a:rPr lang="en-US" sz="3200" dirty="0"/>
              <a:t>Year</a:t>
            </a:r>
          </a:p>
        </p:txBody>
      </p:sp>
    </p:spTree>
    <p:extLst>
      <p:ext uri="{BB962C8B-B14F-4D97-AF65-F5344CB8AC3E}">
        <p14:creationId xmlns:p14="http://schemas.microsoft.com/office/powerpoint/2010/main" val="71992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A7AF368-E99F-FE4D-A104-D278F2B96B89}"/>
              </a:ext>
            </a:extLst>
          </p:cNvPr>
          <p:cNvSpPr/>
          <p:nvPr/>
        </p:nvSpPr>
        <p:spPr>
          <a:xfrm>
            <a:off x="1007388" y="0"/>
            <a:ext cx="6610581"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0E65F-7E61-D247-A49F-84E58F6F9DD5}"/>
              </a:ext>
            </a:extLst>
          </p:cNvPr>
          <p:cNvSpPr>
            <a:spLocks noGrp="1"/>
          </p:cNvSpPr>
          <p:nvPr>
            <p:ph type="title"/>
          </p:nvPr>
        </p:nvSpPr>
        <p:spPr>
          <a:xfrm>
            <a:off x="2716851" y="435577"/>
            <a:ext cx="7958331" cy="1077229"/>
          </a:xfrm>
        </p:spPr>
        <p:txBody>
          <a:bodyPr/>
          <a:lstStyle/>
          <a:p>
            <a:r>
              <a:rPr lang="en-US" dirty="0"/>
              <a:t>Weather </a:t>
            </a:r>
            <a:br>
              <a:rPr lang="en-US" dirty="0"/>
            </a:br>
            <a:r>
              <a:rPr lang="en-US" dirty="0"/>
              <a:t>Stations</a:t>
            </a:r>
          </a:p>
        </p:txBody>
      </p:sp>
      <p:pic>
        <p:nvPicPr>
          <p:cNvPr id="5" name="Content Placeholder 4">
            <a:extLst>
              <a:ext uri="{FF2B5EF4-FFF2-40B4-BE49-F238E27FC236}">
                <a16:creationId xmlns:a16="http://schemas.microsoft.com/office/drawing/2014/main" id="{5EFE70A9-C490-9848-A0EC-379823A5D57A}"/>
              </a:ext>
            </a:extLst>
          </p:cNvPr>
          <p:cNvPicPr>
            <a:picLocks noGrp="1" noChangeAspect="1"/>
          </p:cNvPicPr>
          <p:nvPr>
            <p:ph idx="1"/>
          </p:nvPr>
        </p:nvPicPr>
        <p:blipFill rotWithShape="1">
          <a:blip r:embed="rId3">
            <a:extLst>
              <a:ext uri="{96DAC541-7B7A-43D3-8B79-37D633B846F1}">
                <asvg:svgBlip xmlns:asvg="http://schemas.microsoft.com/office/drawing/2016/SVG/main" r:embed="rId4"/>
              </a:ext>
            </a:extLst>
          </a:blip>
          <a:srcRect l="35821" t="11092" r="7675" b="27747"/>
          <a:stretch/>
        </p:blipFill>
        <p:spPr>
          <a:xfrm>
            <a:off x="1007388" y="0"/>
            <a:ext cx="5362415" cy="7089178"/>
          </a:xfrm>
        </p:spPr>
      </p:pic>
      <p:grpSp>
        <p:nvGrpSpPr>
          <p:cNvPr id="8" name="Group 7">
            <a:extLst>
              <a:ext uri="{FF2B5EF4-FFF2-40B4-BE49-F238E27FC236}">
                <a16:creationId xmlns:a16="http://schemas.microsoft.com/office/drawing/2014/main" id="{5D0AA665-F143-9843-BE0C-8003AA29156D}"/>
              </a:ext>
            </a:extLst>
          </p:cNvPr>
          <p:cNvGrpSpPr/>
          <p:nvPr/>
        </p:nvGrpSpPr>
        <p:grpSpPr>
          <a:xfrm>
            <a:off x="4924585" y="4442481"/>
            <a:ext cx="1906294" cy="369332"/>
            <a:chOff x="7222210" y="3533615"/>
            <a:chExt cx="1906294" cy="369332"/>
          </a:xfrm>
        </p:grpSpPr>
        <p:sp>
          <p:nvSpPr>
            <p:cNvPr id="6" name="Oval 5">
              <a:extLst>
                <a:ext uri="{FF2B5EF4-FFF2-40B4-BE49-F238E27FC236}">
                  <a16:creationId xmlns:a16="http://schemas.microsoft.com/office/drawing/2014/main" id="{753F8A16-5ED5-D849-BFE6-369652883894}"/>
                </a:ext>
              </a:extLst>
            </p:cNvPr>
            <p:cNvSpPr/>
            <p:nvPr/>
          </p:nvSpPr>
          <p:spPr>
            <a:xfrm>
              <a:off x="7222210" y="3626603"/>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F030A26-69D2-FA42-9826-5B0894AE4712}"/>
                </a:ext>
              </a:extLst>
            </p:cNvPr>
            <p:cNvSpPr txBox="1"/>
            <p:nvPr/>
          </p:nvSpPr>
          <p:spPr>
            <a:xfrm>
              <a:off x="7392694" y="3533615"/>
              <a:ext cx="1735810" cy="369332"/>
            </a:xfrm>
            <a:prstGeom prst="rect">
              <a:avLst/>
            </a:prstGeom>
            <a:noFill/>
          </p:spPr>
          <p:txBody>
            <a:bodyPr wrap="square" rtlCol="0">
              <a:spAutoFit/>
            </a:bodyPr>
            <a:lstStyle/>
            <a:p>
              <a:r>
                <a:rPr lang="en-US" dirty="0">
                  <a:solidFill>
                    <a:srgbClr val="0070C0"/>
                  </a:solidFill>
                </a:rPr>
                <a:t>Canberra</a:t>
              </a:r>
            </a:p>
          </p:txBody>
        </p:sp>
      </p:grpSp>
      <p:grpSp>
        <p:nvGrpSpPr>
          <p:cNvPr id="9" name="Group 8">
            <a:extLst>
              <a:ext uri="{FF2B5EF4-FFF2-40B4-BE49-F238E27FC236}">
                <a16:creationId xmlns:a16="http://schemas.microsoft.com/office/drawing/2014/main" id="{00CC181B-D338-0D4C-9459-660A65F9D3B4}"/>
              </a:ext>
            </a:extLst>
          </p:cNvPr>
          <p:cNvGrpSpPr/>
          <p:nvPr/>
        </p:nvGrpSpPr>
        <p:grpSpPr>
          <a:xfrm>
            <a:off x="5416656" y="3962919"/>
            <a:ext cx="1906294" cy="369332"/>
            <a:chOff x="7222210" y="3533615"/>
            <a:chExt cx="1906294" cy="369332"/>
          </a:xfrm>
        </p:grpSpPr>
        <p:sp>
          <p:nvSpPr>
            <p:cNvPr id="10" name="Oval 9">
              <a:extLst>
                <a:ext uri="{FF2B5EF4-FFF2-40B4-BE49-F238E27FC236}">
                  <a16:creationId xmlns:a16="http://schemas.microsoft.com/office/drawing/2014/main" id="{C83857B6-E4FE-9042-98B3-14E506403315}"/>
                </a:ext>
              </a:extLst>
            </p:cNvPr>
            <p:cNvSpPr/>
            <p:nvPr/>
          </p:nvSpPr>
          <p:spPr>
            <a:xfrm>
              <a:off x="7222210" y="3626603"/>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2E43BE5-AC90-344B-BE32-7C8CE0E89E48}"/>
                </a:ext>
              </a:extLst>
            </p:cNvPr>
            <p:cNvSpPr txBox="1"/>
            <p:nvPr/>
          </p:nvSpPr>
          <p:spPr>
            <a:xfrm>
              <a:off x="7392694" y="3533615"/>
              <a:ext cx="1735810" cy="369332"/>
            </a:xfrm>
            <a:prstGeom prst="rect">
              <a:avLst/>
            </a:prstGeom>
            <a:noFill/>
          </p:spPr>
          <p:txBody>
            <a:bodyPr wrap="square" rtlCol="0">
              <a:spAutoFit/>
            </a:bodyPr>
            <a:lstStyle/>
            <a:p>
              <a:r>
                <a:rPr lang="en-US" dirty="0">
                  <a:solidFill>
                    <a:srgbClr val="0070C0"/>
                  </a:solidFill>
                </a:rPr>
                <a:t>Sydney</a:t>
              </a:r>
            </a:p>
          </p:txBody>
        </p:sp>
      </p:grpSp>
      <p:grpSp>
        <p:nvGrpSpPr>
          <p:cNvPr id="13" name="Group 12">
            <a:extLst>
              <a:ext uri="{FF2B5EF4-FFF2-40B4-BE49-F238E27FC236}">
                <a16:creationId xmlns:a16="http://schemas.microsoft.com/office/drawing/2014/main" id="{D890A531-36A0-DC4E-880F-6C262EBB52AD}"/>
              </a:ext>
            </a:extLst>
          </p:cNvPr>
          <p:cNvGrpSpPr/>
          <p:nvPr/>
        </p:nvGrpSpPr>
        <p:grpSpPr>
          <a:xfrm>
            <a:off x="5802020" y="2594536"/>
            <a:ext cx="1906294" cy="369332"/>
            <a:chOff x="7222210" y="3533615"/>
            <a:chExt cx="1906294" cy="369332"/>
          </a:xfrm>
        </p:grpSpPr>
        <p:sp>
          <p:nvSpPr>
            <p:cNvPr id="14" name="Oval 13">
              <a:extLst>
                <a:ext uri="{FF2B5EF4-FFF2-40B4-BE49-F238E27FC236}">
                  <a16:creationId xmlns:a16="http://schemas.microsoft.com/office/drawing/2014/main" id="{D3486FF4-48D0-7B43-8679-BE2E97EF5F01}"/>
                </a:ext>
              </a:extLst>
            </p:cNvPr>
            <p:cNvSpPr/>
            <p:nvPr/>
          </p:nvSpPr>
          <p:spPr>
            <a:xfrm>
              <a:off x="7222210" y="3626603"/>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366FC1F-5E49-BE41-BC86-FDFEF09B4406}"/>
                </a:ext>
              </a:extLst>
            </p:cNvPr>
            <p:cNvSpPr txBox="1"/>
            <p:nvPr/>
          </p:nvSpPr>
          <p:spPr>
            <a:xfrm>
              <a:off x="7392694" y="3533615"/>
              <a:ext cx="1735810" cy="369332"/>
            </a:xfrm>
            <a:prstGeom prst="rect">
              <a:avLst/>
            </a:prstGeom>
            <a:noFill/>
          </p:spPr>
          <p:txBody>
            <a:bodyPr wrap="square" rtlCol="0">
              <a:spAutoFit/>
            </a:bodyPr>
            <a:lstStyle/>
            <a:p>
              <a:r>
                <a:rPr lang="en-US" dirty="0">
                  <a:solidFill>
                    <a:srgbClr val="0070C0"/>
                  </a:solidFill>
                </a:rPr>
                <a:t>Gold Coast</a:t>
              </a:r>
            </a:p>
          </p:txBody>
        </p:sp>
      </p:grpSp>
      <p:grpSp>
        <p:nvGrpSpPr>
          <p:cNvPr id="16" name="Group 15">
            <a:extLst>
              <a:ext uri="{FF2B5EF4-FFF2-40B4-BE49-F238E27FC236}">
                <a16:creationId xmlns:a16="http://schemas.microsoft.com/office/drawing/2014/main" id="{58190A69-D967-4B42-9B70-515AC3FD5F8C}"/>
              </a:ext>
            </a:extLst>
          </p:cNvPr>
          <p:cNvGrpSpPr/>
          <p:nvPr/>
        </p:nvGrpSpPr>
        <p:grpSpPr>
          <a:xfrm>
            <a:off x="5460642" y="3740378"/>
            <a:ext cx="1906294" cy="369332"/>
            <a:chOff x="7222210" y="3533615"/>
            <a:chExt cx="1906294" cy="369332"/>
          </a:xfrm>
        </p:grpSpPr>
        <p:sp>
          <p:nvSpPr>
            <p:cNvPr id="17" name="Oval 16">
              <a:extLst>
                <a:ext uri="{FF2B5EF4-FFF2-40B4-BE49-F238E27FC236}">
                  <a16:creationId xmlns:a16="http://schemas.microsoft.com/office/drawing/2014/main" id="{F2413EB3-4142-4C42-A97F-16947BD2980B}"/>
                </a:ext>
              </a:extLst>
            </p:cNvPr>
            <p:cNvSpPr/>
            <p:nvPr/>
          </p:nvSpPr>
          <p:spPr>
            <a:xfrm>
              <a:off x="7222210" y="3626603"/>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4CE7DAF-BC34-734C-BD4E-7E22D1E668F1}"/>
                </a:ext>
              </a:extLst>
            </p:cNvPr>
            <p:cNvSpPr txBox="1"/>
            <p:nvPr/>
          </p:nvSpPr>
          <p:spPr>
            <a:xfrm>
              <a:off x="7392694" y="3533615"/>
              <a:ext cx="1735810" cy="369332"/>
            </a:xfrm>
            <a:prstGeom prst="rect">
              <a:avLst/>
            </a:prstGeom>
            <a:noFill/>
          </p:spPr>
          <p:txBody>
            <a:bodyPr wrap="square" rtlCol="0">
              <a:spAutoFit/>
            </a:bodyPr>
            <a:lstStyle/>
            <a:p>
              <a:r>
                <a:rPr lang="en-US" dirty="0">
                  <a:solidFill>
                    <a:srgbClr val="0070C0"/>
                  </a:solidFill>
                </a:rPr>
                <a:t>Newcastle</a:t>
              </a:r>
            </a:p>
          </p:txBody>
        </p:sp>
      </p:grpSp>
      <p:grpSp>
        <p:nvGrpSpPr>
          <p:cNvPr id="19" name="Group 18">
            <a:extLst>
              <a:ext uri="{FF2B5EF4-FFF2-40B4-BE49-F238E27FC236}">
                <a16:creationId xmlns:a16="http://schemas.microsoft.com/office/drawing/2014/main" id="{9D946B1A-7A19-5F47-95CA-1AD04E169C16}"/>
              </a:ext>
            </a:extLst>
          </p:cNvPr>
          <p:cNvGrpSpPr/>
          <p:nvPr/>
        </p:nvGrpSpPr>
        <p:grpSpPr>
          <a:xfrm>
            <a:off x="5290160" y="4194509"/>
            <a:ext cx="1906294" cy="369332"/>
            <a:chOff x="7222210" y="3533615"/>
            <a:chExt cx="1906294" cy="369332"/>
          </a:xfrm>
        </p:grpSpPr>
        <p:sp>
          <p:nvSpPr>
            <p:cNvPr id="20" name="Oval 19">
              <a:extLst>
                <a:ext uri="{FF2B5EF4-FFF2-40B4-BE49-F238E27FC236}">
                  <a16:creationId xmlns:a16="http://schemas.microsoft.com/office/drawing/2014/main" id="{CE71B7A8-200F-AE43-8537-505B53D16203}"/>
                </a:ext>
              </a:extLst>
            </p:cNvPr>
            <p:cNvSpPr/>
            <p:nvPr/>
          </p:nvSpPr>
          <p:spPr>
            <a:xfrm>
              <a:off x="7222210" y="3626603"/>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A055300-0D06-BF43-8579-DA5B6D1F1B01}"/>
                </a:ext>
              </a:extLst>
            </p:cNvPr>
            <p:cNvSpPr txBox="1"/>
            <p:nvPr/>
          </p:nvSpPr>
          <p:spPr>
            <a:xfrm>
              <a:off x="7392694" y="3533615"/>
              <a:ext cx="1735810" cy="369332"/>
            </a:xfrm>
            <a:prstGeom prst="rect">
              <a:avLst/>
            </a:prstGeom>
            <a:noFill/>
          </p:spPr>
          <p:txBody>
            <a:bodyPr wrap="square" rtlCol="0">
              <a:spAutoFit/>
            </a:bodyPr>
            <a:lstStyle/>
            <a:p>
              <a:r>
                <a:rPr lang="en-US" dirty="0">
                  <a:solidFill>
                    <a:srgbClr val="0070C0"/>
                  </a:solidFill>
                </a:rPr>
                <a:t>Wollongong</a:t>
              </a:r>
            </a:p>
          </p:txBody>
        </p:sp>
      </p:grpSp>
      <p:sp>
        <p:nvSpPr>
          <p:cNvPr id="23" name="Oval 22">
            <a:extLst>
              <a:ext uri="{FF2B5EF4-FFF2-40B4-BE49-F238E27FC236}">
                <a16:creationId xmlns:a16="http://schemas.microsoft.com/office/drawing/2014/main" id="{042853D6-F1AA-1B4D-A060-E1A6B9D20084}"/>
              </a:ext>
            </a:extLst>
          </p:cNvPr>
          <p:cNvSpPr/>
          <p:nvPr/>
        </p:nvSpPr>
        <p:spPr>
          <a:xfrm>
            <a:off x="5018088" y="3779563"/>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D2A498E-C19C-2C4A-AB75-CE6E51802421}"/>
              </a:ext>
            </a:extLst>
          </p:cNvPr>
          <p:cNvSpPr txBox="1"/>
          <p:nvPr/>
        </p:nvSpPr>
        <p:spPr>
          <a:xfrm>
            <a:off x="4161921" y="3686575"/>
            <a:ext cx="856168" cy="369332"/>
          </a:xfrm>
          <a:prstGeom prst="rect">
            <a:avLst/>
          </a:prstGeom>
          <a:noFill/>
        </p:spPr>
        <p:txBody>
          <a:bodyPr wrap="square" rtlCol="0">
            <a:spAutoFit/>
          </a:bodyPr>
          <a:lstStyle/>
          <a:p>
            <a:r>
              <a:rPr lang="en-US" dirty="0">
                <a:solidFill>
                  <a:srgbClr val="0070C0"/>
                </a:solidFill>
              </a:rPr>
              <a:t>Dubbo</a:t>
            </a:r>
          </a:p>
        </p:txBody>
      </p:sp>
      <p:grpSp>
        <p:nvGrpSpPr>
          <p:cNvPr id="25" name="Group 24">
            <a:extLst>
              <a:ext uri="{FF2B5EF4-FFF2-40B4-BE49-F238E27FC236}">
                <a16:creationId xmlns:a16="http://schemas.microsoft.com/office/drawing/2014/main" id="{ED93CEFE-ADFF-A84A-A192-7F3F06DE220A}"/>
              </a:ext>
            </a:extLst>
          </p:cNvPr>
          <p:cNvGrpSpPr/>
          <p:nvPr/>
        </p:nvGrpSpPr>
        <p:grpSpPr>
          <a:xfrm>
            <a:off x="5667397" y="2977490"/>
            <a:ext cx="1906294" cy="369332"/>
            <a:chOff x="7222210" y="3533615"/>
            <a:chExt cx="1906294" cy="369332"/>
          </a:xfrm>
        </p:grpSpPr>
        <p:sp>
          <p:nvSpPr>
            <p:cNvPr id="26" name="Oval 25">
              <a:extLst>
                <a:ext uri="{FF2B5EF4-FFF2-40B4-BE49-F238E27FC236}">
                  <a16:creationId xmlns:a16="http://schemas.microsoft.com/office/drawing/2014/main" id="{F9EC70DB-B4EF-E649-9359-38F9EDECB2EA}"/>
                </a:ext>
              </a:extLst>
            </p:cNvPr>
            <p:cNvSpPr/>
            <p:nvPr/>
          </p:nvSpPr>
          <p:spPr>
            <a:xfrm>
              <a:off x="7222210" y="3626603"/>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5B7F5A3-DA6D-ED4B-A95A-D9CF057F648E}"/>
                </a:ext>
              </a:extLst>
            </p:cNvPr>
            <p:cNvSpPr txBox="1"/>
            <p:nvPr/>
          </p:nvSpPr>
          <p:spPr>
            <a:xfrm>
              <a:off x="7392694" y="3533615"/>
              <a:ext cx="1735810" cy="369332"/>
            </a:xfrm>
            <a:prstGeom prst="rect">
              <a:avLst/>
            </a:prstGeom>
            <a:noFill/>
          </p:spPr>
          <p:txBody>
            <a:bodyPr wrap="square" rtlCol="0">
              <a:spAutoFit/>
            </a:bodyPr>
            <a:lstStyle/>
            <a:p>
              <a:r>
                <a:rPr lang="en-US" dirty="0">
                  <a:solidFill>
                    <a:srgbClr val="0070C0"/>
                  </a:solidFill>
                </a:rPr>
                <a:t>Grafton</a:t>
              </a:r>
            </a:p>
          </p:txBody>
        </p:sp>
      </p:grpSp>
      <p:grpSp>
        <p:nvGrpSpPr>
          <p:cNvPr id="28" name="Group 27">
            <a:extLst>
              <a:ext uri="{FF2B5EF4-FFF2-40B4-BE49-F238E27FC236}">
                <a16:creationId xmlns:a16="http://schemas.microsoft.com/office/drawing/2014/main" id="{53159B02-A4A1-F946-8F14-5D714D457849}"/>
              </a:ext>
            </a:extLst>
          </p:cNvPr>
          <p:cNvGrpSpPr/>
          <p:nvPr/>
        </p:nvGrpSpPr>
        <p:grpSpPr>
          <a:xfrm>
            <a:off x="5375401" y="3174268"/>
            <a:ext cx="1906294" cy="369332"/>
            <a:chOff x="7222210" y="3533615"/>
            <a:chExt cx="1906294" cy="369332"/>
          </a:xfrm>
        </p:grpSpPr>
        <p:sp>
          <p:nvSpPr>
            <p:cNvPr id="29" name="Oval 28">
              <a:extLst>
                <a:ext uri="{FF2B5EF4-FFF2-40B4-BE49-F238E27FC236}">
                  <a16:creationId xmlns:a16="http://schemas.microsoft.com/office/drawing/2014/main" id="{EB48F847-25C5-0042-818D-C73FD2FC50EE}"/>
                </a:ext>
              </a:extLst>
            </p:cNvPr>
            <p:cNvSpPr/>
            <p:nvPr/>
          </p:nvSpPr>
          <p:spPr>
            <a:xfrm>
              <a:off x="7222210" y="3626603"/>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C99C2A9-70F0-B344-9F88-C2AE1350116D}"/>
                </a:ext>
              </a:extLst>
            </p:cNvPr>
            <p:cNvSpPr txBox="1"/>
            <p:nvPr/>
          </p:nvSpPr>
          <p:spPr>
            <a:xfrm>
              <a:off x="7392694" y="3533615"/>
              <a:ext cx="1735810" cy="369332"/>
            </a:xfrm>
            <a:prstGeom prst="rect">
              <a:avLst/>
            </a:prstGeom>
            <a:noFill/>
          </p:spPr>
          <p:txBody>
            <a:bodyPr wrap="square" rtlCol="0">
              <a:spAutoFit/>
            </a:bodyPr>
            <a:lstStyle/>
            <a:p>
              <a:r>
                <a:rPr lang="en-US" dirty="0" err="1">
                  <a:solidFill>
                    <a:srgbClr val="0070C0"/>
                  </a:solidFill>
                </a:rPr>
                <a:t>Armidale</a:t>
              </a:r>
              <a:endParaRPr lang="en-US" dirty="0">
                <a:solidFill>
                  <a:srgbClr val="0070C0"/>
                </a:solidFill>
              </a:endParaRPr>
            </a:p>
          </p:txBody>
        </p:sp>
      </p:grpSp>
      <p:grpSp>
        <p:nvGrpSpPr>
          <p:cNvPr id="32" name="Group 31">
            <a:extLst>
              <a:ext uri="{FF2B5EF4-FFF2-40B4-BE49-F238E27FC236}">
                <a16:creationId xmlns:a16="http://schemas.microsoft.com/office/drawing/2014/main" id="{F6A6213C-5032-C94F-A739-E7EE5F2632D9}"/>
              </a:ext>
            </a:extLst>
          </p:cNvPr>
          <p:cNvGrpSpPr/>
          <p:nvPr/>
        </p:nvGrpSpPr>
        <p:grpSpPr>
          <a:xfrm>
            <a:off x="5662565" y="1970084"/>
            <a:ext cx="1906294" cy="369332"/>
            <a:chOff x="7222210" y="3533615"/>
            <a:chExt cx="1906294" cy="369332"/>
          </a:xfrm>
        </p:grpSpPr>
        <p:sp>
          <p:nvSpPr>
            <p:cNvPr id="33" name="Oval 32">
              <a:extLst>
                <a:ext uri="{FF2B5EF4-FFF2-40B4-BE49-F238E27FC236}">
                  <a16:creationId xmlns:a16="http://schemas.microsoft.com/office/drawing/2014/main" id="{C148E45E-8648-A444-B1B5-39F170EB2FFF}"/>
                </a:ext>
              </a:extLst>
            </p:cNvPr>
            <p:cNvSpPr/>
            <p:nvPr/>
          </p:nvSpPr>
          <p:spPr>
            <a:xfrm>
              <a:off x="7222210" y="3626603"/>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BEEB7D1-885E-D649-9377-2C78F14C6989}"/>
                </a:ext>
              </a:extLst>
            </p:cNvPr>
            <p:cNvSpPr txBox="1"/>
            <p:nvPr/>
          </p:nvSpPr>
          <p:spPr>
            <a:xfrm>
              <a:off x="7392694" y="3533615"/>
              <a:ext cx="1735810" cy="369332"/>
            </a:xfrm>
            <a:prstGeom prst="rect">
              <a:avLst/>
            </a:prstGeom>
            <a:noFill/>
          </p:spPr>
          <p:txBody>
            <a:bodyPr wrap="square" rtlCol="0">
              <a:spAutoFit/>
            </a:bodyPr>
            <a:lstStyle/>
            <a:p>
              <a:r>
                <a:rPr lang="en-US" dirty="0">
                  <a:solidFill>
                    <a:srgbClr val="0070C0"/>
                  </a:solidFill>
                </a:rPr>
                <a:t>Bundaberg</a:t>
              </a:r>
            </a:p>
          </p:txBody>
        </p:sp>
      </p:grpSp>
      <p:grpSp>
        <p:nvGrpSpPr>
          <p:cNvPr id="35" name="Group 34">
            <a:extLst>
              <a:ext uri="{FF2B5EF4-FFF2-40B4-BE49-F238E27FC236}">
                <a16:creationId xmlns:a16="http://schemas.microsoft.com/office/drawing/2014/main" id="{2B7BD7B4-DC96-8D4B-8E0B-A983BDC0B33C}"/>
              </a:ext>
            </a:extLst>
          </p:cNvPr>
          <p:cNvGrpSpPr/>
          <p:nvPr/>
        </p:nvGrpSpPr>
        <p:grpSpPr>
          <a:xfrm>
            <a:off x="5189420" y="1546297"/>
            <a:ext cx="1906294" cy="369332"/>
            <a:chOff x="7222210" y="3533615"/>
            <a:chExt cx="1906294" cy="369332"/>
          </a:xfrm>
        </p:grpSpPr>
        <p:sp>
          <p:nvSpPr>
            <p:cNvPr id="36" name="Oval 35">
              <a:extLst>
                <a:ext uri="{FF2B5EF4-FFF2-40B4-BE49-F238E27FC236}">
                  <a16:creationId xmlns:a16="http://schemas.microsoft.com/office/drawing/2014/main" id="{8C80352F-D246-8E46-93AB-57996B0AA8AD}"/>
                </a:ext>
              </a:extLst>
            </p:cNvPr>
            <p:cNvSpPr/>
            <p:nvPr/>
          </p:nvSpPr>
          <p:spPr>
            <a:xfrm>
              <a:off x="7222210" y="3626603"/>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4CC6F0A6-A513-014A-938D-CAA0EFA431D9}"/>
                </a:ext>
              </a:extLst>
            </p:cNvPr>
            <p:cNvSpPr txBox="1"/>
            <p:nvPr/>
          </p:nvSpPr>
          <p:spPr>
            <a:xfrm>
              <a:off x="7392694" y="3533615"/>
              <a:ext cx="1735810" cy="369332"/>
            </a:xfrm>
            <a:prstGeom prst="rect">
              <a:avLst/>
            </a:prstGeom>
            <a:noFill/>
          </p:spPr>
          <p:txBody>
            <a:bodyPr wrap="square" rtlCol="0">
              <a:spAutoFit/>
            </a:bodyPr>
            <a:lstStyle/>
            <a:p>
              <a:r>
                <a:rPr lang="en-US" dirty="0">
                  <a:solidFill>
                    <a:srgbClr val="0070C0"/>
                  </a:solidFill>
                </a:rPr>
                <a:t>Rockhampton</a:t>
              </a:r>
            </a:p>
          </p:txBody>
        </p:sp>
      </p:grpSp>
      <p:sp>
        <p:nvSpPr>
          <p:cNvPr id="39" name="Oval 38">
            <a:extLst>
              <a:ext uri="{FF2B5EF4-FFF2-40B4-BE49-F238E27FC236}">
                <a16:creationId xmlns:a16="http://schemas.microsoft.com/office/drawing/2014/main" id="{7E991853-FFCD-5646-99EC-1F4A0CDCDCB9}"/>
              </a:ext>
            </a:extLst>
          </p:cNvPr>
          <p:cNvSpPr/>
          <p:nvPr/>
        </p:nvSpPr>
        <p:spPr>
          <a:xfrm>
            <a:off x="3404533" y="3731485"/>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A2D8CB38-8956-8743-92D0-183AFC062725}"/>
              </a:ext>
            </a:extLst>
          </p:cNvPr>
          <p:cNvSpPr txBox="1"/>
          <p:nvPr/>
        </p:nvSpPr>
        <p:spPr>
          <a:xfrm>
            <a:off x="3094568" y="3390297"/>
            <a:ext cx="1735810" cy="369332"/>
          </a:xfrm>
          <a:prstGeom prst="rect">
            <a:avLst/>
          </a:prstGeom>
          <a:noFill/>
        </p:spPr>
        <p:txBody>
          <a:bodyPr wrap="square" rtlCol="0">
            <a:spAutoFit/>
          </a:bodyPr>
          <a:lstStyle/>
          <a:p>
            <a:r>
              <a:rPr lang="en-US" dirty="0">
                <a:solidFill>
                  <a:srgbClr val="0070C0"/>
                </a:solidFill>
              </a:rPr>
              <a:t>Broken Hill</a:t>
            </a:r>
          </a:p>
        </p:txBody>
      </p:sp>
      <p:grpSp>
        <p:nvGrpSpPr>
          <p:cNvPr id="41" name="Group 40">
            <a:extLst>
              <a:ext uri="{FF2B5EF4-FFF2-40B4-BE49-F238E27FC236}">
                <a16:creationId xmlns:a16="http://schemas.microsoft.com/office/drawing/2014/main" id="{C6B749B0-628E-AF49-89B7-6E42E7F191B2}"/>
              </a:ext>
            </a:extLst>
          </p:cNvPr>
          <p:cNvGrpSpPr/>
          <p:nvPr/>
        </p:nvGrpSpPr>
        <p:grpSpPr>
          <a:xfrm>
            <a:off x="5405808" y="1735353"/>
            <a:ext cx="1906294" cy="369332"/>
            <a:chOff x="7222210" y="3533615"/>
            <a:chExt cx="1906294" cy="369332"/>
          </a:xfrm>
        </p:grpSpPr>
        <p:sp>
          <p:nvSpPr>
            <p:cNvPr id="42" name="Oval 41">
              <a:extLst>
                <a:ext uri="{FF2B5EF4-FFF2-40B4-BE49-F238E27FC236}">
                  <a16:creationId xmlns:a16="http://schemas.microsoft.com/office/drawing/2014/main" id="{0BD79B7B-97C7-3348-ADBE-E41399BD91A3}"/>
                </a:ext>
              </a:extLst>
            </p:cNvPr>
            <p:cNvSpPr/>
            <p:nvPr/>
          </p:nvSpPr>
          <p:spPr>
            <a:xfrm>
              <a:off x="7222210" y="3626603"/>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09B0DDA6-40EF-F745-9616-A9B7A4A6A693}"/>
                </a:ext>
              </a:extLst>
            </p:cNvPr>
            <p:cNvSpPr txBox="1"/>
            <p:nvPr/>
          </p:nvSpPr>
          <p:spPr>
            <a:xfrm>
              <a:off x="7392694" y="3533615"/>
              <a:ext cx="1735810" cy="369332"/>
            </a:xfrm>
            <a:prstGeom prst="rect">
              <a:avLst/>
            </a:prstGeom>
            <a:noFill/>
          </p:spPr>
          <p:txBody>
            <a:bodyPr wrap="square" rtlCol="0">
              <a:spAutoFit/>
            </a:bodyPr>
            <a:lstStyle/>
            <a:p>
              <a:r>
                <a:rPr lang="en-US" dirty="0">
                  <a:solidFill>
                    <a:srgbClr val="0070C0"/>
                  </a:solidFill>
                </a:rPr>
                <a:t>Gladstone</a:t>
              </a:r>
            </a:p>
          </p:txBody>
        </p:sp>
      </p:grpSp>
      <p:grpSp>
        <p:nvGrpSpPr>
          <p:cNvPr id="44" name="Group 43">
            <a:extLst>
              <a:ext uri="{FF2B5EF4-FFF2-40B4-BE49-F238E27FC236}">
                <a16:creationId xmlns:a16="http://schemas.microsoft.com/office/drawing/2014/main" id="{0F3DC778-C93F-BE41-AF09-5ECAE229B116}"/>
              </a:ext>
            </a:extLst>
          </p:cNvPr>
          <p:cNvGrpSpPr/>
          <p:nvPr/>
        </p:nvGrpSpPr>
        <p:grpSpPr>
          <a:xfrm>
            <a:off x="4452661" y="665718"/>
            <a:ext cx="1906294" cy="369332"/>
            <a:chOff x="7222210" y="3533615"/>
            <a:chExt cx="1906294" cy="369332"/>
          </a:xfrm>
        </p:grpSpPr>
        <p:sp>
          <p:nvSpPr>
            <p:cNvPr id="45" name="Oval 44">
              <a:extLst>
                <a:ext uri="{FF2B5EF4-FFF2-40B4-BE49-F238E27FC236}">
                  <a16:creationId xmlns:a16="http://schemas.microsoft.com/office/drawing/2014/main" id="{8F6BE197-308A-D246-815E-A8E47E666207}"/>
                </a:ext>
              </a:extLst>
            </p:cNvPr>
            <p:cNvSpPr/>
            <p:nvPr/>
          </p:nvSpPr>
          <p:spPr>
            <a:xfrm>
              <a:off x="7222210" y="3626603"/>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4ADB6F8A-11B1-9440-9A8F-61DBEF28EBFE}"/>
                </a:ext>
              </a:extLst>
            </p:cNvPr>
            <p:cNvSpPr txBox="1"/>
            <p:nvPr/>
          </p:nvSpPr>
          <p:spPr>
            <a:xfrm>
              <a:off x="7392694" y="3533615"/>
              <a:ext cx="1735810" cy="369332"/>
            </a:xfrm>
            <a:prstGeom prst="rect">
              <a:avLst/>
            </a:prstGeom>
            <a:noFill/>
          </p:spPr>
          <p:txBody>
            <a:bodyPr wrap="square" rtlCol="0">
              <a:spAutoFit/>
            </a:bodyPr>
            <a:lstStyle/>
            <a:p>
              <a:r>
                <a:rPr lang="en-US" dirty="0">
                  <a:solidFill>
                    <a:srgbClr val="0070C0"/>
                  </a:solidFill>
                </a:rPr>
                <a:t>Townsville</a:t>
              </a:r>
            </a:p>
          </p:txBody>
        </p:sp>
      </p:grpSp>
      <p:grpSp>
        <p:nvGrpSpPr>
          <p:cNvPr id="47" name="Group 46">
            <a:extLst>
              <a:ext uri="{FF2B5EF4-FFF2-40B4-BE49-F238E27FC236}">
                <a16:creationId xmlns:a16="http://schemas.microsoft.com/office/drawing/2014/main" id="{25FE2456-A1DE-4742-A3A3-EC21D42D8B48}"/>
              </a:ext>
            </a:extLst>
          </p:cNvPr>
          <p:cNvGrpSpPr/>
          <p:nvPr/>
        </p:nvGrpSpPr>
        <p:grpSpPr>
          <a:xfrm>
            <a:off x="4172917" y="2381872"/>
            <a:ext cx="1735810" cy="369332"/>
            <a:chOff x="5888690" y="3440627"/>
            <a:chExt cx="1735810" cy="369332"/>
          </a:xfrm>
        </p:grpSpPr>
        <p:sp>
          <p:nvSpPr>
            <p:cNvPr id="48" name="Oval 47">
              <a:extLst>
                <a:ext uri="{FF2B5EF4-FFF2-40B4-BE49-F238E27FC236}">
                  <a16:creationId xmlns:a16="http://schemas.microsoft.com/office/drawing/2014/main" id="{4A02B2D7-00ED-4C40-8A69-64A253843A97}"/>
                </a:ext>
              </a:extLst>
            </p:cNvPr>
            <p:cNvSpPr/>
            <p:nvPr/>
          </p:nvSpPr>
          <p:spPr>
            <a:xfrm>
              <a:off x="7222210" y="3626603"/>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C00CAA97-5CD0-C747-947A-E6674A73F012}"/>
                </a:ext>
              </a:extLst>
            </p:cNvPr>
            <p:cNvSpPr txBox="1"/>
            <p:nvPr/>
          </p:nvSpPr>
          <p:spPr>
            <a:xfrm>
              <a:off x="5888690" y="3440627"/>
              <a:ext cx="1735810" cy="369332"/>
            </a:xfrm>
            <a:prstGeom prst="rect">
              <a:avLst/>
            </a:prstGeom>
            <a:noFill/>
          </p:spPr>
          <p:txBody>
            <a:bodyPr wrap="square" rtlCol="0">
              <a:spAutoFit/>
            </a:bodyPr>
            <a:lstStyle/>
            <a:p>
              <a:r>
                <a:rPr lang="en-US" dirty="0">
                  <a:solidFill>
                    <a:srgbClr val="0070C0"/>
                  </a:solidFill>
                </a:rPr>
                <a:t>Toowoomba</a:t>
              </a:r>
            </a:p>
          </p:txBody>
        </p:sp>
      </p:grpSp>
      <p:grpSp>
        <p:nvGrpSpPr>
          <p:cNvPr id="50" name="Group 49">
            <a:extLst>
              <a:ext uri="{FF2B5EF4-FFF2-40B4-BE49-F238E27FC236}">
                <a16:creationId xmlns:a16="http://schemas.microsoft.com/office/drawing/2014/main" id="{2CBE4C76-D80C-F344-948F-F899B1743A64}"/>
              </a:ext>
            </a:extLst>
          </p:cNvPr>
          <p:cNvGrpSpPr/>
          <p:nvPr/>
        </p:nvGrpSpPr>
        <p:grpSpPr>
          <a:xfrm>
            <a:off x="3548363" y="4095387"/>
            <a:ext cx="1906294" cy="369332"/>
            <a:chOff x="7222210" y="3533615"/>
            <a:chExt cx="1906294" cy="369332"/>
          </a:xfrm>
        </p:grpSpPr>
        <p:sp>
          <p:nvSpPr>
            <p:cNvPr id="51" name="Oval 50">
              <a:extLst>
                <a:ext uri="{FF2B5EF4-FFF2-40B4-BE49-F238E27FC236}">
                  <a16:creationId xmlns:a16="http://schemas.microsoft.com/office/drawing/2014/main" id="{2FC010FE-694F-0341-B829-42EC235E1A32}"/>
                </a:ext>
              </a:extLst>
            </p:cNvPr>
            <p:cNvSpPr/>
            <p:nvPr/>
          </p:nvSpPr>
          <p:spPr>
            <a:xfrm>
              <a:off x="7222210" y="3626603"/>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1D7CCCBF-C525-2044-B2E0-350FDE689302}"/>
                </a:ext>
              </a:extLst>
            </p:cNvPr>
            <p:cNvSpPr txBox="1"/>
            <p:nvPr/>
          </p:nvSpPr>
          <p:spPr>
            <a:xfrm>
              <a:off x="7392694" y="3533615"/>
              <a:ext cx="1735810" cy="369332"/>
            </a:xfrm>
            <a:prstGeom prst="rect">
              <a:avLst/>
            </a:prstGeom>
            <a:noFill/>
          </p:spPr>
          <p:txBody>
            <a:bodyPr wrap="square" rtlCol="0">
              <a:spAutoFit/>
            </a:bodyPr>
            <a:lstStyle/>
            <a:p>
              <a:r>
                <a:rPr lang="en-US" dirty="0">
                  <a:solidFill>
                    <a:srgbClr val="0070C0"/>
                  </a:solidFill>
                </a:rPr>
                <a:t>Mildura</a:t>
              </a:r>
            </a:p>
          </p:txBody>
        </p:sp>
      </p:grpSp>
      <p:grpSp>
        <p:nvGrpSpPr>
          <p:cNvPr id="53" name="Group 52">
            <a:extLst>
              <a:ext uri="{FF2B5EF4-FFF2-40B4-BE49-F238E27FC236}">
                <a16:creationId xmlns:a16="http://schemas.microsoft.com/office/drawing/2014/main" id="{A88891D6-EAAE-6D46-B8E6-50EF2AA49150}"/>
              </a:ext>
            </a:extLst>
          </p:cNvPr>
          <p:cNvGrpSpPr/>
          <p:nvPr/>
        </p:nvGrpSpPr>
        <p:grpSpPr>
          <a:xfrm>
            <a:off x="4364185" y="5082056"/>
            <a:ext cx="1906294" cy="369332"/>
            <a:chOff x="7222210" y="3533615"/>
            <a:chExt cx="1906294" cy="369332"/>
          </a:xfrm>
        </p:grpSpPr>
        <p:sp>
          <p:nvSpPr>
            <p:cNvPr id="54" name="Oval 53">
              <a:extLst>
                <a:ext uri="{FF2B5EF4-FFF2-40B4-BE49-F238E27FC236}">
                  <a16:creationId xmlns:a16="http://schemas.microsoft.com/office/drawing/2014/main" id="{74F866CA-1584-6D44-9882-3C957B545BD8}"/>
                </a:ext>
              </a:extLst>
            </p:cNvPr>
            <p:cNvSpPr/>
            <p:nvPr/>
          </p:nvSpPr>
          <p:spPr>
            <a:xfrm>
              <a:off x="7222210" y="3626603"/>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0F5BDE64-DF5D-DE42-8830-0F33701E4729}"/>
                </a:ext>
              </a:extLst>
            </p:cNvPr>
            <p:cNvSpPr txBox="1"/>
            <p:nvPr/>
          </p:nvSpPr>
          <p:spPr>
            <a:xfrm>
              <a:off x="7392694" y="3533615"/>
              <a:ext cx="1735810" cy="369332"/>
            </a:xfrm>
            <a:prstGeom prst="rect">
              <a:avLst/>
            </a:prstGeom>
            <a:noFill/>
          </p:spPr>
          <p:txBody>
            <a:bodyPr wrap="square" rtlCol="0">
              <a:spAutoFit/>
            </a:bodyPr>
            <a:lstStyle/>
            <a:p>
              <a:r>
                <a:rPr lang="en-US" dirty="0" err="1">
                  <a:solidFill>
                    <a:srgbClr val="0070C0"/>
                  </a:solidFill>
                </a:rPr>
                <a:t>Morwell</a:t>
              </a:r>
              <a:endParaRPr lang="en-US" dirty="0">
                <a:solidFill>
                  <a:srgbClr val="0070C0"/>
                </a:solidFill>
              </a:endParaRPr>
            </a:p>
          </p:txBody>
        </p:sp>
      </p:grpSp>
      <p:grpSp>
        <p:nvGrpSpPr>
          <p:cNvPr id="56" name="Group 55">
            <a:extLst>
              <a:ext uri="{FF2B5EF4-FFF2-40B4-BE49-F238E27FC236}">
                <a16:creationId xmlns:a16="http://schemas.microsoft.com/office/drawing/2014/main" id="{78AF80C7-4701-3B4B-8E70-9750DA09108C}"/>
              </a:ext>
            </a:extLst>
          </p:cNvPr>
          <p:cNvGrpSpPr/>
          <p:nvPr/>
        </p:nvGrpSpPr>
        <p:grpSpPr>
          <a:xfrm>
            <a:off x="5711675" y="2369760"/>
            <a:ext cx="1906294" cy="369332"/>
            <a:chOff x="7222210" y="3533615"/>
            <a:chExt cx="1906294" cy="369332"/>
          </a:xfrm>
        </p:grpSpPr>
        <p:sp>
          <p:nvSpPr>
            <p:cNvPr id="57" name="Oval 56">
              <a:extLst>
                <a:ext uri="{FF2B5EF4-FFF2-40B4-BE49-F238E27FC236}">
                  <a16:creationId xmlns:a16="http://schemas.microsoft.com/office/drawing/2014/main" id="{71268EF4-20DB-7D4C-8F31-B1FDF32E39EE}"/>
                </a:ext>
              </a:extLst>
            </p:cNvPr>
            <p:cNvSpPr/>
            <p:nvPr/>
          </p:nvSpPr>
          <p:spPr>
            <a:xfrm>
              <a:off x="7222210" y="3626603"/>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28ADB036-4136-C34C-A77E-655A07FA8A96}"/>
                </a:ext>
              </a:extLst>
            </p:cNvPr>
            <p:cNvSpPr txBox="1"/>
            <p:nvPr/>
          </p:nvSpPr>
          <p:spPr>
            <a:xfrm>
              <a:off x="7392694" y="3533615"/>
              <a:ext cx="1735810" cy="369332"/>
            </a:xfrm>
            <a:prstGeom prst="rect">
              <a:avLst/>
            </a:prstGeom>
            <a:noFill/>
          </p:spPr>
          <p:txBody>
            <a:bodyPr wrap="square" rtlCol="0">
              <a:spAutoFit/>
            </a:bodyPr>
            <a:lstStyle/>
            <a:p>
              <a:r>
                <a:rPr lang="en-US" dirty="0">
                  <a:solidFill>
                    <a:srgbClr val="0070C0"/>
                  </a:solidFill>
                </a:rPr>
                <a:t>Brisbane</a:t>
              </a:r>
            </a:p>
          </p:txBody>
        </p:sp>
      </p:grpSp>
      <p:grpSp>
        <p:nvGrpSpPr>
          <p:cNvPr id="59" name="Group 58">
            <a:extLst>
              <a:ext uri="{FF2B5EF4-FFF2-40B4-BE49-F238E27FC236}">
                <a16:creationId xmlns:a16="http://schemas.microsoft.com/office/drawing/2014/main" id="{691DADFF-BD8E-534F-84CE-7C3FD2CB063C}"/>
              </a:ext>
            </a:extLst>
          </p:cNvPr>
          <p:cNvGrpSpPr/>
          <p:nvPr/>
        </p:nvGrpSpPr>
        <p:grpSpPr>
          <a:xfrm>
            <a:off x="1188277" y="3593587"/>
            <a:ext cx="1735810" cy="369332"/>
            <a:chOff x="5797367" y="3506287"/>
            <a:chExt cx="1735810" cy="369332"/>
          </a:xfrm>
        </p:grpSpPr>
        <p:sp>
          <p:nvSpPr>
            <p:cNvPr id="60" name="Oval 59">
              <a:extLst>
                <a:ext uri="{FF2B5EF4-FFF2-40B4-BE49-F238E27FC236}">
                  <a16:creationId xmlns:a16="http://schemas.microsoft.com/office/drawing/2014/main" id="{ECCDE408-D6EA-9B48-8550-5C08144DE049}"/>
                </a:ext>
              </a:extLst>
            </p:cNvPr>
            <p:cNvSpPr/>
            <p:nvPr/>
          </p:nvSpPr>
          <p:spPr>
            <a:xfrm>
              <a:off x="7222210" y="3626603"/>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C2B3982B-979F-BB4F-AE9F-0A92536B53B2}"/>
                </a:ext>
              </a:extLst>
            </p:cNvPr>
            <p:cNvSpPr txBox="1"/>
            <p:nvPr/>
          </p:nvSpPr>
          <p:spPr>
            <a:xfrm>
              <a:off x="5797367" y="3506287"/>
              <a:ext cx="1735810" cy="369332"/>
            </a:xfrm>
            <a:prstGeom prst="rect">
              <a:avLst/>
            </a:prstGeom>
            <a:noFill/>
          </p:spPr>
          <p:txBody>
            <a:bodyPr wrap="square" rtlCol="0">
              <a:spAutoFit/>
            </a:bodyPr>
            <a:lstStyle/>
            <a:p>
              <a:r>
                <a:rPr lang="en-US" dirty="0">
                  <a:solidFill>
                    <a:srgbClr val="0070C0"/>
                  </a:solidFill>
                </a:rPr>
                <a:t>Port Augusta</a:t>
              </a:r>
            </a:p>
          </p:txBody>
        </p:sp>
      </p:grpSp>
      <p:grpSp>
        <p:nvGrpSpPr>
          <p:cNvPr id="62" name="Group 61">
            <a:extLst>
              <a:ext uri="{FF2B5EF4-FFF2-40B4-BE49-F238E27FC236}">
                <a16:creationId xmlns:a16="http://schemas.microsoft.com/office/drawing/2014/main" id="{E7628E1B-B8FE-AE43-9486-43BEE7589296}"/>
              </a:ext>
            </a:extLst>
          </p:cNvPr>
          <p:cNvGrpSpPr/>
          <p:nvPr/>
        </p:nvGrpSpPr>
        <p:grpSpPr>
          <a:xfrm>
            <a:off x="1530307" y="4490083"/>
            <a:ext cx="1735810" cy="493224"/>
            <a:chOff x="5716044" y="3626603"/>
            <a:chExt cx="1735810" cy="493224"/>
          </a:xfrm>
        </p:grpSpPr>
        <p:sp>
          <p:nvSpPr>
            <p:cNvPr id="63" name="Oval 62">
              <a:extLst>
                <a:ext uri="{FF2B5EF4-FFF2-40B4-BE49-F238E27FC236}">
                  <a16:creationId xmlns:a16="http://schemas.microsoft.com/office/drawing/2014/main" id="{6544499A-7134-AB44-AA49-7F6B208F4B57}"/>
                </a:ext>
              </a:extLst>
            </p:cNvPr>
            <p:cNvSpPr/>
            <p:nvPr/>
          </p:nvSpPr>
          <p:spPr>
            <a:xfrm>
              <a:off x="7222210" y="3626603"/>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11A03304-70C2-F640-A493-8B9128D1DAF7}"/>
                </a:ext>
              </a:extLst>
            </p:cNvPr>
            <p:cNvSpPr txBox="1"/>
            <p:nvPr/>
          </p:nvSpPr>
          <p:spPr>
            <a:xfrm>
              <a:off x="5716044" y="3750495"/>
              <a:ext cx="1735810" cy="369332"/>
            </a:xfrm>
            <a:prstGeom prst="rect">
              <a:avLst/>
            </a:prstGeom>
            <a:noFill/>
          </p:spPr>
          <p:txBody>
            <a:bodyPr wrap="square" rtlCol="0">
              <a:spAutoFit/>
            </a:bodyPr>
            <a:lstStyle/>
            <a:p>
              <a:r>
                <a:rPr lang="en-US" dirty="0">
                  <a:solidFill>
                    <a:srgbClr val="0070C0"/>
                  </a:solidFill>
                </a:rPr>
                <a:t>Murray Bridge</a:t>
              </a:r>
            </a:p>
          </p:txBody>
        </p:sp>
      </p:grpSp>
      <p:grpSp>
        <p:nvGrpSpPr>
          <p:cNvPr id="65" name="Group 64">
            <a:extLst>
              <a:ext uri="{FF2B5EF4-FFF2-40B4-BE49-F238E27FC236}">
                <a16:creationId xmlns:a16="http://schemas.microsoft.com/office/drawing/2014/main" id="{ECC08F59-A124-B748-A758-ADFA76CBD232}"/>
              </a:ext>
            </a:extLst>
          </p:cNvPr>
          <p:cNvGrpSpPr/>
          <p:nvPr/>
        </p:nvGrpSpPr>
        <p:grpSpPr>
          <a:xfrm>
            <a:off x="1584554" y="4273313"/>
            <a:ext cx="1735810" cy="369332"/>
            <a:chOff x="6023162" y="3556382"/>
            <a:chExt cx="1735810" cy="369332"/>
          </a:xfrm>
        </p:grpSpPr>
        <p:sp>
          <p:nvSpPr>
            <p:cNvPr id="66" name="Oval 65">
              <a:extLst>
                <a:ext uri="{FF2B5EF4-FFF2-40B4-BE49-F238E27FC236}">
                  <a16:creationId xmlns:a16="http://schemas.microsoft.com/office/drawing/2014/main" id="{9690156E-888D-904F-BABB-AAE58D532C23}"/>
                </a:ext>
              </a:extLst>
            </p:cNvPr>
            <p:cNvSpPr/>
            <p:nvPr/>
          </p:nvSpPr>
          <p:spPr>
            <a:xfrm>
              <a:off x="7222210" y="3626603"/>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CF261838-6DB6-2440-91AC-56DB793D7E1C}"/>
                </a:ext>
              </a:extLst>
            </p:cNvPr>
            <p:cNvSpPr txBox="1"/>
            <p:nvPr/>
          </p:nvSpPr>
          <p:spPr>
            <a:xfrm>
              <a:off x="6023162" y="3556382"/>
              <a:ext cx="1735810" cy="369332"/>
            </a:xfrm>
            <a:prstGeom prst="rect">
              <a:avLst/>
            </a:prstGeom>
            <a:noFill/>
          </p:spPr>
          <p:txBody>
            <a:bodyPr wrap="square" rtlCol="0">
              <a:spAutoFit/>
            </a:bodyPr>
            <a:lstStyle/>
            <a:p>
              <a:r>
                <a:rPr lang="en-US" dirty="0">
                  <a:solidFill>
                    <a:srgbClr val="0070C0"/>
                  </a:solidFill>
                </a:rPr>
                <a:t>Adelaide</a:t>
              </a:r>
            </a:p>
          </p:txBody>
        </p:sp>
      </p:grpSp>
      <p:grpSp>
        <p:nvGrpSpPr>
          <p:cNvPr id="68" name="Group 67">
            <a:extLst>
              <a:ext uri="{FF2B5EF4-FFF2-40B4-BE49-F238E27FC236}">
                <a16:creationId xmlns:a16="http://schemas.microsoft.com/office/drawing/2014/main" id="{205F4E12-8EE8-3C41-A798-1976F942B15D}"/>
              </a:ext>
            </a:extLst>
          </p:cNvPr>
          <p:cNvGrpSpPr/>
          <p:nvPr/>
        </p:nvGrpSpPr>
        <p:grpSpPr>
          <a:xfrm>
            <a:off x="1816057" y="4912021"/>
            <a:ext cx="1735810" cy="369332"/>
            <a:chOff x="5903739" y="3555317"/>
            <a:chExt cx="1735810" cy="369332"/>
          </a:xfrm>
        </p:grpSpPr>
        <p:sp>
          <p:nvSpPr>
            <p:cNvPr id="69" name="Oval 68">
              <a:extLst>
                <a:ext uri="{FF2B5EF4-FFF2-40B4-BE49-F238E27FC236}">
                  <a16:creationId xmlns:a16="http://schemas.microsoft.com/office/drawing/2014/main" id="{B0FD6CD5-E850-E044-8218-466BAE2E3052}"/>
                </a:ext>
              </a:extLst>
            </p:cNvPr>
            <p:cNvSpPr/>
            <p:nvPr/>
          </p:nvSpPr>
          <p:spPr>
            <a:xfrm>
              <a:off x="7222210" y="3626603"/>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B2B1EFA2-769F-B742-A282-724B3492D9D9}"/>
                </a:ext>
              </a:extLst>
            </p:cNvPr>
            <p:cNvSpPr txBox="1"/>
            <p:nvPr/>
          </p:nvSpPr>
          <p:spPr>
            <a:xfrm>
              <a:off x="5903739" y="3555317"/>
              <a:ext cx="1735810" cy="369332"/>
            </a:xfrm>
            <a:prstGeom prst="rect">
              <a:avLst/>
            </a:prstGeom>
            <a:noFill/>
          </p:spPr>
          <p:txBody>
            <a:bodyPr wrap="square" rtlCol="0">
              <a:spAutoFit/>
            </a:bodyPr>
            <a:lstStyle/>
            <a:p>
              <a:r>
                <a:rPr lang="en-US" dirty="0">
                  <a:solidFill>
                    <a:srgbClr val="0070C0"/>
                  </a:solidFill>
                </a:rPr>
                <a:t>Mt Gambier</a:t>
              </a:r>
            </a:p>
          </p:txBody>
        </p:sp>
      </p:grpSp>
      <p:grpSp>
        <p:nvGrpSpPr>
          <p:cNvPr id="71" name="Group 70">
            <a:extLst>
              <a:ext uri="{FF2B5EF4-FFF2-40B4-BE49-F238E27FC236}">
                <a16:creationId xmlns:a16="http://schemas.microsoft.com/office/drawing/2014/main" id="{249B97E9-2EB9-D845-B8E2-92F9CFA54DDF}"/>
              </a:ext>
            </a:extLst>
          </p:cNvPr>
          <p:cNvGrpSpPr/>
          <p:nvPr/>
        </p:nvGrpSpPr>
        <p:grpSpPr>
          <a:xfrm>
            <a:off x="2716851" y="5203939"/>
            <a:ext cx="1735810" cy="480944"/>
            <a:chOff x="6449287" y="3626603"/>
            <a:chExt cx="1735810" cy="480944"/>
          </a:xfrm>
        </p:grpSpPr>
        <p:sp>
          <p:nvSpPr>
            <p:cNvPr id="72" name="Oval 71">
              <a:extLst>
                <a:ext uri="{FF2B5EF4-FFF2-40B4-BE49-F238E27FC236}">
                  <a16:creationId xmlns:a16="http://schemas.microsoft.com/office/drawing/2014/main" id="{71950D01-A007-2842-967F-6C2645E41E0D}"/>
                </a:ext>
              </a:extLst>
            </p:cNvPr>
            <p:cNvSpPr/>
            <p:nvPr/>
          </p:nvSpPr>
          <p:spPr>
            <a:xfrm>
              <a:off x="7222210" y="3626603"/>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EAE5F42A-3370-FE48-BD62-1FB36D7C609A}"/>
                </a:ext>
              </a:extLst>
            </p:cNvPr>
            <p:cNvSpPr txBox="1"/>
            <p:nvPr/>
          </p:nvSpPr>
          <p:spPr>
            <a:xfrm>
              <a:off x="6449287" y="3738215"/>
              <a:ext cx="1735810" cy="369332"/>
            </a:xfrm>
            <a:prstGeom prst="rect">
              <a:avLst/>
            </a:prstGeom>
            <a:noFill/>
          </p:spPr>
          <p:txBody>
            <a:bodyPr wrap="square" rtlCol="0">
              <a:spAutoFit/>
            </a:bodyPr>
            <a:lstStyle/>
            <a:p>
              <a:r>
                <a:rPr lang="en-US" dirty="0">
                  <a:solidFill>
                    <a:srgbClr val="0070C0"/>
                  </a:solidFill>
                </a:rPr>
                <a:t>Portland</a:t>
              </a:r>
            </a:p>
          </p:txBody>
        </p:sp>
      </p:grpSp>
      <p:grpSp>
        <p:nvGrpSpPr>
          <p:cNvPr id="74" name="Group 73">
            <a:extLst>
              <a:ext uri="{FF2B5EF4-FFF2-40B4-BE49-F238E27FC236}">
                <a16:creationId xmlns:a16="http://schemas.microsoft.com/office/drawing/2014/main" id="{8186D1F3-8803-F749-9725-7E04D3C424DE}"/>
              </a:ext>
            </a:extLst>
          </p:cNvPr>
          <p:cNvGrpSpPr/>
          <p:nvPr/>
        </p:nvGrpSpPr>
        <p:grpSpPr>
          <a:xfrm>
            <a:off x="3538851" y="4813203"/>
            <a:ext cx="1735810" cy="450289"/>
            <a:chOff x="6683128" y="3346796"/>
            <a:chExt cx="1735810" cy="450289"/>
          </a:xfrm>
        </p:grpSpPr>
        <p:sp>
          <p:nvSpPr>
            <p:cNvPr id="75" name="Oval 74">
              <a:extLst>
                <a:ext uri="{FF2B5EF4-FFF2-40B4-BE49-F238E27FC236}">
                  <a16:creationId xmlns:a16="http://schemas.microsoft.com/office/drawing/2014/main" id="{F968B57F-CDC0-BA48-BF07-D8E2DDD0A9BE}"/>
                </a:ext>
              </a:extLst>
            </p:cNvPr>
            <p:cNvSpPr/>
            <p:nvPr/>
          </p:nvSpPr>
          <p:spPr>
            <a:xfrm>
              <a:off x="7222210" y="3626603"/>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EA8BE186-C976-6F45-84CF-975AF3EE7D91}"/>
                </a:ext>
              </a:extLst>
            </p:cNvPr>
            <p:cNvSpPr txBox="1"/>
            <p:nvPr/>
          </p:nvSpPr>
          <p:spPr>
            <a:xfrm>
              <a:off x="6683128" y="3346796"/>
              <a:ext cx="1735810" cy="369332"/>
            </a:xfrm>
            <a:prstGeom prst="rect">
              <a:avLst/>
            </a:prstGeom>
            <a:noFill/>
          </p:spPr>
          <p:txBody>
            <a:bodyPr wrap="square" rtlCol="0">
              <a:spAutoFit/>
            </a:bodyPr>
            <a:lstStyle/>
            <a:p>
              <a:r>
                <a:rPr lang="en-US" dirty="0">
                  <a:solidFill>
                    <a:srgbClr val="0070C0"/>
                  </a:solidFill>
                </a:rPr>
                <a:t>Melbourne</a:t>
              </a:r>
            </a:p>
          </p:txBody>
        </p:sp>
      </p:grpSp>
      <p:grpSp>
        <p:nvGrpSpPr>
          <p:cNvPr id="77" name="Group 76">
            <a:extLst>
              <a:ext uri="{FF2B5EF4-FFF2-40B4-BE49-F238E27FC236}">
                <a16:creationId xmlns:a16="http://schemas.microsoft.com/office/drawing/2014/main" id="{A2E42BCA-CFAD-CC46-AFAA-46BB453CBDE4}"/>
              </a:ext>
            </a:extLst>
          </p:cNvPr>
          <p:cNvGrpSpPr/>
          <p:nvPr/>
        </p:nvGrpSpPr>
        <p:grpSpPr>
          <a:xfrm>
            <a:off x="4537903" y="6042830"/>
            <a:ext cx="1992567" cy="369332"/>
            <a:chOff x="7222210" y="3536045"/>
            <a:chExt cx="1992567" cy="369332"/>
          </a:xfrm>
        </p:grpSpPr>
        <p:sp>
          <p:nvSpPr>
            <p:cNvPr id="78" name="Oval 77">
              <a:extLst>
                <a:ext uri="{FF2B5EF4-FFF2-40B4-BE49-F238E27FC236}">
                  <a16:creationId xmlns:a16="http://schemas.microsoft.com/office/drawing/2014/main" id="{079608BB-E56B-5E4F-BDFE-0CB8E4F2B2DB}"/>
                </a:ext>
              </a:extLst>
            </p:cNvPr>
            <p:cNvSpPr/>
            <p:nvPr/>
          </p:nvSpPr>
          <p:spPr>
            <a:xfrm>
              <a:off x="7222210" y="3626603"/>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98A6B519-E322-3E49-B712-9B4B18B45403}"/>
                </a:ext>
              </a:extLst>
            </p:cNvPr>
            <p:cNvSpPr txBox="1"/>
            <p:nvPr/>
          </p:nvSpPr>
          <p:spPr>
            <a:xfrm>
              <a:off x="7478967" y="3536045"/>
              <a:ext cx="1735810" cy="369332"/>
            </a:xfrm>
            <a:prstGeom prst="rect">
              <a:avLst/>
            </a:prstGeom>
            <a:noFill/>
          </p:spPr>
          <p:txBody>
            <a:bodyPr wrap="square" rtlCol="0">
              <a:spAutoFit/>
            </a:bodyPr>
            <a:lstStyle/>
            <a:p>
              <a:r>
                <a:rPr lang="en-US" dirty="0">
                  <a:solidFill>
                    <a:srgbClr val="0070C0"/>
                  </a:solidFill>
                </a:rPr>
                <a:t>Launceston</a:t>
              </a:r>
            </a:p>
          </p:txBody>
        </p:sp>
      </p:grpSp>
      <p:grpSp>
        <p:nvGrpSpPr>
          <p:cNvPr id="80" name="Group 79">
            <a:extLst>
              <a:ext uri="{FF2B5EF4-FFF2-40B4-BE49-F238E27FC236}">
                <a16:creationId xmlns:a16="http://schemas.microsoft.com/office/drawing/2014/main" id="{85CCD770-EE8F-F24E-83E4-2C8539A1AE69}"/>
              </a:ext>
            </a:extLst>
          </p:cNvPr>
          <p:cNvGrpSpPr/>
          <p:nvPr/>
        </p:nvGrpSpPr>
        <p:grpSpPr>
          <a:xfrm>
            <a:off x="4633991" y="6319174"/>
            <a:ext cx="1906294" cy="369332"/>
            <a:chOff x="7222210" y="3533615"/>
            <a:chExt cx="1906294" cy="369332"/>
          </a:xfrm>
        </p:grpSpPr>
        <p:sp>
          <p:nvSpPr>
            <p:cNvPr id="81" name="Oval 80">
              <a:extLst>
                <a:ext uri="{FF2B5EF4-FFF2-40B4-BE49-F238E27FC236}">
                  <a16:creationId xmlns:a16="http://schemas.microsoft.com/office/drawing/2014/main" id="{6EF00910-7CEE-CA49-A6B5-173F27DEA00D}"/>
                </a:ext>
              </a:extLst>
            </p:cNvPr>
            <p:cNvSpPr/>
            <p:nvPr/>
          </p:nvSpPr>
          <p:spPr>
            <a:xfrm>
              <a:off x="7222210" y="3626603"/>
              <a:ext cx="170482" cy="170482"/>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F584076F-A255-6F4C-AA10-EC9836A37953}"/>
                </a:ext>
              </a:extLst>
            </p:cNvPr>
            <p:cNvSpPr txBox="1"/>
            <p:nvPr/>
          </p:nvSpPr>
          <p:spPr>
            <a:xfrm>
              <a:off x="7392694" y="3533615"/>
              <a:ext cx="1735810" cy="369332"/>
            </a:xfrm>
            <a:prstGeom prst="rect">
              <a:avLst/>
            </a:prstGeom>
            <a:noFill/>
          </p:spPr>
          <p:txBody>
            <a:bodyPr wrap="square" rtlCol="0">
              <a:spAutoFit/>
            </a:bodyPr>
            <a:lstStyle/>
            <a:p>
              <a:r>
                <a:rPr lang="en-US" dirty="0">
                  <a:solidFill>
                    <a:srgbClr val="0070C0"/>
                  </a:solidFill>
                </a:rPr>
                <a:t>Hobart</a:t>
              </a:r>
            </a:p>
          </p:txBody>
        </p:sp>
      </p:grpSp>
      <p:sp>
        <p:nvSpPr>
          <p:cNvPr id="83" name="Content Placeholder 2">
            <a:extLst>
              <a:ext uri="{FF2B5EF4-FFF2-40B4-BE49-F238E27FC236}">
                <a16:creationId xmlns:a16="http://schemas.microsoft.com/office/drawing/2014/main" id="{28F3250F-0D5B-1D42-A4BE-E97871CC43EB}"/>
              </a:ext>
            </a:extLst>
          </p:cNvPr>
          <p:cNvSpPr txBox="1">
            <a:spLocks/>
          </p:cNvSpPr>
          <p:nvPr/>
        </p:nvSpPr>
        <p:spPr>
          <a:xfrm>
            <a:off x="7889203" y="1843672"/>
            <a:ext cx="3191305" cy="4320351"/>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en-US" sz="2400" dirty="0"/>
              <a:t>Min/Max Daily Temp</a:t>
            </a:r>
          </a:p>
          <a:p>
            <a:pPr marL="0" indent="0">
              <a:buNone/>
            </a:pPr>
            <a:r>
              <a:rPr lang="en-US" sz="2400" dirty="0"/>
              <a:t>QLD  -  7</a:t>
            </a:r>
          </a:p>
          <a:p>
            <a:pPr marL="0" indent="0">
              <a:buNone/>
            </a:pPr>
            <a:r>
              <a:rPr lang="en-US" sz="2400" dirty="0"/>
              <a:t>NSW -  9</a:t>
            </a:r>
          </a:p>
          <a:p>
            <a:pPr marL="0" indent="0">
              <a:buNone/>
            </a:pPr>
            <a:r>
              <a:rPr lang="en-US" sz="2400" dirty="0"/>
              <a:t>SA     -  4</a:t>
            </a:r>
          </a:p>
          <a:p>
            <a:pPr marL="0" indent="0">
              <a:buNone/>
            </a:pPr>
            <a:r>
              <a:rPr lang="en-US" sz="2400" dirty="0"/>
              <a:t>VIC    -  4</a:t>
            </a:r>
          </a:p>
          <a:p>
            <a:pPr marL="0" indent="0">
              <a:buNone/>
            </a:pPr>
            <a:r>
              <a:rPr lang="en-US" sz="2400" dirty="0"/>
              <a:t>TAS   -  2</a:t>
            </a:r>
          </a:p>
        </p:txBody>
      </p:sp>
    </p:spTree>
    <p:extLst>
      <p:ext uri="{BB962C8B-B14F-4D97-AF65-F5344CB8AC3E}">
        <p14:creationId xmlns:p14="http://schemas.microsoft.com/office/powerpoint/2010/main" val="306310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A9C24-6B81-DC46-A6EB-5227415A28E2}"/>
              </a:ext>
            </a:extLst>
          </p:cNvPr>
          <p:cNvSpPr>
            <a:spLocks noGrp="1"/>
          </p:cNvSpPr>
          <p:nvPr>
            <p:ph type="title"/>
          </p:nvPr>
        </p:nvSpPr>
        <p:spPr/>
        <p:txBody>
          <a:bodyPr/>
          <a:lstStyle/>
          <a:p>
            <a:pPr marL="457200" lvl="1" indent="0" algn="ctr">
              <a:buNone/>
            </a:pPr>
            <a:r>
              <a:rPr lang="en-US" sz="3600" dirty="0">
                <a:solidFill>
                  <a:schemeClr val="tx1"/>
                </a:solidFill>
              </a:rPr>
              <a:t>Models</a:t>
            </a:r>
          </a:p>
        </p:txBody>
      </p:sp>
      <p:sp>
        <p:nvSpPr>
          <p:cNvPr id="3" name="Content Placeholder 2">
            <a:extLst>
              <a:ext uri="{FF2B5EF4-FFF2-40B4-BE49-F238E27FC236}">
                <a16:creationId xmlns:a16="http://schemas.microsoft.com/office/drawing/2014/main" id="{E0BC0EA6-3F6C-2645-9F98-CBE932E425FF}"/>
              </a:ext>
            </a:extLst>
          </p:cNvPr>
          <p:cNvSpPr>
            <a:spLocks noGrp="1"/>
          </p:cNvSpPr>
          <p:nvPr>
            <p:ph idx="1"/>
          </p:nvPr>
        </p:nvSpPr>
        <p:spPr>
          <a:xfrm>
            <a:off x="1178010" y="1662859"/>
            <a:ext cx="9955428" cy="4330164"/>
          </a:xfrm>
        </p:spPr>
        <p:txBody>
          <a:bodyPr>
            <a:normAutofit/>
          </a:bodyPr>
          <a:lstStyle/>
          <a:p>
            <a:pPr lvl="2"/>
            <a:r>
              <a:rPr lang="en-US" sz="3200" dirty="0"/>
              <a:t>ARIMA?</a:t>
            </a:r>
          </a:p>
          <a:p>
            <a:pPr lvl="2"/>
            <a:r>
              <a:rPr lang="en-US" sz="3200" dirty="0"/>
              <a:t>KNN Regressor</a:t>
            </a:r>
          </a:p>
          <a:p>
            <a:pPr lvl="2"/>
            <a:r>
              <a:rPr lang="en-US" sz="3200" dirty="0"/>
              <a:t>Random Forest Regressor</a:t>
            </a:r>
          </a:p>
          <a:p>
            <a:pPr lvl="2"/>
            <a:r>
              <a:rPr lang="en-US" sz="3200" dirty="0"/>
              <a:t>Grid-searched</a:t>
            </a:r>
          </a:p>
        </p:txBody>
      </p:sp>
    </p:spTree>
    <p:extLst>
      <p:ext uri="{BB962C8B-B14F-4D97-AF65-F5344CB8AC3E}">
        <p14:creationId xmlns:p14="http://schemas.microsoft.com/office/powerpoint/2010/main" val="402861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AADFF-3879-954F-9131-BA90B306FCFF}"/>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7E33B4DC-ECEC-B441-B11F-7EFBB879F0A4}"/>
              </a:ext>
            </a:extLst>
          </p:cNvPr>
          <p:cNvSpPr>
            <a:spLocks noGrp="1"/>
          </p:cNvSpPr>
          <p:nvPr>
            <p:ph idx="1"/>
          </p:nvPr>
        </p:nvSpPr>
        <p:spPr>
          <a:xfrm>
            <a:off x="1621860" y="1885285"/>
            <a:ext cx="9350939" cy="4164659"/>
          </a:xfrm>
        </p:spPr>
        <p:txBody>
          <a:bodyPr>
            <a:normAutofit/>
          </a:bodyPr>
          <a:lstStyle/>
          <a:p>
            <a:r>
              <a:rPr lang="en-US" sz="2800" dirty="0"/>
              <a:t>Round up target to nearest multiple of 5, go from 137,000 to 1,337 possible results. (~x100 reduction)</a:t>
            </a:r>
          </a:p>
          <a:p>
            <a:r>
              <a:rPr lang="en-US" sz="2800" dirty="0" err="1"/>
              <a:t>Standardisation</a:t>
            </a:r>
            <a:r>
              <a:rPr lang="en-US" sz="2800" dirty="0"/>
              <a:t> pipeline for KNN, to avoid cross-</a:t>
            </a:r>
            <a:r>
              <a:rPr lang="en-US" sz="2800" dirty="0" err="1"/>
              <a:t>val</a:t>
            </a:r>
            <a:r>
              <a:rPr lang="en-US" sz="2800" dirty="0"/>
              <a:t> leakage</a:t>
            </a:r>
          </a:p>
          <a:p>
            <a:r>
              <a:rPr lang="en-US" sz="2800" dirty="0"/>
              <a:t>Plain K-fold stratification for CV, </a:t>
            </a:r>
            <a:r>
              <a:rPr lang="en-US" sz="2800" dirty="0" err="1"/>
              <a:t>ShuffleCV</a:t>
            </a:r>
            <a:r>
              <a:rPr lang="en-US" sz="2800" dirty="0"/>
              <a:t> ended up with leakage? Giving too high cross-</a:t>
            </a:r>
            <a:r>
              <a:rPr lang="en-US" sz="2800" dirty="0" err="1"/>
              <a:t>val</a:t>
            </a:r>
            <a:r>
              <a:rPr lang="en-US" sz="2800" dirty="0"/>
              <a:t> results (0.95)</a:t>
            </a:r>
          </a:p>
        </p:txBody>
      </p:sp>
    </p:spTree>
    <p:extLst>
      <p:ext uri="{BB962C8B-B14F-4D97-AF65-F5344CB8AC3E}">
        <p14:creationId xmlns:p14="http://schemas.microsoft.com/office/powerpoint/2010/main" val="1358056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5342</TotalTime>
  <Words>1011</Words>
  <Application>Microsoft Macintosh PowerPoint</Application>
  <PresentationFormat>Widescreen</PresentationFormat>
  <Paragraphs>114</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MS Shell Dlg 2</vt:lpstr>
      <vt:lpstr>Wingdings</vt:lpstr>
      <vt:lpstr>Wingdings 3</vt:lpstr>
      <vt:lpstr>Madison</vt:lpstr>
      <vt:lpstr>National Electricity Market (NEM)</vt:lpstr>
      <vt:lpstr>Target = electricity demand by region and total</vt:lpstr>
      <vt:lpstr>Relationship with temperature</vt:lpstr>
      <vt:lpstr>Relationship with temperature</vt:lpstr>
      <vt:lpstr>PowerPoint Presentation</vt:lpstr>
      <vt:lpstr>Date-time dependent features</vt:lpstr>
      <vt:lpstr>Weather  Stations</vt:lpstr>
      <vt:lpstr>Models</vt:lpstr>
      <vt:lpstr>Preprocessing</vt:lpstr>
      <vt:lpstr>PowerPoint Presentation</vt:lpstr>
      <vt:lpstr>Cross-Validation: Random Forest</vt:lpstr>
      <vt:lpstr>PowerPoint Presentation</vt:lpstr>
      <vt:lpstr>PowerPoint Presentation</vt:lpstr>
      <vt:lpstr>PowerPoint Presentation</vt:lpstr>
      <vt:lpstr>PowerPoint Presentation</vt:lpstr>
      <vt:lpstr>Distribution of Errors (NEM total)</vt:lpstr>
      <vt:lpstr>Further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Ideas</dc:title>
  <dc:creator>Patrick Hearps</dc:creator>
  <cp:lastModifiedBy>Patrick Hearps</cp:lastModifiedBy>
  <cp:revision>90</cp:revision>
  <cp:lastPrinted>2019-04-09T03:03:10Z</cp:lastPrinted>
  <dcterms:created xsi:type="dcterms:W3CDTF">2019-01-12T06:36:48Z</dcterms:created>
  <dcterms:modified xsi:type="dcterms:W3CDTF">2019-04-09T03:06:07Z</dcterms:modified>
</cp:coreProperties>
</file>