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13" r:id="rId3"/>
    <p:sldId id="327" r:id="rId4"/>
    <p:sldId id="258" r:id="rId5"/>
    <p:sldId id="260" r:id="rId6"/>
    <p:sldId id="312" r:id="rId7"/>
    <p:sldId id="295" r:id="rId8"/>
    <p:sldId id="333" r:id="rId9"/>
    <p:sldId id="332" r:id="rId10"/>
    <p:sldId id="331" r:id="rId11"/>
    <p:sldId id="334" r:id="rId12"/>
    <p:sldId id="335" r:id="rId13"/>
    <p:sldId id="329" r:id="rId14"/>
    <p:sldId id="336" r:id="rId15"/>
    <p:sldId id="330" r:id="rId16"/>
    <p:sldId id="323" r:id="rId17"/>
    <p:sldId id="326" r:id="rId18"/>
    <p:sldId id="325" r:id="rId19"/>
    <p:sldId id="297" r:id="rId20"/>
    <p:sldId id="298" r:id="rId21"/>
    <p:sldId id="300" r:id="rId22"/>
    <p:sldId id="301" r:id="rId23"/>
    <p:sldId id="299" r:id="rId24"/>
  </p:sldIdLst>
  <p:sldSz cx="12192000" cy="6858000"/>
  <p:notesSz cx="6858000" cy="9144000"/>
  <p:defaultTextStyle>
    <a:defPPr>
      <a:defRPr lang="es-GT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914400" y="1124746"/>
            <a:ext cx="10363200" cy="1470025"/>
          </a:xfrm>
        </p:spPr>
        <p:txBody>
          <a:bodyPr>
            <a:noAutofit/>
          </a:bodyPr>
          <a:lstStyle>
            <a:lvl1pPr>
              <a:defRPr sz="6400" b="1">
                <a:solidFill>
                  <a:srgbClr val="009BDE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GT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828800" y="3836640"/>
            <a:ext cx="85344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GT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B81A-D34E-4D2C-8119-118F05CEA95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85DF-EC87-4F0D-982C-CAE46EC15A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B81A-D34E-4D2C-8119-118F05CEA95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85DF-EC87-4F0D-982C-CAE46EC15A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7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06377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06377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B81A-D34E-4D2C-8119-118F05CEA95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85DF-EC87-4F0D-982C-CAE46EC15A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8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3392" y="274642"/>
            <a:ext cx="10945216" cy="10661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B81A-D34E-4D2C-8119-118F05CEA95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85DF-EC87-4F0D-982C-CAE46EC15A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1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2912964"/>
            <a:ext cx="10363200" cy="1362075"/>
          </a:xfrm>
        </p:spPr>
        <p:txBody>
          <a:bodyPr anchor="t"/>
          <a:lstStyle>
            <a:lvl1pPr algn="l">
              <a:defRPr sz="5333" b="1" cap="all">
                <a:solidFill>
                  <a:srgbClr val="009BD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GT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1412776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2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68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4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0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6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2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8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B81A-D34E-4D2C-8119-118F05CEA95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85DF-EC87-4F0D-982C-CAE46EC15A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8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75085"/>
            <a:ext cx="5384800" cy="404214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475085"/>
            <a:ext cx="5384800" cy="404214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B81A-D34E-4D2C-8119-118F05CEA95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85DF-EC87-4F0D-982C-CAE46EC15A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9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61" indent="0">
              <a:buNone/>
              <a:defRPr sz="2667" b="1"/>
            </a:lvl2pPr>
            <a:lvl3pPr marL="1219120" indent="0">
              <a:buNone/>
              <a:defRPr sz="2400" b="1"/>
            </a:lvl3pPr>
            <a:lvl4pPr marL="1828681" indent="0">
              <a:buNone/>
              <a:defRPr sz="2133" b="1"/>
            </a:lvl4pPr>
            <a:lvl5pPr marL="2438242" indent="0">
              <a:buNone/>
              <a:defRPr sz="2133" b="1"/>
            </a:lvl5pPr>
            <a:lvl6pPr marL="3047802" indent="0">
              <a:buNone/>
              <a:defRPr sz="2133" b="1"/>
            </a:lvl6pPr>
            <a:lvl7pPr marL="3657362" indent="0">
              <a:buNone/>
              <a:defRPr sz="2133" b="1"/>
            </a:lvl7pPr>
            <a:lvl8pPr marL="4266923" indent="0">
              <a:buNone/>
              <a:defRPr sz="2133" b="1"/>
            </a:lvl8pPr>
            <a:lvl9pPr marL="4876483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41436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61" indent="0">
              <a:buNone/>
              <a:defRPr sz="2667" b="1"/>
            </a:lvl2pPr>
            <a:lvl3pPr marL="1219120" indent="0">
              <a:buNone/>
              <a:defRPr sz="2400" b="1"/>
            </a:lvl3pPr>
            <a:lvl4pPr marL="1828681" indent="0">
              <a:buNone/>
              <a:defRPr sz="2133" b="1"/>
            </a:lvl4pPr>
            <a:lvl5pPr marL="2438242" indent="0">
              <a:buNone/>
              <a:defRPr sz="2133" b="1"/>
            </a:lvl5pPr>
            <a:lvl6pPr marL="3047802" indent="0">
              <a:buNone/>
              <a:defRPr sz="2133" b="1"/>
            </a:lvl6pPr>
            <a:lvl7pPr marL="3657362" indent="0">
              <a:buNone/>
              <a:defRPr sz="2133" b="1"/>
            </a:lvl7pPr>
            <a:lvl8pPr marL="4266923" indent="0">
              <a:buNone/>
              <a:defRPr sz="2133" b="1"/>
            </a:lvl8pPr>
            <a:lvl9pPr marL="4876483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73" y="2174876"/>
            <a:ext cx="5389033" cy="341436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B81A-D34E-4D2C-8119-118F05CEA95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85DF-EC87-4F0D-982C-CAE46EC15A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1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B81A-D34E-4D2C-8119-118F05CEA95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85DF-EC87-4F0D-982C-CAE46EC15A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B81A-D34E-4D2C-8119-118F05CEA95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85DF-EC87-4F0D-982C-CAE46EC15A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0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6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6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61" indent="0">
              <a:buNone/>
              <a:defRPr sz="1600"/>
            </a:lvl2pPr>
            <a:lvl3pPr marL="1219120" indent="0">
              <a:buNone/>
              <a:defRPr sz="1333"/>
            </a:lvl3pPr>
            <a:lvl4pPr marL="1828681" indent="0">
              <a:buNone/>
              <a:defRPr sz="1200"/>
            </a:lvl4pPr>
            <a:lvl5pPr marL="2438242" indent="0">
              <a:buNone/>
              <a:defRPr sz="1200"/>
            </a:lvl5pPr>
            <a:lvl6pPr marL="3047802" indent="0">
              <a:buNone/>
              <a:defRPr sz="1200"/>
            </a:lvl6pPr>
            <a:lvl7pPr marL="3657362" indent="0">
              <a:buNone/>
              <a:defRPr sz="1200"/>
            </a:lvl7pPr>
            <a:lvl8pPr marL="4266923" indent="0">
              <a:buNone/>
              <a:defRPr sz="1200"/>
            </a:lvl8pPr>
            <a:lvl9pPr marL="4876483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B81A-D34E-4D2C-8119-118F05CEA95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85DF-EC87-4F0D-982C-CAE46EC15A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5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61" indent="0">
              <a:buNone/>
              <a:defRPr sz="3733"/>
            </a:lvl2pPr>
            <a:lvl3pPr marL="1219120" indent="0">
              <a:buNone/>
              <a:defRPr sz="3200"/>
            </a:lvl3pPr>
            <a:lvl4pPr marL="1828681" indent="0">
              <a:buNone/>
              <a:defRPr sz="2667"/>
            </a:lvl4pPr>
            <a:lvl5pPr marL="2438242" indent="0">
              <a:buNone/>
              <a:defRPr sz="2667"/>
            </a:lvl5pPr>
            <a:lvl6pPr marL="3047802" indent="0">
              <a:buNone/>
              <a:defRPr sz="2667"/>
            </a:lvl6pPr>
            <a:lvl7pPr marL="3657362" indent="0">
              <a:buNone/>
              <a:defRPr sz="2667"/>
            </a:lvl7pPr>
            <a:lvl8pPr marL="4266923" indent="0">
              <a:buNone/>
              <a:defRPr sz="2667"/>
            </a:lvl8pPr>
            <a:lvl9pPr marL="4876483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61" indent="0">
              <a:buNone/>
              <a:defRPr sz="1600"/>
            </a:lvl2pPr>
            <a:lvl3pPr marL="1219120" indent="0">
              <a:buNone/>
              <a:defRPr sz="1333"/>
            </a:lvl3pPr>
            <a:lvl4pPr marL="1828681" indent="0">
              <a:buNone/>
              <a:defRPr sz="1200"/>
            </a:lvl4pPr>
            <a:lvl5pPr marL="2438242" indent="0">
              <a:buNone/>
              <a:defRPr sz="1200"/>
            </a:lvl5pPr>
            <a:lvl6pPr marL="3047802" indent="0">
              <a:buNone/>
              <a:defRPr sz="1200"/>
            </a:lvl6pPr>
            <a:lvl7pPr marL="3657362" indent="0">
              <a:buNone/>
              <a:defRPr sz="1200"/>
            </a:lvl7pPr>
            <a:lvl8pPr marL="4266923" indent="0">
              <a:buNone/>
              <a:defRPr sz="1200"/>
            </a:lvl8pPr>
            <a:lvl9pPr marL="4876483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B81A-D34E-4D2C-8119-118F05CEA95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85DF-EC87-4F0D-982C-CAE46EC15A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0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6304524"/>
            <a:ext cx="12192000" cy="652581"/>
            <a:chOff x="0" y="4709830"/>
            <a:chExt cx="9144000" cy="489436"/>
          </a:xfrm>
        </p:grpSpPr>
        <p:sp>
          <p:nvSpPr>
            <p:cNvPr id="7" name="Rectángulo 6"/>
            <p:cNvSpPr/>
            <p:nvPr userDrawn="1"/>
          </p:nvSpPr>
          <p:spPr>
            <a:xfrm>
              <a:off x="0" y="4765644"/>
              <a:ext cx="9144000" cy="3778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 sz="2400">
                <a:ln>
                  <a:noFill/>
                </a:ln>
              </a:endParaRPr>
            </a:p>
          </p:txBody>
        </p:sp>
        <p:pic>
          <p:nvPicPr>
            <p:cNvPr id="8" name="Imagen 7"/>
            <p:cNvPicPr>
              <a:picLocks noChangeAspect="1"/>
            </p:cNvPicPr>
            <p:nvPr userDrawn="1"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312"/>
            <a:stretch/>
          </p:blipFill>
          <p:spPr>
            <a:xfrm>
              <a:off x="8268628" y="4765644"/>
              <a:ext cx="875372" cy="325826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8" y="4709830"/>
              <a:ext cx="1250087" cy="489436"/>
            </a:xfrm>
            <a:prstGeom prst="rect">
              <a:avLst/>
            </a:prstGeom>
          </p:spPr>
        </p:pic>
      </p:grp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GT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3997537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GT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931952" y="6452162"/>
            <a:ext cx="162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fld id="{0A12B81A-D34E-4D2C-8119-118F05CEA95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876800" y="6448252"/>
            <a:ext cx="2235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026400" y="6448252"/>
            <a:ext cx="15240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427585DF-EC87-4F0D-982C-CAE46EC15A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6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2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0" indent="-457170" algn="l" defTabSz="121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35" indent="-380976" algn="l" defTabSz="121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01" indent="-304780" algn="l" defTabSz="121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61" indent="-304780" algn="l" defTabSz="121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022" indent="-304780" algn="l" defTabSz="121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dvik.coromant.com/en-gb/knowledge/milling/dry-milling-or-with-cutting-fluid" TargetMode="External"/><Relationship Id="rId2" Type="http://schemas.openxmlformats.org/officeDocument/2006/relationships/hyperlink" Target="https://www.sandvik.coromant.com/es-es/knowledge/milling/dry-milling-or-with-cutting-fluid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7FDB-99F4-449F-9022-B6D3DE1EB3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GT" dirty="0"/>
              <a:t>Parámetros de corte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D0366-C6AE-41D0-AAC0-F11123EAD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764" y="3836640"/>
            <a:ext cx="11176000" cy="2362824"/>
          </a:xfrm>
        </p:spPr>
        <p:txBody>
          <a:bodyPr>
            <a:normAutofit fontScale="92500" lnSpcReduction="10000"/>
          </a:bodyPr>
          <a:lstStyle/>
          <a:p>
            <a:r>
              <a:rPr lang="es-GT" sz="3600" dirty="0"/>
              <a:t>Parámetros de corte para fresadora</a:t>
            </a:r>
          </a:p>
          <a:p>
            <a:r>
              <a:rPr lang="es-GT" sz="3600" dirty="0"/>
              <a:t>Ejercicio de comparación de herramientas</a:t>
            </a:r>
          </a:p>
          <a:p>
            <a:r>
              <a:rPr lang="es-GT" sz="3600" dirty="0"/>
              <a:t>Configuración de herramientas en Inventor</a:t>
            </a:r>
          </a:p>
          <a:p>
            <a:r>
              <a:rPr lang="es-GT" sz="3600" dirty="0"/>
              <a:t>Ejercicios de parámetros de corte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7A246-CE74-4FBE-9F61-E4132C61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Rodrigo Aragon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86440-BB9E-490E-B7DE-64B7EC6D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3AE6-0133-4135-A48D-5EDE50E241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70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3EB0B4D-681F-4345-8A77-D441E86B5EA9}"/>
              </a:ext>
            </a:extLst>
          </p:cNvPr>
          <p:cNvSpPr txBox="1"/>
          <p:nvPr/>
        </p:nvSpPr>
        <p:spPr>
          <a:xfrm>
            <a:off x="184727" y="563418"/>
            <a:ext cx="38515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b="1" dirty="0">
                <a:solidFill>
                  <a:srgbClr val="0070C0"/>
                </a:solidFill>
              </a:rPr>
              <a:t>Configuración del corte:</a:t>
            </a:r>
          </a:p>
          <a:p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Material de acero (P) con dureza de 175 HB.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Careado de superficie plana sin interrupciones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Condiciones “buenas” de estabilidad de sujeción.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Profundidad axial: 2 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Área de corte: 100 x 100 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Herramienta de 19.05 mm (0.75 in) de diámetro.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26C3A7C-E6DF-4E99-9607-69FA28B6C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946" y="419688"/>
            <a:ext cx="7232172" cy="541307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0C1431F-7640-4812-840E-60B983DF3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946" y="232641"/>
            <a:ext cx="7360143" cy="593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8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1D6EF-5B88-4D5A-8290-EED28850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Ejemplo de corte</a:t>
            </a:r>
            <a:endParaRPr lang="es-MX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15D5DC5-E648-4CDB-A7D6-EBB65827D4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571218"/>
              </p:ext>
            </p:extLst>
          </p:nvPr>
        </p:nvGraphicFramePr>
        <p:xfrm>
          <a:off x="609599" y="1600200"/>
          <a:ext cx="1130530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9310">
                  <a:extLst>
                    <a:ext uri="{9D8B030D-6E8A-4147-A177-3AD203B41FA5}">
                      <a16:colId xmlns:a16="http://schemas.microsoft.com/office/drawing/2014/main" val="212398468"/>
                    </a:ext>
                  </a:extLst>
                </a:gridCol>
                <a:gridCol w="6095999">
                  <a:extLst>
                    <a:ext uri="{9D8B030D-6E8A-4147-A177-3AD203B41FA5}">
                      <a16:colId xmlns:a16="http://schemas.microsoft.com/office/drawing/2014/main" val="1325865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Característica de herramienta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07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Proveedor: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7LEADERS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0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Tipo de herramienta: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Fresa helicoidal enteriza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285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Diámetro de herramienta: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¾ pulgada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021594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2507094F-6DAC-48BE-8974-227A4CB8D8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442"/>
          <a:stretch/>
        </p:blipFill>
        <p:spPr>
          <a:xfrm>
            <a:off x="4240069" y="3688429"/>
            <a:ext cx="3102841" cy="241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3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3EB0B4D-681F-4345-8A77-D441E86B5EA9}"/>
              </a:ext>
            </a:extLst>
          </p:cNvPr>
          <p:cNvSpPr txBox="1"/>
          <p:nvPr/>
        </p:nvSpPr>
        <p:spPr>
          <a:xfrm>
            <a:off x="184727" y="563418"/>
            <a:ext cx="3851564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b="1" dirty="0">
                <a:solidFill>
                  <a:srgbClr val="0070C0"/>
                </a:solidFill>
              </a:rPr>
              <a:t>Configuración del corte:</a:t>
            </a:r>
          </a:p>
          <a:p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Material de acero (P) con dureza de 175 HB.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Careado de superficie plana sin interrupciones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Condiciones “buenas” de estabilidad de sujeción.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Profundidad axial: 2 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Área de corte: </a:t>
            </a:r>
          </a:p>
          <a:p>
            <a:pPr marL="268288" lvl="1"/>
            <a:r>
              <a:rPr lang="es-419" dirty="0"/>
              <a:t>Círculo de 101.6 mm (4 in) de diámetro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Herramienta de 19.05 mm (0.75 in) de diámetro.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7F51DE-3A80-405D-BD95-FA01CB9BA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977" y="133125"/>
            <a:ext cx="6547859" cy="42746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840FF10-E085-4BA5-B41F-41A3232A3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977" y="4584061"/>
            <a:ext cx="2807132" cy="177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6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3D368-4701-4221-8F5E-AF685675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sz="5400" dirty="0"/>
              <a:t>Configuración de herramientas en Inventor</a:t>
            </a:r>
            <a:br>
              <a:rPr lang="es-GT" sz="5400" dirty="0"/>
            </a:br>
            <a:br>
              <a:rPr lang="es-GT" sz="5400" dirty="0"/>
            </a:br>
            <a:br>
              <a:rPr lang="es-GT" sz="5400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AD3B22-5164-4F98-83BB-C387A6E4E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Parámetros de corte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82100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90BDE63-FDDE-4EF1-B178-E65B45BD0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80" y="275937"/>
            <a:ext cx="9215039" cy="583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83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3D368-4701-4221-8F5E-AF685675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sz="5400" dirty="0"/>
              <a:t>Ejercicios de parámetros de corte</a:t>
            </a:r>
            <a:br>
              <a:rPr lang="es-GT" sz="5400" dirty="0"/>
            </a:br>
            <a:br>
              <a:rPr lang="es-GT" sz="5400" dirty="0"/>
            </a:br>
            <a:br>
              <a:rPr lang="es-GT" sz="5400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AD3B22-5164-4F98-83BB-C387A6E4E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Parámetros de corte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1180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55DDD738-4C7E-955F-1549-86A499E36F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s-GT" sz="3600" dirty="0"/>
                  <a:t>Estrategia careado: Fresa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≥50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𝑚𝑚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3600" dirty="0"/>
                </a:br>
                <a:r>
                  <a:rPr lang="en-US" sz="3600" dirty="0" err="1"/>
                  <a:t>Proveedor</a:t>
                </a:r>
                <a:r>
                  <a:rPr lang="en-US" sz="3600" dirty="0"/>
                  <a:t>: Sandvik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55DDD738-4C7E-955F-1549-86A499E36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6E7659-BE7A-5A35-029F-5D69454896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Material 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F0CC996-4F7C-3787-BD16-CA34DC6B5E3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b="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b="0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F0CC996-4F7C-3787-BD16-CA34DC6B5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E839BF6-FB3B-3098-73D2-ED1660677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Material 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0669B1AF-3815-FE82-F3EA-6E23D1CE3797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0669B1AF-3815-FE82-F3EA-6E23D1CE3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3E692-9077-EC58-CDC6-F5F3AB97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Rodrigo Aragon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0C24C-DD12-07AB-0D6A-ED6593FE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3AE6-0133-4135-A48D-5EDE50E241E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57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55DDD738-4C7E-955F-1549-86A499E36F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s-GT" sz="3600" dirty="0"/>
                  <a:t>Estrategia careado: Fresa enteriza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=25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𝑚𝑚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3600" dirty="0"/>
                </a:br>
                <a:r>
                  <a:rPr lang="en-US" sz="3600" dirty="0" err="1"/>
                  <a:t>Proveedor</a:t>
                </a:r>
                <a:r>
                  <a:rPr lang="en-US" sz="3600" dirty="0"/>
                  <a:t>: Widia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55DDD738-4C7E-955F-1549-86A499E36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611" t="-10106" b="-218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6E7659-BE7A-5A35-029F-5D69454896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Material 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0CC996-4F7C-3787-BD16-CA34DC6B5E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E839BF6-FB3B-3098-73D2-ED1660677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Material 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669B1AF-3815-FE82-F3EA-6E23D1CE379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3E692-9077-EC58-CDC6-F5F3AB97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Rodrigo Aragon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0C24C-DD12-07AB-0D6A-ED6593FE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3AE6-0133-4135-A48D-5EDE50E241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15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55DDD738-4C7E-955F-1549-86A499E36F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s-GT" sz="4000" dirty="0"/>
                  <a:t>Estrategia taladrado: Broca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=1/4")</m:t>
                    </m:r>
                  </m:oMath>
                </a14:m>
                <a:br>
                  <a:rPr lang="en-US" sz="4000" dirty="0"/>
                </a:br>
                <a:r>
                  <a:rPr lang="en-US" sz="4000" dirty="0" err="1"/>
                  <a:t>Proveedor</a:t>
                </a:r>
                <a:r>
                  <a:rPr lang="en-US" sz="4000" dirty="0"/>
                  <a:t>: Toolmex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55DDD738-4C7E-955F-1549-86A499E36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6E7659-BE7A-5A35-029F-5D69454896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Material 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0CC996-4F7C-3787-BD16-CA34DC6B5E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E839BF6-FB3B-3098-73D2-ED1660677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Material 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669B1AF-3815-FE82-F3EA-6E23D1CE379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3E692-9077-EC58-CDC6-F5F3AB97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Rodrigo Aragon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0C24C-DD12-07AB-0D6A-ED6593FE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3AE6-0133-4135-A48D-5EDE50E241E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31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CE2D6D-29ED-4BEC-B562-363CE94E7A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:r>
                  <a:rPr lang="es-GT" sz="2700" dirty="0"/>
                  <a:t>Comparar la tasa de remoción de material para maquinar material clasificación P1 con grados TN6525 y TN 6540, tamaño de inserto 12 </a:t>
                </a:r>
                <a:r>
                  <a:rPr lang="es-GT" sz="2700" dirty="0" err="1"/>
                  <a:t>mm.</a:t>
                </a:r>
                <a:br>
                  <a:rPr lang="es-GT" sz="32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GT" sz="3200" b="0" i="1" smtClean="0">
                          <a:latin typeface="Cambria Math" panose="02040503050406030204" pitchFamily="18" charset="0"/>
                        </a:rPr>
                        <m:t>=0.4 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s-G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GT" sz="3200" b="0" i="1" smtClean="0">
                          <a:latin typeface="Cambria Math" panose="02040503050406030204" pitchFamily="18" charset="0"/>
                        </a:rPr>
                        <m:t>=9 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CE2D6D-29ED-4BEC-B562-363CE94E7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09" t="-10084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067BE-20B4-4125-A165-66072329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Rodrigo Aragon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24146-2D18-4E21-A07F-A8011400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3AE6-0133-4135-A48D-5EDE50E241E5}" type="slidenum">
              <a:rPr lang="en-US" smtClean="0"/>
              <a:t>19</a:t>
            </a:fld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AFCAA26-C15E-43BC-9043-C526AC7944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293" y="1846263"/>
            <a:ext cx="2829739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39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81686-A12C-4E2F-A54B-AEFB930F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Lectura para próxima clase</a:t>
            </a: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22948D-5671-450F-9F5F-D025D78AD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En español</a:t>
            </a: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B33F678-32C9-49EA-BCFB-65E8AF6B50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419" dirty="0">
                <a:hlinkClick r:id="rId2"/>
              </a:rPr>
              <a:t>Fresado sin o con líquido de corte</a:t>
            </a:r>
            <a:r>
              <a:rPr lang="es-419" dirty="0"/>
              <a:t> - Sandvik</a:t>
            </a:r>
          </a:p>
          <a:p>
            <a:pPr marL="0" indent="0">
              <a:buNone/>
            </a:pPr>
            <a:endParaRPr lang="es-419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D97A33B-4173-4F50-81D8-4C3D17D7A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419" dirty="0"/>
              <a:t>En inglés</a:t>
            </a:r>
            <a:endParaRPr lang="es-MX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ECAF591-65E7-4B70-9F09-FC5FE117B33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Dry milling or with cutting fluid</a:t>
            </a:r>
            <a:r>
              <a:rPr lang="en-US" dirty="0"/>
              <a:t> </a:t>
            </a:r>
            <a:r>
              <a:rPr lang="es-419" dirty="0"/>
              <a:t>– Sandvik</a:t>
            </a:r>
          </a:p>
          <a:p>
            <a:endParaRPr lang="es-419" dirty="0"/>
          </a:p>
          <a:p>
            <a:endParaRPr lang="es-419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8029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38E2-13D7-4B63-9D22-AA944505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Solución TN6525: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10A627B-9BE2-48EB-91B9-2C02B127203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066802" y="1800543"/>
              <a:ext cx="10058396" cy="46969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4599">
                      <a:extLst>
                        <a:ext uri="{9D8B030D-6E8A-4147-A177-3AD203B41FA5}">
                          <a16:colId xmlns:a16="http://schemas.microsoft.com/office/drawing/2014/main" val="1290575485"/>
                        </a:ext>
                      </a:extLst>
                    </a:gridCol>
                    <a:gridCol w="2514599">
                      <a:extLst>
                        <a:ext uri="{9D8B030D-6E8A-4147-A177-3AD203B41FA5}">
                          <a16:colId xmlns:a16="http://schemas.microsoft.com/office/drawing/2014/main" val="2942540165"/>
                        </a:ext>
                      </a:extLst>
                    </a:gridCol>
                    <a:gridCol w="2514599">
                      <a:extLst>
                        <a:ext uri="{9D8B030D-6E8A-4147-A177-3AD203B41FA5}">
                          <a16:colId xmlns:a16="http://schemas.microsoft.com/office/drawing/2014/main" val="2593392139"/>
                        </a:ext>
                      </a:extLst>
                    </a:gridCol>
                    <a:gridCol w="2514599">
                      <a:extLst>
                        <a:ext uri="{9D8B030D-6E8A-4147-A177-3AD203B41FA5}">
                          <a16:colId xmlns:a16="http://schemas.microsoft.com/office/drawing/2014/main" val="3073096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1600" dirty="0"/>
                            <a:t>Liviano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1600" dirty="0"/>
                            <a:t>Medio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1600" dirty="0"/>
                            <a:t>Pesado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47379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1 000 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=12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𝑚𝑚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4791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Velocidad</a:t>
                          </a:r>
                          <a:r>
                            <a:rPr lang="en-US" sz="1600" dirty="0"/>
                            <a:t> de </a:t>
                          </a:r>
                          <a:r>
                            <a:rPr lang="en-US" sz="1600" dirty="0" err="1"/>
                            <a:t>corte</a:t>
                          </a:r>
                          <a:r>
                            <a:rPr lang="en-US" sz="1600" dirty="0"/>
                            <a:t> (m/min)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7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𝑟𝑝𝑚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9 284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7 161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6 100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3688454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=2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𝑑𝑖𝑒𝑛𝑡𝑒𝑠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𝑖𝑛𝑠𝑒𝑟𝑡𝑜𝑠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𝑓𝑖𝑙𝑜𝑠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3114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Avance</a:t>
                          </a:r>
                          <a:r>
                            <a:rPr lang="en-US" sz="1600" dirty="0"/>
                            <a:t> por </a:t>
                          </a:r>
                          <a:r>
                            <a:rPr lang="en-US" sz="1600" dirty="0" err="1"/>
                            <a:t>diente</a:t>
                          </a:r>
                          <a:r>
                            <a:rPr lang="en-US" sz="1600" dirty="0"/>
                            <a:t> (mm/</a:t>
                          </a:r>
                          <a:r>
                            <a:rPr lang="en-US" sz="1600" dirty="0" err="1"/>
                            <a:t>diente</a:t>
                          </a:r>
                          <a:r>
                            <a:rPr lang="en-US" sz="1600" dirty="0"/>
                            <a:t>, mm/tooth)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8067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Avance</a:t>
                          </a:r>
                          <a:r>
                            <a:rPr lang="en-US" sz="1600" dirty="0"/>
                            <a:t> de la mesa (mm/min)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2 785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4 296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 4 270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972767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1 000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2702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8923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10A627B-9BE2-48EB-91B9-2C02B127203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40438499"/>
                  </p:ext>
                </p:extLst>
              </p:nvPr>
            </p:nvGraphicFramePr>
            <p:xfrm>
              <a:off x="1066802" y="1800543"/>
              <a:ext cx="10058396" cy="42448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4599">
                      <a:extLst>
                        <a:ext uri="{9D8B030D-6E8A-4147-A177-3AD203B41FA5}">
                          <a16:colId xmlns:a16="http://schemas.microsoft.com/office/drawing/2014/main" val="1290575485"/>
                        </a:ext>
                      </a:extLst>
                    </a:gridCol>
                    <a:gridCol w="2514599">
                      <a:extLst>
                        <a:ext uri="{9D8B030D-6E8A-4147-A177-3AD203B41FA5}">
                          <a16:colId xmlns:a16="http://schemas.microsoft.com/office/drawing/2014/main" val="2942540165"/>
                        </a:ext>
                      </a:extLst>
                    </a:gridCol>
                    <a:gridCol w="2514599">
                      <a:extLst>
                        <a:ext uri="{9D8B030D-6E8A-4147-A177-3AD203B41FA5}">
                          <a16:colId xmlns:a16="http://schemas.microsoft.com/office/drawing/2014/main" val="2593392139"/>
                        </a:ext>
                      </a:extLst>
                    </a:gridCol>
                    <a:gridCol w="2514599">
                      <a:extLst>
                        <a:ext uri="{9D8B030D-6E8A-4147-A177-3AD203B41FA5}">
                          <a16:colId xmlns:a16="http://schemas.microsoft.com/office/drawing/2014/main" val="3073096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1600" dirty="0"/>
                            <a:t>Liviano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1600" dirty="0"/>
                            <a:t>Medio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1600" dirty="0"/>
                            <a:t>Pesado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4737992"/>
                      </a:ext>
                    </a:extLst>
                  </a:tr>
                  <a:tr h="590741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549" t="-63918" r="-404" b="-56288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4791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Velocidad</a:t>
                          </a:r>
                          <a:r>
                            <a:rPr lang="en-US" sz="1600" dirty="0"/>
                            <a:t> de </a:t>
                          </a:r>
                          <a:r>
                            <a:rPr lang="en-US" sz="1600" dirty="0" err="1"/>
                            <a:t>corte</a:t>
                          </a:r>
                          <a:r>
                            <a:rPr lang="en-US" sz="1600" dirty="0"/>
                            <a:t> (m/min)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7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4" t="-360656" r="-300726" b="-6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9 284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7 161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6 100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3688454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" t="-460656" r="-303" b="-595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31143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Avance</a:t>
                          </a:r>
                          <a:r>
                            <a:rPr lang="en-US" sz="1600" dirty="0"/>
                            <a:t> por </a:t>
                          </a:r>
                          <a:r>
                            <a:rPr lang="en-US" sz="1600" dirty="0" err="1"/>
                            <a:t>diente</a:t>
                          </a:r>
                          <a:r>
                            <a:rPr lang="en-US" sz="1600" dirty="0"/>
                            <a:t> (mm/</a:t>
                          </a:r>
                          <a:r>
                            <a:rPr lang="en-US" sz="1600" dirty="0" err="1"/>
                            <a:t>diente</a:t>
                          </a:r>
                          <a:r>
                            <a:rPr lang="en-US" sz="1600" dirty="0"/>
                            <a:t>, mm/tooth)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806701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Avance</a:t>
                          </a:r>
                          <a:r>
                            <a:rPr lang="en-US" sz="1600" dirty="0"/>
                            <a:t> de la mesa (mm/min)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2 785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4 296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 4 270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972767"/>
                      </a:ext>
                    </a:extLst>
                  </a:tr>
                  <a:tr h="641668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" t="-506667" r="-303" b="-647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2702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4" t="-1044262" r="-300726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8923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602CB-0E9A-4BA2-951F-781B2A69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Rodrigo Aragon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F23F2-F618-482B-8BEF-EED3F09B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3AE6-0133-4135-A48D-5EDE50E241E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40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38E2-13D7-4B63-9D22-AA944505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Solución TN6540: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10A627B-9BE2-48EB-91B9-2C02B1272034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066802" y="1800543"/>
              <a:ext cx="10058396" cy="46969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4599">
                      <a:extLst>
                        <a:ext uri="{9D8B030D-6E8A-4147-A177-3AD203B41FA5}">
                          <a16:colId xmlns:a16="http://schemas.microsoft.com/office/drawing/2014/main" val="1290575485"/>
                        </a:ext>
                      </a:extLst>
                    </a:gridCol>
                    <a:gridCol w="2514599">
                      <a:extLst>
                        <a:ext uri="{9D8B030D-6E8A-4147-A177-3AD203B41FA5}">
                          <a16:colId xmlns:a16="http://schemas.microsoft.com/office/drawing/2014/main" val="2942540165"/>
                        </a:ext>
                      </a:extLst>
                    </a:gridCol>
                    <a:gridCol w="2514599">
                      <a:extLst>
                        <a:ext uri="{9D8B030D-6E8A-4147-A177-3AD203B41FA5}">
                          <a16:colId xmlns:a16="http://schemas.microsoft.com/office/drawing/2014/main" val="2593392139"/>
                        </a:ext>
                      </a:extLst>
                    </a:gridCol>
                    <a:gridCol w="2514599">
                      <a:extLst>
                        <a:ext uri="{9D8B030D-6E8A-4147-A177-3AD203B41FA5}">
                          <a16:colId xmlns:a16="http://schemas.microsoft.com/office/drawing/2014/main" val="3073096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1600" dirty="0"/>
                            <a:t>Liviano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1600" dirty="0"/>
                            <a:t>Medio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1600" dirty="0"/>
                            <a:t>Pesado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47379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1 000 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=12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𝑚𝑚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4791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Velocidad</a:t>
                          </a:r>
                          <a:r>
                            <a:rPr lang="en-US" sz="1600" dirty="0"/>
                            <a:t> de </a:t>
                          </a:r>
                          <a:r>
                            <a:rPr lang="en-US" sz="1600" dirty="0" err="1"/>
                            <a:t>corte</a:t>
                          </a:r>
                          <a:r>
                            <a:rPr lang="en-US" sz="1600" dirty="0"/>
                            <a:t> (m/min)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7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𝑟𝑝𝑚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7 692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5 968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5 039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3688454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=2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𝑑𝑖𝑒𝑛𝑡𝑒𝑠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𝑖𝑛𝑠𝑒𝑟𝑡𝑜𝑠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𝑓𝑖𝑙𝑜𝑠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3114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Avance</a:t>
                          </a:r>
                          <a:r>
                            <a:rPr lang="en-US" sz="1600" dirty="0"/>
                            <a:t> por </a:t>
                          </a:r>
                          <a:r>
                            <a:rPr lang="en-US" sz="1600" dirty="0" err="1"/>
                            <a:t>diente</a:t>
                          </a:r>
                          <a:r>
                            <a:rPr lang="en-US" sz="1600" dirty="0"/>
                            <a:t> (mm/</a:t>
                          </a:r>
                          <a:r>
                            <a:rPr lang="en-US" sz="1600" dirty="0" err="1"/>
                            <a:t>diente</a:t>
                          </a:r>
                          <a:r>
                            <a:rPr lang="en-US" sz="1600" dirty="0"/>
                            <a:t>, mm/tooth)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8067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Avance</a:t>
                          </a:r>
                          <a:r>
                            <a:rPr lang="en-US" sz="1600" dirty="0"/>
                            <a:t> de la mesa (mm/min)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2 307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4 774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 5 039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972767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1 000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2702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8.3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17.2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18.1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8923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10A627B-9BE2-48EB-91B9-2C02B1272034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066802" y="1800543"/>
              <a:ext cx="10058396" cy="42448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4599">
                      <a:extLst>
                        <a:ext uri="{9D8B030D-6E8A-4147-A177-3AD203B41FA5}">
                          <a16:colId xmlns:a16="http://schemas.microsoft.com/office/drawing/2014/main" val="1290575485"/>
                        </a:ext>
                      </a:extLst>
                    </a:gridCol>
                    <a:gridCol w="2514599">
                      <a:extLst>
                        <a:ext uri="{9D8B030D-6E8A-4147-A177-3AD203B41FA5}">
                          <a16:colId xmlns:a16="http://schemas.microsoft.com/office/drawing/2014/main" val="2942540165"/>
                        </a:ext>
                      </a:extLst>
                    </a:gridCol>
                    <a:gridCol w="2514599">
                      <a:extLst>
                        <a:ext uri="{9D8B030D-6E8A-4147-A177-3AD203B41FA5}">
                          <a16:colId xmlns:a16="http://schemas.microsoft.com/office/drawing/2014/main" val="2593392139"/>
                        </a:ext>
                      </a:extLst>
                    </a:gridCol>
                    <a:gridCol w="2514599">
                      <a:extLst>
                        <a:ext uri="{9D8B030D-6E8A-4147-A177-3AD203B41FA5}">
                          <a16:colId xmlns:a16="http://schemas.microsoft.com/office/drawing/2014/main" val="3073096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1600" dirty="0"/>
                            <a:t>Liviano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1600" dirty="0"/>
                            <a:t>Medio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1600" dirty="0"/>
                            <a:t>Pesado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4737992"/>
                      </a:ext>
                    </a:extLst>
                  </a:tr>
                  <a:tr h="590741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549" t="-63918" r="-404" b="-56288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4791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Velocidad</a:t>
                          </a:r>
                          <a:r>
                            <a:rPr lang="en-US" sz="1600" dirty="0"/>
                            <a:t> de </a:t>
                          </a:r>
                          <a:r>
                            <a:rPr lang="en-US" sz="1600" dirty="0" err="1"/>
                            <a:t>corte</a:t>
                          </a:r>
                          <a:r>
                            <a:rPr lang="en-US" sz="1600" dirty="0"/>
                            <a:t> (m/min)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7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4" t="-360656" r="-300726" b="-6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7 692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5 968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5 039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3688454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" t="-460656" r="-303" b="-595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31143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Avance</a:t>
                          </a:r>
                          <a:r>
                            <a:rPr lang="en-US" sz="1600" dirty="0"/>
                            <a:t> por </a:t>
                          </a:r>
                          <a:r>
                            <a:rPr lang="en-US" sz="1600" dirty="0" err="1"/>
                            <a:t>diente</a:t>
                          </a:r>
                          <a:r>
                            <a:rPr lang="en-US" sz="1600" dirty="0"/>
                            <a:t> (mm/</a:t>
                          </a:r>
                          <a:r>
                            <a:rPr lang="en-US" sz="1600" dirty="0" err="1"/>
                            <a:t>diente</a:t>
                          </a:r>
                          <a:r>
                            <a:rPr lang="en-US" sz="1600" dirty="0"/>
                            <a:t>, mm/tooth)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806701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Avance</a:t>
                          </a:r>
                          <a:r>
                            <a:rPr lang="en-US" sz="1600" dirty="0"/>
                            <a:t> de la mesa (mm/min)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2 307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4 774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 5 039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972767"/>
                      </a:ext>
                    </a:extLst>
                  </a:tr>
                  <a:tr h="641668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" t="-506667" r="-303" b="-647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2702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4" t="-1044262" r="-300726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8.3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17.2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18.1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8923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602CB-0E9A-4BA2-951F-781B2A69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Rodrigo Aragon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F23F2-F618-482B-8BEF-EED3F09B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3AE6-0133-4135-A48D-5EDE50E241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22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2638E2-13D7-4B63-9D22-AA9445055E1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s-GT" dirty="0"/>
                  <a:t>Solución TN6540,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&lt;7</m:t>
                    </m:r>
                  </m:oMath>
                </a14:m>
                <a:r>
                  <a:rPr lang="es-GT" dirty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2638E2-13D7-4B63-9D22-AA9445055E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9143" b="-234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10A627B-9BE2-48EB-91B9-2C02B127203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066802" y="1800543"/>
              <a:ext cx="10058396" cy="46969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4599">
                      <a:extLst>
                        <a:ext uri="{9D8B030D-6E8A-4147-A177-3AD203B41FA5}">
                          <a16:colId xmlns:a16="http://schemas.microsoft.com/office/drawing/2014/main" val="1290575485"/>
                        </a:ext>
                      </a:extLst>
                    </a:gridCol>
                    <a:gridCol w="2514599">
                      <a:extLst>
                        <a:ext uri="{9D8B030D-6E8A-4147-A177-3AD203B41FA5}">
                          <a16:colId xmlns:a16="http://schemas.microsoft.com/office/drawing/2014/main" val="2942540165"/>
                        </a:ext>
                      </a:extLst>
                    </a:gridCol>
                    <a:gridCol w="2514599">
                      <a:extLst>
                        <a:ext uri="{9D8B030D-6E8A-4147-A177-3AD203B41FA5}">
                          <a16:colId xmlns:a16="http://schemas.microsoft.com/office/drawing/2014/main" val="2593392139"/>
                        </a:ext>
                      </a:extLst>
                    </a:gridCol>
                    <a:gridCol w="2514599">
                      <a:extLst>
                        <a:ext uri="{9D8B030D-6E8A-4147-A177-3AD203B41FA5}">
                          <a16:colId xmlns:a16="http://schemas.microsoft.com/office/drawing/2014/main" val="3073096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1600" dirty="0"/>
                            <a:t>Liviano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1600" dirty="0"/>
                            <a:t>Medio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1600" dirty="0"/>
                            <a:t>Pesado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47379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1 000 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=12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𝑚𝑚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𝑎𝑗𝑢𝑠𝑡𝑒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𝑝𝑜𝑟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𝑣𝑜𝑙𝑎𝑑𝑖𝑧𝑜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(15%)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4791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Velocidad</a:t>
                          </a:r>
                          <a:r>
                            <a:rPr lang="en-US" sz="1600" dirty="0"/>
                            <a:t> de </a:t>
                          </a:r>
                          <a:r>
                            <a:rPr lang="en-US" sz="1600" dirty="0" err="1"/>
                            <a:t>corte</a:t>
                          </a:r>
                          <a:r>
                            <a:rPr lang="en-US" sz="1600" dirty="0"/>
                            <a:t> (m/min)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290*.85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225*.85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190*.85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7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𝑟𝑝𝑚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6 540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5 072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4 280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3688454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=2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𝑑𝑖𝑒𝑛𝑡𝑒𝑠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𝑖𝑛𝑠𝑒𝑟𝑡𝑜𝑠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𝑓𝑖𝑙𝑜𝑠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3114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Avance</a:t>
                          </a:r>
                          <a:r>
                            <a:rPr lang="en-US" sz="1600" dirty="0"/>
                            <a:t> por </a:t>
                          </a:r>
                          <a:r>
                            <a:rPr lang="en-US" sz="1600" dirty="0" err="1"/>
                            <a:t>diente</a:t>
                          </a:r>
                          <a:r>
                            <a:rPr lang="en-US" sz="1600" dirty="0"/>
                            <a:t> (mm/</a:t>
                          </a:r>
                          <a:r>
                            <a:rPr lang="en-US" sz="1600" dirty="0" err="1"/>
                            <a:t>diente</a:t>
                          </a:r>
                          <a:r>
                            <a:rPr lang="en-US" sz="1600" dirty="0"/>
                            <a:t>, mm/tooth)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8067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Avance</a:t>
                          </a:r>
                          <a:r>
                            <a:rPr lang="en-US" sz="1600" dirty="0"/>
                            <a:t> de la mesa (mm/min)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1 960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4 057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 4 280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972767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1 000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𝑎𝑗𝑢𝑠𝑡𝑒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(65%)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2702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8923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10A627B-9BE2-48EB-91B9-2C02B127203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2574975"/>
                  </p:ext>
                </p:extLst>
              </p:nvPr>
            </p:nvGraphicFramePr>
            <p:xfrm>
              <a:off x="1066802" y="1800543"/>
              <a:ext cx="10058396" cy="42448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4599">
                      <a:extLst>
                        <a:ext uri="{9D8B030D-6E8A-4147-A177-3AD203B41FA5}">
                          <a16:colId xmlns:a16="http://schemas.microsoft.com/office/drawing/2014/main" val="1290575485"/>
                        </a:ext>
                      </a:extLst>
                    </a:gridCol>
                    <a:gridCol w="2514599">
                      <a:extLst>
                        <a:ext uri="{9D8B030D-6E8A-4147-A177-3AD203B41FA5}">
                          <a16:colId xmlns:a16="http://schemas.microsoft.com/office/drawing/2014/main" val="2942540165"/>
                        </a:ext>
                      </a:extLst>
                    </a:gridCol>
                    <a:gridCol w="2514599">
                      <a:extLst>
                        <a:ext uri="{9D8B030D-6E8A-4147-A177-3AD203B41FA5}">
                          <a16:colId xmlns:a16="http://schemas.microsoft.com/office/drawing/2014/main" val="2593392139"/>
                        </a:ext>
                      </a:extLst>
                    </a:gridCol>
                    <a:gridCol w="2514599">
                      <a:extLst>
                        <a:ext uri="{9D8B030D-6E8A-4147-A177-3AD203B41FA5}">
                          <a16:colId xmlns:a16="http://schemas.microsoft.com/office/drawing/2014/main" val="3073096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1600" dirty="0"/>
                            <a:t>Liviano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1600" dirty="0"/>
                            <a:t>Medio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1600" dirty="0"/>
                            <a:t>Pesado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4737992"/>
                      </a:ext>
                    </a:extLst>
                  </a:tr>
                  <a:tr h="590741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549" t="-63918" r="-404" b="-56288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4791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Velocidad</a:t>
                          </a:r>
                          <a:r>
                            <a:rPr lang="en-US" sz="1600" dirty="0"/>
                            <a:t> de </a:t>
                          </a:r>
                          <a:r>
                            <a:rPr lang="en-US" sz="1600" dirty="0" err="1"/>
                            <a:t>corte</a:t>
                          </a:r>
                          <a:r>
                            <a:rPr lang="en-US" sz="1600" dirty="0"/>
                            <a:t> (m/min)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290*.85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225*.85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190*.85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7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4" t="-360656" r="-300726" b="-6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6 540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5 072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4 280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3688454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" t="-460656" r="-303" b="-595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31143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Avance</a:t>
                          </a:r>
                          <a:r>
                            <a:rPr lang="en-US" sz="1600" dirty="0"/>
                            <a:t> por </a:t>
                          </a:r>
                          <a:r>
                            <a:rPr lang="en-US" sz="1600" dirty="0" err="1"/>
                            <a:t>diente</a:t>
                          </a:r>
                          <a:r>
                            <a:rPr lang="en-US" sz="1600" dirty="0"/>
                            <a:t> (mm/</a:t>
                          </a:r>
                          <a:r>
                            <a:rPr lang="en-US" sz="1600" dirty="0" err="1"/>
                            <a:t>diente</a:t>
                          </a:r>
                          <a:r>
                            <a:rPr lang="en-US" sz="1600" dirty="0"/>
                            <a:t>, mm/tooth)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806701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Avance</a:t>
                          </a:r>
                          <a:r>
                            <a:rPr lang="en-US" sz="1600" dirty="0"/>
                            <a:t> de la mesa (mm/min)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1 960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4 057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 4 280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972767"/>
                      </a:ext>
                    </a:extLst>
                  </a:tr>
                  <a:tr h="641668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" t="-506667" r="-303" b="-647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2702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4" t="-1044262" r="-300726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8923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602CB-0E9A-4BA2-951F-781B2A69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Rodrigo Aragon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F23F2-F618-482B-8BEF-EED3F09B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3AE6-0133-4135-A48D-5EDE50E241E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62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38E2-13D7-4B63-9D22-AA944505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Solución TN6540, material S35: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10A627B-9BE2-48EB-91B9-2C02B127203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066802" y="1800543"/>
              <a:ext cx="10058396" cy="46969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4599">
                      <a:extLst>
                        <a:ext uri="{9D8B030D-6E8A-4147-A177-3AD203B41FA5}">
                          <a16:colId xmlns:a16="http://schemas.microsoft.com/office/drawing/2014/main" val="1290575485"/>
                        </a:ext>
                      </a:extLst>
                    </a:gridCol>
                    <a:gridCol w="2514599">
                      <a:extLst>
                        <a:ext uri="{9D8B030D-6E8A-4147-A177-3AD203B41FA5}">
                          <a16:colId xmlns:a16="http://schemas.microsoft.com/office/drawing/2014/main" val="2942540165"/>
                        </a:ext>
                      </a:extLst>
                    </a:gridCol>
                    <a:gridCol w="2514599">
                      <a:extLst>
                        <a:ext uri="{9D8B030D-6E8A-4147-A177-3AD203B41FA5}">
                          <a16:colId xmlns:a16="http://schemas.microsoft.com/office/drawing/2014/main" val="2593392139"/>
                        </a:ext>
                      </a:extLst>
                    </a:gridCol>
                    <a:gridCol w="2514599">
                      <a:extLst>
                        <a:ext uri="{9D8B030D-6E8A-4147-A177-3AD203B41FA5}">
                          <a16:colId xmlns:a16="http://schemas.microsoft.com/office/drawing/2014/main" val="3073096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1600" dirty="0"/>
                            <a:t>Liviano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1600" dirty="0"/>
                            <a:t>Medio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1600" dirty="0"/>
                            <a:t>Pesado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47379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1 000 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=12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𝑚𝑚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4791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Velocidad</a:t>
                          </a:r>
                          <a:r>
                            <a:rPr lang="en-US" sz="1600" dirty="0"/>
                            <a:t> de </a:t>
                          </a:r>
                          <a:r>
                            <a:rPr lang="en-US" sz="1600" dirty="0" err="1"/>
                            <a:t>corte</a:t>
                          </a:r>
                          <a:r>
                            <a:rPr lang="en-US" sz="1600" dirty="0"/>
                            <a:t> (m/min)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7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𝑟𝑝𝑚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795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3688454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=2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𝑑𝑖𝑒𝑛𝑡𝑒𝑠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𝑖𝑛𝑠𝑒𝑟𝑡𝑜𝑠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𝑓𝑖𝑙𝑜𝑠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3114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Avance</a:t>
                          </a:r>
                          <a:r>
                            <a:rPr lang="en-US" sz="1600" dirty="0"/>
                            <a:t> por </a:t>
                          </a:r>
                          <a:r>
                            <a:rPr lang="en-US" sz="1600" dirty="0" err="1"/>
                            <a:t>diente</a:t>
                          </a:r>
                          <a:r>
                            <a:rPr lang="en-US" sz="1600" dirty="0"/>
                            <a:t> (mm/</a:t>
                          </a:r>
                          <a:r>
                            <a:rPr lang="en-US" sz="1600" dirty="0" err="1"/>
                            <a:t>diente</a:t>
                          </a:r>
                          <a:r>
                            <a:rPr lang="en-US" sz="1600" dirty="0"/>
                            <a:t>, mm/tooth)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8067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Avance</a:t>
                          </a:r>
                          <a:r>
                            <a:rPr lang="en-US" sz="1600" dirty="0"/>
                            <a:t> de la mesa (mm/min)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972767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1 000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2702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8923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10A627B-9BE2-48EB-91B9-2C02B127203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44064818"/>
                  </p:ext>
                </p:extLst>
              </p:nvPr>
            </p:nvGraphicFramePr>
            <p:xfrm>
              <a:off x="1066802" y="1800543"/>
              <a:ext cx="10058396" cy="42448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4599">
                      <a:extLst>
                        <a:ext uri="{9D8B030D-6E8A-4147-A177-3AD203B41FA5}">
                          <a16:colId xmlns:a16="http://schemas.microsoft.com/office/drawing/2014/main" val="1290575485"/>
                        </a:ext>
                      </a:extLst>
                    </a:gridCol>
                    <a:gridCol w="2514599">
                      <a:extLst>
                        <a:ext uri="{9D8B030D-6E8A-4147-A177-3AD203B41FA5}">
                          <a16:colId xmlns:a16="http://schemas.microsoft.com/office/drawing/2014/main" val="2942540165"/>
                        </a:ext>
                      </a:extLst>
                    </a:gridCol>
                    <a:gridCol w="2514599">
                      <a:extLst>
                        <a:ext uri="{9D8B030D-6E8A-4147-A177-3AD203B41FA5}">
                          <a16:colId xmlns:a16="http://schemas.microsoft.com/office/drawing/2014/main" val="2593392139"/>
                        </a:ext>
                      </a:extLst>
                    </a:gridCol>
                    <a:gridCol w="2514599">
                      <a:extLst>
                        <a:ext uri="{9D8B030D-6E8A-4147-A177-3AD203B41FA5}">
                          <a16:colId xmlns:a16="http://schemas.microsoft.com/office/drawing/2014/main" val="3073096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1600" dirty="0"/>
                            <a:t>Liviano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1600" dirty="0"/>
                            <a:t>Medio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1600" dirty="0"/>
                            <a:t>Pesado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4737992"/>
                      </a:ext>
                    </a:extLst>
                  </a:tr>
                  <a:tr h="590741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549" t="-63918" r="-404" b="-56288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4791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Velocidad</a:t>
                          </a:r>
                          <a:r>
                            <a:rPr lang="en-US" sz="1600" dirty="0"/>
                            <a:t> de </a:t>
                          </a:r>
                          <a:r>
                            <a:rPr lang="en-US" sz="1600" dirty="0" err="1"/>
                            <a:t>corte</a:t>
                          </a:r>
                          <a:r>
                            <a:rPr lang="en-US" sz="1600" dirty="0"/>
                            <a:t> (m/min)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7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4" t="-360656" r="-300726" b="-6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795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3688454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" t="-460656" r="-303" b="-595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31143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Avance</a:t>
                          </a:r>
                          <a:r>
                            <a:rPr lang="en-US" sz="1600" dirty="0"/>
                            <a:t> por </a:t>
                          </a:r>
                          <a:r>
                            <a:rPr lang="en-US" sz="1600" dirty="0" err="1"/>
                            <a:t>diente</a:t>
                          </a:r>
                          <a:r>
                            <a:rPr lang="en-US" sz="1600" dirty="0"/>
                            <a:t> (mm/</a:t>
                          </a:r>
                          <a:r>
                            <a:rPr lang="en-US" sz="1600" dirty="0" err="1"/>
                            <a:t>diente</a:t>
                          </a:r>
                          <a:r>
                            <a:rPr lang="en-US" sz="1600" dirty="0"/>
                            <a:t>, mm/tooth)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806701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Avance</a:t>
                          </a:r>
                          <a:r>
                            <a:rPr lang="en-US" sz="1600" dirty="0"/>
                            <a:t> de la mesa (mm/min)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972767"/>
                      </a:ext>
                    </a:extLst>
                  </a:tr>
                  <a:tr h="641668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" t="-506667" r="-303" b="-647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2702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4" t="-1044262" r="-300726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8923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602CB-0E9A-4BA2-951F-781B2A69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Rodrigo Aragon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F23F2-F618-482B-8BEF-EED3F09B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3AE6-0133-4135-A48D-5EDE50E241E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6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3D368-4701-4221-8F5E-AF685675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sz="5400" dirty="0"/>
              <a:t>Parámetros de corte para fresadora</a:t>
            </a:r>
            <a:br>
              <a:rPr lang="es-GT" sz="5400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AD3B22-5164-4F98-83BB-C387A6E4E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Parámetros de corte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037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3C717-2E1D-490C-8CBD-BA039442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419" sz="4800" dirty="0"/>
              <a:t>Parámetros de corte para fresadora</a:t>
            </a:r>
            <a:endParaRPr lang="es-MX" sz="4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A4BF67-715B-4855-AA15-474CBB491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" y="1492326"/>
            <a:ext cx="4633142" cy="48345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Marcador de contenido 6">
                <a:extLst>
                  <a:ext uri="{FF2B5EF4-FFF2-40B4-BE49-F238E27FC236}">
                    <a16:creationId xmlns:a16="http://schemas.microsoft.com/office/drawing/2014/main" id="{6A15B433-C08E-4141-9151-2C502B389E8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31485590"/>
                  </p:ext>
                </p:extLst>
              </p:nvPr>
            </p:nvGraphicFramePr>
            <p:xfrm>
              <a:off x="4287441" y="1945210"/>
              <a:ext cx="7651944" cy="36495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8268">
                      <a:extLst>
                        <a:ext uri="{9D8B030D-6E8A-4147-A177-3AD203B41FA5}">
                          <a16:colId xmlns:a16="http://schemas.microsoft.com/office/drawing/2014/main" val="2487134313"/>
                        </a:ext>
                      </a:extLst>
                    </a:gridCol>
                    <a:gridCol w="3001819">
                      <a:extLst>
                        <a:ext uri="{9D8B030D-6E8A-4147-A177-3AD203B41FA5}">
                          <a16:colId xmlns:a16="http://schemas.microsoft.com/office/drawing/2014/main" val="3737917029"/>
                        </a:ext>
                      </a:extLst>
                    </a:gridCol>
                    <a:gridCol w="1551708">
                      <a:extLst>
                        <a:ext uri="{9D8B030D-6E8A-4147-A177-3AD203B41FA5}">
                          <a16:colId xmlns:a16="http://schemas.microsoft.com/office/drawing/2014/main" val="1102355431"/>
                        </a:ext>
                      </a:extLst>
                    </a:gridCol>
                    <a:gridCol w="1770149">
                      <a:extLst>
                        <a:ext uri="{9D8B030D-6E8A-4147-A177-3AD203B41FA5}">
                          <a16:colId xmlns:a16="http://schemas.microsoft.com/office/drawing/2014/main" val="32769130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600" dirty="0"/>
                            <a:t>Parámetro</a:t>
                          </a:r>
                          <a:endParaRPr lang="es-MX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419" sz="1600" dirty="0"/>
                            <a:t>Nombre</a:t>
                          </a:r>
                          <a:endParaRPr lang="es-MX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600" dirty="0"/>
                            <a:t>Métrico</a:t>
                          </a:r>
                          <a:endParaRPr lang="es-MX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600" dirty="0"/>
                            <a:t>Imperial</a:t>
                          </a:r>
                          <a:endParaRPr lang="es-MX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09765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20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s-MX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419" sz="1600" dirty="0"/>
                            <a:t>Velocidad del husillo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600" dirty="0"/>
                            <a:t>[rpm]</a:t>
                          </a:r>
                          <a:endParaRPr lang="es-MX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600"/>
                            <a:t>[rpm]</a:t>
                          </a:r>
                          <a:endParaRPr lang="es-MX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53843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419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sz="200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419" sz="200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419" sz="1600" dirty="0"/>
                            <a:t>Velocidad de corte</a:t>
                          </a:r>
                          <a:endParaRPr lang="es-MX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600" dirty="0"/>
                            <a:t>[m/min]</a:t>
                          </a:r>
                          <a:endParaRPr lang="es-MX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600" dirty="0"/>
                            <a:t>[ft/min] o [</a:t>
                          </a:r>
                          <a:r>
                            <a:rPr lang="es-419" sz="1600" dirty="0" err="1"/>
                            <a:t>sfpm</a:t>
                          </a:r>
                          <a:r>
                            <a:rPr lang="es-419" sz="1600" dirty="0"/>
                            <a:t>]</a:t>
                          </a:r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03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419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sz="200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419" sz="2000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419" sz="1600" dirty="0"/>
                            <a:t>Avance de la mesa</a:t>
                          </a:r>
                          <a:endParaRPr lang="es-MX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600" dirty="0"/>
                            <a:t>[mm/min]</a:t>
                          </a:r>
                          <a:endParaRPr lang="es-MX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600"/>
                            <a:t>[in/min]</a:t>
                          </a:r>
                          <a:endParaRPr lang="es-MX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37998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419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sz="20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419" sz="200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419" sz="1600" dirty="0"/>
                            <a:t>Profundidad de corte axial</a:t>
                          </a:r>
                          <a:endParaRPr lang="es-MX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600" dirty="0"/>
                            <a:t>[mm]</a:t>
                          </a:r>
                          <a:endParaRPr lang="es-MX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600" dirty="0"/>
                            <a:t>[in]</a:t>
                          </a:r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6206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419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sz="20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419" sz="2000" i="1" dirty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419" sz="1600" dirty="0"/>
                            <a:t>Profundidad de corte radial</a:t>
                          </a:r>
                          <a:endParaRPr lang="es-MX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600" dirty="0"/>
                            <a:t>[mm]</a:t>
                          </a:r>
                          <a:endParaRPr lang="es-MX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600" dirty="0"/>
                            <a:t>[in]</a:t>
                          </a:r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5028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s-MX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 sz="16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8208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419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419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419" sz="1600" dirty="0"/>
                            <a:t>Avance por diente</a:t>
                          </a:r>
                          <a:endParaRPr lang="es-MX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1219120" rtl="0" eaLnBrk="1" latinLnBrk="0" hangingPunct="1"/>
                          <a:r>
                            <a:rPr lang="es-419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[mm/diente]</a:t>
                          </a:r>
                          <a:endParaRPr lang="es-MX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1219120" rtl="0" eaLnBrk="1" latinLnBrk="0" hangingPunct="1"/>
                          <a:r>
                            <a:rPr lang="es-419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[in/diente]</a:t>
                          </a:r>
                          <a:endParaRPr lang="es-MX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995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419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sz="2000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s-419" sz="200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419" sz="1600" dirty="0"/>
                            <a:t>Dientes de corte</a:t>
                          </a:r>
                          <a:endParaRPr lang="es-MX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1219120" rtl="0" eaLnBrk="1" latinLnBrk="0" hangingPunct="1"/>
                          <a:endParaRPr lang="es-MX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1219120" rtl="0" eaLnBrk="1" latinLnBrk="0" hangingPunct="1"/>
                          <a:endParaRPr lang="es-MX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6985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Marcador de contenido 6">
                <a:extLst>
                  <a:ext uri="{FF2B5EF4-FFF2-40B4-BE49-F238E27FC236}">
                    <a16:creationId xmlns:a16="http://schemas.microsoft.com/office/drawing/2014/main" id="{6A15B433-C08E-4141-9151-2C502B389E8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31485590"/>
                  </p:ext>
                </p:extLst>
              </p:nvPr>
            </p:nvGraphicFramePr>
            <p:xfrm>
              <a:off x="4287441" y="1945210"/>
              <a:ext cx="7651944" cy="36495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8268">
                      <a:extLst>
                        <a:ext uri="{9D8B030D-6E8A-4147-A177-3AD203B41FA5}">
                          <a16:colId xmlns:a16="http://schemas.microsoft.com/office/drawing/2014/main" val="2487134313"/>
                        </a:ext>
                      </a:extLst>
                    </a:gridCol>
                    <a:gridCol w="3001819">
                      <a:extLst>
                        <a:ext uri="{9D8B030D-6E8A-4147-A177-3AD203B41FA5}">
                          <a16:colId xmlns:a16="http://schemas.microsoft.com/office/drawing/2014/main" val="3737917029"/>
                        </a:ext>
                      </a:extLst>
                    </a:gridCol>
                    <a:gridCol w="1551708">
                      <a:extLst>
                        <a:ext uri="{9D8B030D-6E8A-4147-A177-3AD203B41FA5}">
                          <a16:colId xmlns:a16="http://schemas.microsoft.com/office/drawing/2014/main" val="1102355431"/>
                        </a:ext>
                      </a:extLst>
                    </a:gridCol>
                    <a:gridCol w="1770149">
                      <a:extLst>
                        <a:ext uri="{9D8B030D-6E8A-4147-A177-3AD203B41FA5}">
                          <a16:colId xmlns:a16="http://schemas.microsoft.com/office/drawing/2014/main" val="32769130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600" dirty="0"/>
                            <a:t>Parámetro</a:t>
                          </a:r>
                          <a:endParaRPr lang="es-MX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419" sz="1600" dirty="0"/>
                            <a:t>Nombre</a:t>
                          </a:r>
                          <a:endParaRPr lang="es-MX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600" dirty="0"/>
                            <a:t>Métrico</a:t>
                          </a:r>
                          <a:endParaRPr lang="es-MX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600" dirty="0"/>
                            <a:t>Imperial</a:t>
                          </a:r>
                          <a:endParaRPr lang="es-MX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097655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459" t="-98462" r="-477982" b="-73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419" sz="1600" dirty="0"/>
                            <a:t>Velocidad del husillo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600" dirty="0"/>
                            <a:t>[rpm]</a:t>
                          </a:r>
                          <a:endParaRPr lang="es-MX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600"/>
                            <a:t>[rpm]</a:t>
                          </a:r>
                          <a:endParaRPr lang="es-MX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53843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459" t="-198462" r="-477982" b="-63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419" sz="1600" dirty="0"/>
                            <a:t>Velocidad de corte</a:t>
                          </a:r>
                          <a:endParaRPr lang="es-MX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600" dirty="0"/>
                            <a:t>[m/min]</a:t>
                          </a:r>
                          <a:endParaRPr lang="es-MX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600" dirty="0"/>
                            <a:t>[ft/min] o [</a:t>
                          </a:r>
                          <a:r>
                            <a:rPr lang="es-419" sz="1600" dirty="0" err="1"/>
                            <a:t>sfpm</a:t>
                          </a:r>
                          <a:r>
                            <a:rPr lang="es-419" sz="1600" dirty="0"/>
                            <a:t>]</a:t>
                          </a:r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03023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459" t="-281159" r="-477982" b="-49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419" sz="1600" dirty="0"/>
                            <a:t>Avance de la mesa</a:t>
                          </a:r>
                          <a:endParaRPr lang="es-MX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600" dirty="0"/>
                            <a:t>[mm/min]</a:t>
                          </a:r>
                          <a:endParaRPr lang="es-MX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600"/>
                            <a:t>[in/min]</a:t>
                          </a:r>
                          <a:endParaRPr lang="es-MX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3799881"/>
                      </a:ext>
                    </a:extLst>
                  </a:tr>
                  <a:tr h="419672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459" t="-381159" r="-477982" b="-39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419" sz="1600" dirty="0"/>
                            <a:t>Profundidad de corte axial</a:t>
                          </a:r>
                          <a:endParaRPr lang="es-MX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600" dirty="0"/>
                            <a:t>[mm]</a:t>
                          </a:r>
                          <a:endParaRPr lang="es-MX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600" dirty="0"/>
                            <a:t>[in]</a:t>
                          </a:r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620639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459" t="-510769" r="-4779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419" sz="1600" dirty="0"/>
                            <a:t>Profundidad de corte radial</a:t>
                          </a:r>
                          <a:endParaRPr lang="es-MX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600" dirty="0"/>
                            <a:t>[mm]</a:t>
                          </a:r>
                          <a:endParaRPr lang="es-MX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600" dirty="0"/>
                            <a:t>[in]</a:t>
                          </a:r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50285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s-MX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 sz="16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82080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459" t="-726154" r="-477982" b="-1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419" sz="1600" dirty="0"/>
                            <a:t>Avance por diente</a:t>
                          </a:r>
                          <a:endParaRPr lang="es-MX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1219120" rtl="0" eaLnBrk="1" latinLnBrk="0" hangingPunct="1"/>
                          <a:r>
                            <a:rPr lang="es-419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[mm/diente]</a:t>
                          </a:r>
                          <a:endParaRPr lang="es-MX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1219120" rtl="0" eaLnBrk="1" latinLnBrk="0" hangingPunct="1"/>
                          <a:r>
                            <a:rPr lang="es-419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[in/diente]</a:t>
                          </a:r>
                          <a:endParaRPr lang="es-MX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9958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459" t="-826154" r="-477982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419" sz="1600" dirty="0"/>
                            <a:t>Dientes de corte</a:t>
                          </a:r>
                          <a:endParaRPr lang="es-MX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1219120" rtl="0" eaLnBrk="1" latinLnBrk="0" hangingPunct="1"/>
                          <a:endParaRPr lang="es-MX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1219120" rtl="0" eaLnBrk="1" latinLnBrk="0" hangingPunct="1"/>
                          <a:endParaRPr lang="es-MX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69859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2395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1">
                <a:extLst>
                  <a:ext uri="{FF2B5EF4-FFF2-40B4-BE49-F238E27FC236}">
                    <a16:creationId xmlns:a16="http://schemas.microsoft.com/office/drawing/2014/main" id="{03B6E7BB-D79A-4710-91B8-19EFABC474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8442316"/>
                  </p:ext>
                </p:extLst>
              </p:nvPr>
            </p:nvGraphicFramePr>
            <p:xfrm>
              <a:off x="184728" y="765847"/>
              <a:ext cx="11822544" cy="504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5636">
                      <a:extLst>
                        <a:ext uri="{9D8B030D-6E8A-4147-A177-3AD203B41FA5}">
                          <a16:colId xmlns:a16="http://schemas.microsoft.com/office/drawing/2014/main" val="3540854156"/>
                        </a:ext>
                      </a:extLst>
                    </a:gridCol>
                    <a:gridCol w="2955636">
                      <a:extLst>
                        <a:ext uri="{9D8B030D-6E8A-4147-A177-3AD203B41FA5}">
                          <a16:colId xmlns:a16="http://schemas.microsoft.com/office/drawing/2014/main" val="662292316"/>
                        </a:ext>
                      </a:extLst>
                    </a:gridCol>
                    <a:gridCol w="2955636">
                      <a:extLst>
                        <a:ext uri="{9D8B030D-6E8A-4147-A177-3AD203B41FA5}">
                          <a16:colId xmlns:a16="http://schemas.microsoft.com/office/drawing/2014/main" val="733123856"/>
                        </a:ext>
                      </a:extLst>
                    </a:gridCol>
                    <a:gridCol w="2955636">
                      <a:extLst>
                        <a:ext uri="{9D8B030D-6E8A-4147-A177-3AD203B41FA5}">
                          <a16:colId xmlns:a16="http://schemas.microsoft.com/office/drawing/2014/main" val="1785129781"/>
                        </a:ext>
                      </a:extLst>
                    </a:gridCol>
                  </a:tblGrid>
                  <a:tr h="100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Parámetro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Nombre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Métrico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Imperial</a:t>
                          </a:r>
                          <a:endParaRPr lang="es-MX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065289"/>
                      </a:ext>
                    </a:extLst>
                  </a:tr>
                  <a:tr h="100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419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419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419" sz="2000" b="0" i="1" smtClean="0">
                                        <a:latin typeface="Cambria Math" panose="02040503050406030204" pitchFamily="18" charset="0"/>
                                      </a:rPr>
                                      <m:t>𝑟𝑝𝑚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419" sz="1800" dirty="0"/>
                            <a:t>Velocidad del husillo</a:t>
                          </a:r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419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419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s-419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×1000</m:t>
                                    </m:r>
                                  </m:num>
                                  <m:den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419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419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s-419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×12</m:t>
                                    </m:r>
                                  </m:num>
                                  <m:den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1429574"/>
                      </a:ext>
                    </a:extLst>
                  </a:tr>
                  <a:tr h="100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419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419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s-419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419" sz="2000" b="0" i="1" smtClean="0">
                                            <a:latin typeface="Cambria Math" panose="02040503050406030204" pitchFamily="18" charset="0"/>
                                          </a:rPr>
                                          <m:t>𝑚𝑚</m:t>
                                        </m:r>
                                      </m:num>
                                      <m:den>
                                        <m:r>
                                          <a:rPr lang="es-419" sz="2000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s-419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419" sz="2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s-419" sz="2000" b="0" i="1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s-419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419" sz="20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num>
                                  <m:den>
                                    <m:r>
                                      <a:rPr lang="es-419" sz="2000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den>
                                </m:f>
                                <m:r>
                                  <a:rPr lang="es-419" sz="20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s-MX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419" sz="1800" dirty="0"/>
                            <a:t>Avance de la mesa</a:t>
                          </a:r>
                          <a:endParaRPr lang="es-MX" sz="18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s-419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8662834"/>
                      </a:ext>
                    </a:extLst>
                  </a:tr>
                  <a:tr h="100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419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419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s-419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419" sz="2000" b="0" i="1" smtClean="0">
                                            <a:latin typeface="Cambria Math" panose="02040503050406030204" pitchFamily="18" charset="0"/>
                                          </a:rPr>
                                          <m:t>𝑚𝑚</m:t>
                                        </m:r>
                                      </m:num>
                                      <m:den>
                                        <m:r>
                                          <a:rPr lang="es-419" sz="2000" b="0" i="1" smtClean="0">
                                            <a:latin typeface="Cambria Math" panose="02040503050406030204" pitchFamily="18" charset="0"/>
                                          </a:rPr>
                                          <m:t>𝑟𝑒𝑣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s-419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419" sz="2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s-419" sz="2000" b="0" i="1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s-419" sz="20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s-419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s-419" sz="2000" b="0" i="1" smtClean="0">
                                    <a:latin typeface="Cambria Math" panose="02040503050406030204" pitchFamily="18" charset="0"/>
                                  </a:rPr>
                                  <m:t>𝑟𝑒𝑣</m:t>
                                </m:r>
                                <m:r>
                                  <a:rPr lang="es-419" sz="20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s-MX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419" sz="1800" dirty="0"/>
                            <a:t>Avance por revolución</a:t>
                          </a:r>
                          <a:endParaRPr lang="es-MX" sz="18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419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419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s-419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889961"/>
                      </a:ext>
                    </a:extLst>
                  </a:tr>
                  <a:tr h="100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s-419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419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s-419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419" sz="20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sSup>
                                          <m:sSupPr>
                                            <m:ctrlPr>
                                              <a:rPr lang="es-419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419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p>
                                            <m:r>
                                              <a:rPr lang="es-419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s-419" sz="2000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s-419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419" sz="2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s-419" sz="2000" b="0" i="1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s-419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p>
                                  <m:sSupPr>
                                    <m:ctrlPr>
                                      <a:rPr lang="es-419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419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s-419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s-419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s-419" sz="2000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  <m:r>
                                  <a:rPr lang="es-419" sz="20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s-MX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419" sz="1800" dirty="0"/>
                            <a:t>Tasa de remoción de material</a:t>
                          </a:r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419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419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419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s-419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419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419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s-419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419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s-419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  <m:t>1000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s-419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s-419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85974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1">
                <a:extLst>
                  <a:ext uri="{FF2B5EF4-FFF2-40B4-BE49-F238E27FC236}">
                    <a16:creationId xmlns:a16="http://schemas.microsoft.com/office/drawing/2014/main" id="{03B6E7BB-D79A-4710-91B8-19EFABC474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8442316"/>
                  </p:ext>
                </p:extLst>
              </p:nvPr>
            </p:nvGraphicFramePr>
            <p:xfrm>
              <a:off x="184728" y="765847"/>
              <a:ext cx="11822544" cy="504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5636">
                      <a:extLst>
                        <a:ext uri="{9D8B030D-6E8A-4147-A177-3AD203B41FA5}">
                          <a16:colId xmlns:a16="http://schemas.microsoft.com/office/drawing/2014/main" val="3540854156"/>
                        </a:ext>
                      </a:extLst>
                    </a:gridCol>
                    <a:gridCol w="2955636">
                      <a:extLst>
                        <a:ext uri="{9D8B030D-6E8A-4147-A177-3AD203B41FA5}">
                          <a16:colId xmlns:a16="http://schemas.microsoft.com/office/drawing/2014/main" val="662292316"/>
                        </a:ext>
                      </a:extLst>
                    </a:gridCol>
                    <a:gridCol w="2955636">
                      <a:extLst>
                        <a:ext uri="{9D8B030D-6E8A-4147-A177-3AD203B41FA5}">
                          <a16:colId xmlns:a16="http://schemas.microsoft.com/office/drawing/2014/main" val="733123856"/>
                        </a:ext>
                      </a:extLst>
                    </a:gridCol>
                    <a:gridCol w="2955636">
                      <a:extLst>
                        <a:ext uri="{9D8B030D-6E8A-4147-A177-3AD203B41FA5}">
                          <a16:colId xmlns:a16="http://schemas.microsoft.com/office/drawing/2014/main" val="1785129781"/>
                        </a:ext>
                      </a:extLst>
                    </a:gridCol>
                  </a:tblGrid>
                  <a:tr h="100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Parámetro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Nombre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Métrico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Imperial</a:t>
                          </a:r>
                          <a:endParaRPr lang="es-MX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065289"/>
                      </a:ext>
                    </a:extLst>
                  </a:tr>
                  <a:tr h="100800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6" t="-101212" r="-300825" b="-36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419" sz="1800" dirty="0"/>
                            <a:t>Velocidad del husillo</a:t>
                          </a:r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06" t="-101212" r="-100825" b="-36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206" t="-101212" r="-825" b="-36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1429574"/>
                      </a:ext>
                    </a:extLst>
                  </a:tr>
                  <a:tr h="100800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6" t="-200000" r="-300825" b="-2590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419" sz="1800" dirty="0"/>
                            <a:t>Avance de la mesa</a:t>
                          </a:r>
                          <a:endParaRPr lang="es-MX" sz="18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03" t="-200000" r="-412" b="-25903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8662834"/>
                      </a:ext>
                    </a:extLst>
                  </a:tr>
                  <a:tr h="100800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6" t="-301818" r="-300825" b="-16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419" sz="1800" dirty="0"/>
                            <a:t>Avance por revolución</a:t>
                          </a:r>
                          <a:endParaRPr lang="es-MX" sz="18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03" t="-301818" r="-412" b="-16060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889961"/>
                      </a:ext>
                    </a:extLst>
                  </a:tr>
                  <a:tr h="100800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6" t="-399398" r="-300825" b="-59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419" sz="1800" dirty="0"/>
                            <a:t>Tasa de remoción de material</a:t>
                          </a:r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06" t="-399398" r="-100825" b="-59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206" t="-399398" r="-825" b="-59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85974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6326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38E2-13D7-4B63-9D22-AA944505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Parámetros de corte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10A627B-9BE2-48EB-91B9-2C02B1272034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241138818"/>
                  </p:ext>
                </p:extLst>
              </p:nvPr>
            </p:nvGraphicFramePr>
            <p:xfrm>
              <a:off x="415636" y="1846263"/>
              <a:ext cx="5620040" cy="39490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05010">
                      <a:extLst>
                        <a:ext uri="{9D8B030D-6E8A-4147-A177-3AD203B41FA5}">
                          <a16:colId xmlns:a16="http://schemas.microsoft.com/office/drawing/2014/main" val="1290575485"/>
                        </a:ext>
                      </a:extLst>
                    </a:gridCol>
                    <a:gridCol w="1405010">
                      <a:extLst>
                        <a:ext uri="{9D8B030D-6E8A-4147-A177-3AD203B41FA5}">
                          <a16:colId xmlns:a16="http://schemas.microsoft.com/office/drawing/2014/main" val="2942540165"/>
                        </a:ext>
                      </a:extLst>
                    </a:gridCol>
                    <a:gridCol w="1405010">
                      <a:extLst>
                        <a:ext uri="{9D8B030D-6E8A-4147-A177-3AD203B41FA5}">
                          <a16:colId xmlns:a16="http://schemas.microsoft.com/office/drawing/2014/main" val="2593392139"/>
                        </a:ext>
                      </a:extLst>
                    </a:gridCol>
                    <a:gridCol w="1405010">
                      <a:extLst>
                        <a:ext uri="{9D8B030D-6E8A-4147-A177-3AD203B41FA5}">
                          <a16:colId xmlns:a16="http://schemas.microsoft.com/office/drawing/2014/main" val="3073096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1400" dirty="0"/>
                            <a:t>Liviano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1400" dirty="0"/>
                            <a:t>Medio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1400" dirty="0"/>
                            <a:t>Pesado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47379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Velocidad</a:t>
                          </a:r>
                          <a:r>
                            <a:rPr lang="en-US" sz="1400" dirty="0"/>
                            <a:t> de </a:t>
                          </a:r>
                          <a:r>
                            <a:rPr lang="en-US" sz="1400" dirty="0" err="1"/>
                            <a:t>corte</a:t>
                          </a:r>
                          <a:r>
                            <a:rPr lang="en-US" sz="1400" dirty="0"/>
                            <a:t> (m/min)</a:t>
                          </a: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s-GT" sz="1400" b="1" dirty="0"/>
                            <a:t>Información de proveedor</a:t>
                          </a:r>
                          <a:endParaRPr lang="en-US" sz="1400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7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𝑟𝑝𝑚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1 000 </m:t>
                                    </m:r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3688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Avance</a:t>
                          </a:r>
                          <a:r>
                            <a:rPr lang="en-US" sz="1400" dirty="0"/>
                            <a:t> por </a:t>
                          </a:r>
                          <a:r>
                            <a:rPr lang="en-US" sz="1400" dirty="0" err="1"/>
                            <a:t>diente</a:t>
                          </a:r>
                          <a:r>
                            <a:rPr lang="en-US" sz="1400" dirty="0"/>
                            <a:t> (mm/</a:t>
                          </a:r>
                          <a:r>
                            <a:rPr lang="en-US" sz="1400" dirty="0" err="1"/>
                            <a:t>diente</a:t>
                          </a:r>
                          <a:r>
                            <a:rPr lang="en-US" sz="1400" dirty="0"/>
                            <a:t>, mm/tooth)</a:t>
                          </a: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GT" sz="1400" b="1" dirty="0"/>
                            <a:t>Información de proveedor</a:t>
                          </a:r>
                          <a:endParaRPr lang="en-US" sz="1400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8067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Avance</a:t>
                          </a:r>
                          <a:r>
                            <a:rPr lang="en-US" sz="1400" dirty="0"/>
                            <a:t> de la mesa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𝑚𝑚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</a:t>
                          </a: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972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GT" sz="1400" dirty="0"/>
                            <a:t>Tasa de remoción de material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1 000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24316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10A627B-9BE2-48EB-91B9-2C02B1272034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241138818"/>
                  </p:ext>
                </p:extLst>
              </p:nvPr>
            </p:nvGraphicFramePr>
            <p:xfrm>
              <a:off x="415636" y="1846263"/>
              <a:ext cx="5620040" cy="39490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05010">
                      <a:extLst>
                        <a:ext uri="{9D8B030D-6E8A-4147-A177-3AD203B41FA5}">
                          <a16:colId xmlns:a16="http://schemas.microsoft.com/office/drawing/2014/main" val="1290575485"/>
                        </a:ext>
                      </a:extLst>
                    </a:gridCol>
                    <a:gridCol w="1405010">
                      <a:extLst>
                        <a:ext uri="{9D8B030D-6E8A-4147-A177-3AD203B41FA5}">
                          <a16:colId xmlns:a16="http://schemas.microsoft.com/office/drawing/2014/main" val="2942540165"/>
                        </a:ext>
                      </a:extLst>
                    </a:gridCol>
                    <a:gridCol w="1405010">
                      <a:extLst>
                        <a:ext uri="{9D8B030D-6E8A-4147-A177-3AD203B41FA5}">
                          <a16:colId xmlns:a16="http://schemas.microsoft.com/office/drawing/2014/main" val="2593392139"/>
                        </a:ext>
                      </a:extLst>
                    </a:gridCol>
                    <a:gridCol w="1405010">
                      <a:extLst>
                        <a:ext uri="{9D8B030D-6E8A-4147-A177-3AD203B41FA5}">
                          <a16:colId xmlns:a16="http://schemas.microsoft.com/office/drawing/2014/main" val="3073096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1400" dirty="0"/>
                            <a:t>Liviano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1400" dirty="0"/>
                            <a:t>Medio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1400" dirty="0"/>
                            <a:t>Pesado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473799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Velocidad</a:t>
                          </a:r>
                          <a:r>
                            <a:rPr lang="en-US" sz="1400" dirty="0"/>
                            <a:t> de </a:t>
                          </a:r>
                          <a:r>
                            <a:rPr lang="en-US" sz="1400" dirty="0" err="1"/>
                            <a:t>corte</a:t>
                          </a:r>
                          <a:r>
                            <a:rPr lang="en-US" sz="1400" dirty="0"/>
                            <a:t> (m/min)</a:t>
                          </a: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s-GT" sz="1400" b="1" dirty="0"/>
                            <a:t>Información de proveedor</a:t>
                          </a:r>
                          <a:endParaRPr lang="en-US" sz="1400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7120"/>
                      </a:ext>
                    </a:extLst>
                  </a:tr>
                  <a:tr h="528257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433" t="-168966" r="-301299" b="-480460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33526" t="-168966" r="-578" b="-48046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3688454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Avance</a:t>
                          </a:r>
                          <a:r>
                            <a:rPr lang="en-US" sz="1400" dirty="0"/>
                            <a:t> por </a:t>
                          </a:r>
                          <a:r>
                            <a:rPr lang="en-US" sz="1400" dirty="0" err="1"/>
                            <a:t>diente</a:t>
                          </a:r>
                          <a:r>
                            <a:rPr lang="en-US" sz="1400" dirty="0"/>
                            <a:t> (mm/</a:t>
                          </a:r>
                          <a:r>
                            <a:rPr lang="en-US" sz="1400" dirty="0" err="1"/>
                            <a:t>diente</a:t>
                          </a:r>
                          <a:r>
                            <a:rPr lang="en-US" sz="1400" dirty="0"/>
                            <a:t>, mm/tooth)</a:t>
                          </a: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GT" sz="1400" b="1" dirty="0"/>
                            <a:t>Información de proveedor</a:t>
                          </a:r>
                          <a:endParaRPr lang="en-US" sz="1400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8067018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433" t="-324167" r="-301299" b="-119167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33526" t="-324167" r="-578" b="-1191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972767"/>
                      </a:ext>
                    </a:extLst>
                  </a:tr>
                  <a:tr h="855409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433" t="-360993" r="-301299" b="-1418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33526" t="-360993" r="-578" b="-14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243164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1B8A52-198B-83EE-D9A8-83C6FECCD5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2318362"/>
            <a:ext cx="4937125" cy="3078527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707697-38D6-BFCE-5ADA-F8F873D3509F}"/>
              </a:ext>
            </a:extLst>
          </p:cNvPr>
          <p:cNvCxnSpPr>
            <a:cxnSpLocks/>
          </p:cNvCxnSpPr>
          <p:nvPr/>
        </p:nvCxnSpPr>
        <p:spPr>
          <a:xfrm>
            <a:off x="5702060" y="2475781"/>
            <a:ext cx="1656272" cy="724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CAAEFF-5781-7FE7-FF4C-D765F6CFDC3A}"/>
              </a:ext>
            </a:extLst>
          </p:cNvPr>
          <p:cNvCxnSpPr>
            <a:cxnSpLocks/>
          </p:cNvCxnSpPr>
          <p:nvPr/>
        </p:nvCxnSpPr>
        <p:spPr>
          <a:xfrm flipV="1">
            <a:off x="5145627" y="4002657"/>
            <a:ext cx="2212705" cy="631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C3B0002-444E-48BD-9833-D6C55806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448252"/>
            <a:ext cx="2235200" cy="365125"/>
          </a:xfrm>
        </p:spPr>
        <p:txBody>
          <a:bodyPr/>
          <a:lstStyle/>
          <a:p>
            <a:r>
              <a:rPr lang="en-US" dirty="0"/>
              <a:t>Rodrigo Aragon</a:t>
            </a:r>
          </a:p>
        </p:txBody>
      </p:sp>
    </p:spTree>
    <p:extLst>
      <p:ext uri="{BB962C8B-B14F-4D97-AF65-F5344CB8AC3E}">
        <p14:creationId xmlns:p14="http://schemas.microsoft.com/office/powerpoint/2010/main" val="2407873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278E-52ED-48F5-8165-74C00108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Clasificación de materiales</a:t>
            </a:r>
            <a:endParaRPr lang="en-US" dirty="0"/>
          </a:p>
        </p:txBody>
      </p:sp>
      <p:pic>
        <p:nvPicPr>
          <p:cNvPr id="10" name="Picture 2" descr="The multiple challenges of machining ISO P workpiece materials - Metal  Working World Magazine">
            <a:extLst>
              <a:ext uri="{FF2B5EF4-FFF2-40B4-BE49-F238E27FC236}">
                <a16:creationId xmlns:a16="http://schemas.microsoft.com/office/drawing/2014/main" id="{1B3A7EAF-2475-47C3-B3A3-2400BFD5AB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7E8387"/>
              </a:clrFrom>
              <a:clrTo>
                <a:srgbClr val="7E838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178" y="1340771"/>
            <a:ext cx="8719294" cy="501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1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3D368-4701-4221-8F5E-AF685675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sz="5400" dirty="0"/>
              <a:t>Ejercicio de comparación de herramientas</a:t>
            </a:r>
            <a:br>
              <a:rPr lang="es-GT" sz="5400" dirty="0"/>
            </a:br>
            <a:br>
              <a:rPr lang="es-GT" sz="5400" dirty="0"/>
            </a:br>
            <a:br>
              <a:rPr lang="es-GT" sz="5400" dirty="0"/>
            </a:br>
            <a:br>
              <a:rPr lang="es-GT" sz="5400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AD3B22-5164-4F98-83BB-C387A6E4E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Parámetros de corte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3922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1D6EF-5B88-4D5A-8290-EED28850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Ejemplo de corte</a:t>
            </a:r>
            <a:endParaRPr lang="es-MX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15D5DC5-E648-4CDB-A7D6-EBB65827D4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488360"/>
              </p:ext>
            </p:extLst>
          </p:nvPr>
        </p:nvGraphicFramePr>
        <p:xfrm>
          <a:off x="609599" y="1600200"/>
          <a:ext cx="1130530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9310">
                  <a:extLst>
                    <a:ext uri="{9D8B030D-6E8A-4147-A177-3AD203B41FA5}">
                      <a16:colId xmlns:a16="http://schemas.microsoft.com/office/drawing/2014/main" val="212398468"/>
                    </a:ext>
                  </a:extLst>
                </a:gridCol>
                <a:gridCol w="6095999">
                  <a:extLst>
                    <a:ext uri="{9D8B030D-6E8A-4147-A177-3AD203B41FA5}">
                      <a16:colId xmlns:a16="http://schemas.microsoft.com/office/drawing/2014/main" val="1325865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Característica de herramienta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07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Proveedor: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Sandvik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0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Tipo de herramienta: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Insertable para fresado (careado)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285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Línea de herramienta: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CoroMill</a:t>
                      </a:r>
                      <a:r>
                        <a:rPr lang="es-419" dirty="0"/>
                        <a:t>® 490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02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Diámetro de herramienta: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¾ pulgada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96773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2143CC7-C193-4011-A014-95652548D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562978"/>
              </p:ext>
            </p:extLst>
          </p:nvPr>
        </p:nvGraphicFramePr>
        <p:xfrm>
          <a:off x="609598" y="3927764"/>
          <a:ext cx="1130530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9310">
                  <a:extLst>
                    <a:ext uri="{9D8B030D-6E8A-4147-A177-3AD203B41FA5}">
                      <a16:colId xmlns:a16="http://schemas.microsoft.com/office/drawing/2014/main" val="3193629836"/>
                    </a:ext>
                  </a:extLst>
                </a:gridCol>
                <a:gridCol w="6095999">
                  <a:extLst>
                    <a:ext uri="{9D8B030D-6E8A-4147-A177-3AD203B41FA5}">
                      <a16:colId xmlns:a16="http://schemas.microsoft.com/office/drawing/2014/main" val="3911128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Característica del inserto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7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Proveedor: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Sandvik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7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Clasificación de material: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Aleaciones de acero (P)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0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Radio de punta: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0.4 mm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36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Inserto: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490R-08T304E-ML 1040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51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166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ysClr val="window" lastClr="FFFFFF"/>
      </a:lt1>
      <a:dk2>
        <a:srgbClr val="009BDE"/>
      </a:dk2>
      <a:lt2>
        <a:srgbClr val="B8CCE4"/>
      </a:lt2>
      <a:accent1>
        <a:srgbClr val="009BD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8709A57C-D509-40CE-9477-B14815704C79}" vid="{C450AC67-CCA2-4A95-B2DE-908267FA46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Ingeniería Mecánica (16_9)</Template>
  <TotalTime>448</TotalTime>
  <Words>1026</Words>
  <Application>Microsoft Office PowerPoint</Application>
  <PresentationFormat>Panorámica</PresentationFormat>
  <Paragraphs>286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Century Gothic</vt:lpstr>
      <vt:lpstr>Wingdings</vt:lpstr>
      <vt:lpstr>Tema de Office</vt:lpstr>
      <vt:lpstr>Parámetros de corte</vt:lpstr>
      <vt:lpstr>Lectura para próxima clase</vt:lpstr>
      <vt:lpstr>Parámetros de corte para fresadora </vt:lpstr>
      <vt:lpstr>Parámetros de corte para fresadora</vt:lpstr>
      <vt:lpstr>Presentación de PowerPoint</vt:lpstr>
      <vt:lpstr>Parámetros de corte</vt:lpstr>
      <vt:lpstr>Clasificación de materiales</vt:lpstr>
      <vt:lpstr>Ejercicio de comparación de herramientas    </vt:lpstr>
      <vt:lpstr>Ejemplo de corte</vt:lpstr>
      <vt:lpstr>Presentación de PowerPoint</vt:lpstr>
      <vt:lpstr>Ejemplo de corte</vt:lpstr>
      <vt:lpstr>Presentación de PowerPoint</vt:lpstr>
      <vt:lpstr>Configuración de herramientas en Inventor   </vt:lpstr>
      <vt:lpstr>Presentación de PowerPoint</vt:lpstr>
      <vt:lpstr>Ejercicios de parámetros de corte   </vt:lpstr>
      <vt:lpstr>Estrategia careado: Fresa ≥50 mm (D_c) Proveedor: Sandvik</vt:lpstr>
      <vt:lpstr>Estrategia careado: Fresa enteriza (D_c=25 mm) Proveedor: Widia</vt:lpstr>
      <vt:lpstr>Estrategia taladrado: Broca (D_c=1/4") Proveedor: Toolmex</vt:lpstr>
      <vt:lpstr>Comparar la tasa de remoción de material para maquinar material clasificación P1 con grados TN6525 y TN 6540, tamaño de inserto 12 mm. a_p=0.4 mm a_e=9 mm</vt:lpstr>
      <vt:lpstr>Solución TN6525:</vt:lpstr>
      <vt:lpstr>Solución TN6540:</vt:lpstr>
      <vt:lpstr>Solución TN6540, 4&lt;L/D&lt;7:</vt:lpstr>
      <vt:lpstr>Solución TN6540, material S35: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 DISEÑO y MANUFACTURA  CAD / CAM</dc:title>
  <dc:creator>ANDRES RODRIGO VIAU NAJARRO</dc:creator>
  <cp:lastModifiedBy>ANDRES RODRIGO VIAU NAJARRO</cp:lastModifiedBy>
  <cp:revision>60</cp:revision>
  <cp:lastPrinted>2023-07-19T23:32:37Z</cp:lastPrinted>
  <dcterms:created xsi:type="dcterms:W3CDTF">2023-07-10T21:30:12Z</dcterms:created>
  <dcterms:modified xsi:type="dcterms:W3CDTF">2023-08-10T00:37:37Z</dcterms:modified>
</cp:coreProperties>
</file>