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8" r:id="rId6"/>
    <p:sldId id="259" r:id="rId7"/>
    <p:sldId id="289" r:id="rId8"/>
    <p:sldId id="287" r:id="rId9"/>
    <p:sldId id="261" r:id="rId10"/>
    <p:sldId id="290" r:id="rId11"/>
    <p:sldId id="262" r:id="rId12"/>
    <p:sldId id="264" r:id="rId13"/>
    <p:sldId id="291" r:id="rId14"/>
    <p:sldId id="292" r:id="rId15"/>
    <p:sldId id="265" r:id="rId16"/>
    <p:sldId id="263" r:id="rId17"/>
    <p:sldId id="267" r:id="rId18"/>
    <p:sldId id="268" r:id="rId19"/>
    <p:sldId id="269" r:id="rId20"/>
    <p:sldId id="271" r:id="rId21"/>
    <p:sldId id="274" r:id="rId22"/>
    <p:sldId id="275" r:id="rId23"/>
    <p:sldId id="276" r:id="rId24"/>
    <p:sldId id="277" r:id="rId25"/>
    <p:sldId id="279" r:id="rId26"/>
    <p:sldId id="284" r:id="rId27"/>
    <p:sldId id="285" r:id="rId28"/>
    <p:sldId id="286" r:id="rId29"/>
    <p:sldId id="272" r:id="rId30"/>
    <p:sldId id="293" r:id="rId31"/>
    <p:sldId id="270" r:id="rId32"/>
    <p:sldId id="273" r:id="rId33"/>
    <p:sldId id="280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zutalin/labelIm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1k0n.net/2018/11/13/fast-line-followin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3D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348"/>
            <a:ext cx="6686550" cy="504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8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0D9986-D6F8-4125-8B06-A05E481E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/>
              <a:t>LIDAR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A7BDBA-6F14-4511-85B2-EA4F33DFA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1" y="1146969"/>
            <a:ext cx="8822120" cy="533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LIDAR UST-10LX</a:t>
            </a:r>
          </a:p>
          <a:p>
            <a:pPr lvl="1"/>
            <a:r>
              <a:rPr lang="fr-FR" dirty="0"/>
              <a:t>1080 mesures sur 270° avec 10m de portée 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Nombre de mesures reçues variable</a:t>
            </a:r>
          </a:p>
          <a:p>
            <a:pPr lvl="1"/>
            <a:endParaRPr lang="fr-FR" dirty="0"/>
          </a:p>
          <a:p>
            <a:r>
              <a:rPr lang="fr-FR" dirty="0"/>
              <a:t>LIDAR simulé (60 </a:t>
            </a:r>
            <a:r>
              <a:rPr lang="fr-FR" dirty="0" err="1"/>
              <a:t>fps</a:t>
            </a:r>
            <a:r>
              <a:rPr lang="fr-FR" dirty="0"/>
              <a:t>):</a:t>
            </a:r>
          </a:p>
          <a:p>
            <a:pPr lvl="1"/>
            <a:r>
              <a:rPr lang="fr-FR" dirty="0"/>
              <a:t>270 mesures sur 270° avec 10m de portée pour 60 FPS</a:t>
            </a:r>
          </a:p>
          <a:p>
            <a:endParaRPr lang="fr-FR" dirty="0"/>
          </a:p>
          <a:p>
            <a:r>
              <a:rPr lang="fr-FR" dirty="0"/>
              <a:t>Objectif est de caractériser l‘environnement du robot, en trouvant des points de repères fixes ‘</a:t>
            </a:r>
            <a:r>
              <a:rPr lang="fr-FR" dirty="0" err="1"/>
              <a:t>landmarks</a:t>
            </a:r>
            <a:r>
              <a:rPr lang="fr-FR" dirty="0"/>
              <a:t>’ pour améliorer l’odométrie</a:t>
            </a:r>
          </a:p>
          <a:p>
            <a:endParaRPr lang="fr-FR" dirty="0"/>
          </a:p>
          <a:p>
            <a:r>
              <a:rPr lang="fr-FR" dirty="0"/>
              <a:t>Proposition d’employer des plots disposés autours de la piste</a:t>
            </a:r>
          </a:p>
          <a:p>
            <a:pPr lvl="1"/>
            <a:r>
              <a:rPr lang="fr-FR" dirty="0"/>
              <a:t>Toujours au moins un plot à portée </a:t>
            </a:r>
          </a:p>
          <a:p>
            <a:pPr lvl="1"/>
            <a:r>
              <a:rPr lang="fr-FR" dirty="0"/>
              <a:t>Quelques plots toujours à portée (au centre)</a:t>
            </a:r>
          </a:p>
          <a:p>
            <a:pPr lvl="1"/>
            <a:r>
              <a:rPr lang="fr-FR" dirty="0"/>
              <a:t>Avantage : coupe circulaire dans le plan du LIDAR</a:t>
            </a:r>
          </a:p>
          <a:p>
            <a:pPr lvl="2"/>
            <a:r>
              <a:rPr lang="fr-FR" dirty="0"/>
              <a:t>Rayon de 10cm dans le plan du LIDAR (à ajuster)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Moins lors le plan s’incline (accélération/décélération)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30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LIDAR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Phys</a:t>
            </a:r>
            <a:r>
              <a:rPr lang="fr-FR" dirty="0"/>
              <a:t> World vs </a:t>
            </a:r>
            <a:r>
              <a:rPr lang="fr-FR" dirty="0" err="1"/>
              <a:t>Scene</a:t>
            </a:r>
            <a:r>
              <a:rPr lang="fr-FR" dirty="0"/>
              <a:t> World</a:t>
            </a:r>
          </a:p>
          <a:p>
            <a:r>
              <a:rPr lang="fr-FR" dirty="0" err="1"/>
              <a:t>CollisionRay</a:t>
            </a:r>
            <a:endParaRPr lang="fr-FR" dirty="0"/>
          </a:p>
          <a:p>
            <a:r>
              <a:rPr lang="fr-FR" dirty="0" err="1"/>
              <a:t>CollisionSphere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3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Clustering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DBSCAN</a:t>
            </a:r>
          </a:p>
          <a:p>
            <a:pPr lvl="1"/>
            <a:r>
              <a:rPr lang="fr-FR" dirty="0"/>
              <a:t>Labelise une liste de points (X,Y)</a:t>
            </a:r>
          </a:p>
          <a:p>
            <a:pPr lvl="2"/>
            <a:r>
              <a:rPr lang="fr-FR" dirty="0"/>
              <a:t>Bruit / Numéro de cluster (1..N)</a:t>
            </a:r>
          </a:p>
          <a:p>
            <a:endParaRPr lang="fr-FR" dirty="0"/>
          </a:p>
          <a:p>
            <a:r>
              <a:rPr lang="fr-FR" dirty="0"/>
              <a:t>Algorithme ‘maison’ </a:t>
            </a:r>
          </a:p>
          <a:p>
            <a:pPr lvl="1"/>
            <a:r>
              <a:rPr lang="fr-FR" dirty="0"/>
              <a:t>Labélisation des mesures en coordonnée polaires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01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Clustering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7FEABA-0091-4294-85F1-163C1F2D8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3" t="10000" r="23334" b="10000"/>
          <a:stretch/>
        </p:blipFill>
        <p:spPr>
          <a:xfrm>
            <a:off x="76200" y="1653381"/>
            <a:ext cx="4648200" cy="4419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FA08D8-552B-4613-9079-CCAC142C1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3" t="10000" r="24167" b="10000"/>
          <a:stretch/>
        </p:blipFill>
        <p:spPr>
          <a:xfrm>
            <a:off x="4572000" y="1653381"/>
            <a:ext cx="457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Extraction de ‘</a:t>
            </a:r>
            <a:r>
              <a:rPr lang="fr-FR" dirty="0" err="1"/>
              <a:t>features</a:t>
            </a:r>
            <a:r>
              <a:rPr lang="fr-FR" dirty="0"/>
              <a:t>’/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partir des mesures ‘</a:t>
            </a:r>
            <a:r>
              <a:rPr lang="fr-FR" dirty="0" err="1"/>
              <a:t>clusterisées</a:t>
            </a:r>
            <a:r>
              <a:rPr lang="fr-FR" dirty="0"/>
              <a:t>’</a:t>
            </a:r>
          </a:p>
          <a:p>
            <a:r>
              <a:rPr lang="fr-FR" dirty="0"/>
              <a:t>Estimer la position (</a:t>
            </a:r>
            <a:r>
              <a:rPr lang="fr-FR" dirty="0" err="1"/>
              <a:t>a,d</a:t>
            </a:r>
            <a:r>
              <a:rPr lang="fr-FR" dirty="0"/>
              <a:t>)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1) Classification binaire de chaque cluster</a:t>
            </a:r>
          </a:p>
          <a:p>
            <a:pPr lvl="2"/>
            <a:r>
              <a:rPr lang="fr-FR" dirty="0"/>
              <a:t>Trouver angle pour distance minimale (amin)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Autant de points à droite et à gauche de amin ?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Distance maximale = distance minimale + 10 cm ?</a:t>
            </a:r>
          </a:p>
          <a:p>
            <a:pPr lvl="1"/>
            <a:r>
              <a:rPr lang="fr-FR" dirty="0"/>
              <a:t>2) Estimation de la position (centre du plot)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Distance minimale + diamètre plot ?</a:t>
            </a:r>
          </a:p>
        </p:txBody>
      </p:sp>
    </p:spTree>
    <p:extLst>
      <p:ext uri="{BB962C8B-B14F-4D97-AF65-F5344CB8AC3E}">
        <p14:creationId xmlns:p14="http://schemas.microsoft.com/office/powerpoint/2010/main" val="335334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Mauvaise classification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Corruption MAP (SLAM)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Enregistrement d’un ‘</a:t>
            </a:r>
            <a:r>
              <a:rPr lang="fr-FR" dirty="0" err="1">
                <a:solidFill>
                  <a:srgbClr val="FF0000"/>
                </a:solidFill>
              </a:rPr>
              <a:t>landmark</a:t>
            </a:r>
            <a:r>
              <a:rPr lang="fr-FR" dirty="0">
                <a:solidFill>
                  <a:srgbClr val="FF0000"/>
                </a:solidFill>
              </a:rPr>
              <a:t>’ non ponctuel dans la </a:t>
            </a:r>
            <a:r>
              <a:rPr lang="fr-FR" dirty="0" err="1">
                <a:solidFill>
                  <a:srgbClr val="FF0000"/>
                </a:solidFill>
              </a:rPr>
              <a:t>map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Enregistrement d’un ‘</a:t>
            </a:r>
            <a:r>
              <a:rPr lang="fr-FR" dirty="0" err="1">
                <a:solidFill>
                  <a:srgbClr val="FF0000"/>
                </a:solidFill>
              </a:rPr>
              <a:t>landmark</a:t>
            </a:r>
            <a:r>
              <a:rPr lang="fr-FR" dirty="0">
                <a:solidFill>
                  <a:srgbClr val="FF0000"/>
                </a:solidFill>
              </a:rPr>
              <a:t>’ dynamique dans la </a:t>
            </a:r>
            <a:r>
              <a:rPr lang="fr-FR" dirty="0" err="1">
                <a:solidFill>
                  <a:srgbClr val="FF0000"/>
                </a:solidFill>
              </a:rPr>
              <a:t>map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Consolidation classification et localisation en optique (caméra) :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Calibration caméra 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 LIDAR (</a:t>
            </a:r>
            <a:r>
              <a:rPr lang="fr-FR" dirty="0" err="1">
                <a:solidFill>
                  <a:srgbClr val="00B050"/>
                </a:solidFill>
                <a:sym typeface="Wingdings" panose="05000000000000000000" pitchFamily="2" charset="2"/>
              </a:rPr>
              <a:t>angle,distance</a:t>
            </a:r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YOLOv2 ? 40Hz ? 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Classification des plots par couleur ? Dataset ‘maison’ ?</a:t>
            </a:r>
          </a:p>
          <a:p>
            <a:pPr lvl="1"/>
            <a:r>
              <a:rPr lang="fr-FR" dirty="0">
                <a:hlinkClick r:id="rId2"/>
              </a:rPr>
              <a:t>https://github.com/tzutalin/labelImg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/>
          </a:p>
          <a:p>
            <a:r>
              <a:rPr lang="fr-FR" dirty="0"/>
              <a:t>Filtrage temporelle &amp; Limitations</a:t>
            </a:r>
          </a:p>
          <a:p>
            <a:pPr lvl="1"/>
            <a:r>
              <a:rPr lang="fr-FR" dirty="0"/>
              <a:t>A 15 m/s et 40Hz, un plot se déplace de 36 cm…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(1% de la distance) </a:t>
            </a:r>
          </a:p>
          <a:p>
            <a:pPr lvl="2"/>
            <a:r>
              <a:rPr lang="fr-FR" dirty="0"/>
              <a:t>En angle, une répartition normale (0,25° fixe)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ABF17A-E0B5-4626-BA52-22C627131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576707"/>
            <a:ext cx="3424237" cy="17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Basique</a:t>
            </a:r>
          </a:p>
        </p:txBody>
      </p:sp>
    </p:spTree>
    <p:extLst>
      <p:ext uri="{BB962C8B-B14F-4D97-AF65-F5344CB8AC3E}">
        <p14:creationId xmlns:p14="http://schemas.microsoft.com/office/powerpoint/2010/main" val="349720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Odométrie (principe)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Etat courant = (</a:t>
            </a:r>
            <a:r>
              <a:rPr lang="fr-FR" dirty="0" err="1"/>
              <a:t>x,y,h</a:t>
            </a:r>
            <a:r>
              <a:rPr lang="fr-FR" dirty="0"/>
              <a:t>)</a:t>
            </a:r>
          </a:p>
          <a:p>
            <a:r>
              <a:rPr lang="fr-FR" dirty="0"/>
              <a:t>Mesures = (</a:t>
            </a:r>
            <a:r>
              <a:rPr lang="fr-FR" dirty="0" err="1"/>
              <a:t>v,w</a:t>
            </a:r>
            <a:r>
              <a:rPr lang="fr-FR" dirty="0"/>
              <a:t>)</a:t>
            </a:r>
          </a:p>
          <a:p>
            <a:r>
              <a:rPr lang="fr-FR" dirty="0"/>
              <a:t>Etat suivant = 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= ∫w*</a:t>
            </a:r>
            <a:r>
              <a:rPr lang="fr-FR" dirty="0" err="1"/>
              <a:t>dt</a:t>
            </a:r>
            <a:r>
              <a:rPr lang="fr-FR" dirty="0"/>
              <a:t> ≈ w*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 err="1"/>
              <a:t>dxy</a:t>
            </a:r>
            <a:r>
              <a:rPr lang="fr-FR" dirty="0"/>
              <a:t> = 2R*sin(</a:t>
            </a:r>
            <a:r>
              <a:rPr lang="fr-FR" dirty="0" err="1"/>
              <a:t>dh</a:t>
            </a:r>
            <a:r>
              <a:rPr lang="fr-FR" dirty="0"/>
              <a:t>/2) = R*</a:t>
            </a:r>
            <a:r>
              <a:rPr lang="fr-FR" dirty="0" err="1"/>
              <a:t>dh</a:t>
            </a:r>
            <a:r>
              <a:rPr lang="fr-FR" dirty="0"/>
              <a:t> ≈ v*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/>
              <a:t>x’ ≈ x + </a:t>
            </a:r>
            <a:r>
              <a:rPr lang="fr-FR" dirty="0" err="1"/>
              <a:t>dxy</a:t>
            </a:r>
            <a:r>
              <a:rPr lang="fr-FR" dirty="0"/>
              <a:t>*cos(h+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y’ ≈ y + </a:t>
            </a:r>
            <a:r>
              <a:rPr lang="fr-FR" dirty="0" err="1"/>
              <a:t>dxy</a:t>
            </a:r>
            <a:r>
              <a:rPr lang="fr-FR" dirty="0"/>
              <a:t>*sin(h+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h’ = h + </a:t>
            </a:r>
            <a:r>
              <a:rPr lang="fr-FR" dirty="0" err="1"/>
              <a:t>dh</a:t>
            </a:r>
            <a:endParaRPr lang="fr-FR" dirty="0"/>
          </a:p>
          <a:p>
            <a:r>
              <a:rPr lang="fr-FR" dirty="0"/>
              <a:t>Notes :</a:t>
            </a:r>
          </a:p>
          <a:p>
            <a:pPr lvl="1"/>
            <a:r>
              <a:rPr lang="fr-FR" dirty="0"/>
              <a:t>R = v/w</a:t>
            </a:r>
          </a:p>
          <a:p>
            <a:r>
              <a:rPr lang="fr-FR" dirty="0"/>
              <a:t>Sur STM32 (échantillonnage supérieur) :</a:t>
            </a:r>
          </a:p>
          <a:p>
            <a:pPr lvl="1"/>
            <a:r>
              <a:rPr lang="fr-FR" dirty="0" err="1"/>
              <a:t>dt</a:t>
            </a:r>
            <a:r>
              <a:rPr lang="fr-FR" dirty="0"/>
              <a:t>’ (0,001s) &lt;&lt; </a:t>
            </a:r>
            <a:r>
              <a:rPr lang="fr-FR" dirty="0" err="1"/>
              <a:t>dt</a:t>
            </a:r>
            <a:r>
              <a:rPr lang="fr-FR" dirty="0"/>
              <a:t> (0,016s)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≈ ∑w(t)*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pPr lvl="1"/>
            <a:r>
              <a:rPr lang="fr-FR" dirty="0" err="1"/>
              <a:t>dxy</a:t>
            </a:r>
            <a:r>
              <a:rPr lang="fr-FR" dirty="0"/>
              <a:t> ≈ ∑v(t)*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1527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5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Améliorations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(hors dérapage)</a:t>
            </a:r>
          </a:p>
          <a:p>
            <a:pPr lvl="3"/>
            <a:r>
              <a:rPr lang="fr-FR" dirty="0" err="1"/>
              <a:t>Quantisation</a:t>
            </a:r>
            <a:r>
              <a:rPr lang="fr-FR" dirty="0"/>
              <a:t> (+/- 0,1m/s)</a:t>
            </a:r>
          </a:p>
          <a:p>
            <a:pPr lvl="2"/>
            <a:r>
              <a:rPr lang="fr-FR" dirty="0"/>
              <a:t>En angle, une répartition normale</a:t>
            </a:r>
          </a:p>
          <a:p>
            <a:pPr lvl="3"/>
            <a:r>
              <a:rPr lang="fr-FR" dirty="0"/>
              <a:t>Bruit (+/- 1.0dps)</a:t>
            </a:r>
          </a:p>
          <a:p>
            <a:pPr lvl="3"/>
            <a:r>
              <a:rPr lang="fr-FR" dirty="0"/>
              <a:t>Sensibilité 0.5% (calibration/</a:t>
            </a:r>
            <a:r>
              <a:rPr lang="fr-FR" dirty="0" err="1"/>
              <a:t>temp</a:t>
            </a:r>
            <a:r>
              <a:rPr lang="fr-FR" dirty="0"/>
              <a:t>)</a:t>
            </a:r>
          </a:p>
          <a:p>
            <a:pPr lvl="3"/>
            <a:r>
              <a:rPr lang="fr-FR" dirty="0" err="1"/>
              <a:t>Bias</a:t>
            </a:r>
            <a:r>
              <a:rPr lang="fr-FR" dirty="0"/>
              <a:t> (+/- 0.1dps)</a:t>
            </a:r>
          </a:p>
          <a:p>
            <a:endParaRPr lang="fr-FR" dirty="0"/>
          </a:p>
          <a:p>
            <a:r>
              <a:rPr lang="fr-FR" dirty="0"/>
              <a:t>Améliorations réelles :</a:t>
            </a:r>
          </a:p>
          <a:p>
            <a:pPr lvl="1"/>
            <a:r>
              <a:rPr lang="fr-FR" dirty="0"/>
              <a:t>Compas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69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simulateur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52400" y="6488668"/>
            <a:ext cx="883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Odométrie passive </a:t>
            </a:r>
            <a:r>
              <a:rPr lang="fr-FR" dirty="0">
                <a:sym typeface="Wingdings" panose="05000000000000000000" pitchFamily="2" charset="2"/>
              </a:rPr>
              <a:t> Contrôle fonctionne sur la base de la position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 Ground Truth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143000"/>
            <a:ext cx="70548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Exploration « Maison »</a:t>
            </a:r>
          </a:p>
        </p:txBody>
      </p:sp>
    </p:spTree>
    <p:extLst>
      <p:ext uri="{BB962C8B-B14F-4D97-AF65-F5344CB8AC3E}">
        <p14:creationId xmlns:p14="http://schemas.microsoft.com/office/powerpoint/2010/main" val="419570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Processus itératif (discret) et temps réel (60x /sec)</a:t>
            </a:r>
          </a:p>
          <a:p>
            <a:endParaRPr lang="fr-FR" dirty="0"/>
          </a:p>
          <a:p>
            <a:r>
              <a:rPr lang="fr-FR" dirty="0"/>
              <a:t>« Cartographie et localisation simultanées »</a:t>
            </a:r>
          </a:p>
          <a:p>
            <a:pPr lvl="1"/>
            <a:r>
              <a:rPr lang="fr-FR" dirty="0"/>
              <a:t>Construction d’une carte de l’environnement</a:t>
            </a:r>
          </a:p>
          <a:p>
            <a:pPr lvl="2"/>
            <a:r>
              <a:rPr lang="fr-FR" dirty="0"/>
              <a:t>Par extraction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et Estimation de la position dans cette carte</a:t>
            </a:r>
          </a:p>
          <a:p>
            <a:pPr lvl="2"/>
            <a:r>
              <a:rPr lang="fr-FR" dirty="0"/>
              <a:t>Pour corriger au mieux les erreurs de position liée à l’odométrie basique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Entrées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Vitesses (</a:t>
            </a:r>
            <a:r>
              <a:rPr lang="fr-FR" dirty="0" err="1">
                <a:sym typeface="Wingdings" panose="05000000000000000000" pitchFamily="2" charset="2"/>
              </a:rPr>
              <a:t>v,w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Nuage de Points du LIDAR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 …]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Sortie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Position courante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En interne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Etat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Carte de type vectorielle, constituée de la liste des ‘</a:t>
            </a:r>
            <a:r>
              <a:rPr lang="fr-FR" dirty="0" err="1">
                <a:sym typeface="Wingdings" panose="05000000000000000000" pitchFamily="2" charset="2"/>
              </a:rPr>
              <a:t>landmarks</a:t>
            </a:r>
            <a:r>
              <a:rPr lang="fr-FR" dirty="0">
                <a:sym typeface="Wingdings" panose="05000000000000000000" pitchFamily="2" charset="2"/>
              </a:rPr>
              <a:t>’ [ (x1,y1), … (</a:t>
            </a:r>
            <a:r>
              <a:rPr lang="fr-FR" dirty="0" err="1">
                <a:sym typeface="Wingdings" panose="05000000000000000000" pitchFamily="2" charset="2"/>
              </a:rPr>
              <a:t>xn,yn</a:t>
            </a:r>
            <a:r>
              <a:rPr lang="fr-FR" dirty="0">
                <a:sym typeface="Wingdings" panose="05000000000000000000" pitchFamily="2" charset="2"/>
              </a:rPr>
              <a:t>) ]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Alternative : </a:t>
            </a:r>
            <a:r>
              <a:rPr lang="fr-FR" dirty="0" err="1">
                <a:sym typeface="Wingdings" panose="05000000000000000000" pitchFamily="2" charset="2"/>
              </a:rPr>
              <a:t>Grid-map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91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dans le contexte TRR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Besoin limité au suivi de position</a:t>
            </a:r>
          </a:p>
          <a:p>
            <a:pPr lvl="1"/>
            <a:r>
              <a:rPr lang="fr-FR" dirty="0"/>
              <a:t>Position initiale connue et arbitraire (x0,y0,h0)</a:t>
            </a:r>
          </a:p>
          <a:p>
            <a:pPr lvl="1"/>
            <a:r>
              <a:rPr lang="fr-FR" dirty="0"/>
              <a:t>Pas besoin de traiter le cas du ‘kidnapping’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State-</a:t>
            </a:r>
            <a:r>
              <a:rPr lang="fr-FR" dirty="0" err="1">
                <a:sym typeface="Wingdings" panose="05000000000000000000" pitchFamily="2" charset="2"/>
              </a:rPr>
              <a:t>less</a:t>
            </a:r>
            <a:r>
              <a:rPr lang="fr-FR" dirty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remet à zéro l’algorithme entre deux manches</a:t>
            </a:r>
          </a:p>
          <a:p>
            <a:r>
              <a:rPr lang="fr-FR" dirty="0">
                <a:sym typeface="Wingdings" panose="05000000000000000000" pitchFamily="2" charset="2"/>
              </a:rPr>
              <a:t>ou State-full :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On (</a:t>
            </a:r>
            <a:r>
              <a:rPr lang="fr-FR" dirty="0" err="1">
                <a:sym typeface="Wingdings" panose="05000000000000000000" pitchFamily="2" charset="2"/>
              </a:rPr>
              <a:t>re</a:t>
            </a:r>
            <a:r>
              <a:rPr lang="fr-FR" dirty="0">
                <a:sym typeface="Wingdings" panose="05000000000000000000" pitchFamily="2" charset="2"/>
              </a:rPr>
              <a:t>)place le robot toujours au même endroit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stoppe/fige l’algorithme entre deux manches</a:t>
            </a:r>
          </a:p>
        </p:txBody>
      </p:sp>
    </p:spTree>
    <p:extLst>
      <p:ext uri="{BB962C8B-B14F-4D97-AF65-F5344CB8AC3E}">
        <p14:creationId xmlns:p14="http://schemas.microsoft.com/office/powerpoint/2010/main" val="840553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1) « </a:t>
            </a:r>
            <a:r>
              <a:rPr lang="fr-FR" b="1" dirty="0"/>
              <a:t>Odométrie</a:t>
            </a:r>
            <a:r>
              <a:rPr lang="fr-FR" dirty="0"/>
              <a:t> basique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Estimation éphémère de la nouvelle position </a:t>
            </a:r>
            <a:r>
              <a:rPr lang="fr-FR" dirty="0"/>
              <a:t>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endParaRPr lang="fr-FR" dirty="0"/>
          </a:p>
          <a:p>
            <a:r>
              <a:rPr lang="fr-FR" dirty="0"/>
              <a:t>2) « </a:t>
            </a:r>
            <a:r>
              <a:rPr lang="fr-FR" b="1" dirty="0"/>
              <a:t>Extraction</a:t>
            </a:r>
            <a:r>
              <a:rPr lang="fr-FR" dirty="0"/>
              <a:t> de ‘</a:t>
            </a:r>
            <a:r>
              <a:rPr lang="fr-FR" dirty="0" err="1"/>
              <a:t>landmarks</a:t>
            </a:r>
            <a:r>
              <a:rPr lang="fr-FR" dirty="0"/>
              <a:t>’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Liste de position relative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), …]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HYP : Observation plus précise que odométrie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9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3) </a:t>
            </a:r>
            <a:r>
              <a:rPr lang="fr-FR" b="1" dirty="0"/>
              <a:t>Création</a:t>
            </a:r>
            <a:r>
              <a:rPr lang="fr-FR" dirty="0"/>
              <a:t> d’un « champ de particules »  éphémère</a:t>
            </a:r>
          </a:p>
          <a:p>
            <a:pPr lvl="1"/>
            <a:r>
              <a:rPr lang="fr-FR" dirty="0"/>
              <a:t>Centrée sur la position éphémère estimée par odométrie</a:t>
            </a:r>
          </a:p>
          <a:p>
            <a:pPr lvl="1"/>
            <a:r>
              <a:rPr lang="fr-FR" dirty="0"/>
              <a:t>Position relative des particules prédéfinie (grille, anneaux)</a:t>
            </a:r>
          </a:p>
          <a:p>
            <a:pPr lvl="1"/>
            <a:r>
              <a:rPr lang="fr-FR" dirty="0"/>
              <a:t>Matrice XY 0,1m x 0,1m étendue +/-1m </a:t>
            </a:r>
          </a:p>
          <a:p>
            <a:pPr lvl="1"/>
            <a:r>
              <a:rPr lang="fr-FR" dirty="0"/>
              <a:t>3 couches H : -0.1°,0.0° et +0.1°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4) Pour chaque particule, estimer le degré de ‘</a:t>
            </a:r>
            <a:r>
              <a:rPr lang="fr-FR" b="1" dirty="0"/>
              <a:t>correspondance</a:t>
            </a:r>
            <a:r>
              <a:rPr lang="fr-FR" dirty="0"/>
              <a:t>’ entre l’observation (position relative des ‘</a:t>
            </a:r>
            <a:r>
              <a:rPr lang="fr-FR" dirty="0" err="1"/>
              <a:t>landmark</a:t>
            </a:r>
            <a:r>
              <a:rPr lang="fr-FR" dirty="0"/>
              <a:t>’ estimé à la position de la particule) et la carte (position des ‘</a:t>
            </a:r>
            <a:r>
              <a:rPr lang="fr-FR" dirty="0" err="1"/>
              <a:t>landmarks</a:t>
            </a:r>
            <a:r>
              <a:rPr lang="fr-FR" dirty="0"/>
              <a:t>’ connus) :</a:t>
            </a:r>
          </a:p>
          <a:p>
            <a:pPr lvl="1"/>
            <a:r>
              <a:rPr lang="fr-FR" dirty="0"/>
              <a:t>Poids [0..∞[</a:t>
            </a:r>
          </a:p>
          <a:p>
            <a:pPr lvl="1"/>
            <a:r>
              <a:rPr lang="fr-FR" dirty="0"/>
              <a:t>« Fonction d’activation »</a:t>
            </a:r>
          </a:p>
          <a:p>
            <a:pPr lvl="2"/>
            <a:r>
              <a:rPr lang="fr-FR" dirty="0"/>
              <a:t>0,0m à 0,1m </a:t>
            </a:r>
            <a:r>
              <a:rPr lang="fr-FR" dirty="0">
                <a:sym typeface="Wingdings" panose="05000000000000000000" pitchFamily="2" charset="2"/>
              </a:rPr>
              <a:t> p=100%</a:t>
            </a:r>
          </a:p>
          <a:p>
            <a:pPr lvl="2"/>
            <a:r>
              <a:rPr lang="fr-FR" dirty="0"/>
              <a:t>0,1m à 0,3m </a:t>
            </a:r>
            <a:r>
              <a:rPr lang="fr-FR" dirty="0">
                <a:sym typeface="Wingdings" panose="05000000000000000000" pitchFamily="2" charset="2"/>
              </a:rPr>
              <a:t> Décroissance linéaire de p=100% à 0%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0,3m et +  p=0%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310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5) </a:t>
            </a:r>
            <a:r>
              <a:rPr lang="fr-FR" b="1" dirty="0"/>
              <a:t>Normalisation</a:t>
            </a:r>
            <a:r>
              <a:rPr lang="fr-FR" dirty="0"/>
              <a:t> des poids</a:t>
            </a:r>
          </a:p>
          <a:p>
            <a:endParaRPr lang="fr-FR" dirty="0"/>
          </a:p>
          <a:p>
            <a:r>
              <a:rPr lang="fr-FR" dirty="0"/>
              <a:t>6) </a:t>
            </a:r>
            <a:r>
              <a:rPr lang="fr-FR" b="1" dirty="0"/>
              <a:t>Estimation du ‘barycentre’ </a:t>
            </a:r>
            <a:r>
              <a:rPr lang="fr-FR" dirty="0"/>
              <a:t>du champ de particule et estimation/correction de la positon</a:t>
            </a:r>
          </a:p>
          <a:p>
            <a:endParaRPr lang="fr-FR" dirty="0"/>
          </a:p>
          <a:p>
            <a:r>
              <a:rPr lang="fr-FR" dirty="0"/>
              <a:t>7) </a:t>
            </a:r>
            <a:r>
              <a:rPr lang="fr-FR" b="1" dirty="0"/>
              <a:t>Mise à jour de la carte </a:t>
            </a:r>
          </a:p>
          <a:p>
            <a:pPr lvl="1"/>
            <a:r>
              <a:rPr lang="fr-FR" dirty="0"/>
              <a:t>Estimation de la position des ‘</a:t>
            </a:r>
            <a:r>
              <a:rPr lang="fr-FR" dirty="0" err="1"/>
              <a:t>landmarks</a:t>
            </a:r>
            <a:r>
              <a:rPr lang="fr-FR" dirty="0"/>
              <a:t>’ à partir de la position estimée et corrigée</a:t>
            </a:r>
          </a:p>
          <a:p>
            <a:pPr lvl="1"/>
            <a:r>
              <a:rPr lang="fr-FR" dirty="0"/>
              <a:t>Correction de la position des ‘</a:t>
            </a:r>
            <a:r>
              <a:rPr lang="fr-FR" dirty="0" err="1"/>
              <a:t>landmarks</a:t>
            </a:r>
            <a:r>
              <a:rPr lang="fr-FR" dirty="0"/>
              <a:t>’ connus</a:t>
            </a:r>
          </a:p>
          <a:p>
            <a:pPr lvl="2"/>
            <a:r>
              <a:rPr lang="fr-FR" dirty="0"/>
              <a:t>Filtrage jusqu’à 100 observations (1 à 2 sec) puis verrouillage</a:t>
            </a:r>
          </a:p>
          <a:p>
            <a:pPr lvl="1"/>
            <a:r>
              <a:rPr lang="fr-FR" dirty="0"/>
              <a:t>Ajout des nouveaux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32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9" name="Espace réservé du contenu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3E2D2AE-F28E-436C-B37F-65D8988C1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B3F12D1-6769-4CF6-8A67-D07C9EC65C47}"/>
              </a:ext>
            </a:extLst>
          </p:cNvPr>
          <p:cNvSpPr txBox="1">
            <a:spLocks/>
          </p:cNvSpPr>
          <p:nvPr/>
        </p:nvSpPr>
        <p:spPr>
          <a:xfrm>
            <a:off x="0" y="5791200"/>
            <a:ext cx="234315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Bruit v = 0m/s</a:t>
            </a:r>
          </a:p>
          <a:p>
            <a:r>
              <a:rPr lang="en-US" sz="1700"/>
              <a:t>Bruit w = 0dps</a:t>
            </a:r>
          </a:p>
          <a:p>
            <a:r>
              <a:rPr lang="en-US" sz="1700"/>
              <a:t>Bias w = 0dps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4223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8" name="Espace réservé du contenu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7C02C8D6-06A4-45DB-B0DE-37EED5D13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7DED74A-2B34-4D8A-98E0-E49290C27D99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Bruit v = 0,2m/s</a:t>
            </a:r>
          </a:p>
          <a:p>
            <a:r>
              <a:rPr lang="en-US" sz="2000" dirty="0"/>
              <a:t>Bruit w = 2dps</a:t>
            </a:r>
          </a:p>
          <a:p>
            <a:r>
              <a:rPr lang="en-US" sz="2000" dirty="0"/>
              <a:t>Bias w = 0dps</a:t>
            </a:r>
          </a:p>
        </p:txBody>
      </p:sp>
    </p:spTree>
    <p:extLst>
      <p:ext uri="{BB962C8B-B14F-4D97-AF65-F5344CB8AC3E}">
        <p14:creationId xmlns:p14="http://schemas.microsoft.com/office/powerpoint/2010/main" val="130218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</a:p>
        </p:txBody>
      </p:sp>
      <p:pic>
        <p:nvPicPr>
          <p:cNvPr id="6" name="Espace réservé du contenu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7E9737C-CF09-4E63-A703-40AAC3BD6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2" y="1600200"/>
            <a:ext cx="7878376" cy="4525963"/>
          </a:xfr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7DED74A-2B34-4D8A-98E0-E49290C27D99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441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Bruit v = 0,2m/s (blanc)</a:t>
            </a:r>
          </a:p>
          <a:p>
            <a:r>
              <a:rPr lang="en-US" sz="2000" dirty="0"/>
              <a:t>Bruit w = 2dps (blanc)</a:t>
            </a:r>
          </a:p>
          <a:p>
            <a:r>
              <a:rPr lang="en-US" sz="2000" dirty="0"/>
              <a:t>Bias w = 0,1dps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Décrochage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Limitations  &amp; Problèmes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Pouvoir de compensation du BIAS limité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Pas d’algorithme de fermeture de boucle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Temps de calcul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VECTORISER/SIMPLIFIER</a:t>
            </a:r>
          </a:p>
          <a:p>
            <a:pPr lvl="1"/>
            <a:endParaRPr lang="fr-FR" dirty="0"/>
          </a:p>
          <a:p>
            <a:r>
              <a:rPr lang="fr-FR" dirty="0"/>
              <a:t>Améliorations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Moduler le champs de particules en fonction de l’erreur précédente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Verrouiller la carte dans le temps</a:t>
            </a:r>
            <a:endParaRPr lang="fr-F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fr-FR" dirty="0"/>
              <a:t>Ajouter une fermeture de boucle </a:t>
            </a:r>
          </a:p>
          <a:p>
            <a:pPr lvl="2"/>
            <a:r>
              <a:rPr lang="fr-FR" dirty="0"/>
              <a:t>Détection de la fermeture de boucle (</a:t>
            </a:r>
            <a:r>
              <a:rPr lang="fr-FR" dirty="0" err="1"/>
              <a:t>x,y,h</a:t>
            </a:r>
            <a:r>
              <a:rPr lang="fr-FR" dirty="0"/>
              <a:t>)t1 == (</a:t>
            </a:r>
            <a:r>
              <a:rPr lang="fr-FR" dirty="0" err="1"/>
              <a:t>x,y,h</a:t>
            </a:r>
            <a:r>
              <a:rPr lang="fr-FR" dirty="0"/>
              <a:t>)t2, t1&lt;&gt;t2</a:t>
            </a:r>
          </a:p>
          <a:p>
            <a:pPr lvl="2"/>
            <a:r>
              <a:rPr lang="fr-FR" dirty="0"/>
              <a:t>Scruter l’évolution de la carte suite à la fermeture </a:t>
            </a:r>
            <a:r>
              <a:rPr lang="fr-FR" dirty="0">
                <a:sym typeface="Wingdings" panose="05000000000000000000" pitchFamily="2" charset="2"/>
              </a:rPr>
              <a:t> détection d’anomalie</a:t>
            </a:r>
            <a:endParaRPr lang="fr-FR" dirty="0"/>
          </a:p>
          <a:p>
            <a:pPr lvl="1"/>
            <a:r>
              <a:rPr lang="fr-FR" dirty="0"/>
              <a:t>Réjection des obstacles fugitifs / mobiles</a:t>
            </a:r>
          </a:p>
          <a:p>
            <a:pPr lvl="2"/>
            <a:r>
              <a:rPr lang="fr-FR" dirty="0"/>
              <a:t>Estimation de la fiabilité et/ou de l’espérance de vie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617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Trajectoire</a:t>
            </a:r>
          </a:p>
        </p:txBody>
      </p:sp>
    </p:spTree>
    <p:extLst>
      <p:ext uri="{BB962C8B-B14F-4D97-AF65-F5344CB8AC3E}">
        <p14:creationId xmlns:p14="http://schemas.microsoft.com/office/powerpoint/2010/main" val="40583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7C75C18-6419-4782-BE2B-A1A0D83C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EKF-SLAM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26B353-ED37-44AE-9406-682AC94A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C8CA32F5-5022-4FAB-8A8D-303EE4E50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7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Solution &amp; Portage ROBOT</a:t>
            </a:r>
          </a:p>
        </p:txBody>
      </p:sp>
    </p:spTree>
    <p:extLst>
      <p:ext uri="{BB962C8B-B14F-4D97-AF65-F5344CB8AC3E}">
        <p14:creationId xmlns:p14="http://schemas.microsoft.com/office/powerpoint/2010/main" val="207348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EKF-SLAM (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  <a:p>
            <a:r>
              <a:rPr lang="fr-FR" dirty="0"/>
              <a:t>FAST-SLAM 1,0 et 2,0 (particules)</a:t>
            </a:r>
          </a:p>
          <a:p>
            <a:r>
              <a:rPr lang="fr-FR" dirty="0"/>
              <a:t>Optical-SLAM…</a:t>
            </a:r>
          </a:p>
          <a:p>
            <a:r>
              <a:rPr lang="fr-FR" dirty="0"/>
              <a:t>Autres ?</a:t>
            </a:r>
          </a:p>
        </p:txBody>
      </p:sp>
    </p:spTree>
    <p:extLst>
      <p:ext uri="{BB962C8B-B14F-4D97-AF65-F5344CB8AC3E}">
        <p14:creationId xmlns:p14="http://schemas.microsoft.com/office/powerpoint/2010/main" val="332629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07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00B050"/>
                </a:solidFill>
              </a:rPr>
              <a:t>Equiper </a:t>
            </a:r>
            <a:r>
              <a:rPr lang="fr-FR" dirty="0" err="1">
                <a:solidFill>
                  <a:srgbClr val="00B050"/>
                </a:solidFill>
              </a:rPr>
              <a:t>neunoeil</a:t>
            </a:r>
            <a:r>
              <a:rPr lang="fr-FR" dirty="0">
                <a:solidFill>
                  <a:srgbClr val="00B050"/>
                </a:solidFill>
              </a:rPr>
              <a:t> #2 avec LIDAR et </a:t>
            </a:r>
            <a:r>
              <a:rPr lang="fr-FR" dirty="0" err="1">
                <a:solidFill>
                  <a:srgbClr val="00B050"/>
                </a:solidFill>
              </a:rPr>
              <a:t>Rpi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0B050"/>
                </a:solidFill>
              </a:rPr>
              <a:t>Equiper </a:t>
            </a:r>
            <a:r>
              <a:rPr lang="fr-FR" dirty="0" err="1">
                <a:solidFill>
                  <a:srgbClr val="00B050"/>
                </a:solidFill>
              </a:rPr>
              <a:t>neunoeil</a:t>
            </a:r>
            <a:r>
              <a:rPr lang="fr-FR" dirty="0">
                <a:solidFill>
                  <a:srgbClr val="00B050"/>
                </a:solidFill>
              </a:rPr>
              <a:t> #2 avec une IMU (commandée)</a:t>
            </a:r>
          </a:p>
          <a:p>
            <a:endParaRPr lang="fr-FR" dirty="0"/>
          </a:p>
          <a:p>
            <a:r>
              <a:rPr lang="fr-FR" dirty="0"/>
              <a:t>Valider l’odométrie basique et caractériser l’erreur obtenue par des essais en extérieur</a:t>
            </a:r>
          </a:p>
          <a:p>
            <a:r>
              <a:rPr lang="fr-FR" dirty="0">
                <a:solidFill>
                  <a:srgbClr val="00B050"/>
                </a:solidFill>
              </a:rPr>
              <a:t>Valider la récupération du nuage de points et caractériser la portée</a:t>
            </a:r>
            <a:r>
              <a:rPr lang="fr-FR" dirty="0"/>
              <a:t> et l’erreur d’estimation de position relative des ‘</a:t>
            </a:r>
            <a:r>
              <a:rPr lang="fr-FR" dirty="0" err="1"/>
              <a:t>landmarks</a:t>
            </a:r>
            <a:r>
              <a:rPr lang="fr-FR" dirty="0"/>
              <a:t>’ par des essais en extérieur (apporter des plots)</a:t>
            </a:r>
          </a:p>
          <a:p>
            <a:r>
              <a:rPr lang="fr-FR" dirty="0"/>
              <a:t>Porter le SLAM (maison, EKF, FAST ou autre) et essais en extérieur</a:t>
            </a:r>
          </a:p>
          <a:p>
            <a:r>
              <a:rPr lang="fr-FR" dirty="0"/>
              <a:t>Protocole + Architecture logicielle (</a:t>
            </a:r>
            <a:r>
              <a:rPr lang="fr-FR" dirty="0" err="1"/>
              <a:t>ZeroMQ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Trajectoire planifiée sous forme d’ une liste de </a:t>
            </a:r>
            <a:r>
              <a:rPr lang="fr-FR" dirty="0" err="1"/>
              <a:t>waypoints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de passage » avec un rayon d’activation de 1m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courant » = cible à atteindre par le robot</a:t>
            </a:r>
          </a:p>
          <a:p>
            <a:endParaRPr lang="fr-FR" dirty="0"/>
          </a:p>
          <a:p>
            <a:r>
              <a:rPr lang="fr-FR" dirty="0" err="1"/>
              <a:t>Waypoint</a:t>
            </a:r>
            <a:r>
              <a:rPr lang="fr-FR" dirty="0"/>
              <a:t> = (</a:t>
            </a:r>
            <a:r>
              <a:rPr lang="fr-FR" dirty="0" err="1"/>
              <a:t>x,y,v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œuvre des courbes de Bézier et </a:t>
            </a:r>
            <a:r>
              <a:rPr lang="fr-FR" dirty="0" err="1"/>
              <a:t>Catmull</a:t>
            </a:r>
            <a:r>
              <a:rPr lang="fr-FR" dirty="0"/>
              <a:t>-Rom</a:t>
            </a:r>
          </a:p>
          <a:p>
            <a:pPr lvl="1"/>
            <a:r>
              <a:rPr lang="fr-FR" dirty="0"/>
              <a:t>Abandon de la solution temps réel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>
                <a:solidFill>
                  <a:schemeClr val="accent5"/>
                </a:solidFill>
                <a:sym typeface="Wingdings" panose="05000000000000000000" pitchFamily="2" charset="2"/>
              </a:rPr>
              <a:t>Planification</a:t>
            </a:r>
          </a:p>
          <a:p>
            <a:pPr lvl="1"/>
            <a:r>
              <a:rPr lang="fr-FR" dirty="0"/>
              <a:t>Git : Carre92-2020\70 - Outil d'interpolation trajectoire</a:t>
            </a:r>
          </a:p>
        </p:txBody>
      </p:sp>
    </p:spTree>
    <p:extLst>
      <p:ext uri="{BB962C8B-B14F-4D97-AF65-F5344CB8AC3E}">
        <p14:creationId xmlns:p14="http://schemas.microsoft.com/office/powerpoint/2010/main" val="30617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FE44436-719E-4977-B2D8-EC83BE74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3" r="10489" b="-1"/>
          <a:stretch/>
        </p:blipFill>
        <p:spPr>
          <a:xfrm>
            <a:off x="304800" y="665704"/>
            <a:ext cx="8060555" cy="603989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201256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Pas d’interpolation de la vitesse</a:t>
            </a:r>
          </a:p>
          <a:p>
            <a:pPr lvl="1"/>
            <a:r>
              <a:rPr lang="fr-FR" dirty="0"/>
              <a:t>Traitement temps réel possible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RAF : Format de la trajectoire planifiée à déterminer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fichier de configuration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(</a:t>
            </a:r>
            <a:r>
              <a:rPr lang="fr-FR" dirty="0" err="1"/>
              <a:t>x,y,cap,vitesse</a:t>
            </a:r>
            <a:r>
              <a:rPr lang="fr-FR" dirty="0"/>
              <a:t>) x N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Amélioration </a:t>
            </a:r>
            <a:r>
              <a:rPr lang="fr-FR" dirty="0">
                <a:sym typeface="Wingdings" panose="05000000000000000000" pitchFamily="2" charset="2"/>
              </a:rPr>
              <a:t> RL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Exploitation de l’interpolation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Odométrie donne position courante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x,y,cap,vitesse</a:t>
            </a:r>
            <a:r>
              <a:rPr lang="fr-FR" dirty="0"/>
              <a:t>)</a:t>
            </a:r>
          </a:p>
          <a:p>
            <a:r>
              <a:rPr lang="fr-FR" dirty="0"/>
              <a:t>Trajectoire = Liste de WP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x,y,cap,vitesse</a:t>
            </a:r>
            <a:r>
              <a:rPr lang="fr-FR" dirty="0"/>
              <a:t>) x 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RAF : Estimation en temps réel de (y,</a:t>
            </a:r>
            <a:r>
              <a:rPr lang="el-GR" dirty="0">
                <a:solidFill>
                  <a:srgbClr val="FF0000"/>
                </a:solidFill>
              </a:rPr>
              <a:t>Ψ</a:t>
            </a:r>
            <a:r>
              <a:rPr lang="fr-FR" dirty="0">
                <a:solidFill>
                  <a:srgbClr val="FF0000"/>
                </a:solidFill>
              </a:rPr>
              <a:t>) + </a:t>
            </a:r>
            <a:r>
              <a:rPr lang="fr-FR" dirty="0" err="1">
                <a:solidFill>
                  <a:srgbClr val="FF0000"/>
                </a:solidFill>
              </a:rPr>
              <a:t>xPID</a:t>
            </a:r>
            <a:r>
              <a:rPr lang="fr-FR" dirty="0">
                <a:solidFill>
                  <a:srgbClr val="FF0000"/>
                </a:solidFill>
              </a:rPr>
              <a:t> + </a:t>
            </a:r>
            <a:r>
              <a:rPr lang="fr-FR" dirty="0" err="1">
                <a:solidFill>
                  <a:srgbClr val="FF0000"/>
                </a:solidFill>
              </a:rPr>
              <a:t>wPID</a:t>
            </a:r>
            <a:r>
              <a:rPr lang="fr-FR" dirty="0">
                <a:solidFill>
                  <a:srgbClr val="FF0000"/>
                </a:solidFill>
              </a:rPr>
              <a:t> + </a:t>
            </a:r>
            <a:r>
              <a:rPr lang="fr-FR" dirty="0" err="1">
                <a:solidFill>
                  <a:srgbClr val="FF0000"/>
                </a:solidFill>
              </a:rPr>
              <a:t>Trapz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Argmin</a:t>
            </a:r>
            <a:r>
              <a:rPr lang="fr-FR" dirty="0">
                <a:solidFill>
                  <a:srgbClr val="FF0000"/>
                </a:solidFill>
              </a:rPr>
              <a:t> distance(</a:t>
            </a:r>
            <a:r>
              <a:rPr lang="fr-FR" dirty="0" err="1">
                <a:solidFill>
                  <a:srgbClr val="FF0000"/>
                </a:solidFill>
              </a:rPr>
              <a:t>position,traject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Index WP monotone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Testable complètement dans le simulateur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51A41-285D-4189-8174-F1265F57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35" y="1752600"/>
            <a:ext cx="39052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03F64-87C4-44CB-B689-1E53573E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Exploitation de l’interpolation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BD753-4933-46C3-A33E-9667A206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https://www.a1k0n.net/2018/11/13/fast-line-following.html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DA28FB-8772-490F-A049-32AC740F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743200"/>
            <a:ext cx="5396296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Traitement du nuage de points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</p:spTree>
    <p:extLst>
      <p:ext uri="{BB962C8B-B14F-4D97-AF65-F5344CB8AC3E}">
        <p14:creationId xmlns:p14="http://schemas.microsoft.com/office/powerpoint/2010/main" val="155665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1506</Words>
  <Application>Microsoft Office PowerPoint</Application>
  <PresentationFormat>Affichage à l'écran (4:3)</PresentationFormat>
  <Paragraphs>231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Pipeline 3D</vt:lpstr>
      <vt:lpstr>Architecture simulateur</vt:lpstr>
      <vt:lpstr>Interpolation</vt:lpstr>
      <vt:lpstr>Interpolation</vt:lpstr>
      <vt:lpstr>Interpolation</vt:lpstr>
      <vt:lpstr>Interpolation</vt:lpstr>
      <vt:lpstr>Exploitation de l’interpolation</vt:lpstr>
      <vt:lpstr>Exploitation de l’interpolation</vt:lpstr>
      <vt:lpstr>Traitement du nuage de points</vt:lpstr>
      <vt:lpstr>LIDAR</vt:lpstr>
      <vt:lpstr>LIDAR</vt:lpstr>
      <vt:lpstr>LIDAR simulé</vt:lpstr>
      <vt:lpstr>Clustering</vt:lpstr>
      <vt:lpstr>Clustering</vt:lpstr>
      <vt:lpstr>Extraction de ‘features’/ ‘landmarks’</vt:lpstr>
      <vt:lpstr>LIDAR</vt:lpstr>
      <vt:lpstr>Odométrie</vt:lpstr>
      <vt:lpstr>Odométrie (principe)</vt:lpstr>
      <vt:lpstr>Odométrie</vt:lpstr>
      <vt:lpstr>SLAM</vt:lpstr>
      <vt:lpstr>SLAM principe</vt:lpstr>
      <vt:lpstr>SLAM dans le contexte TRR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EKF-SLAM</vt:lpstr>
      <vt:lpstr>SLAM</vt:lpstr>
      <vt:lpstr>SLAM</vt:lpstr>
      <vt:lpstr>Suite</vt:lpstr>
      <vt:lpstr>RAF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3D</dc:title>
  <dc:creator>patrick duputz</dc:creator>
  <cp:lastModifiedBy>patrick duputz</cp:lastModifiedBy>
  <cp:revision>18</cp:revision>
  <dcterms:created xsi:type="dcterms:W3CDTF">2019-11-07T19:54:33Z</dcterms:created>
  <dcterms:modified xsi:type="dcterms:W3CDTF">2019-11-07T22:02:32Z</dcterms:modified>
</cp:coreProperties>
</file>