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3" r:id="rId6"/>
    <p:sldId id="259" r:id="rId7"/>
    <p:sldId id="261" r:id="rId8"/>
    <p:sldId id="262" r:id="rId9"/>
    <p:sldId id="264" r:id="rId10"/>
    <p:sldId id="265" r:id="rId11"/>
    <p:sldId id="263" r:id="rId12"/>
    <p:sldId id="267" r:id="rId13"/>
    <p:sldId id="268" r:id="rId14"/>
    <p:sldId id="269" r:id="rId15"/>
    <p:sldId id="271" r:id="rId16"/>
    <p:sldId id="274" r:id="rId17"/>
    <p:sldId id="275" r:id="rId18"/>
    <p:sldId id="276" r:id="rId19"/>
    <p:sldId id="277" r:id="rId20"/>
    <p:sldId id="279" r:id="rId21"/>
    <p:sldId id="284" r:id="rId22"/>
    <p:sldId id="272" r:id="rId23"/>
    <p:sldId id="270" r:id="rId24"/>
    <p:sldId id="273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5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3D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8348"/>
            <a:ext cx="6686550" cy="504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8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Extraction de ‘</a:t>
            </a:r>
            <a:r>
              <a:rPr lang="fr-FR" dirty="0" err="1"/>
              <a:t>features</a:t>
            </a:r>
            <a:r>
              <a:rPr lang="fr-FR" dirty="0"/>
              <a:t>’/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Algorithme de traitement associé au LIDAR pour améliorer l’odométrie :</a:t>
            </a:r>
          </a:p>
          <a:p>
            <a:pPr lvl="1"/>
            <a:r>
              <a:rPr lang="fr-FR" dirty="0"/>
              <a:t>A partir du nuage de point (</a:t>
            </a:r>
            <a:r>
              <a:rPr lang="fr-FR" dirty="0" err="1"/>
              <a:t>a,d</a:t>
            </a:r>
            <a:r>
              <a:rPr lang="fr-FR" dirty="0"/>
              <a:t>), retourne la position relative (</a:t>
            </a:r>
            <a:r>
              <a:rPr lang="fr-FR" dirty="0" err="1"/>
              <a:t>a,d</a:t>
            </a:r>
            <a:r>
              <a:rPr lang="fr-FR" dirty="0"/>
              <a:t>) des ‘</a:t>
            </a:r>
            <a:r>
              <a:rPr lang="fr-FR" dirty="0" err="1"/>
              <a:t>landmarks</a:t>
            </a:r>
            <a:r>
              <a:rPr lang="fr-FR" dirty="0"/>
              <a:t>’ visibles</a:t>
            </a:r>
          </a:p>
          <a:p>
            <a:pPr lvl="1"/>
            <a:r>
              <a:rPr lang="fr-FR" dirty="0"/>
              <a:t>1) Elimination des points en limite de portée</a:t>
            </a:r>
          </a:p>
          <a:p>
            <a:pPr lvl="2"/>
            <a:r>
              <a:rPr lang="fr-FR" dirty="0"/>
              <a:t>Seuil à 9,9m (à ajuster)</a:t>
            </a:r>
          </a:p>
          <a:p>
            <a:pPr lvl="1"/>
            <a:r>
              <a:rPr lang="fr-FR" dirty="0"/>
              <a:t>2) Regroupement des points (</a:t>
            </a:r>
            <a:r>
              <a:rPr lang="fr-FR" dirty="0" err="1"/>
              <a:t>clustering</a:t>
            </a:r>
            <a:r>
              <a:rPr lang="fr-FR" dirty="0"/>
              <a:t>) </a:t>
            </a:r>
          </a:p>
          <a:p>
            <a:pPr lvl="2"/>
            <a:r>
              <a:rPr lang="fr-FR" dirty="0"/>
              <a:t>Distance de 20cm (à ajuster)</a:t>
            </a:r>
          </a:p>
          <a:p>
            <a:pPr lvl="1"/>
            <a:r>
              <a:rPr lang="fr-FR" dirty="0"/>
              <a:t>3) Estimation de la position relative :</a:t>
            </a:r>
          </a:p>
          <a:p>
            <a:pPr lvl="2"/>
            <a:r>
              <a:rPr lang="fr-FR" dirty="0"/>
              <a:t>Point le plus proche (</a:t>
            </a:r>
            <a:r>
              <a:rPr lang="fr-FR" dirty="0" err="1"/>
              <a:t>a,d</a:t>
            </a:r>
            <a:r>
              <a:rPr lang="fr-FR" dirty="0"/>
              <a:t>) + (0.0, 0.1) (à ajuster)</a:t>
            </a:r>
          </a:p>
        </p:txBody>
      </p:sp>
    </p:spTree>
    <p:extLst>
      <p:ext uri="{BB962C8B-B14F-4D97-AF65-F5344CB8AC3E}">
        <p14:creationId xmlns:p14="http://schemas.microsoft.com/office/powerpoint/2010/main" val="33533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 à terme (dans la vraie vie) :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Tout obstacle est considéré comme un ‘</a:t>
            </a:r>
            <a:r>
              <a:rPr lang="fr-FR" dirty="0" err="1">
                <a:solidFill>
                  <a:srgbClr val="FF0000"/>
                </a:solidFill>
              </a:rPr>
              <a:t>landmark</a:t>
            </a:r>
            <a:r>
              <a:rPr lang="fr-FR" dirty="0">
                <a:solidFill>
                  <a:srgbClr val="FF0000"/>
                </a:solidFill>
              </a:rPr>
              <a:t>’ de type plot (humains, mobilier urbain..) 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par l’algorithme de SLAM (state-full)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	 Rejection des obstacles qui ne sont pas des plots (bordure)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Couplage avec l’algorithme de traitement LIDAR associé à la détection et l’évitement d’obstacles (DLVV)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 ?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/>
              <a:t>Amélioration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(1% de la distance) </a:t>
            </a:r>
          </a:p>
          <a:p>
            <a:pPr lvl="2"/>
            <a:r>
              <a:rPr lang="fr-FR" dirty="0"/>
              <a:t>En angle, une répartition normale (0,25° fixe)</a:t>
            </a:r>
          </a:p>
        </p:txBody>
      </p:sp>
    </p:spTree>
    <p:extLst>
      <p:ext uri="{BB962C8B-B14F-4D97-AF65-F5344CB8AC3E}">
        <p14:creationId xmlns:p14="http://schemas.microsoft.com/office/powerpoint/2010/main" val="291624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Basique</a:t>
            </a:r>
          </a:p>
        </p:txBody>
      </p:sp>
    </p:spTree>
    <p:extLst>
      <p:ext uri="{BB962C8B-B14F-4D97-AF65-F5344CB8AC3E}">
        <p14:creationId xmlns:p14="http://schemas.microsoft.com/office/powerpoint/2010/main" val="349720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Odométrie (principe)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Etat courant = (</a:t>
            </a:r>
            <a:r>
              <a:rPr lang="fr-FR" dirty="0" err="1"/>
              <a:t>x,y,h</a:t>
            </a:r>
            <a:r>
              <a:rPr lang="fr-FR" dirty="0"/>
              <a:t>)</a:t>
            </a:r>
          </a:p>
          <a:p>
            <a:r>
              <a:rPr lang="fr-FR" dirty="0"/>
              <a:t>Mesures = (</a:t>
            </a:r>
            <a:r>
              <a:rPr lang="fr-FR" dirty="0" err="1"/>
              <a:t>v,w</a:t>
            </a:r>
            <a:r>
              <a:rPr lang="fr-FR" dirty="0"/>
              <a:t>)</a:t>
            </a:r>
          </a:p>
          <a:p>
            <a:r>
              <a:rPr lang="fr-FR" dirty="0"/>
              <a:t>Etat suivant = 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= ∫w*</a:t>
            </a:r>
            <a:r>
              <a:rPr lang="fr-FR" dirty="0" err="1"/>
              <a:t>dt</a:t>
            </a:r>
            <a:r>
              <a:rPr lang="fr-FR" dirty="0"/>
              <a:t> ≈ w*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 err="1"/>
              <a:t>dxy</a:t>
            </a:r>
            <a:r>
              <a:rPr lang="fr-FR" dirty="0"/>
              <a:t> = 2R*sin(</a:t>
            </a:r>
            <a:r>
              <a:rPr lang="fr-FR" dirty="0" err="1"/>
              <a:t>dh</a:t>
            </a:r>
            <a:r>
              <a:rPr lang="fr-FR" dirty="0"/>
              <a:t>/2) = R*</a:t>
            </a:r>
            <a:r>
              <a:rPr lang="fr-FR" dirty="0" err="1"/>
              <a:t>dh</a:t>
            </a:r>
            <a:r>
              <a:rPr lang="fr-FR" dirty="0"/>
              <a:t> ≈ v*</a:t>
            </a:r>
            <a:r>
              <a:rPr lang="fr-FR" dirty="0" err="1"/>
              <a:t>dt</a:t>
            </a:r>
            <a:endParaRPr lang="fr-FR" dirty="0"/>
          </a:p>
          <a:p>
            <a:pPr lvl="1"/>
            <a:r>
              <a:rPr lang="fr-FR" dirty="0"/>
              <a:t>x’ ≈ x + </a:t>
            </a:r>
            <a:r>
              <a:rPr lang="fr-FR" dirty="0" err="1"/>
              <a:t>dxy</a:t>
            </a:r>
            <a:r>
              <a:rPr lang="fr-FR" dirty="0"/>
              <a:t>*cos(h+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y’ ≈ y + </a:t>
            </a:r>
            <a:r>
              <a:rPr lang="fr-FR" dirty="0" err="1"/>
              <a:t>dxy</a:t>
            </a:r>
            <a:r>
              <a:rPr lang="fr-FR" dirty="0"/>
              <a:t>*sin(h+ </a:t>
            </a:r>
            <a:r>
              <a:rPr lang="fr-FR" dirty="0" err="1"/>
              <a:t>dh</a:t>
            </a:r>
            <a:r>
              <a:rPr lang="fr-FR" dirty="0"/>
              <a:t>/2)</a:t>
            </a:r>
          </a:p>
          <a:p>
            <a:pPr lvl="1"/>
            <a:r>
              <a:rPr lang="fr-FR" dirty="0"/>
              <a:t>h’ = h + </a:t>
            </a:r>
            <a:r>
              <a:rPr lang="fr-FR" dirty="0" err="1"/>
              <a:t>dh</a:t>
            </a:r>
            <a:endParaRPr lang="fr-FR" dirty="0"/>
          </a:p>
          <a:p>
            <a:r>
              <a:rPr lang="fr-FR" dirty="0"/>
              <a:t>Notes :</a:t>
            </a:r>
          </a:p>
          <a:p>
            <a:pPr lvl="1"/>
            <a:r>
              <a:rPr lang="fr-FR" dirty="0"/>
              <a:t>R = v/w</a:t>
            </a:r>
          </a:p>
          <a:p>
            <a:r>
              <a:rPr lang="fr-FR" dirty="0"/>
              <a:t>Sur STM32 (échantillonnage supérieur) :</a:t>
            </a:r>
          </a:p>
          <a:p>
            <a:pPr lvl="1"/>
            <a:r>
              <a:rPr lang="fr-FR" dirty="0" err="1"/>
              <a:t>dt</a:t>
            </a:r>
            <a:r>
              <a:rPr lang="fr-FR" dirty="0"/>
              <a:t>’ (0,001s) &lt;&lt; </a:t>
            </a:r>
            <a:r>
              <a:rPr lang="fr-FR" dirty="0" err="1"/>
              <a:t>dt</a:t>
            </a:r>
            <a:r>
              <a:rPr lang="fr-FR" dirty="0"/>
              <a:t> (0,016s)</a:t>
            </a:r>
          </a:p>
          <a:p>
            <a:pPr lvl="1"/>
            <a:r>
              <a:rPr lang="fr-FR" dirty="0" err="1"/>
              <a:t>dh</a:t>
            </a:r>
            <a:r>
              <a:rPr lang="fr-FR" dirty="0"/>
              <a:t> ≈ ∑w(t)*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pPr lvl="1"/>
            <a:r>
              <a:rPr lang="fr-FR" dirty="0" err="1"/>
              <a:t>dxy</a:t>
            </a:r>
            <a:r>
              <a:rPr lang="fr-FR" dirty="0"/>
              <a:t> ≈ ∑v(t)*</a:t>
            </a:r>
            <a:r>
              <a:rPr lang="fr-FR" dirty="0" err="1"/>
              <a:t>dt</a:t>
            </a:r>
            <a:r>
              <a:rPr lang="fr-FR" dirty="0"/>
              <a:t>’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315277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15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Odométrie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Améliorations du simulateur :</a:t>
            </a:r>
          </a:p>
          <a:p>
            <a:pPr lvl="1"/>
            <a:r>
              <a:rPr lang="fr-FR" dirty="0"/>
              <a:t>Ajouter de modèle d’erreur (bruit) :</a:t>
            </a:r>
          </a:p>
          <a:p>
            <a:pPr lvl="2"/>
            <a:r>
              <a:rPr lang="fr-FR" dirty="0"/>
              <a:t>En distance, une répartition normal (hors dérapage)</a:t>
            </a:r>
          </a:p>
          <a:p>
            <a:pPr lvl="3"/>
            <a:r>
              <a:rPr lang="fr-FR" dirty="0" err="1"/>
              <a:t>Quantisation</a:t>
            </a:r>
            <a:r>
              <a:rPr lang="fr-FR" dirty="0"/>
              <a:t> (+/- 0,1m/s)</a:t>
            </a:r>
          </a:p>
          <a:p>
            <a:pPr lvl="2"/>
            <a:r>
              <a:rPr lang="fr-FR" dirty="0"/>
              <a:t>En angle, une répartition normale</a:t>
            </a:r>
          </a:p>
          <a:p>
            <a:pPr lvl="3"/>
            <a:r>
              <a:rPr lang="fr-FR" dirty="0"/>
              <a:t>Bruit (+/- 1.0dps)</a:t>
            </a:r>
          </a:p>
          <a:p>
            <a:pPr lvl="3"/>
            <a:r>
              <a:rPr lang="fr-FR" dirty="0"/>
              <a:t>Sensibilité 0.5% (calibration/</a:t>
            </a:r>
            <a:r>
              <a:rPr lang="fr-FR" dirty="0" err="1"/>
              <a:t>temp</a:t>
            </a:r>
            <a:r>
              <a:rPr lang="fr-FR" dirty="0"/>
              <a:t>)</a:t>
            </a:r>
          </a:p>
          <a:p>
            <a:pPr lvl="3"/>
            <a:r>
              <a:rPr lang="fr-FR" dirty="0" err="1"/>
              <a:t>Bias</a:t>
            </a:r>
            <a:r>
              <a:rPr lang="fr-FR" dirty="0"/>
              <a:t> (+/- 0.1dps)</a:t>
            </a:r>
          </a:p>
          <a:p>
            <a:endParaRPr lang="fr-FR" dirty="0"/>
          </a:p>
          <a:p>
            <a:r>
              <a:rPr lang="fr-FR" dirty="0"/>
              <a:t>Améliorations réelles :</a:t>
            </a:r>
          </a:p>
          <a:p>
            <a:pPr lvl="1"/>
            <a:r>
              <a:rPr lang="fr-FR" dirty="0"/>
              <a:t>Compas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569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Exploration « Maison »</a:t>
            </a:r>
          </a:p>
        </p:txBody>
      </p:sp>
    </p:spTree>
    <p:extLst>
      <p:ext uri="{BB962C8B-B14F-4D97-AF65-F5344CB8AC3E}">
        <p14:creationId xmlns:p14="http://schemas.microsoft.com/office/powerpoint/2010/main" val="419570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principe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Processus itératif (discret) et temps réel (60x /sec)</a:t>
            </a:r>
          </a:p>
          <a:p>
            <a:endParaRPr lang="fr-FR" dirty="0"/>
          </a:p>
          <a:p>
            <a:r>
              <a:rPr lang="fr-FR" dirty="0"/>
              <a:t>« Cartographie et localisation simultanées »</a:t>
            </a:r>
          </a:p>
          <a:p>
            <a:pPr lvl="1"/>
            <a:r>
              <a:rPr lang="fr-FR" dirty="0"/>
              <a:t>Construction d’une carte de l’environnement</a:t>
            </a:r>
          </a:p>
          <a:p>
            <a:pPr lvl="2"/>
            <a:r>
              <a:rPr lang="fr-FR" dirty="0"/>
              <a:t>Par extraction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  <a:p>
            <a:pPr lvl="1"/>
            <a:r>
              <a:rPr lang="fr-FR" dirty="0"/>
              <a:t>et Estimation de la position dans cette carte</a:t>
            </a:r>
          </a:p>
          <a:p>
            <a:pPr lvl="2"/>
            <a:r>
              <a:rPr lang="fr-FR" dirty="0"/>
              <a:t>Pour corriger au mieux les erreurs de position liée à l’odométrie basique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Entrées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Vitesses (</a:t>
            </a:r>
            <a:r>
              <a:rPr lang="fr-FR" dirty="0" err="1">
                <a:sym typeface="Wingdings" panose="05000000000000000000" pitchFamily="2" charset="2"/>
              </a:rPr>
              <a:t>v,w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Nuage de Points du LIDAR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 …]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Sortie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Position courante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En interne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Etat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Carte de type vectorielle, constituée de la liste des ‘</a:t>
            </a:r>
            <a:r>
              <a:rPr lang="fr-FR" dirty="0" err="1">
                <a:sym typeface="Wingdings" panose="05000000000000000000" pitchFamily="2" charset="2"/>
              </a:rPr>
              <a:t>landmarks</a:t>
            </a:r>
            <a:r>
              <a:rPr lang="fr-FR" dirty="0">
                <a:sym typeface="Wingdings" panose="05000000000000000000" pitchFamily="2" charset="2"/>
              </a:rPr>
              <a:t>’ [ (x1,y1), … (</a:t>
            </a:r>
            <a:r>
              <a:rPr lang="fr-FR" dirty="0" err="1">
                <a:sym typeface="Wingdings" panose="05000000000000000000" pitchFamily="2" charset="2"/>
              </a:rPr>
              <a:t>xn,yn</a:t>
            </a:r>
            <a:r>
              <a:rPr lang="fr-FR" dirty="0">
                <a:sym typeface="Wingdings" panose="05000000000000000000" pitchFamily="2" charset="2"/>
              </a:rPr>
              <a:t>) ]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Alternative : </a:t>
            </a:r>
            <a:r>
              <a:rPr lang="fr-FR" dirty="0" err="1">
                <a:sym typeface="Wingdings" panose="05000000000000000000" pitchFamily="2" charset="2"/>
              </a:rPr>
              <a:t>Grid-map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91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 dans le contexte TRR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Besoin limité au suivi de position</a:t>
            </a:r>
          </a:p>
          <a:p>
            <a:pPr lvl="1"/>
            <a:r>
              <a:rPr lang="fr-FR" dirty="0"/>
              <a:t>Position initiale connue et arbitraire (x0,y0,h0)</a:t>
            </a:r>
          </a:p>
          <a:p>
            <a:pPr lvl="1"/>
            <a:r>
              <a:rPr lang="fr-FR" dirty="0"/>
              <a:t>Pas besoin de traiter le cas du ‘kidnapping’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State-</a:t>
            </a:r>
            <a:r>
              <a:rPr lang="fr-FR" dirty="0" err="1">
                <a:sym typeface="Wingdings" panose="05000000000000000000" pitchFamily="2" charset="2"/>
              </a:rPr>
              <a:t>less</a:t>
            </a:r>
            <a:r>
              <a:rPr lang="fr-FR" dirty="0">
                <a:sym typeface="Wingdings" panose="05000000000000000000" pitchFamily="2" charset="2"/>
              </a:rPr>
              <a:t> :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remet à zéro l’algorithme entre deux manches</a:t>
            </a:r>
          </a:p>
          <a:p>
            <a:r>
              <a:rPr lang="fr-FR" dirty="0">
                <a:sym typeface="Wingdings" panose="05000000000000000000" pitchFamily="2" charset="2"/>
              </a:rPr>
              <a:t>ou State-full :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On (</a:t>
            </a:r>
            <a:r>
              <a:rPr lang="fr-FR" dirty="0" err="1">
                <a:sym typeface="Wingdings" panose="05000000000000000000" pitchFamily="2" charset="2"/>
              </a:rPr>
              <a:t>re</a:t>
            </a:r>
            <a:r>
              <a:rPr lang="fr-FR" dirty="0">
                <a:sym typeface="Wingdings" panose="05000000000000000000" pitchFamily="2" charset="2"/>
              </a:rPr>
              <a:t>)place le robot toujours au même endroit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On stoppe/fige l’algorithme entre deux manches</a:t>
            </a:r>
          </a:p>
        </p:txBody>
      </p:sp>
    </p:spTree>
    <p:extLst>
      <p:ext uri="{BB962C8B-B14F-4D97-AF65-F5344CB8AC3E}">
        <p14:creationId xmlns:p14="http://schemas.microsoft.com/office/powerpoint/2010/main" val="8405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1) « </a:t>
            </a:r>
            <a:r>
              <a:rPr lang="fr-FR" b="1" dirty="0"/>
              <a:t>Odométrie</a:t>
            </a:r>
            <a:r>
              <a:rPr lang="fr-FR" dirty="0"/>
              <a:t> basique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Estimation éphémère de la nouvelle position </a:t>
            </a:r>
            <a:r>
              <a:rPr lang="fr-FR" dirty="0"/>
              <a:t>(</a:t>
            </a:r>
            <a:r>
              <a:rPr lang="fr-FR" dirty="0" err="1"/>
              <a:t>x’,y’,h</a:t>
            </a:r>
            <a:r>
              <a:rPr lang="fr-FR" dirty="0"/>
              <a:t>’)</a:t>
            </a:r>
          </a:p>
          <a:p>
            <a:endParaRPr lang="fr-FR" dirty="0"/>
          </a:p>
          <a:p>
            <a:r>
              <a:rPr lang="fr-FR" dirty="0"/>
              <a:t>2) « </a:t>
            </a:r>
            <a:r>
              <a:rPr lang="fr-FR" b="1" dirty="0"/>
              <a:t>Extraction</a:t>
            </a:r>
            <a:r>
              <a:rPr lang="fr-FR" dirty="0"/>
              <a:t> de ‘</a:t>
            </a:r>
            <a:r>
              <a:rPr lang="fr-FR" dirty="0" err="1"/>
              <a:t>landmarks</a:t>
            </a:r>
            <a:r>
              <a:rPr lang="fr-FR" dirty="0"/>
              <a:t>’ »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Liste de position relative [ (</a:t>
            </a:r>
            <a:r>
              <a:rPr lang="fr-FR" dirty="0" err="1">
                <a:sym typeface="Wingdings" panose="05000000000000000000" pitchFamily="2" charset="2"/>
              </a:rPr>
              <a:t>a,d</a:t>
            </a:r>
            <a:r>
              <a:rPr lang="fr-FR" dirty="0">
                <a:sym typeface="Wingdings" panose="05000000000000000000" pitchFamily="2" charset="2"/>
              </a:rPr>
              <a:t>), …]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/>
              <a:t>HYP : Observation plus précise que odométrie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9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Algorithme SLAM « maison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3) </a:t>
            </a:r>
            <a:r>
              <a:rPr lang="fr-FR" b="1" dirty="0"/>
              <a:t>Création</a:t>
            </a:r>
            <a:r>
              <a:rPr lang="fr-FR" dirty="0"/>
              <a:t> d’un « champ de particules »  éphémère</a:t>
            </a:r>
          </a:p>
          <a:p>
            <a:pPr lvl="1"/>
            <a:r>
              <a:rPr lang="fr-FR" dirty="0"/>
              <a:t>Centrée sur la position éphémère estimée par odométrie</a:t>
            </a:r>
          </a:p>
          <a:p>
            <a:pPr lvl="1"/>
            <a:r>
              <a:rPr lang="fr-FR" dirty="0"/>
              <a:t>Position relative des particules prédéfinie (grille, anneaux)</a:t>
            </a:r>
          </a:p>
          <a:p>
            <a:pPr lvl="1"/>
            <a:r>
              <a:rPr lang="fr-FR" dirty="0"/>
              <a:t>Matrice 0,1m x 0,1m étendue +/-1m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4) Pour chaque particule, estimer le degré de ‘</a:t>
            </a:r>
            <a:r>
              <a:rPr lang="fr-FR" b="1" dirty="0"/>
              <a:t>correspondance</a:t>
            </a:r>
            <a:r>
              <a:rPr lang="fr-FR" dirty="0"/>
              <a:t>’ entre l’observation (position relative des ‘</a:t>
            </a:r>
            <a:r>
              <a:rPr lang="fr-FR" dirty="0" err="1"/>
              <a:t>landmark</a:t>
            </a:r>
            <a:r>
              <a:rPr lang="fr-FR" dirty="0"/>
              <a:t>’ estimé à la position de la particule) et la carte (position des ‘</a:t>
            </a:r>
            <a:r>
              <a:rPr lang="fr-FR" dirty="0" err="1"/>
              <a:t>landmarks</a:t>
            </a:r>
            <a:r>
              <a:rPr lang="fr-FR" dirty="0"/>
              <a:t>’ connus) :</a:t>
            </a:r>
          </a:p>
          <a:p>
            <a:pPr lvl="1"/>
            <a:r>
              <a:rPr lang="fr-FR" dirty="0"/>
              <a:t>Poids [0..∞[</a:t>
            </a:r>
          </a:p>
          <a:p>
            <a:pPr lvl="1"/>
            <a:r>
              <a:rPr lang="fr-FR" dirty="0"/>
              <a:t>« Fonction d’activation » </a:t>
            </a:r>
          </a:p>
          <a:p>
            <a:pPr lvl="2"/>
            <a:r>
              <a:rPr lang="fr-FR" dirty="0"/>
              <a:t>Linéaire de 0,0m à 0,2m, puis nulle au-delà de 0,2m (à ajuster)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3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simulateur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52400" y="6488668"/>
            <a:ext cx="883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Odométrie passive </a:t>
            </a:r>
            <a:r>
              <a:rPr lang="fr-FR" dirty="0">
                <a:sym typeface="Wingdings" panose="05000000000000000000" pitchFamily="2" charset="2"/>
              </a:rPr>
              <a:t> Contrôle fonctionne sur la base de la position (</a:t>
            </a:r>
            <a:r>
              <a:rPr lang="fr-FR" dirty="0" err="1">
                <a:sym typeface="Wingdings" panose="05000000000000000000" pitchFamily="2" charset="2"/>
              </a:rPr>
              <a:t>x,y,h</a:t>
            </a:r>
            <a:r>
              <a:rPr lang="fr-FR" dirty="0">
                <a:sym typeface="Wingdings" panose="05000000000000000000" pitchFamily="2" charset="2"/>
              </a:rPr>
              <a:t>) Ground Truth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43000"/>
            <a:ext cx="705485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5) </a:t>
            </a:r>
            <a:r>
              <a:rPr lang="fr-FR" b="1" dirty="0"/>
              <a:t>Normalisation</a:t>
            </a:r>
            <a:r>
              <a:rPr lang="fr-FR" dirty="0"/>
              <a:t> des poids</a:t>
            </a:r>
          </a:p>
          <a:p>
            <a:endParaRPr lang="fr-FR" dirty="0"/>
          </a:p>
          <a:p>
            <a:r>
              <a:rPr lang="fr-FR" dirty="0"/>
              <a:t>6) </a:t>
            </a:r>
            <a:r>
              <a:rPr lang="fr-FR" b="1" dirty="0"/>
              <a:t>Estimation du ‘barycentre’ </a:t>
            </a:r>
            <a:r>
              <a:rPr lang="fr-FR" dirty="0"/>
              <a:t>du champ de particule et estimation/correction de la positon</a:t>
            </a:r>
          </a:p>
          <a:p>
            <a:endParaRPr lang="fr-FR" dirty="0"/>
          </a:p>
          <a:p>
            <a:r>
              <a:rPr lang="fr-FR" dirty="0"/>
              <a:t>7) </a:t>
            </a:r>
            <a:r>
              <a:rPr lang="fr-FR" b="1" dirty="0"/>
              <a:t>Mise à jour de la carte </a:t>
            </a:r>
          </a:p>
          <a:p>
            <a:pPr lvl="1"/>
            <a:r>
              <a:rPr lang="fr-FR" dirty="0"/>
              <a:t>Estimation de la position des ‘</a:t>
            </a:r>
            <a:r>
              <a:rPr lang="fr-FR" dirty="0" err="1"/>
              <a:t>landmarks</a:t>
            </a:r>
            <a:r>
              <a:rPr lang="fr-FR" dirty="0"/>
              <a:t>’ à partir de la position estimée et corrigée</a:t>
            </a:r>
          </a:p>
          <a:p>
            <a:pPr lvl="1"/>
            <a:r>
              <a:rPr lang="fr-FR" dirty="0"/>
              <a:t>Correction de la position des ‘</a:t>
            </a:r>
            <a:r>
              <a:rPr lang="fr-FR" dirty="0" err="1"/>
              <a:t>landmarks</a:t>
            </a:r>
            <a:r>
              <a:rPr lang="fr-FR" dirty="0"/>
              <a:t>’ connus</a:t>
            </a:r>
          </a:p>
          <a:p>
            <a:pPr lvl="2"/>
            <a:r>
              <a:rPr lang="fr-FR" dirty="0"/>
              <a:t>Filtrage jusqu’à 100 observations (1 à 2 sec) puis verrouillage</a:t>
            </a:r>
          </a:p>
          <a:p>
            <a:pPr lvl="1"/>
            <a:r>
              <a:rPr lang="fr-FR" dirty="0"/>
              <a:t>Ajout des nouveaux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3325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18A72-3633-44BC-9268-BA6148FA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C7013-92F8-4C4D-BEB6-2F350BB1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32ED82-6C53-4886-B66E-9E13657D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962"/>
            <a:ext cx="9144000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SLAM « maison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Limitations  &amp; Problèmes</a:t>
            </a:r>
          </a:p>
          <a:p>
            <a:pPr lvl="1"/>
            <a:r>
              <a:rPr lang="fr-FR" dirty="0"/>
              <a:t>Correction de la translation seulement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Pas d’algorithme de fermeture de boucle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Fermeture de boucle avec bruit (</a:t>
            </a:r>
            <a:r>
              <a:rPr lang="fr-FR" dirty="0" err="1">
                <a:solidFill>
                  <a:srgbClr val="FF0000"/>
                </a:solidFill>
              </a:rPr>
              <a:t>v,w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/>
              <a:t>Temps de calcul </a:t>
            </a:r>
            <a:r>
              <a:rPr lang="fr-FR" dirty="0">
                <a:sym typeface="Wingdings" panose="05000000000000000000" pitchFamily="2" charset="2"/>
              </a:rPr>
              <a:t> VECTORISER/SIMPLIFIER</a:t>
            </a:r>
          </a:p>
          <a:p>
            <a:pPr lvl="1"/>
            <a:endParaRPr lang="fr-FR" dirty="0"/>
          </a:p>
          <a:p>
            <a:r>
              <a:rPr lang="fr-FR" dirty="0"/>
              <a:t>Améliorations :</a:t>
            </a:r>
          </a:p>
          <a:p>
            <a:pPr lvl="1"/>
            <a:r>
              <a:rPr lang="fr-FR" dirty="0"/>
              <a:t>Faire ce qui est présenté !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/>
              <a:t>Ajouter la corriger du cap en 4-5-6</a:t>
            </a:r>
          </a:p>
          <a:p>
            <a:pPr lvl="1"/>
            <a:r>
              <a:rPr lang="fr-FR" dirty="0"/>
              <a:t>Ajouter une fermeture de boucle </a:t>
            </a:r>
          </a:p>
          <a:p>
            <a:pPr lvl="2"/>
            <a:r>
              <a:rPr lang="fr-FR" dirty="0"/>
              <a:t>Détection de la fermeture de boucle (</a:t>
            </a:r>
            <a:r>
              <a:rPr lang="fr-FR" dirty="0" err="1"/>
              <a:t>x,y,h</a:t>
            </a:r>
            <a:r>
              <a:rPr lang="fr-FR" dirty="0"/>
              <a:t>)t1 == (</a:t>
            </a:r>
            <a:r>
              <a:rPr lang="fr-FR" dirty="0" err="1"/>
              <a:t>x,y,h</a:t>
            </a:r>
            <a:r>
              <a:rPr lang="fr-FR" dirty="0"/>
              <a:t>)t2, t1&lt;&gt;t2</a:t>
            </a:r>
          </a:p>
          <a:p>
            <a:pPr lvl="2"/>
            <a:r>
              <a:rPr lang="fr-FR" dirty="0"/>
              <a:t>Scruter l’évolution de la carte suite à la fermeture </a:t>
            </a:r>
            <a:r>
              <a:rPr lang="fr-FR" dirty="0">
                <a:sym typeface="Wingdings" panose="05000000000000000000" pitchFamily="2" charset="2"/>
              </a:rPr>
              <a:t> détection d’anomalie</a:t>
            </a:r>
            <a:endParaRPr lang="fr-FR" dirty="0"/>
          </a:p>
          <a:p>
            <a:pPr lvl="1"/>
            <a:r>
              <a:rPr lang="fr-FR" dirty="0"/>
              <a:t>Réjection des obstacles fugitifs / mobiles</a:t>
            </a:r>
          </a:p>
          <a:p>
            <a:pPr lvl="2"/>
            <a:r>
              <a:rPr lang="fr-FR" dirty="0"/>
              <a:t>Estimation de la fiabilité et/ou de l’espérance de vie des ‘</a:t>
            </a:r>
            <a:r>
              <a:rPr lang="fr-FR" dirty="0" err="1"/>
              <a:t>landmarks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6176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Solution &amp; Portage ROBOT</a:t>
            </a:r>
          </a:p>
        </p:txBody>
      </p:sp>
    </p:spTree>
    <p:extLst>
      <p:ext uri="{BB962C8B-B14F-4D97-AF65-F5344CB8AC3E}">
        <p14:creationId xmlns:p14="http://schemas.microsoft.com/office/powerpoint/2010/main" val="20734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EKF-SLAM (</a:t>
            </a:r>
            <a:r>
              <a:rPr lang="fr-FR" dirty="0" err="1"/>
              <a:t>Kalman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  <a:p>
            <a:r>
              <a:rPr lang="fr-FR" dirty="0"/>
              <a:t>FAST-SLAM 1,0 et 2,0 (particules)</a:t>
            </a:r>
          </a:p>
          <a:p>
            <a:r>
              <a:rPr lang="fr-FR" dirty="0"/>
              <a:t>Optical-SLAM…</a:t>
            </a:r>
          </a:p>
          <a:p>
            <a:r>
              <a:rPr lang="fr-FR" dirty="0"/>
              <a:t>Autres ?</a:t>
            </a:r>
          </a:p>
        </p:txBody>
      </p:sp>
    </p:spTree>
    <p:extLst>
      <p:ext uri="{BB962C8B-B14F-4D97-AF65-F5344CB8AC3E}">
        <p14:creationId xmlns:p14="http://schemas.microsoft.com/office/powerpoint/2010/main" val="332629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Suite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07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LIDAR et </a:t>
            </a:r>
            <a:r>
              <a:rPr lang="fr-FR" dirty="0" err="1"/>
              <a:t>Rpi</a:t>
            </a:r>
            <a:endParaRPr lang="fr-FR" dirty="0"/>
          </a:p>
          <a:p>
            <a:r>
              <a:rPr lang="fr-FR" dirty="0"/>
              <a:t>Equiper </a:t>
            </a:r>
            <a:r>
              <a:rPr lang="fr-FR" dirty="0" err="1"/>
              <a:t>neunoeil</a:t>
            </a:r>
            <a:r>
              <a:rPr lang="fr-FR" dirty="0"/>
              <a:t> #2 avec une IMU (commandée)</a:t>
            </a:r>
          </a:p>
          <a:p>
            <a:endParaRPr lang="fr-FR" dirty="0"/>
          </a:p>
          <a:p>
            <a:r>
              <a:rPr lang="fr-FR" dirty="0"/>
              <a:t>Valider l’odométrie basique et caractériser l’erreur obtenue par des essais en extérieur</a:t>
            </a:r>
          </a:p>
          <a:p>
            <a:r>
              <a:rPr lang="fr-FR" dirty="0"/>
              <a:t>Valider la récupération du nuage de points et caractériser la portée et l’erreur d’estimation de position relative des ‘</a:t>
            </a:r>
            <a:r>
              <a:rPr lang="fr-FR" dirty="0" err="1"/>
              <a:t>landmarks</a:t>
            </a:r>
            <a:r>
              <a:rPr lang="fr-FR" dirty="0"/>
              <a:t>’ par des essais en extérieur (apporter des plots)</a:t>
            </a:r>
          </a:p>
          <a:p>
            <a:r>
              <a:rPr lang="fr-FR" dirty="0"/>
              <a:t>Porter le SLAM (maison, EKF, FAST ou autre) et essais en extérieur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77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Trajectoire</a:t>
            </a:r>
          </a:p>
        </p:txBody>
      </p:sp>
    </p:spTree>
    <p:extLst>
      <p:ext uri="{BB962C8B-B14F-4D97-AF65-F5344CB8AC3E}">
        <p14:creationId xmlns:p14="http://schemas.microsoft.com/office/powerpoint/2010/main" val="40583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Trajectoire planifiée sous forme d’ une liste de </a:t>
            </a:r>
            <a:r>
              <a:rPr lang="fr-FR" dirty="0" err="1"/>
              <a:t>waypoints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de passage » avec un rayon d’activation de 1m</a:t>
            </a:r>
          </a:p>
          <a:p>
            <a:pPr lvl="1"/>
            <a:r>
              <a:rPr lang="fr-FR" dirty="0" err="1"/>
              <a:t>Waypoint</a:t>
            </a:r>
            <a:r>
              <a:rPr lang="fr-FR" dirty="0"/>
              <a:t> « courant » = cible à atteindre par le robot</a:t>
            </a:r>
          </a:p>
          <a:p>
            <a:endParaRPr lang="fr-FR" dirty="0"/>
          </a:p>
          <a:p>
            <a:r>
              <a:rPr lang="fr-FR" dirty="0" err="1"/>
              <a:t>Waypoint</a:t>
            </a:r>
            <a:r>
              <a:rPr lang="fr-FR" dirty="0"/>
              <a:t> = (</a:t>
            </a:r>
            <a:r>
              <a:rPr lang="fr-FR" dirty="0" err="1"/>
              <a:t>x,y,h,v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Mise en œuvre des courbes de Bézier et </a:t>
            </a:r>
            <a:r>
              <a:rPr lang="fr-FR" dirty="0" err="1"/>
              <a:t>Catmull</a:t>
            </a:r>
            <a:r>
              <a:rPr lang="fr-FR" dirty="0"/>
              <a:t>-Rom</a:t>
            </a:r>
          </a:p>
          <a:p>
            <a:pPr lvl="1"/>
            <a:r>
              <a:rPr lang="fr-FR" dirty="0"/>
              <a:t>En temps réel</a:t>
            </a:r>
          </a:p>
          <a:p>
            <a:pPr lvl="2"/>
            <a:r>
              <a:rPr lang="fr-FR" dirty="0"/>
              <a:t>P1 : position passée</a:t>
            </a:r>
          </a:p>
          <a:p>
            <a:pPr lvl="2"/>
            <a:r>
              <a:rPr lang="fr-FR" dirty="0"/>
              <a:t>P2 : position courante</a:t>
            </a:r>
          </a:p>
          <a:p>
            <a:pPr lvl="2"/>
            <a:r>
              <a:rPr lang="fr-FR" dirty="0"/>
              <a:t>P3 : </a:t>
            </a:r>
            <a:r>
              <a:rPr lang="fr-FR" dirty="0" err="1"/>
              <a:t>waypoint</a:t>
            </a:r>
            <a:r>
              <a:rPr lang="fr-FR" dirty="0"/>
              <a:t> courant</a:t>
            </a:r>
          </a:p>
          <a:p>
            <a:pPr lvl="2"/>
            <a:r>
              <a:rPr lang="fr-FR" dirty="0"/>
              <a:t>P4 : </a:t>
            </a:r>
            <a:r>
              <a:rPr lang="fr-FR" dirty="0" err="1"/>
              <a:t>waypoint</a:t>
            </a:r>
            <a:r>
              <a:rPr lang="fr-FR" dirty="0"/>
              <a:t> suivant</a:t>
            </a:r>
          </a:p>
          <a:p>
            <a:pPr lvl="2"/>
            <a:r>
              <a:rPr lang="fr-FR" dirty="0"/>
              <a:t>Termes (,</a:t>
            </a:r>
            <a:r>
              <a:rPr lang="fr-FR" dirty="0" err="1"/>
              <a:t>h,v</a:t>
            </a:r>
            <a:r>
              <a:rPr lang="fr-FR" dirty="0"/>
              <a:t>) ignorés</a:t>
            </a:r>
          </a:p>
        </p:txBody>
      </p:sp>
    </p:spTree>
    <p:extLst>
      <p:ext uri="{BB962C8B-B14F-4D97-AF65-F5344CB8AC3E}">
        <p14:creationId xmlns:p14="http://schemas.microsoft.com/office/powerpoint/2010/main" val="30617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Problèmes : 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générale de mauvaise qualité :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Trajectoire déborde du circuit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Vitesse non optimale (coups de volant, dérapages)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Interpolation à proximité des </a:t>
            </a:r>
            <a:r>
              <a:rPr lang="fr-FR" dirty="0" err="1">
                <a:solidFill>
                  <a:srgbClr val="FF0000"/>
                </a:solidFill>
              </a:rPr>
              <a:t>waypoints</a:t>
            </a:r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dirty="0">
                <a:solidFill>
                  <a:srgbClr val="FF0000"/>
                </a:solidFill>
              </a:rPr>
              <a:t>Temps de calcul à chaque itération</a:t>
            </a:r>
          </a:p>
        </p:txBody>
      </p:sp>
    </p:spTree>
    <p:extLst>
      <p:ext uri="{BB962C8B-B14F-4D97-AF65-F5344CB8AC3E}">
        <p14:creationId xmlns:p14="http://schemas.microsoft.com/office/powerpoint/2010/main" val="316767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Interpolation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Solution à expérimenter :</a:t>
            </a:r>
          </a:p>
          <a:p>
            <a:pPr lvl="1"/>
            <a:r>
              <a:rPr lang="fr-FR" dirty="0"/>
              <a:t>Interpolation réalisée en planification suite à la pose manuelle (ou automatisée – RL) des WP.</a:t>
            </a:r>
          </a:p>
          <a:p>
            <a:pPr lvl="2"/>
            <a:r>
              <a:rPr lang="fr-FR" dirty="0"/>
              <a:t>Trajectoire = Liste d’un grand nombre de </a:t>
            </a:r>
            <a:r>
              <a:rPr lang="fr-FR" dirty="0" err="1"/>
              <a:t>waypoints</a:t>
            </a:r>
            <a:r>
              <a:rPr lang="fr-FR" dirty="0"/>
              <a:t> (</a:t>
            </a:r>
            <a:r>
              <a:rPr lang="fr-FR" dirty="0" err="1"/>
              <a:t>x,y,v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 temps réel, algorithme d’asservissement cherchant à minimiser la distance entre la position courante (</a:t>
            </a:r>
            <a:r>
              <a:rPr lang="fr-FR" dirty="0" err="1"/>
              <a:t>x,y,heading</a:t>
            </a:r>
            <a:r>
              <a:rPr lang="fr-FR" dirty="0"/>
              <a:t>) et la trajectoire formée d’un grand nombre de </a:t>
            </a:r>
            <a:r>
              <a:rPr lang="fr-FR" dirty="0" err="1"/>
              <a:t>waypoints</a:t>
            </a:r>
            <a:endParaRPr lang="fr-FR" dirty="0"/>
          </a:p>
          <a:p>
            <a:pPr lvl="2"/>
            <a:r>
              <a:rPr lang="fr-FR" dirty="0"/>
              <a:t>Fonction distance à élaborer</a:t>
            </a:r>
          </a:p>
          <a:p>
            <a:pPr lvl="2"/>
            <a:r>
              <a:rPr lang="fr-FR" dirty="0"/>
              <a:t>Fourniture de l’erreur en entrée des </a:t>
            </a:r>
            <a:r>
              <a:rPr lang="fr-FR" dirty="0" err="1"/>
              <a:t>xPID</a:t>
            </a:r>
            <a:r>
              <a:rPr lang="fr-FR" dirty="0"/>
              <a:t> et </a:t>
            </a:r>
            <a:r>
              <a:rPr lang="fr-FR" dirty="0" err="1"/>
              <a:t>wPID</a:t>
            </a:r>
            <a:endParaRPr lang="fr-FR" dirty="0"/>
          </a:p>
          <a:p>
            <a:pPr lvl="2"/>
            <a:r>
              <a:rPr lang="fr-FR" dirty="0"/>
              <a:t>Rappel : site Internet avec tous les algorithmes d’asservissement</a:t>
            </a:r>
          </a:p>
          <a:p>
            <a:pPr lvl="2"/>
            <a:endParaRPr lang="fr-FR" dirty="0"/>
          </a:p>
          <a:p>
            <a:r>
              <a:rPr lang="fr-FR" dirty="0"/>
              <a:t>Améliorations :</a:t>
            </a:r>
          </a:p>
          <a:p>
            <a:pPr lvl="2"/>
            <a:r>
              <a:rPr lang="fr-FR" dirty="0"/>
              <a:t>Ajouter la vitesse d’avance </a:t>
            </a:r>
            <a:r>
              <a:rPr lang="fr-FR" dirty="0">
                <a:sym typeface="Wingdings" panose="05000000000000000000" pitchFamily="2" charset="2"/>
              </a:rPr>
              <a:t> (</a:t>
            </a:r>
            <a:r>
              <a:rPr lang="fr-FR" dirty="0" err="1">
                <a:sym typeface="Wingdings" panose="05000000000000000000" pitchFamily="2" charset="2"/>
              </a:rPr>
              <a:t>x,y,heading,v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Interpoler la vitesse d’avance (trapèze de décélération)</a:t>
            </a:r>
          </a:p>
          <a:p>
            <a:pPr lvl="2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Testable complètement dans le simulateur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4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Traitement du nuage de points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</p:spTree>
    <p:extLst>
      <p:ext uri="{BB962C8B-B14F-4D97-AF65-F5344CB8AC3E}">
        <p14:creationId xmlns:p14="http://schemas.microsoft.com/office/powerpoint/2010/main" val="15566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LIDAR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LIDAR UST-10LX</a:t>
            </a:r>
          </a:p>
          <a:p>
            <a:pPr lvl="1"/>
            <a:r>
              <a:rPr lang="fr-FR" dirty="0"/>
              <a:t>1080 mesures sur 270° avec 10m de portée </a:t>
            </a:r>
          </a:p>
          <a:p>
            <a:r>
              <a:rPr lang="fr-FR" dirty="0"/>
              <a:t>LIDAR simulé (60 </a:t>
            </a:r>
            <a:r>
              <a:rPr lang="fr-FR" dirty="0" err="1"/>
              <a:t>fps</a:t>
            </a:r>
            <a:r>
              <a:rPr lang="fr-FR" dirty="0"/>
              <a:t>):</a:t>
            </a:r>
          </a:p>
          <a:p>
            <a:pPr lvl="1"/>
            <a:r>
              <a:rPr lang="fr-FR" dirty="0"/>
              <a:t>270 mesures sur 270° avec 10m de portée pour 60 FPS</a:t>
            </a:r>
          </a:p>
          <a:p>
            <a:endParaRPr lang="fr-FR" dirty="0"/>
          </a:p>
          <a:p>
            <a:r>
              <a:rPr lang="fr-FR" dirty="0"/>
              <a:t>Objectif est de caractériser l‘environnement du robot, en trouvant des points de repères fixes ‘</a:t>
            </a:r>
            <a:r>
              <a:rPr lang="fr-FR" dirty="0" err="1"/>
              <a:t>landmarks</a:t>
            </a:r>
            <a:r>
              <a:rPr lang="fr-FR" dirty="0"/>
              <a:t>’ pour améliorer l’odométrie</a:t>
            </a:r>
          </a:p>
          <a:p>
            <a:endParaRPr lang="fr-FR" dirty="0"/>
          </a:p>
          <a:p>
            <a:r>
              <a:rPr lang="fr-FR" dirty="0"/>
              <a:t>Proposition d’employer des plots disposés autours de la piste</a:t>
            </a:r>
          </a:p>
          <a:p>
            <a:pPr lvl="1"/>
            <a:r>
              <a:rPr lang="fr-FR" dirty="0"/>
              <a:t>Toujours au moins un plot à portée </a:t>
            </a:r>
          </a:p>
          <a:p>
            <a:pPr lvl="1"/>
            <a:r>
              <a:rPr lang="fr-FR" dirty="0"/>
              <a:t>Quelques plots toujours à portée (au centre)</a:t>
            </a:r>
          </a:p>
          <a:p>
            <a:pPr lvl="1"/>
            <a:r>
              <a:rPr lang="fr-FR" dirty="0"/>
              <a:t>Avantage : coupe circulaire dans le plan du LIDAR</a:t>
            </a:r>
          </a:p>
          <a:p>
            <a:pPr lvl="2"/>
            <a:r>
              <a:rPr lang="fr-FR" dirty="0"/>
              <a:t>Rayon de 10cm dans le plan du LIDAR (à ajuster)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Moins lors le plan s’incline (accélération/décélération)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30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LIDAR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Phys</a:t>
            </a:r>
            <a:r>
              <a:rPr lang="fr-FR" dirty="0"/>
              <a:t> World vs </a:t>
            </a:r>
            <a:r>
              <a:rPr lang="fr-FR" dirty="0" err="1"/>
              <a:t>Scene</a:t>
            </a:r>
            <a:r>
              <a:rPr lang="fr-FR" dirty="0"/>
              <a:t> World</a:t>
            </a:r>
          </a:p>
          <a:p>
            <a:r>
              <a:rPr lang="fr-FR" dirty="0" err="1"/>
              <a:t>CollisionRay</a:t>
            </a:r>
            <a:endParaRPr lang="fr-FR" dirty="0"/>
          </a:p>
          <a:p>
            <a:r>
              <a:rPr lang="fr-FR" dirty="0" err="1"/>
              <a:t>CollisionSphere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4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1041</Words>
  <Application>Microsoft Office PowerPoint</Application>
  <PresentationFormat>Affichage à l'écran (4:3)</PresentationFormat>
  <Paragraphs>199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Pipeline 3D</vt:lpstr>
      <vt:lpstr>Architecture simulateur</vt:lpstr>
      <vt:lpstr>Interpolation</vt:lpstr>
      <vt:lpstr>Interpolation</vt:lpstr>
      <vt:lpstr>Interpolation</vt:lpstr>
      <vt:lpstr>Interpolation</vt:lpstr>
      <vt:lpstr>Traitement du nuage de points</vt:lpstr>
      <vt:lpstr>LIDAR</vt:lpstr>
      <vt:lpstr>LIDAR simulé</vt:lpstr>
      <vt:lpstr>Extraction de ‘features’/ ‘landmarks’</vt:lpstr>
      <vt:lpstr>LIDAR</vt:lpstr>
      <vt:lpstr>Odométrie</vt:lpstr>
      <vt:lpstr>Odométrie (principe)</vt:lpstr>
      <vt:lpstr>Odométrie</vt:lpstr>
      <vt:lpstr>SLAM</vt:lpstr>
      <vt:lpstr>SLAM principe</vt:lpstr>
      <vt:lpstr>SLAM dans le contexte TRR</vt:lpstr>
      <vt:lpstr>Algorithme SLAM « maison »</vt:lpstr>
      <vt:lpstr>Algorithme SLAM « maison »</vt:lpstr>
      <vt:lpstr>Algorithme SLAM « maison »</vt:lpstr>
      <vt:lpstr>Algorithme SLAM « maison »</vt:lpstr>
      <vt:lpstr>Algorithme SLAM « maison »</vt:lpstr>
      <vt:lpstr>SLAM</vt:lpstr>
      <vt:lpstr>SLAM</vt:lpstr>
      <vt:lpstr>Suite</vt:lpstr>
      <vt:lpstr>RAF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3D</dc:title>
  <dc:creator>Patrick DUPUTZ</dc:creator>
  <cp:lastModifiedBy>patrick duputz</cp:lastModifiedBy>
  <cp:revision>106</cp:revision>
  <dcterms:created xsi:type="dcterms:W3CDTF">2006-08-16T00:00:00Z</dcterms:created>
  <dcterms:modified xsi:type="dcterms:W3CDTF">2019-10-26T02:44:05Z</dcterms:modified>
</cp:coreProperties>
</file>