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70" r:id="rId12"/>
    <p:sldId id="269" r:id="rId13"/>
    <p:sldId id="271" r:id="rId14"/>
    <p:sldId id="265" r:id="rId15"/>
    <p:sldId id="266" r:id="rId16"/>
    <p:sldId id="279" r:id="rId17"/>
    <p:sldId id="278" r:id="rId18"/>
    <p:sldId id="272" r:id="rId19"/>
    <p:sldId id="273" r:id="rId20"/>
    <p:sldId id="274" r:id="rId21"/>
    <p:sldId id="280" r:id="rId22"/>
    <p:sldId id="281" r:id="rId23"/>
    <p:sldId id="282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T VILLARD, SYLVAIN" initials="PVS" lastIdx="1" clrIdx="0">
    <p:extLst>
      <p:ext uri="{19B8F6BF-5375-455C-9EA6-DF929625EA0E}">
        <p15:presenceInfo xmlns:p15="http://schemas.microsoft.com/office/powerpoint/2012/main" userId="S::sylvain.polletvillard@worldline.com::73180ea0-8ac6-4cad-b8e9-906c9e904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sylvainpv/pen/GRdvgad?editors=11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pen.io/sylvainpv/pen/wvjemxe?editors=11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animated_properties" TargetMode="External"/><Relationship Id="rId2" Type="http://schemas.openxmlformats.org/officeDocument/2006/relationships/hyperlink" Target="https://codepen.io/sylvainpv/pen/WNJErdg?editors=11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asing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ylvainpv/pen/vYjZjJZ?editors=1100" TargetMode="External"/><Relationship Id="rId2" Type="http://schemas.openxmlformats.org/officeDocument/2006/relationships/hyperlink" Target="https://developer.mozilla.org/fr/docs/Web/SVG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purgecss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stylelin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ssnano.co/" TargetMode="External"/><Relationship Id="rId4" Type="http://schemas.openxmlformats.org/officeDocument/2006/relationships/hyperlink" Target="https://autoprefixer.github.io/" TargetMode="Externa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stylus-lang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ssnext.github.io/" TargetMode="External"/><Relationship Id="rId4" Type="http://schemas.openxmlformats.org/officeDocument/2006/relationships/hyperlink" Target="https://postcss.org/" TargetMode="External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ichelebertoli.github.io/css-in-j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lvainpolletvillard.github.io/html-find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69D4-8812-4739-87E5-03E72AFE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130990"/>
          </a:xfrm>
        </p:spPr>
        <p:txBody>
          <a:bodyPr>
            <a:normAutofit/>
          </a:bodyPr>
          <a:lstStyle/>
          <a:p>
            <a:r>
              <a:rPr lang="fr-FR"/>
              <a:t>Positionnement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D8A564-EDF8-4D6B-B8E3-F5799F71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418665"/>
            <a:ext cx="5312766" cy="398457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D4F80-F558-4FA9-946B-71FDD376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58617"/>
            <a:ext cx="4957554" cy="4176422"/>
          </a:xfrm>
        </p:spPr>
        <p:txBody>
          <a:bodyPr>
            <a:normAutofit/>
          </a:bodyPr>
          <a:lstStyle/>
          <a:p>
            <a:r>
              <a:rPr lang="fr-FR"/>
              <a:t>La propriété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position</a:t>
            </a:r>
            <a:r>
              <a:rPr lang="fr-FR"/>
              <a:t> en CSS définit le positionnement d'un élement bloc dans le flux du document: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fr-FR"/>
              <a:t>: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relative</a:t>
            </a:r>
            <a:r>
              <a:rPr lang="fr-FR"/>
              <a:t>: décalage par rapport au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absolute</a:t>
            </a:r>
            <a:r>
              <a:rPr lang="fr-FR"/>
              <a:t>: placement absolu par rapport au plus proche parent positionné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fixed</a:t>
            </a:r>
            <a:r>
              <a:rPr lang="fr-FR"/>
              <a:t>: positionnement absolu et fixe par rapport à la barre de défilement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sticky</a:t>
            </a:r>
            <a:r>
              <a:rPr lang="fr-FR"/>
              <a:t>: équivalent à static ou fixed selon si la position initiale de l'élément est dans la zone délimiée par la barre de défilement</a:t>
            </a:r>
          </a:p>
        </p:txBody>
      </p:sp>
      <p:sp>
        <p:nvSpPr>
          <p:cNvPr id="5" name="Flèche : droite 4">
            <a:hlinkClick r:id="rId3"/>
            <a:extLst>
              <a:ext uri="{FF2B5EF4-FFF2-40B4-BE49-F238E27FC236}">
                <a16:creationId xmlns:a16="http://schemas.microsoft.com/office/drawing/2014/main" id="{748749B8-B37E-40B4-832D-EF2D6C397B47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6C8F-FB9D-46F1-B716-BC2C23E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Unités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7F83B-0E5D-42E4-9E84-47EF96A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00004" cy="3931920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Dimensions absolues:</a:t>
            </a:r>
          </a:p>
          <a:p>
            <a:r>
              <a:rPr lang="fr-FR"/>
              <a:t>px</a:t>
            </a:r>
          </a:p>
          <a:p>
            <a:r>
              <a:rPr lang="en-US"/>
              <a:t>cm, mm, in, pc, pt</a:t>
            </a:r>
          </a:p>
          <a:p>
            <a:endParaRPr lang="fr-FR"/>
          </a:p>
          <a:p>
            <a:pPr marL="0" indent="0">
              <a:buNone/>
            </a:pPr>
            <a:r>
              <a:rPr lang="fr-FR" u="sng"/>
              <a:t>Dimensions relatives:</a:t>
            </a:r>
          </a:p>
          <a:p>
            <a:r>
              <a:rPr lang="fr-FR"/>
              <a:t>%</a:t>
            </a:r>
          </a:p>
          <a:p>
            <a:r>
              <a:rPr lang="fr-FR"/>
              <a:t>em, ch</a:t>
            </a:r>
          </a:p>
          <a:p>
            <a:r>
              <a:rPr lang="fr-FR"/>
              <a:t>vh, vw, vmin, vmax</a:t>
            </a:r>
          </a:p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DA718E-0E16-41C0-8716-034869A5D419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5130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/>
              <a:t>Quiz: quelle unité choisir pour:</a:t>
            </a:r>
          </a:p>
          <a:p>
            <a:r>
              <a:rPr lang="fr-FR"/>
              <a:t>hauteur d'une image JPEG</a:t>
            </a:r>
          </a:p>
          <a:p>
            <a:r>
              <a:rPr lang="fr-FR"/>
              <a:t>taille de police d'un titre &lt;h1&gt;</a:t>
            </a:r>
          </a:p>
          <a:p>
            <a:r>
              <a:rPr lang="fr-FR"/>
              <a:t>épaisseur de bordure d'un tableau</a:t>
            </a:r>
          </a:p>
          <a:p>
            <a:r>
              <a:rPr lang="fr-FR"/>
              <a:t>largeur d'une image SVG</a:t>
            </a:r>
          </a:p>
          <a:p>
            <a:r>
              <a:rPr lang="fr-FR"/>
              <a:t>padding d'une boîte de texte</a:t>
            </a:r>
          </a:p>
          <a:p>
            <a:r>
              <a:rPr lang="fr-FR"/>
              <a:t>largeur d'une colonne </a:t>
            </a:r>
            <a:br>
              <a:rPr lang="fr-FR"/>
            </a:br>
            <a:r>
              <a:rPr lang="fr-FR"/>
              <a:t>(dans un layout à nombre fixe de colonnes)</a:t>
            </a:r>
          </a:p>
          <a:p>
            <a:r>
              <a:rPr lang="fr-FR"/>
              <a:t>largeur max d'une colonne</a:t>
            </a:r>
            <a:br>
              <a:rPr lang="fr-FR"/>
            </a:br>
            <a:r>
              <a:rPr lang="fr-FR"/>
              <a:t>(dans un layout à nombre variable de colonnes)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3B561-2A9D-4880-B04D-F467C31DB86E}"/>
              </a:ext>
            </a:extLst>
          </p:cNvPr>
          <p:cNvSpPr txBox="1"/>
          <p:nvPr/>
        </p:nvSpPr>
        <p:spPr>
          <a:xfrm>
            <a:off x="9685947" y="2474843"/>
            <a:ext cx="478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4D9F18-944A-4748-821E-BE57FA4F0615}"/>
              </a:ext>
            </a:extLst>
          </p:cNvPr>
          <p:cNvSpPr txBox="1"/>
          <p:nvPr/>
        </p:nvSpPr>
        <p:spPr>
          <a:xfrm>
            <a:off x="9288441" y="3655150"/>
            <a:ext cx="1125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 ou vw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03F3-5BCA-47E3-92FA-2363D6EB057F}"/>
              </a:ext>
            </a:extLst>
          </p:cNvPr>
          <p:cNvSpPr txBox="1"/>
          <p:nvPr/>
        </p:nvSpPr>
        <p:spPr>
          <a:xfrm>
            <a:off x="10406415" y="3275162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C06A26-A00F-4D5D-870F-EE9774CC514C}"/>
              </a:ext>
            </a:extLst>
          </p:cNvPr>
          <p:cNvSpPr txBox="1"/>
          <p:nvPr/>
        </p:nvSpPr>
        <p:spPr>
          <a:xfrm>
            <a:off x="9760132" y="2844175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rem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AA29C-1285-4CFC-BB8C-F5062700EDF9}"/>
              </a:ext>
            </a:extLst>
          </p:cNvPr>
          <p:cNvSpPr txBox="1"/>
          <p:nvPr/>
        </p:nvSpPr>
        <p:spPr>
          <a:xfrm>
            <a:off x="9820489" y="4052999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em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9DACB-A801-40DC-9590-2500514A5929}"/>
              </a:ext>
            </a:extLst>
          </p:cNvPr>
          <p:cNvSpPr txBox="1"/>
          <p:nvPr/>
        </p:nvSpPr>
        <p:spPr>
          <a:xfrm>
            <a:off x="11282346" y="4585677"/>
            <a:ext cx="4095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D7DAA-3657-468D-ACE9-8F09BDC083DA}"/>
              </a:ext>
            </a:extLst>
          </p:cNvPr>
          <p:cNvSpPr txBox="1"/>
          <p:nvPr/>
        </p:nvSpPr>
        <p:spPr>
          <a:xfrm>
            <a:off x="10828412" y="5377269"/>
            <a:ext cx="5438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px</a:t>
            </a:r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435D4DC-B8E3-43DC-8684-74C4B9911833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4: Inline &amp; Block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7596A-5B39-4E0A-96AF-B91B643B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Flex 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&amp;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4FC2F06-D9FC-4DA6-B3B8-027D34AB175C}"/>
              </a:ext>
            </a:extLst>
          </p:cNvPr>
          <p:cNvSpPr txBox="1"/>
          <p:nvPr/>
        </p:nvSpPr>
        <p:spPr>
          <a:xfrm>
            <a:off x="8860448" y="4591346"/>
            <a:ext cx="277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De nouveaux modes d'affichage pour 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l'ère des webapps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752B4-C85A-4BF6-ADA7-D9DB0D57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3" y="1040309"/>
            <a:ext cx="7878274" cy="4305901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102C9C45-8B56-4E03-A296-E2CB2243E6F1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5 &amp; 6: Flex &amp; Grid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399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chemeClr val="bg2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06E093-5426-4593-B46F-CB832FAC6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B0E8F-3EF4-4D31-A768-5F5A67AA1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9DE6E-747A-45AF-98DD-23896F957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7F806-D158-4704-BA5A-D9A83B36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10512-F6B0-43F5-BE9B-475FAEBF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E38F9B-010A-43A2-AAB2-65FFA2900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CEF6FD-9C62-4C44-8AA3-A0FBAB091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E33AD2-D8F9-4258-8F98-032285C5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F4A7A-06EB-440D-BB5D-148BC43B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71B6CB-D3F6-4E20-A7D5-B15F34486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D7DCE8-958E-4A47-A62F-1C11E910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76356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FB24AD-0638-4E4A-9A83-EF0DF80B9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36FC2-E18C-4E01-842D-B168CF8F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TYPOGRAPHIE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93734-C586-4F5E-A5D1-F3A7471F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fr-FR" spc="80"/>
              <a:t>Typographie et gestion du texte en CSS</a:t>
            </a:r>
            <a:endParaRPr lang="en-US" spc="8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A5BB4-AE84-42D4-AA4C-88520F65C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0A809-8317-4F8A-B353-F4D620E9F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C0101D-E418-40C8-ACC0-87EF461E0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A778AE-CCF4-40F5-8336-DA2F7E657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7B0F9D5-6684-45AA-91E8-771E730E431F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7: Typographie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A4AD8BF-6126-2FA8-7049-6EB579B1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 b="11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F030CA-B6DF-452A-BAEE-53C931EA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696FB6-5762-4CA2-A49D-939D772E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37DB9-FC2A-42E6-8011-B08FC1C2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fr-FR"/>
              <a:t>images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D3A892-0B5E-4D33-BF64-4F6C6CD6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Mise en page et manipulation d'images et fonds d'éléments en CSS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E7218-013F-404F-ABFE-A53EF93B1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18E85E-59D8-44F2-8F92-39C6DC19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137FD-1D6F-40A8-ABB8-23A7A8D0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0D3D1-8437-4036-B501-C9E6CA12E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A290AF9-DFBA-4E8A-B5D1-3411C417BEED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8: Background &amp;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Interactions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50833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Changez le style des éléments en feedback à certaines interactions utilisateur:</a:t>
            </a:r>
          </a:p>
          <a:p>
            <a:r>
              <a:rPr lang="fr-FR"/>
              <a:t>survol de la souris: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a:hover</a:t>
            </a:r>
          </a:p>
          <a:p>
            <a:r>
              <a:rPr lang="fr-FR"/>
              <a:t>focus sur 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textarea:focus</a:t>
            </a:r>
          </a:p>
          <a:p>
            <a:r>
              <a:rPr lang="fr-FR"/>
              <a:t>activation d'un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button:active</a:t>
            </a:r>
          </a:p>
          <a:p>
            <a:r>
              <a:rPr lang="fr-FR"/>
              <a:t>état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input[type="checkbox"]:checked</a:t>
            </a:r>
          </a:p>
          <a:p>
            <a:r>
              <a:rPr lang="fr-FR"/>
              <a:t>validité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input:valid, input:invalid</a:t>
            </a:r>
            <a:endParaRPr lang="fr-FR"/>
          </a:p>
          <a:p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628384" y="6146800"/>
            <a:ext cx="4563616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pic>
        <p:nvPicPr>
          <p:cNvPr id="1026" name="Picture 2" descr="User, interaction, user interaction, user interface, smart touch, user  click, user input icon - Download on Iconfinder">
            <a:extLst>
              <a:ext uri="{FF2B5EF4-FFF2-40B4-BE49-F238E27FC236}">
                <a16:creationId xmlns:a16="http://schemas.microsoft.com/office/drawing/2014/main" id="{0D391E92-0CCA-48E4-9DAB-7EA0E02E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46" y="553668"/>
            <a:ext cx="1427747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FF172E-5484-46F6-9EF3-D59E33AF5880}"/>
              </a:ext>
            </a:extLst>
          </p:cNvPr>
          <p:cNvSpPr txBox="1"/>
          <p:nvPr/>
        </p:nvSpPr>
        <p:spPr>
          <a:xfrm>
            <a:off x="1136984" y="4743364"/>
            <a:ext cx="842210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Ne supprimez pas les styles par défaut aux interactions, comme le soulignement au survol de liens ou l'outline au focus de boîtes de texte.</a:t>
            </a:r>
          </a:p>
          <a:p>
            <a:pPr marL="274320" lvl="1" indent="0">
              <a:buNone/>
            </a:pPr>
            <a:r>
              <a:rPr lang="en-US" b="1"/>
              <a:t>Ils sont essentiels pour l'utilisabilité de votre site.</a:t>
            </a:r>
          </a:p>
        </p:txBody>
      </p:sp>
    </p:spTree>
    <p:extLst>
      <p:ext uri="{BB962C8B-B14F-4D97-AF65-F5344CB8AC3E}">
        <p14:creationId xmlns:p14="http://schemas.microsoft.com/office/powerpoint/2010/main" val="120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Transitions et Animations</a:t>
            </a:r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75B10B-1B4D-4A48-9355-656826E5A1F5}"/>
              </a:ext>
            </a:extLst>
          </p:cNvPr>
          <p:cNvSpPr txBox="1">
            <a:spLocks/>
          </p:cNvSpPr>
          <p:nvPr/>
        </p:nvSpPr>
        <p:spPr>
          <a:xfrm>
            <a:off x="1066800" y="1870509"/>
            <a:ext cx="10058400" cy="1558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/>
              <a:t>Transition = animation automatique entre deux changements de valeur de propriété</a:t>
            </a:r>
          </a:p>
          <a:p>
            <a:pPr marL="0" indent="0">
              <a:buFont typeface="Arial" pitchFamily="34" charset="0"/>
              <a:buNone/>
            </a:pPr>
            <a:r>
              <a:rPr lang="fr-FR"/>
              <a:t>Animation = animation programmée en décrivant les styles de chaque étape</a:t>
            </a:r>
          </a:p>
          <a:p>
            <a:pPr marL="0" indent="0">
              <a:buNone/>
            </a:pPr>
            <a:endParaRPr lang="fr-FR">
              <a:hlinkClick r:id="rId3"/>
            </a:endParaRPr>
          </a:p>
          <a:p>
            <a:pPr marL="0" indent="0">
              <a:buNone/>
            </a:pPr>
            <a:r>
              <a:rPr lang="fr-FR">
                <a:hlinkClick r:id="rId3"/>
              </a:rPr>
              <a:t>Liste complète des propriétés "animables"</a:t>
            </a:r>
            <a:endParaRPr lang="fr-FR"/>
          </a:p>
          <a:p>
            <a:pPr marL="0" indent="0">
              <a:buNone/>
            </a:pPr>
            <a:r>
              <a:rPr lang="fr-FR">
                <a:hlinkClick r:id="rId4"/>
              </a:rPr>
              <a:t>Visualiser les courbes d'accélération (easing functions)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58C573-FB71-45D0-B8D7-CE4CBF29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91" y="1019725"/>
            <a:ext cx="1945256" cy="61733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83B6A5D-C286-49AB-A80F-62394645D35A}"/>
              </a:ext>
            </a:extLst>
          </p:cNvPr>
          <p:cNvSpPr txBox="1">
            <a:spLocks/>
          </p:cNvSpPr>
          <p:nvPr/>
        </p:nvSpPr>
        <p:spPr>
          <a:xfrm>
            <a:off x="1066800" y="3664452"/>
            <a:ext cx="10058400" cy="208238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/>
              <a:t>Propriétés associées:</a:t>
            </a:r>
          </a:p>
          <a:p>
            <a:r>
              <a:rPr lang="fr-FR"/>
              <a:t>transition-property</a:t>
            </a:r>
          </a:p>
          <a:p>
            <a:r>
              <a:rPr lang="fr-FR"/>
              <a:t>transition-duration</a:t>
            </a:r>
          </a:p>
          <a:p>
            <a:r>
              <a:rPr lang="fr-FR"/>
              <a:t>transition-delay</a:t>
            </a:r>
          </a:p>
          <a:p>
            <a:r>
              <a:rPr lang="fr-FR"/>
              <a:t>transition-timing-function</a:t>
            </a:r>
          </a:p>
          <a:p>
            <a:endParaRPr lang="fr-FR"/>
          </a:p>
          <a:p>
            <a:r>
              <a:rPr lang="fr-FR"/>
              <a:t>animation-name</a:t>
            </a:r>
          </a:p>
          <a:p>
            <a:r>
              <a:rPr lang="fr-FR"/>
              <a:t>animation-duration</a:t>
            </a:r>
          </a:p>
          <a:p>
            <a:r>
              <a:rPr lang="fr-FR"/>
              <a:t>animation-delay</a:t>
            </a:r>
          </a:p>
          <a:p>
            <a:r>
              <a:rPr lang="fr-FR"/>
              <a:t>animation-direction</a:t>
            </a:r>
          </a:p>
          <a:p>
            <a:r>
              <a:rPr lang="fr-FR"/>
              <a:t>animation-timing-function</a:t>
            </a:r>
          </a:p>
          <a:p>
            <a:r>
              <a:rPr lang="fr-FR"/>
              <a:t>animation-iteration-count</a:t>
            </a:r>
          </a:p>
        </p:txBody>
      </p:sp>
    </p:spTree>
    <p:extLst>
      <p:ext uri="{BB962C8B-B14F-4D97-AF65-F5344CB8AC3E}">
        <p14:creationId xmlns:p14="http://schemas.microsoft.com/office/powerpoint/2010/main" val="2524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1"/>
            <a:ext cx="10021888" cy="4603968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Cascade</a:t>
            </a:r>
          </a:p>
          <a:p>
            <a:pPr lvl="1"/>
            <a:r>
              <a:rPr lang="fr-FR"/>
              <a:t>Héritage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Layout</a:t>
            </a:r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Positionnement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0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Interactions</a:t>
            </a:r>
          </a:p>
          <a:p>
            <a:pPr lvl="1"/>
            <a:r>
              <a:rPr lang="fr-FR"/>
              <a:t>Animations &amp; Transitions</a:t>
            </a:r>
          </a:p>
          <a:p>
            <a:pPr lvl="1"/>
            <a:r>
              <a:rPr lang="fr-FR"/>
              <a:t>Formes et dessin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Préprocesseurs</a:t>
            </a:r>
          </a:p>
          <a:p>
            <a:pPr lvl="1"/>
            <a:r>
              <a:rPr lang="fr-FR"/>
              <a:t>CSS in JS</a:t>
            </a:r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Formes et dessin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Vous pouvez donner plusieurs formes géométriques basiques à vos éléments en CSS:</a:t>
            </a:r>
          </a:p>
          <a:p>
            <a:r>
              <a:rPr lang="fr-FR"/>
              <a:t>Cercles, ellipses et arrondis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border-radius</a:t>
            </a:r>
            <a:endParaRPr lang="fr-FR"/>
          </a:p>
          <a:p>
            <a:r>
              <a:rPr lang="fr-FR"/>
              <a:t>Triangles rectangles ou équilatéraux à l'aide de bordures transparentes</a:t>
            </a:r>
          </a:p>
          <a:p>
            <a:r>
              <a:rPr lang="fr-FR"/>
              <a:t>Losanges en appliquant une rotation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rotate(45deg)</a:t>
            </a:r>
          </a:p>
          <a:p>
            <a:r>
              <a:rPr lang="fr-FR"/>
              <a:t>Parallélogrammes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skew(45deg)</a:t>
            </a:r>
          </a:p>
          <a:p>
            <a:r>
              <a:rPr lang="fr-FR"/>
              <a:t>Polygones peu complexes à l'aide de pseudo-éléments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::before </a:t>
            </a:r>
            <a:r>
              <a:rPr lang="fr-FR"/>
              <a:t>et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::after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Pour les dessins plus complexes, il faut recourir au </a:t>
            </a:r>
            <a:r>
              <a:rPr lang="fr-FR" b="1"/>
              <a:t>SVG</a:t>
            </a:r>
            <a:r>
              <a:rPr lang="fr-FR"/>
              <a:t>. Les balises SVG étant des éléments HTML, elles peuvent également être stylisée en CSS.</a:t>
            </a:r>
          </a:p>
          <a:p>
            <a:pPr marL="0" indent="0">
              <a:buNone/>
            </a:pPr>
            <a:r>
              <a:rPr lang="fr-FR">
                <a:hlinkClick r:id="rId2"/>
              </a:rPr>
              <a:t>MDN: Tutoriel sur SVG</a:t>
            </a:r>
            <a:endParaRPr lang="en-US"/>
          </a:p>
        </p:txBody>
      </p:sp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5949617" y="6123966"/>
            <a:ext cx="6242384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 + Exercice "Dessine-moi un sushi"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F02084-4D5A-437E-BD60-57CCAA95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279" y="943384"/>
            <a:ext cx="3164530" cy="7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Utilitaires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fr-FR">
                <a:hlinkClick r:id="rId2"/>
              </a:rPr>
              <a:t>stylelint</a:t>
            </a:r>
            <a:r>
              <a:rPr lang="fr-FR"/>
              <a:t>: linter (analyse qualité) de code CSS</a:t>
            </a:r>
          </a:p>
          <a:p>
            <a:r>
              <a:rPr lang="fr-FR">
                <a:hlinkClick r:id="rId3"/>
              </a:rPr>
              <a:t>purgeCSS</a:t>
            </a:r>
            <a:r>
              <a:rPr lang="fr-FR"/>
              <a:t>: supprimer le code CSS non utilisé</a:t>
            </a:r>
          </a:p>
          <a:p>
            <a:r>
              <a:rPr lang="fr-FR">
                <a:hlinkClick r:id="rId4"/>
              </a:rPr>
              <a:t>Autoprefixer</a:t>
            </a:r>
            <a:r>
              <a:rPr lang="fr-FR"/>
              <a:t>: ajout automatique de préfixes vendeur pour étendre le support navigateur</a:t>
            </a:r>
          </a:p>
          <a:p>
            <a:r>
              <a:rPr lang="fr-FR">
                <a:hlinkClick r:id="rId5"/>
              </a:rPr>
              <a:t>cssnano</a:t>
            </a:r>
            <a:r>
              <a:rPr lang="fr-FR"/>
              <a:t>: minifier le code CSS pour réduire la taille du fichier et optimiser le chargement</a:t>
            </a:r>
            <a:endParaRPr lang="en-US"/>
          </a:p>
        </p:txBody>
      </p:sp>
      <p:pic>
        <p:nvPicPr>
          <p:cNvPr id="3078" name="Picture 6" descr="PurgeCSS - Remove unused CSS | PurgeCSS">
            <a:extLst>
              <a:ext uri="{FF2B5EF4-FFF2-40B4-BE49-F238E27FC236}">
                <a16:creationId xmlns:a16="http://schemas.microsoft.com/office/drawing/2014/main" id="{528F0A1D-5426-4AFC-9825-3A674840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3937" y="1922908"/>
            <a:ext cx="1077468" cy="10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076" name="Picture 4" descr="7 Front-End Tools For Productivity">
            <a:extLst>
              <a:ext uri="{FF2B5EF4-FFF2-40B4-BE49-F238E27FC236}">
                <a16:creationId xmlns:a16="http://schemas.microsoft.com/office/drawing/2014/main" id="{AB91D305-96B4-40BE-BC37-9886514D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9686" y="445920"/>
            <a:ext cx="3321198" cy="11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C580F6E-4F2D-41A6-9A1D-014D74E2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194" y="3107531"/>
            <a:ext cx="1991950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787DAB-F9CD-4C59-A879-B722F7889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4305" y="5456594"/>
            <a:ext cx="2178916" cy="4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Préprocesseurs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Syntaxe alternative ou surchouche au langage CSS pour être ensuite compilé en CSS standard</a:t>
            </a:r>
          </a:p>
          <a:p>
            <a:pPr marL="0" indent="0">
              <a:buNone/>
            </a:pPr>
            <a:endParaRPr lang="fr-FR"/>
          </a:p>
          <a:p>
            <a:r>
              <a:rPr lang="fr-FR">
                <a:hlinkClick r:id="rId2"/>
              </a:rPr>
              <a:t>SASS/SCSS</a:t>
            </a:r>
            <a:r>
              <a:rPr lang="fr-FR"/>
              <a:t>: le tout en un pensé pour la scalabilité</a:t>
            </a:r>
          </a:p>
          <a:p>
            <a:r>
              <a:rPr lang="fr-FR">
                <a:hlinkClick r:id="rId3"/>
              </a:rPr>
              <a:t>Stylus</a:t>
            </a:r>
            <a:r>
              <a:rPr lang="fr-FR"/>
              <a:t>: la syntaxe alternative la plus synthétique</a:t>
            </a:r>
          </a:p>
          <a:p>
            <a:r>
              <a:rPr lang="fr-FR">
                <a:hlinkClick r:id="rId4"/>
              </a:rPr>
              <a:t>PostCSS</a:t>
            </a:r>
            <a:r>
              <a:rPr lang="fr-FR"/>
              <a:t>: le modulaire avec tout un écosystème de plugins à la carte,</a:t>
            </a:r>
          </a:p>
          <a:p>
            <a:r>
              <a:rPr lang="fr-FR">
                <a:hlinkClick r:id="rId5"/>
              </a:rPr>
              <a:t>cssnext</a:t>
            </a:r>
            <a:r>
              <a:rPr lang="fr-FR"/>
              <a:t>: un plug-in PostCSS pour supporter les dernières nouveautés CSS sur tous les navigateurs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649223-8551-4B0D-9BC7-C29861746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383" y="374904"/>
            <a:ext cx="2438741" cy="18290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10C98-678E-418D-BF59-CA648294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895" y="5653087"/>
            <a:ext cx="3237249" cy="90011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8991B7-0A8B-4716-B54E-B39F118D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73" y="4298452"/>
            <a:ext cx="3357563" cy="10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AD4B3-2BED-40F6-AB43-E5A8757BC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5791" y="2040808"/>
            <a:ext cx="2045924" cy="19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36396-BEC4-4A9F-8052-01BAA180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C7BEC-1F67-41EE-8584-134F5D9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les frameworks JavaScript orientés composants comme Angular, Vue ou React, on souhaite souvent isoler les styles CSS entre les composants.</a:t>
            </a:r>
          </a:p>
          <a:p>
            <a:r>
              <a:rPr lang="fr-FR"/>
              <a:t>Les libs dites "CSS in JS" permettent de décrire les styles CSS d'un composant en JavaScript, en générant à la volée des classes avec un nom unique.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1889B-380D-476B-9CF5-644CFA92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337751"/>
            <a:ext cx="5639526" cy="30883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91AB02-6426-435D-98FF-B6072F4E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3" y="3429000"/>
            <a:ext cx="3196007" cy="23712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A2B8BD-ABCC-40B3-8ABF-49788618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238" y="4748750"/>
            <a:ext cx="4658395" cy="1617498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D7A3CAE-9AF4-4B4E-A280-340D94D2E994}"/>
              </a:ext>
            </a:extLst>
          </p:cNvPr>
          <p:cNvSpPr/>
          <p:nvPr/>
        </p:nvSpPr>
        <p:spPr>
          <a:xfrm>
            <a:off x="6096000" y="4501100"/>
            <a:ext cx="1447800" cy="82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FA166-15BE-410D-A85D-383461AA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0293BB-AEC2-4ADD-968C-A0BB8FE7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Avantages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BE90E-E0F9-4035-881D-6F404F192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la promesse d'isoler complètement les styles entre composants</a:t>
            </a:r>
          </a:p>
          <a:p>
            <a:r>
              <a:rPr lang="fr-FR"/>
              <a:t>moins de dead code, car plus de proximité entre le CSS et le HTML</a:t>
            </a:r>
          </a:p>
          <a:p>
            <a:r>
              <a:rPr lang="fr-FR"/>
              <a:t>la puissance de JavaScript pour manipuler les styles: variables, conditions, boucles, fonctions etc.</a:t>
            </a:r>
          </a:p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79333-8D0A-413F-BBFA-62563FC8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Inconvénients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2D3573-E3C3-4802-9255-5EAB5F88F2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/>
              <a:t>une couche de complexité supplémentaire qui peut manquer</a:t>
            </a:r>
            <a:r>
              <a:rPr lang="en-US"/>
              <a:t> de lisibilité et nécessite une courbe d'apprentissage</a:t>
            </a:r>
          </a:p>
          <a:p>
            <a:r>
              <a:rPr lang="en-US"/>
              <a:t>n'exploite plus du tout la spécificité et la cascade en CSS, remplacée par la logique de composition en JS</a:t>
            </a:r>
          </a:p>
          <a:p>
            <a:r>
              <a:rPr lang="en-US"/>
              <a:t>beaucoup trop de libs différentes et un manque de standardisation</a:t>
            </a:r>
          </a:p>
        </p:txBody>
      </p:sp>
      <p:pic>
        <p:nvPicPr>
          <p:cNvPr id="8" name="Graphique 7" descr="Balance de la justice">
            <a:extLst>
              <a:ext uri="{FF2B5EF4-FFF2-40B4-BE49-F238E27FC236}">
                <a16:creationId xmlns:a16="http://schemas.microsoft.com/office/drawing/2014/main" id="{4AD7C6FC-4566-4D5B-B1A5-946AFC27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48" y="1174835"/>
            <a:ext cx="914400" cy="914400"/>
          </a:xfrm>
          <a:prstGeom prst="rect">
            <a:avLst/>
          </a:prstGeom>
        </p:spPr>
      </p:pic>
      <p:sp>
        <p:nvSpPr>
          <p:cNvPr id="9" name="ZoneTexte 8">
            <a:hlinkClick r:id="rId4"/>
            <a:extLst>
              <a:ext uri="{FF2B5EF4-FFF2-40B4-BE49-F238E27FC236}">
                <a16:creationId xmlns:a16="http://schemas.microsoft.com/office/drawing/2014/main" id="{14A11F12-15E4-49B1-9F9A-2CD21BE7C9F8}"/>
              </a:ext>
            </a:extLst>
          </p:cNvPr>
          <p:cNvSpPr txBox="1"/>
          <p:nvPr/>
        </p:nvSpPr>
        <p:spPr>
          <a:xfrm>
            <a:off x="1063752" y="595629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4"/>
              </a:rPr>
              <a:t>Liste de bibliothèques CSS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F37D-034F-418D-A190-0D19A810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dans les frameworks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EEEBB-0B3D-4E7A-A176-1ED0D5BA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Angular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828B91-54BB-45F2-B4FB-73488654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Vue.js</a:t>
            </a:r>
            <a:endParaRPr lang="en-US"/>
          </a:p>
        </p:txBody>
      </p:sp>
      <p:pic>
        <p:nvPicPr>
          <p:cNvPr id="8194" name="Picture 2" descr="The State of CSS in Angular. Styling applications is a critical part… | by  Stephen Fluin | Angular Blog">
            <a:extLst>
              <a:ext uri="{FF2B5EF4-FFF2-40B4-BE49-F238E27FC236}">
                <a16:creationId xmlns:a16="http://schemas.microsoft.com/office/drawing/2014/main" id="{A2E6AD5B-8E5C-4DDB-9614-70E244C6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905667"/>
            <a:ext cx="5867400" cy="16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F1975A0-D6CE-48FD-B7AC-E80B45F9CF73}"/>
              </a:ext>
            </a:extLst>
          </p:cNvPr>
          <p:cNvSpPr/>
          <p:nvPr/>
        </p:nvSpPr>
        <p:spPr>
          <a:xfrm rot="10800000">
            <a:off x="3657600" y="3848100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5ED07-E764-4071-821B-C950E05D22CA}"/>
              </a:ext>
            </a:extLst>
          </p:cNvPr>
          <p:cNvSpPr txBox="1"/>
          <p:nvPr/>
        </p:nvSpPr>
        <p:spPr>
          <a:xfrm>
            <a:off x="1066800" y="4794725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styles sont scopés par composant: </a:t>
            </a:r>
            <a:br>
              <a:rPr lang="fr-FR"/>
            </a:br>
            <a:r>
              <a:rPr lang="fr-FR"/>
              <a:t>le framework génère et ajoute une classe unique devant chaque sélecteur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8A43E8-2CAE-48FC-A7A3-DC777E75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17" y="2782963"/>
            <a:ext cx="2569694" cy="19272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61DA10-622A-4047-B933-1B349AA79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36"/>
          <a:stretch/>
        </p:blipFill>
        <p:spPr>
          <a:xfrm>
            <a:off x="9301048" y="2865862"/>
            <a:ext cx="2479825" cy="188788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86CEA42-5C18-41A5-9C35-E4660A77BEB4}"/>
              </a:ext>
            </a:extLst>
          </p:cNvPr>
          <p:cNvSpPr/>
          <p:nvPr/>
        </p:nvSpPr>
        <p:spPr>
          <a:xfrm>
            <a:off x="8750808" y="3348037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F47FB55-BB6D-4C8F-8B4D-47C5A82F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0" y="1889751"/>
            <a:ext cx="953869" cy="9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7A7244A-7808-4AA5-B315-38EB4AD6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3" y="2063596"/>
            <a:ext cx="751002" cy="6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74E3959-510C-445D-92F1-21A6B2727715}"/>
              </a:ext>
            </a:extLst>
          </p:cNvPr>
          <p:cNvSpPr txBox="1"/>
          <p:nvPr/>
        </p:nvSpPr>
        <p:spPr>
          <a:xfrm>
            <a:off x="2784945" y="5576848"/>
            <a:ext cx="842210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Cela ne rend pas caduc les feuilles de styles globales, qui permettent d'avoir un style homogène et d'éviter la duplication de code</a:t>
            </a:r>
          </a:p>
        </p:txBody>
      </p:sp>
    </p:spTree>
    <p:extLst>
      <p:ext uri="{BB962C8B-B14F-4D97-AF65-F5344CB8AC3E}">
        <p14:creationId xmlns:p14="http://schemas.microsoft.com/office/powerpoint/2010/main" val="16723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Debrief /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400"/>
              <a:t>HTML (HyperText Markup </a:t>
            </a:r>
            <a:r>
              <a:rPr lang="fr-FR" sz="2400" err="1"/>
              <a:t>Language</a:t>
            </a:r>
            <a:r>
              <a:rPr lang="fr-FR" sz="2400"/>
              <a:t>) décrit le contenu de pages web sous forme de </a:t>
            </a:r>
            <a:r>
              <a:rPr lang="fr-FR" sz="2400" b="1"/>
              <a:t>balises</a:t>
            </a:r>
            <a:r>
              <a:rPr lang="fr-FR" sz="2400"/>
              <a:t> imbriquées dans une </a:t>
            </a:r>
            <a:r>
              <a:rPr lang="fr-FR" sz="24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chacune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13" y="2792423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hlinkClick r:id="rId4"/>
            <a:extLst>
              <a:ext uri="{FF2B5EF4-FFF2-40B4-BE49-F238E27FC236}">
                <a16:creationId xmlns:a16="http://schemas.microsoft.com/office/drawing/2014/main" id="{98572F4E-A874-4701-B006-C4E5BE1F7931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Combien de tags connaissez-vous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un autre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1718</Words>
  <Application>Microsoft Office PowerPoint</Application>
  <PresentationFormat>Grand écran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"Flow" le flux de contenu</vt:lpstr>
      <vt:lpstr>Modèle de boîte</vt:lpstr>
      <vt:lpstr>Positionnement</vt:lpstr>
      <vt:lpstr>Unités en CSS</vt:lpstr>
      <vt:lpstr>Flex  &amp;  Grid</vt:lpstr>
      <vt:lpstr>Media queries</vt:lpstr>
      <vt:lpstr>Responsive Web Design</vt:lpstr>
      <vt:lpstr>TYPOGRAPHIE</vt:lpstr>
      <vt:lpstr>images</vt:lpstr>
      <vt:lpstr>Interactions</vt:lpstr>
      <vt:lpstr>Transitions et Animations</vt:lpstr>
      <vt:lpstr>Formes et dessin en CSS</vt:lpstr>
      <vt:lpstr>Utilitaires</vt:lpstr>
      <vt:lpstr>Préprocesseurs</vt:lpstr>
      <vt:lpstr>CSS in JS</vt:lpstr>
      <vt:lpstr>CSS in JS</vt:lpstr>
      <vt:lpstr>CSS dans les frameworks JS</vt:lpstr>
      <vt:lpstr>Formation HTML/CSS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94</cp:revision>
  <dcterms:created xsi:type="dcterms:W3CDTF">2022-07-11T09:41:08Z</dcterms:created>
  <dcterms:modified xsi:type="dcterms:W3CDTF">2023-11-28T09:37:36Z</dcterms:modified>
</cp:coreProperties>
</file>