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97AD98-B9C0-48D6-BE04-54ABC792AF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201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iert.com/en/indices/html-elemen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Global </a:t>
            </a:r>
            <a:r>
              <a:rPr lang="fr-FR" err="1"/>
              <a:t>Resources</a:t>
            </a:r>
            <a:r>
              <a:rPr lang="fr-FR"/>
              <a:t> &amp; Support - Worldline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B481-9055-4609-93AD-826112E6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9006"/>
          </a:xfrm>
        </p:spPr>
        <p:txBody>
          <a:bodyPr>
            <a:normAutofit fontScale="90000"/>
          </a:bodyPr>
          <a:lstStyle/>
          <a:p>
            <a:r>
              <a:rPr lang="fr-FR"/>
              <a:t>Agenda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9C35D-FF77-4FBA-95C8-A5E118DD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500"/>
            <a:ext cx="8946541" cy="4787899"/>
          </a:xfrm>
        </p:spPr>
        <p:txBody>
          <a:bodyPr numCol="3">
            <a:normAutofit/>
          </a:bodyPr>
          <a:lstStyle/>
          <a:p>
            <a:r>
              <a:rPr lang="fr-FR"/>
              <a:t>HTML</a:t>
            </a:r>
          </a:p>
          <a:p>
            <a:pPr lvl="1"/>
            <a:r>
              <a:rPr lang="fr-FR"/>
              <a:t>Fundamentals</a:t>
            </a:r>
          </a:p>
          <a:p>
            <a:pPr lvl="1"/>
            <a:r>
              <a:rPr lang="fr-FR" err="1"/>
              <a:t>Semantics</a:t>
            </a:r>
            <a:endParaRPr lang="fr-FR"/>
          </a:p>
          <a:p>
            <a:pPr marL="457200" lvl="1" indent="0">
              <a:buNone/>
            </a:pPr>
            <a:endParaRPr lang="fr-FR"/>
          </a:p>
          <a:p>
            <a:r>
              <a:rPr lang="fr-FR" err="1"/>
              <a:t>Foundations</a:t>
            </a:r>
            <a:r>
              <a:rPr lang="fr-FR"/>
              <a:t> of CSS</a:t>
            </a:r>
          </a:p>
          <a:p>
            <a:pPr lvl="1"/>
            <a:r>
              <a:rPr lang="fr-FR" err="1"/>
              <a:t>Selectors</a:t>
            </a:r>
            <a:endParaRPr lang="fr-FR"/>
          </a:p>
          <a:p>
            <a:pPr lvl="1"/>
            <a:r>
              <a:rPr lang="fr-FR" err="1"/>
              <a:t>Specificity</a:t>
            </a:r>
            <a:endParaRPr lang="fr-FR"/>
          </a:p>
          <a:p>
            <a:pPr lvl="1"/>
            <a:r>
              <a:rPr lang="fr-FR" err="1"/>
              <a:t>Inheritance</a:t>
            </a:r>
            <a:endParaRPr lang="fr-FR"/>
          </a:p>
          <a:p>
            <a:pPr lvl="1"/>
            <a:r>
              <a:rPr lang="fr-FR"/>
              <a:t>Pseudo-classes</a:t>
            </a:r>
          </a:p>
          <a:p>
            <a:pPr lvl="1"/>
            <a:r>
              <a:rPr lang="fr-FR"/>
              <a:t>Pseudo-</a:t>
            </a:r>
            <a:r>
              <a:rPr lang="fr-FR" err="1"/>
              <a:t>elements</a:t>
            </a:r>
            <a:endParaRPr lang="fr-FR"/>
          </a:p>
          <a:p>
            <a:pPr lvl="1"/>
            <a:r>
              <a:rPr lang="fr-FR"/>
              <a:t>Media </a:t>
            </a:r>
            <a:r>
              <a:rPr lang="fr-FR" err="1"/>
              <a:t>queries</a:t>
            </a: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 err="1"/>
              <a:t>Layout</a:t>
            </a:r>
            <a:endParaRPr lang="fr-FR"/>
          </a:p>
          <a:p>
            <a:pPr lvl="1"/>
            <a:r>
              <a:rPr lang="fr-FR"/>
              <a:t>Content Flow</a:t>
            </a:r>
          </a:p>
          <a:p>
            <a:pPr lvl="1"/>
            <a:r>
              <a:rPr lang="fr-FR"/>
              <a:t>Box Model</a:t>
            </a:r>
          </a:p>
          <a:p>
            <a:pPr lvl="1"/>
            <a:r>
              <a:rPr lang="fr-FR"/>
              <a:t>Dimensions &amp; </a:t>
            </a:r>
            <a:r>
              <a:rPr lang="fr-FR" err="1"/>
              <a:t>Units</a:t>
            </a:r>
            <a:endParaRPr lang="fr-FR"/>
          </a:p>
          <a:p>
            <a:pPr lvl="1"/>
            <a:r>
              <a:rPr lang="fr-FR"/>
              <a:t>Display modes</a:t>
            </a:r>
          </a:p>
          <a:p>
            <a:pPr lvl="1"/>
            <a:r>
              <a:rPr lang="fr-FR"/>
              <a:t>Positions</a:t>
            </a:r>
          </a:p>
          <a:p>
            <a:pPr lvl="1"/>
            <a:r>
              <a:rPr lang="fr-FR" err="1"/>
              <a:t>Overflow</a:t>
            </a:r>
            <a:endParaRPr lang="fr-FR"/>
          </a:p>
          <a:p>
            <a:pPr lvl="1"/>
            <a:r>
              <a:rPr lang="fr-FR"/>
              <a:t>Flex &amp; </a:t>
            </a:r>
            <a:r>
              <a:rPr lang="fr-FR" err="1"/>
              <a:t>Grid</a:t>
            </a: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r>
              <a:rPr lang="fr-FR" err="1"/>
              <a:t>Features</a:t>
            </a:r>
            <a:endParaRPr lang="fr-FR"/>
          </a:p>
          <a:p>
            <a:pPr lvl="1"/>
            <a:r>
              <a:rPr lang="fr-FR" err="1"/>
              <a:t>Typography</a:t>
            </a:r>
            <a:endParaRPr lang="fr-FR"/>
          </a:p>
          <a:p>
            <a:pPr lvl="1"/>
            <a:r>
              <a:rPr lang="fr-FR"/>
              <a:t>Backgrounds</a:t>
            </a:r>
          </a:p>
          <a:p>
            <a:pPr lvl="1"/>
            <a:r>
              <a:rPr lang="fr-FR" err="1"/>
              <a:t>Shapes</a:t>
            </a:r>
            <a:r>
              <a:rPr lang="fr-FR"/>
              <a:t> &amp; Graphics</a:t>
            </a:r>
          </a:p>
          <a:p>
            <a:pPr lvl="1"/>
            <a:r>
              <a:rPr lang="fr-FR"/>
              <a:t>Animations &amp; </a:t>
            </a:r>
            <a:r>
              <a:rPr lang="fr-FR" err="1"/>
              <a:t>Transforms</a:t>
            </a:r>
            <a:endParaRPr lang="fr-FR"/>
          </a:p>
          <a:p>
            <a:pPr lvl="1"/>
            <a:r>
              <a:rPr lang="fr-FR"/>
              <a:t>Interactions</a:t>
            </a:r>
          </a:p>
          <a:p>
            <a:pPr marL="274320" lvl="1" indent="0">
              <a:buNone/>
            </a:pPr>
            <a:endParaRPr lang="fr-FR"/>
          </a:p>
          <a:p>
            <a:r>
              <a:rPr lang="fr-FR" err="1"/>
              <a:t>Tooling</a:t>
            </a:r>
            <a:endParaRPr lang="fr-FR"/>
          </a:p>
          <a:p>
            <a:pPr lvl="1"/>
            <a:r>
              <a:rPr lang="fr-FR"/>
              <a:t>Utilities</a:t>
            </a:r>
          </a:p>
          <a:p>
            <a:pPr lvl="1"/>
            <a:r>
              <a:rPr lang="fr-FR"/>
              <a:t>Processors</a:t>
            </a:r>
          </a:p>
          <a:p>
            <a:pPr lvl="1"/>
            <a:r>
              <a:rPr lang="fr-FR"/>
              <a:t>CSS Modules</a:t>
            </a:r>
          </a:p>
          <a:p>
            <a:pPr lvl="1"/>
            <a:r>
              <a:rPr lang="fr-FR"/>
              <a:t>CSS in JS</a:t>
            </a:r>
          </a:p>
          <a:p>
            <a:pPr lvl="1"/>
            <a:r>
              <a:rPr lang="fr-FR" err="1"/>
              <a:t>Devtools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54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B481-9055-4609-93AD-826112E6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9006"/>
          </a:xfrm>
        </p:spPr>
        <p:txBody>
          <a:bodyPr>
            <a:normAutofit fontScale="90000"/>
          </a:bodyPr>
          <a:lstStyle/>
          <a:p>
            <a:r>
              <a:rPr lang="fr-FR"/>
              <a:t>Agenda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9C35D-FF77-4FBA-95C8-A5E118DD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500"/>
            <a:ext cx="9442367" cy="4787899"/>
          </a:xfrm>
        </p:spPr>
        <p:txBody>
          <a:bodyPr numCol="3" spcCol="36000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fr-FR"/>
              <a:t>HTML</a:t>
            </a:r>
          </a:p>
          <a:p>
            <a:pPr lvl="1">
              <a:lnSpc>
                <a:spcPct val="110000"/>
              </a:lnSpc>
            </a:pPr>
            <a:r>
              <a:rPr lang="fr-FR"/>
              <a:t>Fondamentaux</a:t>
            </a:r>
          </a:p>
          <a:p>
            <a:pPr lvl="1">
              <a:lnSpc>
                <a:spcPct val="110000"/>
              </a:lnSpc>
            </a:pPr>
            <a:r>
              <a:rPr lang="fr-FR"/>
              <a:t>Sémantique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fr-FR"/>
          </a:p>
          <a:p>
            <a:pPr>
              <a:lnSpc>
                <a:spcPct val="110000"/>
              </a:lnSpc>
            </a:pPr>
            <a:r>
              <a:rPr lang="fr-FR"/>
              <a:t>Fondations de CSS</a:t>
            </a:r>
          </a:p>
          <a:p>
            <a:pPr lvl="1">
              <a:lnSpc>
                <a:spcPct val="110000"/>
              </a:lnSpc>
            </a:pPr>
            <a:r>
              <a:rPr lang="fr-FR"/>
              <a:t>Sélecteurs</a:t>
            </a:r>
          </a:p>
          <a:p>
            <a:pPr lvl="1">
              <a:lnSpc>
                <a:spcPct val="110000"/>
              </a:lnSpc>
            </a:pPr>
            <a:r>
              <a:rPr lang="fr-FR"/>
              <a:t>Spécificité</a:t>
            </a:r>
          </a:p>
          <a:p>
            <a:pPr lvl="1">
              <a:lnSpc>
                <a:spcPct val="110000"/>
              </a:lnSpc>
            </a:pPr>
            <a:r>
              <a:rPr lang="fr-FR"/>
              <a:t>Héritage</a:t>
            </a:r>
          </a:p>
          <a:p>
            <a:pPr lvl="1">
              <a:lnSpc>
                <a:spcPct val="110000"/>
              </a:lnSpc>
            </a:pPr>
            <a:r>
              <a:rPr lang="fr-FR"/>
              <a:t>Pseudo-classes</a:t>
            </a:r>
          </a:p>
          <a:p>
            <a:pPr lvl="1">
              <a:lnSpc>
                <a:spcPct val="110000"/>
              </a:lnSpc>
            </a:pPr>
            <a:r>
              <a:rPr lang="fr-FR"/>
              <a:t>Pseudo-éléments</a:t>
            </a:r>
          </a:p>
          <a:p>
            <a:pPr lvl="1">
              <a:lnSpc>
                <a:spcPct val="110000"/>
              </a:lnSpc>
            </a:pPr>
            <a:r>
              <a:rPr lang="fr-FR"/>
              <a:t>Media </a:t>
            </a:r>
            <a:r>
              <a:rPr lang="fr-FR" err="1"/>
              <a:t>queries</a:t>
            </a:r>
            <a:endParaRPr lang="fr-FR"/>
          </a:p>
          <a:p>
            <a:pPr marL="274320" lvl="1" indent="0">
              <a:lnSpc>
                <a:spcPct val="110000"/>
              </a:lnSpc>
              <a:buNone/>
            </a:pPr>
            <a:endParaRPr lang="fr-FR"/>
          </a:p>
          <a:p>
            <a:pPr marL="274320" lvl="1" indent="0">
              <a:lnSpc>
                <a:spcPct val="110000"/>
              </a:lnSpc>
              <a:buNone/>
            </a:pPr>
            <a:endParaRPr lang="fr-FR"/>
          </a:p>
          <a:p>
            <a:pPr marL="274320" lvl="1" indent="0">
              <a:lnSpc>
                <a:spcPct val="110000"/>
              </a:lnSpc>
              <a:buNone/>
            </a:pPr>
            <a:endParaRPr lang="fr-FR"/>
          </a:p>
          <a:p>
            <a:pPr marL="274320" lvl="1" indent="0">
              <a:lnSpc>
                <a:spcPct val="110000"/>
              </a:lnSpc>
              <a:buNone/>
            </a:pPr>
            <a:endParaRPr lang="fr-FR"/>
          </a:p>
          <a:p>
            <a:pPr>
              <a:lnSpc>
                <a:spcPct val="110000"/>
              </a:lnSpc>
            </a:pPr>
            <a:r>
              <a:rPr lang="fr-FR"/>
              <a:t>Mise en page</a:t>
            </a:r>
          </a:p>
          <a:p>
            <a:pPr lvl="1">
              <a:lnSpc>
                <a:spcPct val="110000"/>
              </a:lnSpc>
            </a:pPr>
            <a:r>
              <a:rPr lang="fr-FR"/>
              <a:t>Flux de contenu</a:t>
            </a:r>
          </a:p>
          <a:p>
            <a:pPr lvl="1">
              <a:lnSpc>
                <a:spcPct val="110000"/>
              </a:lnSpc>
            </a:pPr>
            <a:r>
              <a:rPr lang="fr-FR"/>
              <a:t>Modèle de boîte</a:t>
            </a:r>
          </a:p>
          <a:p>
            <a:pPr lvl="1">
              <a:lnSpc>
                <a:spcPct val="110000"/>
              </a:lnSpc>
            </a:pPr>
            <a:r>
              <a:rPr lang="fr-FR"/>
              <a:t>Dimensions &amp; Unités</a:t>
            </a:r>
          </a:p>
          <a:p>
            <a:pPr lvl="1">
              <a:lnSpc>
                <a:spcPct val="110000"/>
              </a:lnSpc>
            </a:pPr>
            <a:r>
              <a:rPr lang="fr-FR"/>
              <a:t>Modes d’affichage</a:t>
            </a:r>
          </a:p>
          <a:p>
            <a:pPr lvl="1">
              <a:lnSpc>
                <a:spcPct val="110000"/>
              </a:lnSpc>
            </a:pPr>
            <a:r>
              <a:rPr lang="fr-FR"/>
              <a:t>Positionnement</a:t>
            </a:r>
          </a:p>
          <a:p>
            <a:pPr lvl="1">
              <a:lnSpc>
                <a:spcPct val="110000"/>
              </a:lnSpc>
            </a:pPr>
            <a:r>
              <a:rPr lang="fr-FR"/>
              <a:t>Gestion du débordement</a:t>
            </a:r>
          </a:p>
          <a:p>
            <a:pPr lvl="1">
              <a:lnSpc>
                <a:spcPct val="110000"/>
              </a:lnSpc>
            </a:pPr>
            <a:r>
              <a:rPr lang="fr-FR"/>
              <a:t>Flex &amp; </a:t>
            </a:r>
            <a:r>
              <a:rPr lang="fr-FR" err="1"/>
              <a:t>Grid</a:t>
            </a:r>
            <a:endParaRPr lang="fr-FR"/>
          </a:p>
          <a:p>
            <a:pPr lvl="1">
              <a:lnSpc>
                <a:spcPct val="110000"/>
              </a:lnSpc>
            </a:pPr>
            <a:endParaRPr lang="fr-FR"/>
          </a:p>
          <a:p>
            <a:pPr lvl="1">
              <a:lnSpc>
                <a:spcPct val="110000"/>
              </a:lnSpc>
            </a:pPr>
            <a:endParaRPr lang="fr-FR"/>
          </a:p>
          <a:p>
            <a:pPr lvl="1">
              <a:lnSpc>
                <a:spcPct val="110000"/>
              </a:lnSpc>
            </a:pPr>
            <a:endParaRPr lang="fr-FR"/>
          </a:p>
          <a:p>
            <a:pPr lvl="1">
              <a:lnSpc>
                <a:spcPct val="110000"/>
              </a:lnSpc>
            </a:pPr>
            <a:endParaRPr lang="fr-FR"/>
          </a:p>
          <a:p>
            <a:pPr lvl="1">
              <a:lnSpc>
                <a:spcPct val="110000"/>
              </a:lnSpc>
            </a:pPr>
            <a:endParaRPr lang="fr-FR"/>
          </a:p>
          <a:p>
            <a:pPr lvl="1">
              <a:lnSpc>
                <a:spcPct val="110000"/>
              </a:lnSpc>
            </a:pPr>
            <a:endParaRPr lang="fr-FR"/>
          </a:p>
          <a:p>
            <a:pPr lvl="1">
              <a:lnSpc>
                <a:spcPct val="110000"/>
              </a:lnSpc>
            </a:pPr>
            <a:endParaRPr lang="fr-FR"/>
          </a:p>
          <a:p>
            <a:pPr>
              <a:lnSpc>
                <a:spcPct val="110000"/>
              </a:lnSpc>
            </a:pPr>
            <a:r>
              <a:rPr lang="fr-FR"/>
              <a:t>Fonctionnalités</a:t>
            </a:r>
          </a:p>
          <a:p>
            <a:pPr lvl="1">
              <a:lnSpc>
                <a:spcPct val="110000"/>
              </a:lnSpc>
            </a:pPr>
            <a:r>
              <a:rPr lang="fr-FR"/>
              <a:t>Typographie</a:t>
            </a:r>
          </a:p>
          <a:p>
            <a:pPr lvl="1">
              <a:lnSpc>
                <a:spcPct val="110000"/>
              </a:lnSpc>
            </a:pPr>
            <a:r>
              <a:rPr lang="fr-FR"/>
              <a:t>Arrière-plans</a:t>
            </a:r>
          </a:p>
          <a:p>
            <a:pPr lvl="1">
              <a:lnSpc>
                <a:spcPct val="110000"/>
              </a:lnSpc>
            </a:pPr>
            <a:r>
              <a:rPr lang="fr-FR"/>
              <a:t>Formes &amp; Graphisme</a:t>
            </a:r>
          </a:p>
          <a:p>
            <a:pPr lvl="1">
              <a:lnSpc>
                <a:spcPct val="110000"/>
              </a:lnSpc>
            </a:pPr>
            <a:r>
              <a:rPr lang="fr-FR"/>
              <a:t>Animations &amp; </a:t>
            </a:r>
            <a:r>
              <a:rPr lang="fr-FR" err="1"/>
              <a:t>Transforms</a:t>
            </a:r>
            <a:endParaRPr lang="fr-FR"/>
          </a:p>
          <a:p>
            <a:pPr lvl="1">
              <a:lnSpc>
                <a:spcPct val="110000"/>
              </a:lnSpc>
            </a:pPr>
            <a:r>
              <a:rPr lang="fr-FR"/>
              <a:t>Interactions</a:t>
            </a:r>
          </a:p>
          <a:p>
            <a:pPr marL="274320" lvl="1" indent="0">
              <a:lnSpc>
                <a:spcPct val="110000"/>
              </a:lnSpc>
              <a:buNone/>
            </a:pPr>
            <a:endParaRPr lang="fr-FR"/>
          </a:p>
          <a:p>
            <a:pPr>
              <a:lnSpc>
                <a:spcPct val="110000"/>
              </a:lnSpc>
            </a:pPr>
            <a:r>
              <a:rPr lang="fr-FR"/>
              <a:t>Outillage</a:t>
            </a:r>
          </a:p>
          <a:p>
            <a:pPr lvl="1">
              <a:lnSpc>
                <a:spcPct val="110000"/>
              </a:lnSpc>
            </a:pPr>
            <a:r>
              <a:rPr lang="fr-FR"/>
              <a:t>Utilitaires</a:t>
            </a:r>
          </a:p>
          <a:p>
            <a:pPr lvl="1">
              <a:lnSpc>
                <a:spcPct val="110000"/>
              </a:lnSpc>
            </a:pPr>
            <a:r>
              <a:rPr lang="fr-FR"/>
              <a:t>Processeurs</a:t>
            </a:r>
          </a:p>
          <a:p>
            <a:pPr lvl="1">
              <a:lnSpc>
                <a:spcPct val="110000"/>
              </a:lnSpc>
            </a:pPr>
            <a:r>
              <a:rPr lang="fr-FR"/>
              <a:t>Modules CSS</a:t>
            </a:r>
          </a:p>
          <a:p>
            <a:pPr lvl="1">
              <a:lnSpc>
                <a:spcPct val="110000"/>
              </a:lnSpc>
            </a:pPr>
            <a:r>
              <a:rPr lang="fr-FR"/>
              <a:t>CSS in JS</a:t>
            </a:r>
          </a:p>
          <a:p>
            <a:pPr lvl="1">
              <a:lnSpc>
                <a:spcPct val="110000"/>
              </a:lnSpc>
            </a:pPr>
            <a:r>
              <a:rPr lang="fr-FR"/>
              <a:t>Outils développeur</a:t>
            </a:r>
          </a:p>
          <a:p>
            <a:pPr marL="0" indent="0">
              <a:lnSpc>
                <a:spcPct val="110000"/>
              </a:lnSpc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66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DC54-92C3-4DF5-972E-693B49DD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06" y="761999"/>
            <a:ext cx="11267557" cy="970450"/>
          </a:xfrm>
        </p:spPr>
        <p:txBody>
          <a:bodyPr/>
          <a:lstStyle/>
          <a:p>
            <a:r>
              <a:rPr lang="fr-FR"/>
              <a:t>Les fondamentaux de HTML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E90-F091-4FAD-B0C9-ED4C14C0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6477"/>
          </a:xfrm>
        </p:spPr>
        <p:txBody>
          <a:bodyPr>
            <a:normAutofit/>
          </a:bodyPr>
          <a:lstStyle/>
          <a:p>
            <a:r>
              <a:rPr lang="fr-FR" sz="2800"/>
              <a:t>HTML (HyperText Markup </a:t>
            </a:r>
            <a:r>
              <a:rPr lang="fr-FR" sz="2800" err="1"/>
              <a:t>Language</a:t>
            </a:r>
            <a:r>
              <a:rPr lang="fr-FR" sz="2800"/>
              <a:t>) décrit le contenu de pages web sous forme de </a:t>
            </a:r>
            <a:r>
              <a:rPr lang="fr-FR" sz="2800" b="1"/>
              <a:t>balises</a:t>
            </a:r>
            <a:r>
              <a:rPr lang="fr-FR" sz="2800"/>
              <a:t> imbriquées dans une </a:t>
            </a:r>
            <a:r>
              <a:rPr lang="fr-FR" sz="2800" b="1"/>
              <a:t>structure d’arbre</a:t>
            </a:r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r>
              <a:rPr lang="fr-FR" sz="2400"/>
              <a:t>Il existe un ensemble de balises standardisées avec chacun leur cas d’utilisation (</a:t>
            </a:r>
            <a:r>
              <a:rPr lang="fr-FR" sz="2400">
                <a:hlinkClick r:id="rId2"/>
              </a:rPr>
              <a:t>autour de 130 tags différents selon la spécification</a:t>
            </a:r>
            <a:r>
              <a:rPr lang="fr-FR" sz="2400"/>
              <a:t>)</a:t>
            </a:r>
          </a:p>
          <a:p>
            <a:endParaRPr lang="fr-FR" sz="2800"/>
          </a:p>
        </p:txBody>
      </p:sp>
      <p:pic>
        <p:nvPicPr>
          <p:cNvPr id="1026" name="Picture 2" descr="Élément - Glossaire MDN : définitions des termes du Web | MDN">
            <a:extLst>
              <a:ext uri="{FF2B5EF4-FFF2-40B4-BE49-F238E27FC236}">
                <a16:creationId xmlns:a16="http://schemas.microsoft.com/office/drawing/2014/main" id="{2F0CDF07-AFE3-4C29-B511-B0BCD215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34" y="3315797"/>
            <a:ext cx="5800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6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9DE68-9CA6-4EAB-B58C-88FFE724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HTML et Sémantique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AA89A-A035-4FF8-A556-F251364E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528150"/>
          </a:xfrm>
        </p:spPr>
        <p:txBody>
          <a:bodyPr/>
          <a:lstStyle/>
          <a:p>
            <a:r>
              <a:rPr lang="fr-FR"/>
              <a:t>Choisir les bons tags HTML pour décrire votre contenu est important pour:</a:t>
            </a:r>
          </a:p>
          <a:p>
            <a:pPr marL="450000" lvl="1" indent="0">
              <a:buNone/>
            </a:pPr>
            <a:endParaRPr lang="fr-FR"/>
          </a:p>
        </p:txBody>
      </p:sp>
      <p:pic>
        <p:nvPicPr>
          <p:cNvPr id="2050" name="Picture 2" descr="6 input form types that will make your mobile visitors ❤️ you!">
            <a:extLst>
              <a:ext uri="{FF2B5EF4-FFF2-40B4-BE49-F238E27FC236}">
                <a16:creationId xmlns:a16="http://schemas.microsoft.com/office/drawing/2014/main" id="{E2F4112A-178B-4B3E-BAED-E0B8B4A6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9" y="2915652"/>
            <a:ext cx="2439403" cy="24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5AE330-4E7A-4BAC-8C17-61BFE5078AB2}"/>
              </a:ext>
            </a:extLst>
          </p:cNvPr>
          <p:cNvSpPr txBox="1">
            <a:spLocks/>
          </p:cNvSpPr>
          <p:nvPr/>
        </p:nvSpPr>
        <p:spPr>
          <a:xfrm>
            <a:off x="1002027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L’expérience utilisateur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D394A47-7495-4EC4-9693-E5684BF52F61}"/>
              </a:ext>
            </a:extLst>
          </p:cNvPr>
          <p:cNvSpPr txBox="1">
            <a:spLocks/>
          </p:cNvSpPr>
          <p:nvPr/>
        </p:nvSpPr>
        <p:spPr>
          <a:xfrm>
            <a:off x="4415589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None/>
            </a:pPr>
            <a:r>
              <a:rPr lang="fr-FR" b="1"/>
              <a:t>L’accessibilité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71834B-B21D-46E1-B57A-FB29056CBB63}"/>
              </a:ext>
            </a:extLst>
          </p:cNvPr>
          <p:cNvSpPr txBox="1">
            <a:spLocks/>
          </p:cNvSpPr>
          <p:nvPr/>
        </p:nvSpPr>
        <p:spPr>
          <a:xfrm>
            <a:off x="7740920" y="2306002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</a:t>
            </a:r>
            <a:r>
              <a:rPr lang="fr-FR" b="1" err="1"/>
              <a:t>indexabilité</a:t>
            </a:r>
            <a:endParaRPr lang="fr-FR" b="1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A28330-66A4-48BD-B570-F1E5ACCAE11B}"/>
              </a:ext>
            </a:extLst>
          </p:cNvPr>
          <p:cNvGrpSpPr/>
          <p:nvPr/>
        </p:nvGrpSpPr>
        <p:grpSpPr>
          <a:xfrm>
            <a:off x="4327358" y="2915652"/>
            <a:ext cx="3737264" cy="2497251"/>
            <a:chOff x="4327358" y="2915652"/>
            <a:chExt cx="3737264" cy="2497251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AF867DC-D5E9-4E5E-9001-64F22C727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358" y="2915652"/>
              <a:ext cx="3737264" cy="24972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9372671-73C5-4B33-8C08-B9EE0AC0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119" y="4769700"/>
              <a:ext cx="2360874" cy="643203"/>
            </a:xfrm>
            <a:prstGeom prst="rect">
              <a:avLst/>
            </a:prstGeom>
          </p:spPr>
        </p:pic>
      </p:grp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4FE0020-8979-4337-B571-5451379B3880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Chapitrer 1 – HTML </a:t>
            </a:r>
            <a:r>
              <a:rPr lang="fr-FR" err="1"/>
              <a:t>Semantics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05A2D8-B778-4BAD-8D0A-BCA037B99C84}"/>
              </a:ext>
            </a:extLst>
          </p:cNvPr>
          <p:cNvGrpSpPr/>
          <p:nvPr/>
        </p:nvGrpSpPr>
        <p:grpSpPr>
          <a:xfrm>
            <a:off x="8298237" y="2699752"/>
            <a:ext cx="3562848" cy="2989239"/>
            <a:chOff x="8298237" y="2699752"/>
            <a:chExt cx="3562848" cy="298923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6CDB2-EBA4-4B84-AF72-0D0FBA641CF3}"/>
                </a:ext>
              </a:extLst>
            </p:cNvPr>
            <p:cNvSpPr txBox="1"/>
            <p:nvPr/>
          </p:nvSpPr>
          <p:spPr>
            <a:xfrm>
              <a:off x="8298237" y="2699752"/>
              <a:ext cx="3562847" cy="11079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&lt;p&gt;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We are open from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09:00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9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a.m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 to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17:30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5:30 p.m.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&lt;/time&gt;&lt;/p&gt;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&lt;address&gt;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24 Gloucester Red, South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Kensighton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, London SW7 4RB, United Kingdom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&lt;/address&gt;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290FB4-4F76-4A86-94B6-2A90B24D8F1D}"/>
                </a:ext>
              </a:extLst>
            </p:cNvPr>
            <p:cNvGrpSpPr/>
            <p:nvPr/>
          </p:nvGrpSpPr>
          <p:grpSpPr>
            <a:xfrm>
              <a:off x="8298238" y="3722052"/>
              <a:ext cx="3562847" cy="1966939"/>
              <a:chOff x="8298238" y="3722052"/>
              <a:chExt cx="3562847" cy="1966939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E294F092-80F6-4FF5-8096-602BF546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238" y="3850409"/>
                <a:ext cx="3562847" cy="1838582"/>
              </a:xfrm>
              <a:prstGeom prst="rect">
                <a:avLst/>
              </a:prstGeom>
            </p:spPr>
          </p:pic>
          <p:sp>
            <p:nvSpPr>
              <p:cNvPr id="14" name="Flèche : bas 13">
                <a:extLst>
                  <a:ext uri="{FF2B5EF4-FFF2-40B4-BE49-F238E27FC236}">
                    <a16:creationId xmlns:a16="http://schemas.microsoft.com/office/drawing/2014/main" id="{3F7D989B-DB1E-4311-B420-A4214C837775}"/>
                  </a:ext>
                </a:extLst>
              </p:cNvPr>
              <p:cNvSpPr/>
              <p:nvPr/>
            </p:nvSpPr>
            <p:spPr>
              <a:xfrm>
                <a:off x="9927260" y="3722052"/>
                <a:ext cx="347040" cy="12053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9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fondamentaux de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CSS (</a:t>
            </a:r>
            <a:r>
              <a:rPr lang="fr-FR" b="1" err="1"/>
              <a:t>Cascading</a:t>
            </a:r>
            <a:r>
              <a:rPr lang="fr-FR" b="1"/>
              <a:t> </a:t>
            </a:r>
            <a:r>
              <a:rPr lang="fr-FR" b="1" err="1"/>
              <a:t>StyleSheets</a:t>
            </a:r>
            <a:r>
              <a:rPr lang="fr-FR"/>
              <a:t>) décrit les propriétés de style à associer aux éléments d’un document HTML</a:t>
            </a:r>
          </a:p>
          <a:p>
            <a:r>
              <a:rPr lang="fr-FR"/>
              <a:t>Ces associations sont faites par le biais de </a:t>
            </a:r>
            <a:r>
              <a:rPr lang="fr-FR" b="1"/>
              <a:t>sélecteurs</a:t>
            </a:r>
            <a:r>
              <a:rPr lang="fr-FR"/>
              <a:t>. A chaque sélecteur est associé une série de </a:t>
            </a:r>
            <a:r>
              <a:rPr lang="fr-FR" b="1"/>
              <a:t>propriétés</a:t>
            </a:r>
            <a:r>
              <a:rPr lang="fr-FR"/>
              <a:t> et de </a:t>
            </a:r>
            <a:r>
              <a:rPr lang="fr-FR" b="1"/>
              <a:t>valeurs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4844716" y="38415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>
                <a:highlight>
                  <a:srgbClr val="800080"/>
                </a:highlight>
              </a:rPr>
              <a:t>font-size:</a:t>
            </a:r>
            <a:r>
              <a:rPr lang="fr-FR"/>
              <a:t> </a:t>
            </a:r>
            <a:r>
              <a:rPr lang="fr-FR">
                <a:highlight>
                  <a:srgbClr val="800000"/>
                </a:highlight>
              </a:rPr>
              <a:t>12px;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1B14B0-311F-43C9-9D40-F6FD5220C709}"/>
              </a:ext>
            </a:extLst>
          </p:cNvPr>
          <p:cNvSpPr txBox="1"/>
          <p:nvPr/>
        </p:nvSpPr>
        <p:spPr>
          <a:xfrm>
            <a:off x="2267343" y="5103646"/>
            <a:ext cx="12137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80"/>
                </a:highlight>
              </a:rPr>
              <a:t>propriété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6E8E82-F88A-41BC-8F13-296AB101DCD8}"/>
              </a:ext>
            </a:extLst>
          </p:cNvPr>
          <p:cNvSpPr txBox="1"/>
          <p:nvPr/>
        </p:nvSpPr>
        <p:spPr>
          <a:xfrm>
            <a:off x="2284801" y="3972516"/>
            <a:ext cx="12105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sélecteur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8F12AA-613D-4284-9347-61E72186EC79}"/>
              </a:ext>
            </a:extLst>
          </p:cNvPr>
          <p:cNvSpPr txBox="1"/>
          <p:nvPr/>
        </p:nvSpPr>
        <p:spPr>
          <a:xfrm>
            <a:off x="8710863" y="4554032"/>
            <a:ext cx="877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00"/>
                </a:highlight>
              </a:rPr>
              <a:t>valeur</a:t>
            </a:r>
            <a:endParaRPr lang="en-US">
              <a:highlight>
                <a:srgbClr val="800000"/>
              </a:highlight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A7E6599-7FBD-429D-98C7-75BB154378A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95389" y="4018547"/>
            <a:ext cx="1443574" cy="13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E633E36-CAF7-4D47-AC1C-271BAB41F52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95389" y="4157182"/>
            <a:ext cx="1443574" cy="94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7A1120D-6C61-4A61-BB45-3EE98BD5070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858000" y="4341848"/>
            <a:ext cx="1852863" cy="3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AEE77C-E879-441F-AD3B-881920F2A4DA}"/>
              </a:ext>
            </a:extLst>
          </p:cNvPr>
          <p:cNvCxnSpPr>
            <a:stCxn id="7" idx="1"/>
          </p:cNvCxnSpPr>
          <p:nvPr/>
        </p:nvCxnSpPr>
        <p:spPr>
          <a:xfrm flipH="1">
            <a:off x="6310563" y="4738698"/>
            <a:ext cx="2400300" cy="63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88ECF2C-6567-412C-B944-E11B71E9850C}"/>
              </a:ext>
            </a:extLst>
          </p:cNvPr>
          <p:cNvCxnSpPr>
            <a:stCxn id="5" idx="3"/>
          </p:cNvCxnSpPr>
          <p:nvPr/>
        </p:nvCxnSpPr>
        <p:spPr>
          <a:xfrm flipV="1">
            <a:off x="3481137" y="4283242"/>
            <a:ext cx="1758616" cy="10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3F8CAD-F3D1-4B25-A516-06B529A83B90}"/>
              </a:ext>
            </a:extLst>
          </p:cNvPr>
          <p:cNvCxnSpPr>
            <a:stCxn id="5" idx="3"/>
          </p:cNvCxnSpPr>
          <p:nvPr/>
        </p:nvCxnSpPr>
        <p:spPr>
          <a:xfrm>
            <a:off x="3481137" y="5288312"/>
            <a:ext cx="1758616" cy="8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2 – CSS </a:t>
            </a:r>
            <a:r>
              <a:rPr lang="fr-FR" err="1"/>
              <a:t>Selectors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Spécificité des sélecteurs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Quand plusieurs sélecteurs associent des valeurs différentes d'une même propriété à un même élément, il faut déterminer quelle valeur choisir, autrement dit quel sélecteur a la priorité sur les autres.</a:t>
            </a:r>
          </a:p>
          <a:p>
            <a:r>
              <a:rPr lang="fr-FR"/>
              <a:t>Pour ce faire, on calcule le niveau de spécificité de chaque sélecteur. Plus il est spécifique, plus les valeurs associées seront prioritaires.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1682707" y="38066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 err="1">
                <a:highlight>
                  <a:srgbClr val="800080"/>
                </a:highlight>
              </a:rPr>
              <a:t>color</a:t>
            </a:r>
            <a:r>
              <a:rPr lang="fr-FR">
                <a:highlight>
                  <a:srgbClr val="800080"/>
                </a:highlight>
              </a:rPr>
              <a:t>:</a:t>
            </a:r>
            <a:r>
              <a:rPr lang="fr-FR"/>
              <a:t> </a:t>
            </a:r>
            <a:r>
              <a:rPr lang="fr-FR" err="1">
                <a:highlight>
                  <a:srgbClr val="800000"/>
                </a:highlight>
              </a:rPr>
              <a:t>blue</a:t>
            </a:r>
            <a:r>
              <a:rPr lang="fr-FR">
                <a:highlight>
                  <a:srgbClr val="800000"/>
                </a:highlight>
              </a:rPr>
              <a:t>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3 – </a:t>
            </a:r>
            <a:r>
              <a:rPr lang="fr-FR" err="1"/>
              <a:t>Specificity</a:t>
            </a:r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576B7E-4148-4D66-99D5-84060687031D}"/>
              </a:ext>
            </a:extLst>
          </p:cNvPr>
          <p:cNvSpPr txBox="1"/>
          <p:nvPr/>
        </p:nvSpPr>
        <p:spPr>
          <a:xfrm>
            <a:off x="5363084" y="4252194"/>
            <a:ext cx="264364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&lt;p class="important"&gt;</a:t>
            </a:r>
          </a:p>
          <a:p>
            <a:r>
              <a:rPr lang="fr-FR"/>
              <a:t>Bleu ou rouge ?</a:t>
            </a:r>
          </a:p>
          <a:p>
            <a:r>
              <a:rPr lang="fr-FR"/>
              <a:t>&lt;/p&gt;</a:t>
            </a:r>
            <a:endParaRPr lang="en-US"/>
          </a:p>
        </p:txBody>
      </p:sp>
      <p:pic>
        <p:nvPicPr>
          <p:cNvPr id="11" name="Graphique 10" descr="Point d’interrogation">
            <a:extLst>
              <a:ext uri="{FF2B5EF4-FFF2-40B4-BE49-F238E27FC236}">
                <a16:creationId xmlns:a16="http://schemas.microsoft.com/office/drawing/2014/main" id="{8B73DB13-4A63-40A8-8BB5-D586CD798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675" y="4252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/>
              <a:t>Cascade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31811C-41EF-40F3-AF5E-02A196A1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2295272"/>
            <a:ext cx="5312766" cy="223136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295272"/>
            <a:ext cx="4957554" cy="3496120"/>
          </a:xfrm>
        </p:spPr>
        <p:txBody>
          <a:bodyPr>
            <a:normAutofit/>
          </a:bodyPr>
          <a:lstStyle/>
          <a:p>
            <a:r>
              <a:rPr lang="fr-FR"/>
              <a:t>Au-delà des sélecteurs, il existe un second niveau de spécificité qui lui dépend de </a:t>
            </a:r>
            <a:r>
              <a:rPr lang="fr-FR" b="1"/>
              <a:t>l'origine</a:t>
            </a:r>
            <a:r>
              <a:rPr lang="fr-FR"/>
              <a:t> de la feuille de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d'appliquer</a:t>
            </a:r>
            <a:r>
              <a:rPr lang="en-US"/>
              <a:t> des </a:t>
            </a:r>
            <a:r>
              <a:rPr lang="en-US" err="1"/>
              <a:t>règles</a:t>
            </a:r>
            <a:r>
              <a:rPr lang="en-US"/>
              <a:t> de style </a:t>
            </a:r>
            <a:r>
              <a:rPr lang="en-US" err="1"/>
              <a:t>spécifiques</a:t>
            </a:r>
            <a:r>
              <a:rPr lang="en-US"/>
              <a:t> à </a:t>
            </a:r>
            <a:r>
              <a:rPr lang="en-US" err="1"/>
              <a:t>certains</a:t>
            </a:r>
            <a:r>
              <a:rPr lang="en-US"/>
              <a:t> </a:t>
            </a:r>
            <a:r>
              <a:rPr lang="en-US" err="1"/>
              <a:t>appareils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contextes</a:t>
            </a:r>
            <a:r>
              <a:rPr lang="en-US"/>
              <a:t> (mobile, impression papier…): ce sont les </a:t>
            </a:r>
            <a:r>
              <a:rPr lang="en-US" b="1"/>
              <a:t>User Agent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aussi</a:t>
            </a:r>
            <a:r>
              <a:rPr lang="en-US"/>
              <a:t> aux </a:t>
            </a:r>
            <a:r>
              <a:rPr lang="en-US" err="1"/>
              <a:t>utilisateurs</a:t>
            </a:r>
            <a:r>
              <a:rPr lang="en-US"/>
              <a:t> de surcharger les styles des sites Web </a:t>
            </a:r>
            <a:r>
              <a:rPr lang="en-US" err="1"/>
              <a:t>qu'ils</a:t>
            </a:r>
            <a:r>
              <a:rPr lang="en-US"/>
              <a:t> visitent, ce qui est crucial pour l'accessibilité: ce sont les</a:t>
            </a:r>
            <a:r>
              <a:rPr lang="en-US" b="1"/>
              <a:t> User styles</a:t>
            </a:r>
          </a:p>
        </p:txBody>
      </p:sp>
    </p:spTree>
    <p:extLst>
      <p:ext uri="{BB962C8B-B14F-4D97-AF65-F5344CB8AC3E}">
        <p14:creationId xmlns:p14="http://schemas.microsoft.com/office/powerpoint/2010/main" val="3919909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484</Words>
  <Application>Microsoft Office PowerPoint</Application>
  <PresentationFormat>Grand écran</PresentationFormat>
  <Paragraphs>137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Consolas</vt:lpstr>
      <vt:lpstr>Wingdings 2</vt:lpstr>
      <vt:lpstr>Savon</vt:lpstr>
      <vt:lpstr>Formation HTML/CSS</vt:lpstr>
      <vt:lpstr>Agenda</vt:lpstr>
      <vt:lpstr>Agenda</vt:lpstr>
      <vt:lpstr>Les fondamentaux de HTML</vt:lpstr>
      <vt:lpstr>HTML et Sémantique</vt:lpstr>
      <vt:lpstr>Les fondamentaux de CSS</vt:lpstr>
      <vt:lpstr>Spécificité des sélecteurs</vt:lpstr>
      <vt:lpstr>Cascade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</dc:title>
  <dc:creator>POLLET VILLARD, SYLVAIN</dc:creator>
  <cp:lastModifiedBy>POLLET VILLARD, SYLVAIN</cp:lastModifiedBy>
  <cp:revision>23</cp:revision>
  <dcterms:created xsi:type="dcterms:W3CDTF">2022-07-11T09:41:08Z</dcterms:created>
  <dcterms:modified xsi:type="dcterms:W3CDTF">2022-07-19T16:11:02Z</dcterms:modified>
</cp:coreProperties>
</file>