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ET VILLARD, SYLVAIN" initials="PVS" lastIdx="1" clrIdx="0">
    <p:extLst>
      <p:ext uri="{19B8F6BF-5375-455C-9EA6-DF929625EA0E}">
        <p15:presenceInfo xmlns:p15="http://schemas.microsoft.com/office/powerpoint/2012/main" userId="S::sylvain.polletvillard@worldline.com::73180ea0-8ac6-4cad-b8e9-906c9e904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5T14:05:51.031" idx="1">
    <p:pos x="6588" y="400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97AD98-B9C0-48D6-BE04-54ABC792AF9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201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Media_Queries/Using_media_quer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ake.syllab.f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iert.com/en/indices/html-elem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Global </a:t>
            </a:r>
            <a:r>
              <a:rPr lang="fr-FR" err="1"/>
              <a:t>Resources</a:t>
            </a:r>
            <a:r>
              <a:rPr lang="fr-FR"/>
              <a:t> &amp; Support - Worldline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de boîte</a:t>
            </a:r>
            <a:endParaRPr lang="en-U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4219987-8D35-44B5-94AF-885DEDDC4AE3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Exercice: Box Model d'un Bento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26B574-725B-4752-8B39-C5ED7EC5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36" y="1800879"/>
            <a:ext cx="5102264" cy="42348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12EA44E-159A-4681-9457-B511E23B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98" y="1952419"/>
            <a:ext cx="507753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F6C8F-FB9D-46F1-B716-BC2C23E5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Unités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7F83B-0E5D-42E4-9E84-47EF96A1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100004" cy="3931920"/>
          </a:xfrm>
        </p:spPr>
        <p:txBody>
          <a:bodyPr/>
          <a:lstStyle/>
          <a:p>
            <a:pPr marL="0" indent="0">
              <a:buNone/>
            </a:pPr>
            <a:r>
              <a:rPr lang="fr-FR" u="sng"/>
              <a:t>Dimensions absolues:</a:t>
            </a:r>
          </a:p>
          <a:p>
            <a:r>
              <a:rPr lang="fr-FR"/>
              <a:t>px</a:t>
            </a:r>
          </a:p>
          <a:p>
            <a:r>
              <a:rPr lang="en-US"/>
              <a:t>cm, mm, in, pc, pt</a:t>
            </a:r>
          </a:p>
          <a:p>
            <a:endParaRPr lang="fr-FR"/>
          </a:p>
          <a:p>
            <a:pPr marL="0" indent="0">
              <a:buNone/>
            </a:pPr>
            <a:r>
              <a:rPr lang="fr-FR" u="sng"/>
              <a:t>Dimensions relatives:</a:t>
            </a:r>
          </a:p>
          <a:p>
            <a:r>
              <a:rPr lang="fr-FR"/>
              <a:t>%</a:t>
            </a:r>
          </a:p>
          <a:p>
            <a:r>
              <a:rPr lang="fr-FR"/>
              <a:t>em, ch</a:t>
            </a:r>
          </a:p>
          <a:p>
            <a:r>
              <a:rPr lang="fr-FR"/>
              <a:t>vh, vw, vmin, vmax</a:t>
            </a:r>
          </a:p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DA718E-0E16-41C0-8716-034869A5D419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55130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u="sng"/>
              <a:t>Quiz: quelle unité choisir pour:</a:t>
            </a:r>
          </a:p>
          <a:p>
            <a:r>
              <a:rPr lang="fr-FR"/>
              <a:t>hauteur d'une image JPEG</a:t>
            </a:r>
          </a:p>
          <a:p>
            <a:r>
              <a:rPr lang="fr-FR"/>
              <a:t>taille de police d'un titre &lt;h1&gt;</a:t>
            </a:r>
          </a:p>
          <a:p>
            <a:r>
              <a:rPr lang="fr-FR"/>
              <a:t>épaisseur de bordure d'un tableau</a:t>
            </a:r>
          </a:p>
          <a:p>
            <a:r>
              <a:rPr lang="fr-FR"/>
              <a:t>largeur d'une image SVG</a:t>
            </a:r>
          </a:p>
          <a:p>
            <a:r>
              <a:rPr lang="fr-FR"/>
              <a:t>padding d'une boîte de texte</a:t>
            </a:r>
          </a:p>
          <a:p>
            <a:r>
              <a:rPr lang="fr-FR"/>
              <a:t>largeur d'une colonne </a:t>
            </a:r>
            <a:br>
              <a:rPr lang="fr-FR"/>
            </a:br>
            <a:r>
              <a:rPr lang="fr-FR"/>
              <a:t>(dans un layout à nombre fixe de colonnes)</a:t>
            </a:r>
          </a:p>
          <a:p>
            <a:r>
              <a:rPr lang="fr-FR"/>
              <a:t>largeur max d'une colonne</a:t>
            </a:r>
            <a:br>
              <a:rPr lang="fr-FR"/>
            </a:br>
            <a:r>
              <a:rPr lang="fr-FR"/>
              <a:t>(dans un layout à nombre variable de colonnes)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13B561-2A9D-4880-B04D-F467C31DB86E}"/>
              </a:ext>
            </a:extLst>
          </p:cNvPr>
          <p:cNvSpPr txBox="1"/>
          <p:nvPr/>
        </p:nvSpPr>
        <p:spPr>
          <a:xfrm>
            <a:off x="9685947" y="2474843"/>
            <a:ext cx="4789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4D9F18-944A-4748-821E-BE57FA4F0615}"/>
              </a:ext>
            </a:extLst>
          </p:cNvPr>
          <p:cNvSpPr txBox="1"/>
          <p:nvPr/>
        </p:nvSpPr>
        <p:spPr>
          <a:xfrm>
            <a:off x="9288441" y="3655150"/>
            <a:ext cx="11250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 ou vw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D303F3-5BCA-47E3-92FA-2363D6EB057F}"/>
              </a:ext>
            </a:extLst>
          </p:cNvPr>
          <p:cNvSpPr txBox="1"/>
          <p:nvPr/>
        </p:nvSpPr>
        <p:spPr>
          <a:xfrm>
            <a:off x="10406415" y="3275162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C06A26-A00F-4D5D-870F-EE9774CC514C}"/>
              </a:ext>
            </a:extLst>
          </p:cNvPr>
          <p:cNvSpPr txBox="1"/>
          <p:nvPr/>
        </p:nvSpPr>
        <p:spPr>
          <a:xfrm>
            <a:off x="9760132" y="2844175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rem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AA29C-1285-4CFC-BB8C-F5062700EDF9}"/>
              </a:ext>
            </a:extLst>
          </p:cNvPr>
          <p:cNvSpPr txBox="1"/>
          <p:nvPr/>
        </p:nvSpPr>
        <p:spPr>
          <a:xfrm>
            <a:off x="9820489" y="4052999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em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9DACB-A801-40DC-9590-2500514A5929}"/>
              </a:ext>
            </a:extLst>
          </p:cNvPr>
          <p:cNvSpPr txBox="1"/>
          <p:nvPr/>
        </p:nvSpPr>
        <p:spPr>
          <a:xfrm>
            <a:off x="11282346" y="4585677"/>
            <a:ext cx="4095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3D7DAA-3657-468D-ACE9-8F09BDC083DA}"/>
              </a:ext>
            </a:extLst>
          </p:cNvPr>
          <p:cNvSpPr txBox="1"/>
          <p:nvPr/>
        </p:nvSpPr>
        <p:spPr>
          <a:xfrm>
            <a:off x="10828412" y="5377269"/>
            <a:ext cx="5438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px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3AB8B-436C-4F43-9255-E2539D34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Media queries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7C4FB-5B2A-4D55-965A-A1C8865F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requêtes media permettent d'appliquer des règles de style seulement sur un certain type d'appareil ou selon ses caractéristiques: la taille d'écran, son orientation, sa résolution, ses capacités en affichage de couleur etc.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Tous ces critères peuvent être combinés avec des opérateurs logiques </a:t>
            </a:r>
            <a:r>
              <a:rPr lang="en-US" b="1">
                <a:latin typeface="Consolas" panose="020B0609020204030204" pitchFamily="49" charset="0"/>
              </a:rPr>
              <a:t>and</a:t>
            </a:r>
            <a:r>
              <a:rPr lang="en-US"/>
              <a:t> et </a:t>
            </a:r>
            <a:r>
              <a:rPr lang="en-US" b="1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210D81-1F97-4FDB-929F-CAD07FB872B9}"/>
              </a:ext>
            </a:extLst>
          </p:cNvPr>
          <p:cNvSpPr txBox="1"/>
          <p:nvPr/>
        </p:nvSpPr>
        <p:spPr>
          <a:xfrm>
            <a:off x="1066800" y="3145750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print {</a:t>
            </a:r>
          </a:p>
          <a:p>
            <a:r>
              <a:rPr lang="en-US"/>
              <a:t>   img { display: none; } /* retire les images des impressions papier de la page web */</a:t>
            </a:r>
          </a:p>
          <a:p>
            <a:r>
              <a:rPr lang="en-US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29D507-924A-41AD-946F-B85B2F035EC5}"/>
              </a:ext>
            </a:extLst>
          </p:cNvPr>
          <p:cNvSpPr txBox="1"/>
          <p:nvPr/>
        </p:nvSpPr>
        <p:spPr>
          <a:xfrm>
            <a:off x="1066800" y="4650045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screen and (min-width: 30em) and (orientation: landscape) { ... }</a:t>
            </a:r>
          </a:p>
          <a:p>
            <a:r>
              <a:rPr lang="en-US"/>
              <a:t>@media (not(hover)) { ... }</a:t>
            </a:r>
          </a:p>
          <a:p>
            <a:r>
              <a:rPr lang="en-US"/>
              <a:t>@media (480px &lt;= width &lt;= 960px) { ... }</a:t>
            </a:r>
          </a:p>
        </p:txBody>
      </p:sp>
      <p:sp>
        <p:nvSpPr>
          <p:cNvPr id="9" name="Flèche : droite 8">
            <a:hlinkClick r:id="rId2"/>
            <a:extLst>
              <a:ext uri="{FF2B5EF4-FFF2-40B4-BE49-F238E27FC236}">
                <a16:creationId xmlns:a16="http://schemas.microsoft.com/office/drawing/2014/main" id="{A2DF74DA-286F-49BC-A704-DFC2C3B1A83D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Plus d'informations: MDN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Responsive Web Design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RWD, c'est l'approche de conception des sites web désormais incontournable en 2022 qui consiste à faire des sites avec une expérience optimale peu importe la gamme d'appareil de l'utilisateur (smartphones, tablettes, laptop, desktop...)</a:t>
            </a:r>
          </a:p>
          <a:p>
            <a:r>
              <a:rPr lang="fr-FR"/>
              <a:t>Un site dit "</a:t>
            </a:r>
            <a:r>
              <a:rPr lang="fr-FR" i="1"/>
              <a:t>responsive</a:t>
            </a:r>
            <a:r>
              <a:rPr lang="fr-FR"/>
              <a:t>" va avoir une mise en page flexible, en privilégiant des </a:t>
            </a:r>
            <a:r>
              <a:rPr lang="fr-FR" b="1"/>
              <a:t>dimensions relatives</a:t>
            </a:r>
            <a:r>
              <a:rPr lang="fr-FR"/>
              <a:t> et en utilisant des </a:t>
            </a:r>
            <a:r>
              <a:rPr lang="fr-FR" b="1"/>
              <a:t>media queries</a:t>
            </a:r>
            <a:r>
              <a:rPr lang="fr-FR"/>
              <a:t> pour adapter l'interface à toutes les résolutions et moyens d'interactions (souris, tactile...)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C01A83-109E-4953-AD54-4269D6ED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99" y="3910679"/>
            <a:ext cx="3224401" cy="2363491"/>
          </a:xfrm>
          <a:prstGeom prst="rect">
            <a:avLst/>
          </a:prstGeom>
        </p:spPr>
      </p:pic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Démo: OneCake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B481-9055-4609-93AD-826112E6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fr-FR"/>
              <a:t>Agenda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9C35D-FF77-4FBA-95C8-A5E118D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501"/>
            <a:ext cx="10021888" cy="4603968"/>
          </a:xfrm>
        </p:spPr>
        <p:txBody>
          <a:bodyPr numCol="3">
            <a:normAutofit/>
          </a:bodyPr>
          <a:lstStyle/>
          <a:p>
            <a:r>
              <a:rPr lang="fr-FR"/>
              <a:t>HTML</a:t>
            </a:r>
          </a:p>
          <a:p>
            <a:pPr lvl="1"/>
            <a:r>
              <a:rPr lang="fr-FR"/>
              <a:t>Fondamentaux</a:t>
            </a:r>
          </a:p>
          <a:p>
            <a:pPr lvl="1"/>
            <a:r>
              <a:rPr lang="fr-FR"/>
              <a:t>Sémantique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CSS</a:t>
            </a:r>
          </a:p>
          <a:p>
            <a:pPr lvl="1"/>
            <a:r>
              <a:rPr lang="fr-FR"/>
              <a:t>Sélecteurs</a:t>
            </a:r>
          </a:p>
          <a:p>
            <a:pPr lvl="1"/>
            <a:r>
              <a:rPr lang="fr-FR"/>
              <a:t>Spécificité</a:t>
            </a:r>
          </a:p>
          <a:p>
            <a:pPr lvl="1"/>
            <a:r>
              <a:rPr lang="fr-FR"/>
              <a:t>Héritage</a:t>
            </a:r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Layout</a:t>
            </a:r>
          </a:p>
          <a:p>
            <a:pPr lvl="1"/>
            <a:r>
              <a:rPr lang="fr-FR"/>
              <a:t>Flux de contenu</a:t>
            </a:r>
          </a:p>
          <a:p>
            <a:pPr lvl="1"/>
            <a:r>
              <a:rPr lang="fr-FR"/>
              <a:t>Modèle de boîte</a:t>
            </a:r>
          </a:p>
          <a:p>
            <a:pPr lvl="1"/>
            <a:r>
              <a:rPr lang="fr-FR"/>
              <a:t>Inline &amp; Block</a:t>
            </a:r>
          </a:p>
          <a:p>
            <a:pPr lvl="1"/>
            <a:r>
              <a:rPr lang="fr-FR"/>
              <a:t>Flex</a:t>
            </a:r>
          </a:p>
          <a:p>
            <a:pPr lvl="1"/>
            <a:r>
              <a:rPr lang="fr-FR"/>
              <a:t>Grid</a:t>
            </a:r>
          </a:p>
          <a:p>
            <a:pPr lvl="1"/>
            <a:r>
              <a:rPr lang="fr-FR"/>
              <a:t>Dimensions et Unités</a:t>
            </a:r>
          </a:p>
          <a:p>
            <a:pPr lvl="1"/>
            <a:r>
              <a:rPr lang="fr-FR"/>
              <a:t>Media queries</a:t>
            </a:r>
          </a:p>
          <a:p>
            <a:pPr lvl="1"/>
            <a:r>
              <a:rPr lang="fr-FR"/>
              <a:t>Responsive Web Design</a:t>
            </a:r>
          </a:p>
          <a:p>
            <a:pPr marL="0" indent="0">
              <a:buNone/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Fonctionnalités</a:t>
            </a:r>
          </a:p>
          <a:p>
            <a:pPr lvl="1"/>
            <a:r>
              <a:rPr lang="fr-FR"/>
              <a:t>Typographie</a:t>
            </a:r>
          </a:p>
          <a:p>
            <a:pPr lvl="1"/>
            <a:r>
              <a:rPr lang="fr-FR"/>
              <a:t>Backgrounds &amp; Images</a:t>
            </a:r>
          </a:p>
          <a:p>
            <a:pPr lvl="1"/>
            <a:r>
              <a:rPr lang="fr-FR"/>
              <a:t>Formes &amp; Graphisme</a:t>
            </a:r>
          </a:p>
          <a:p>
            <a:pPr lvl="1"/>
            <a:r>
              <a:rPr lang="fr-FR"/>
              <a:t>Animations &amp; </a:t>
            </a:r>
            <a:r>
              <a:rPr lang="fr-FR" err="1"/>
              <a:t>Transforms</a:t>
            </a:r>
            <a:endParaRPr lang="fr-FR"/>
          </a:p>
          <a:p>
            <a:pPr lvl="1"/>
            <a:r>
              <a:rPr lang="fr-FR"/>
              <a:t>Interactions</a:t>
            </a:r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Outillage</a:t>
            </a:r>
          </a:p>
          <a:p>
            <a:pPr lvl="1"/>
            <a:r>
              <a:rPr lang="fr-FR"/>
              <a:t>Utilitaires</a:t>
            </a:r>
          </a:p>
          <a:p>
            <a:pPr lvl="1"/>
            <a:r>
              <a:rPr lang="fr-FR"/>
              <a:t>Processeurs</a:t>
            </a:r>
          </a:p>
          <a:p>
            <a:pPr lvl="1"/>
            <a:r>
              <a:rPr lang="fr-FR"/>
              <a:t>Modules CSS</a:t>
            </a:r>
          </a:p>
          <a:p>
            <a:pPr lvl="1"/>
            <a:r>
              <a:rPr lang="fr-FR"/>
              <a:t>CSS in JS</a:t>
            </a:r>
          </a:p>
          <a:p>
            <a:pPr lvl="1"/>
            <a:r>
              <a:rPr lang="fr-FR"/>
              <a:t>Devtools</a:t>
            </a:r>
          </a:p>
        </p:txBody>
      </p:sp>
    </p:spTree>
    <p:extLst>
      <p:ext uri="{BB962C8B-B14F-4D97-AF65-F5344CB8AC3E}">
        <p14:creationId xmlns:p14="http://schemas.microsoft.com/office/powerpoint/2010/main" val="81754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DC54-92C3-4DF5-972E-693B49DD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06" y="761999"/>
            <a:ext cx="11267557" cy="970450"/>
          </a:xfrm>
        </p:spPr>
        <p:txBody>
          <a:bodyPr/>
          <a:lstStyle/>
          <a:p>
            <a:r>
              <a:rPr lang="fr-FR"/>
              <a:t>Les fondamentaux de HTML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E90-F091-4FAD-B0C9-ED4C14C0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6477"/>
          </a:xfrm>
        </p:spPr>
        <p:txBody>
          <a:bodyPr>
            <a:normAutofit/>
          </a:bodyPr>
          <a:lstStyle/>
          <a:p>
            <a:r>
              <a:rPr lang="fr-FR" sz="2800"/>
              <a:t>HTML (HyperText Markup </a:t>
            </a:r>
            <a:r>
              <a:rPr lang="fr-FR" sz="2800" err="1"/>
              <a:t>Language</a:t>
            </a:r>
            <a:r>
              <a:rPr lang="fr-FR" sz="2800"/>
              <a:t>) décrit le contenu de pages web sous forme de </a:t>
            </a:r>
            <a:r>
              <a:rPr lang="fr-FR" sz="2800" b="1"/>
              <a:t>balises</a:t>
            </a:r>
            <a:r>
              <a:rPr lang="fr-FR" sz="2800"/>
              <a:t> imbriquées dans une </a:t>
            </a:r>
            <a:r>
              <a:rPr lang="fr-FR" sz="2800" b="1"/>
              <a:t>structure d’arbre</a:t>
            </a:r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r>
              <a:rPr lang="fr-FR" sz="2400"/>
              <a:t>Il existe un ensemble de balises standardisées avec chacun leur cas d’utilisation (</a:t>
            </a:r>
            <a:r>
              <a:rPr lang="fr-FR" sz="2400">
                <a:hlinkClick r:id="rId2"/>
              </a:rPr>
              <a:t>autour de 130 tags différents selon la spécification</a:t>
            </a:r>
            <a:r>
              <a:rPr lang="fr-FR" sz="2400"/>
              <a:t>)</a:t>
            </a:r>
          </a:p>
          <a:p>
            <a:endParaRPr lang="fr-FR" sz="2800"/>
          </a:p>
        </p:txBody>
      </p:sp>
      <p:pic>
        <p:nvPicPr>
          <p:cNvPr id="1026" name="Picture 2" descr="Élément - Glossaire MDN : définitions des termes du Web | MDN">
            <a:extLst>
              <a:ext uri="{FF2B5EF4-FFF2-40B4-BE49-F238E27FC236}">
                <a16:creationId xmlns:a16="http://schemas.microsoft.com/office/drawing/2014/main" id="{2F0CDF07-AFE3-4C29-B511-B0BCD215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34" y="3315797"/>
            <a:ext cx="580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8572F4E-A874-4701-B006-C4E5BE1F7931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Combien de tags connaissez-vous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9DE68-9CA6-4EAB-B58C-88FFE72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HTML et Sémantique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AA89A-A035-4FF8-A556-F251364E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28150"/>
          </a:xfrm>
        </p:spPr>
        <p:txBody>
          <a:bodyPr/>
          <a:lstStyle/>
          <a:p>
            <a:r>
              <a:rPr lang="fr-FR"/>
              <a:t>Choisir les bons tags HTML pour décrire votre contenu est important pour:</a:t>
            </a:r>
          </a:p>
          <a:p>
            <a:pPr marL="450000" lvl="1" indent="0">
              <a:buNone/>
            </a:pPr>
            <a:endParaRPr lang="fr-FR"/>
          </a:p>
        </p:txBody>
      </p:sp>
      <p:pic>
        <p:nvPicPr>
          <p:cNvPr id="2050" name="Picture 2" descr="6 input form types that will make your mobile visitors ❤️ you!">
            <a:extLst>
              <a:ext uri="{FF2B5EF4-FFF2-40B4-BE49-F238E27FC236}">
                <a16:creationId xmlns:a16="http://schemas.microsoft.com/office/drawing/2014/main" id="{E2F4112A-178B-4B3E-BAED-E0B8B4A6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9" y="2915652"/>
            <a:ext cx="2439403" cy="24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5AE330-4E7A-4BAC-8C17-61BFE5078AB2}"/>
              </a:ext>
            </a:extLst>
          </p:cNvPr>
          <p:cNvSpPr txBox="1">
            <a:spLocks/>
          </p:cNvSpPr>
          <p:nvPr/>
        </p:nvSpPr>
        <p:spPr>
          <a:xfrm>
            <a:off x="1002027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L’expérience utilisateur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D394A47-7495-4EC4-9693-E5684BF52F61}"/>
              </a:ext>
            </a:extLst>
          </p:cNvPr>
          <p:cNvSpPr txBox="1">
            <a:spLocks/>
          </p:cNvSpPr>
          <p:nvPr/>
        </p:nvSpPr>
        <p:spPr>
          <a:xfrm>
            <a:off x="4415589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fr-FR" b="1"/>
              <a:t>L’accessibilité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71834B-B21D-46E1-B57A-FB29056CBB63}"/>
              </a:ext>
            </a:extLst>
          </p:cNvPr>
          <p:cNvSpPr txBox="1">
            <a:spLocks/>
          </p:cNvSpPr>
          <p:nvPr/>
        </p:nvSpPr>
        <p:spPr>
          <a:xfrm>
            <a:off x="7740920" y="2306002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</a:t>
            </a:r>
            <a:r>
              <a:rPr lang="fr-FR" b="1" err="1"/>
              <a:t>indexabilité</a:t>
            </a:r>
            <a:endParaRPr lang="fr-FR" b="1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A28330-66A4-48BD-B570-F1E5ACCAE11B}"/>
              </a:ext>
            </a:extLst>
          </p:cNvPr>
          <p:cNvGrpSpPr/>
          <p:nvPr/>
        </p:nvGrpSpPr>
        <p:grpSpPr>
          <a:xfrm>
            <a:off x="4327358" y="2915652"/>
            <a:ext cx="3737264" cy="2497251"/>
            <a:chOff x="4327358" y="2915652"/>
            <a:chExt cx="3737264" cy="2497251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AF867DC-D5E9-4E5E-9001-64F22C727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358" y="2915652"/>
              <a:ext cx="3737264" cy="24972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9372671-73C5-4B33-8C08-B9EE0AC0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119" y="4769700"/>
              <a:ext cx="2360874" cy="643203"/>
            </a:xfrm>
            <a:prstGeom prst="rect">
              <a:avLst/>
            </a:prstGeom>
          </p:spPr>
        </p:pic>
      </p:grp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4FE0020-8979-4337-B571-5451379B3880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Chapitrer 1 – HTML </a:t>
            </a:r>
            <a:r>
              <a:rPr lang="fr-FR" err="1"/>
              <a:t>Semantics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05A2D8-B778-4BAD-8D0A-BCA037B99C84}"/>
              </a:ext>
            </a:extLst>
          </p:cNvPr>
          <p:cNvGrpSpPr/>
          <p:nvPr/>
        </p:nvGrpSpPr>
        <p:grpSpPr>
          <a:xfrm>
            <a:off x="8298237" y="2699752"/>
            <a:ext cx="3562848" cy="2989239"/>
            <a:chOff x="8298237" y="2699752"/>
            <a:chExt cx="3562848" cy="298923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6CDB2-EBA4-4B84-AF72-0D0FBA641CF3}"/>
                </a:ext>
              </a:extLst>
            </p:cNvPr>
            <p:cNvSpPr txBox="1"/>
            <p:nvPr/>
          </p:nvSpPr>
          <p:spPr>
            <a:xfrm>
              <a:off x="8298237" y="2699752"/>
              <a:ext cx="3562847" cy="11079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&lt;p&gt;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We are open from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09:00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9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a.m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 to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17:30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5:30 p.m.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&lt;/time&gt;&lt;/p&gt;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&lt;address&gt;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24 Gloucester Red, South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Kensighton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, London SW7 4RB, United Kingdom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&lt;/address&gt;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290FB4-4F76-4A86-94B6-2A90B24D8F1D}"/>
                </a:ext>
              </a:extLst>
            </p:cNvPr>
            <p:cNvGrpSpPr/>
            <p:nvPr/>
          </p:nvGrpSpPr>
          <p:grpSpPr>
            <a:xfrm>
              <a:off x="8298238" y="3722052"/>
              <a:ext cx="3562847" cy="1966939"/>
              <a:chOff x="8298238" y="3722052"/>
              <a:chExt cx="3562847" cy="196693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E294F092-80F6-4FF5-8096-602BF546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238" y="3850409"/>
                <a:ext cx="3562847" cy="1838582"/>
              </a:xfrm>
              <a:prstGeom prst="rect">
                <a:avLst/>
              </a:prstGeom>
            </p:spPr>
          </p:pic>
          <p:sp>
            <p:nvSpPr>
              <p:cNvPr id="14" name="Flèche : bas 13">
                <a:extLst>
                  <a:ext uri="{FF2B5EF4-FFF2-40B4-BE49-F238E27FC236}">
                    <a16:creationId xmlns:a16="http://schemas.microsoft.com/office/drawing/2014/main" id="{3F7D989B-DB1E-4311-B420-A4214C837775}"/>
                  </a:ext>
                </a:extLst>
              </p:cNvPr>
              <p:cNvSpPr/>
              <p:nvPr/>
            </p:nvSpPr>
            <p:spPr>
              <a:xfrm>
                <a:off x="9927260" y="3722052"/>
                <a:ext cx="347040" cy="12053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9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fondamentaux de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CSS (</a:t>
            </a:r>
            <a:r>
              <a:rPr lang="fr-FR" b="1" err="1"/>
              <a:t>Cascading</a:t>
            </a:r>
            <a:r>
              <a:rPr lang="fr-FR" b="1"/>
              <a:t> </a:t>
            </a:r>
            <a:r>
              <a:rPr lang="fr-FR" b="1" err="1"/>
              <a:t>StyleSheets</a:t>
            </a:r>
            <a:r>
              <a:rPr lang="fr-FR"/>
              <a:t>) décrit les propriétés de style à associer aux éléments d’un document HTML</a:t>
            </a:r>
          </a:p>
          <a:p>
            <a:r>
              <a:rPr lang="fr-FR"/>
              <a:t>Ces associations sont faites par le biais de </a:t>
            </a:r>
            <a:r>
              <a:rPr lang="fr-FR" b="1"/>
              <a:t>sélecteurs</a:t>
            </a:r>
            <a:r>
              <a:rPr lang="fr-FR"/>
              <a:t>. A chaque sélecteur est associé une série de </a:t>
            </a:r>
            <a:r>
              <a:rPr lang="fr-FR" b="1"/>
              <a:t>propriétés</a:t>
            </a:r>
            <a:r>
              <a:rPr lang="fr-FR"/>
              <a:t> et de </a:t>
            </a:r>
            <a:r>
              <a:rPr lang="fr-FR" b="1"/>
              <a:t>valeurs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4844716" y="38415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>
                <a:highlight>
                  <a:srgbClr val="800080"/>
                </a:highlight>
              </a:rPr>
              <a:t>font-size:</a:t>
            </a:r>
            <a:r>
              <a:rPr lang="fr-FR"/>
              <a:t> </a:t>
            </a:r>
            <a:r>
              <a:rPr lang="fr-FR">
                <a:highlight>
                  <a:srgbClr val="800000"/>
                </a:highlight>
              </a:rPr>
              <a:t>12px;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B14B0-311F-43C9-9D40-F6FD5220C709}"/>
              </a:ext>
            </a:extLst>
          </p:cNvPr>
          <p:cNvSpPr txBox="1"/>
          <p:nvPr/>
        </p:nvSpPr>
        <p:spPr>
          <a:xfrm>
            <a:off x="2267343" y="5103646"/>
            <a:ext cx="12137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80"/>
                </a:highlight>
              </a:rPr>
              <a:t>propriété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6E8E82-F88A-41BC-8F13-296AB101DCD8}"/>
              </a:ext>
            </a:extLst>
          </p:cNvPr>
          <p:cNvSpPr txBox="1"/>
          <p:nvPr/>
        </p:nvSpPr>
        <p:spPr>
          <a:xfrm>
            <a:off x="2284801" y="3972516"/>
            <a:ext cx="12105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sélecteur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8F12AA-613D-4284-9347-61E72186EC79}"/>
              </a:ext>
            </a:extLst>
          </p:cNvPr>
          <p:cNvSpPr txBox="1"/>
          <p:nvPr/>
        </p:nvSpPr>
        <p:spPr>
          <a:xfrm>
            <a:off x="8710863" y="4554032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00"/>
                </a:highlight>
              </a:rPr>
              <a:t>valeur</a:t>
            </a:r>
            <a:endParaRPr lang="en-US">
              <a:highlight>
                <a:srgbClr val="800000"/>
              </a:highlight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A7E6599-7FBD-429D-98C7-75BB154378A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95389" y="4018547"/>
            <a:ext cx="1443574" cy="13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E633E36-CAF7-4D47-AC1C-271BAB41F52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95389" y="4157182"/>
            <a:ext cx="1443574" cy="94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7A1120D-6C61-4A61-BB45-3EE98BD5070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858000" y="4341848"/>
            <a:ext cx="1852863" cy="3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AEE77C-E879-441F-AD3B-881920F2A4DA}"/>
              </a:ext>
            </a:extLst>
          </p:cNvPr>
          <p:cNvCxnSpPr>
            <a:stCxn id="7" idx="1"/>
          </p:cNvCxnSpPr>
          <p:nvPr/>
        </p:nvCxnSpPr>
        <p:spPr>
          <a:xfrm flipH="1">
            <a:off x="6310563" y="4738698"/>
            <a:ext cx="2400300" cy="63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88ECF2C-6567-412C-B944-E11B71E9850C}"/>
              </a:ext>
            </a:extLst>
          </p:cNvPr>
          <p:cNvCxnSpPr>
            <a:stCxn id="5" idx="3"/>
          </p:cNvCxnSpPr>
          <p:nvPr/>
        </p:nvCxnSpPr>
        <p:spPr>
          <a:xfrm flipV="1">
            <a:off x="3481137" y="4283242"/>
            <a:ext cx="1758616" cy="10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3F8CAD-F3D1-4B25-A516-06B529A83B90}"/>
              </a:ext>
            </a:extLst>
          </p:cNvPr>
          <p:cNvCxnSpPr>
            <a:stCxn id="5" idx="3"/>
          </p:cNvCxnSpPr>
          <p:nvPr/>
        </p:nvCxnSpPr>
        <p:spPr>
          <a:xfrm>
            <a:off x="3481137" y="5288312"/>
            <a:ext cx="1758616" cy="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2 – CSS </a:t>
            </a:r>
            <a:r>
              <a:rPr lang="fr-FR" err="1"/>
              <a:t>Selectors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Spécificité des sélecteurs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Quand plusieurs sélecteurs associent des valeurs différentes d'une même propriété à un même élément, il faut déterminer quelle valeur choisir, autrement dit quel sélecteur a la priorité sur les autres.</a:t>
            </a:r>
          </a:p>
          <a:p>
            <a:r>
              <a:rPr lang="fr-FR"/>
              <a:t>Pour ce faire, on calcule le niveau de spécificité de chaque sélecteur. Plus il est spécifique, plus les valeurs associées seront prioritaires.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1682707" y="38066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 err="1">
                <a:highlight>
                  <a:srgbClr val="800080"/>
                </a:highlight>
              </a:rPr>
              <a:t>color</a:t>
            </a:r>
            <a:r>
              <a:rPr lang="fr-FR">
                <a:highlight>
                  <a:srgbClr val="800080"/>
                </a:highlight>
              </a:rPr>
              <a:t>:</a:t>
            </a:r>
            <a:r>
              <a:rPr lang="fr-FR"/>
              <a:t> </a:t>
            </a:r>
            <a:r>
              <a:rPr lang="fr-FR" err="1">
                <a:highlight>
                  <a:srgbClr val="800000"/>
                </a:highlight>
              </a:rPr>
              <a:t>blue</a:t>
            </a:r>
            <a:r>
              <a:rPr lang="fr-FR">
                <a:highlight>
                  <a:srgbClr val="800000"/>
                </a:highlight>
              </a:rPr>
              <a:t>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3 – </a:t>
            </a:r>
            <a:r>
              <a:rPr lang="fr-FR" err="1"/>
              <a:t>Specificity</a:t>
            </a:r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576B7E-4148-4D66-99D5-84060687031D}"/>
              </a:ext>
            </a:extLst>
          </p:cNvPr>
          <p:cNvSpPr txBox="1"/>
          <p:nvPr/>
        </p:nvSpPr>
        <p:spPr>
          <a:xfrm>
            <a:off x="5363084" y="4252194"/>
            <a:ext cx="264364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&lt;p class="important"&gt;</a:t>
            </a:r>
          </a:p>
          <a:p>
            <a:r>
              <a:rPr lang="fr-FR"/>
              <a:t>Bleu ou rouge ?</a:t>
            </a:r>
          </a:p>
          <a:p>
            <a:r>
              <a:rPr lang="fr-FR"/>
              <a:t>&lt;/p&gt;</a:t>
            </a:r>
            <a:endParaRPr lang="en-US"/>
          </a:p>
        </p:txBody>
      </p:sp>
      <p:pic>
        <p:nvPicPr>
          <p:cNvPr id="11" name="Graphique 10" descr="Point d’interrogation">
            <a:extLst>
              <a:ext uri="{FF2B5EF4-FFF2-40B4-BE49-F238E27FC236}">
                <a16:creationId xmlns:a16="http://schemas.microsoft.com/office/drawing/2014/main" id="{8B73DB13-4A63-40A8-8BB5-D586CD798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675" y="4252194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C14A83-98A0-440E-816F-C9693497FC24}"/>
              </a:ext>
            </a:extLst>
          </p:cNvPr>
          <p:cNvSpPr txBox="1"/>
          <p:nvPr/>
        </p:nvSpPr>
        <p:spPr>
          <a:xfrm>
            <a:off x="5985711" y="5514787"/>
            <a:ext cx="55946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Choisir la bonne spécificité d'un sélecteur, c'est éviter de devoir en décrire trois autres</a:t>
            </a:r>
          </a:p>
        </p:txBody>
      </p:sp>
    </p:spTree>
    <p:extLst>
      <p:ext uri="{BB962C8B-B14F-4D97-AF65-F5344CB8AC3E}">
        <p14:creationId xmlns:p14="http://schemas.microsoft.com/office/powerpoint/2010/main" val="20210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/>
              <a:t>Cascade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31811C-41EF-40F3-AF5E-02A196A1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95272"/>
            <a:ext cx="5312766" cy="223136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295272"/>
            <a:ext cx="4957554" cy="3496120"/>
          </a:xfrm>
        </p:spPr>
        <p:txBody>
          <a:bodyPr>
            <a:normAutofit/>
          </a:bodyPr>
          <a:lstStyle/>
          <a:p>
            <a:r>
              <a:rPr lang="fr-FR"/>
              <a:t>Au-delà des sélecteurs, il existe un second niveau de spécificité qui lui dépend de </a:t>
            </a:r>
            <a:r>
              <a:rPr lang="fr-FR" b="1"/>
              <a:t>l'origine</a:t>
            </a:r>
            <a:r>
              <a:rPr lang="fr-FR"/>
              <a:t> de la feuille de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d'appliquer</a:t>
            </a:r>
            <a:r>
              <a:rPr lang="en-US"/>
              <a:t> des </a:t>
            </a:r>
            <a:r>
              <a:rPr lang="en-US" err="1"/>
              <a:t>règles</a:t>
            </a:r>
            <a:r>
              <a:rPr lang="en-US"/>
              <a:t> de style </a:t>
            </a:r>
            <a:r>
              <a:rPr lang="en-US" err="1"/>
              <a:t>spécifiques</a:t>
            </a:r>
            <a:r>
              <a:rPr lang="en-US"/>
              <a:t> à </a:t>
            </a:r>
            <a:r>
              <a:rPr lang="en-US" err="1"/>
              <a:t>certains</a:t>
            </a:r>
            <a:r>
              <a:rPr lang="en-US"/>
              <a:t> </a:t>
            </a:r>
            <a:r>
              <a:rPr lang="en-US" err="1"/>
              <a:t>appareils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contextes</a:t>
            </a:r>
            <a:r>
              <a:rPr lang="en-US"/>
              <a:t> (mobile, impression papier…): ce sont les </a:t>
            </a:r>
            <a:r>
              <a:rPr lang="en-US" b="1"/>
              <a:t>User Agent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aussi</a:t>
            </a:r>
            <a:r>
              <a:rPr lang="en-US"/>
              <a:t> aux </a:t>
            </a:r>
            <a:r>
              <a:rPr lang="en-US" err="1"/>
              <a:t>utilisateurs</a:t>
            </a:r>
            <a:r>
              <a:rPr lang="en-US"/>
              <a:t> de surcharger les styles des sites Web </a:t>
            </a:r>
            <a:r>
              <a:rPr lang="en-US" err="1"/>
              <a:t>qu'ils</a:t>
            </a:r>
            <a:r>
              <a:rPr lang="en-US"/>
              <a:t> visitent, ce qui est crucial pour l'accessibilité: ce sont les</a:t>
            </a:r>
            <a:r>
              <a:rPr lang="en-US" b="1"/>
              <a:t> User styles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A05C3D-7365-49C4-B2A6-EC1149D2FF94}"/>
              </a:ext>
            </a:extLst>
          </p:cNvPr>
          <p:cNvSpPr txBox="1"/>
          <p:nvPr/>
        </p:nvSpPr>
        <p:spPr>
          <a:xfrm>
            <a:off x="782053" y="4868062"/>
            <a:ext cx="5594684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La cascade est ce qui a permis historiquement aux sites Web de s'adapter à autant de supports et d'utilisateurs différents</a:t>
            </a:r>
          </a:p>
        </p:txBody>
      </p:sp>
    </p:spTree>
    <p:extLst>
      <p:ext uri="{BB962C8B-B14F-4D97-AF65-F5344CB8AC3E}">
        <p14:creationId xmlns:p14="http://schemas.microsoft.com/office/powerpoint/2010/main" val="39199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6DA41-B2A9-4194-A986-7E686938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Héritage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5853-743C-45AA-B385-8A23489B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/>
          <a:lstStyle/>
          <a:p>
            <a:r>
              <a:rPr lang="fr-FR"/>
              <a:t>Certaines propriétés CSS sont héritées, c'est-à-dire qu'elles sont transmises aux éléments enfants:</a:t>
            </a:r>
            <a:r>
              <a:rPr lang="en-US"/>
              <a:t> la couleur et la police et taille du texte par exemple</a:t>
            </a:r>
          </a:p>
          <a:p>
            <a:r>
              <a:rPr lang="en-US"/>
              <a:t>L'heritage peut être contrôlé manuellement pour une propriété en lui mettant comme valeur: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inherit</a:t>
            </a:r>
            <a:r>
              <a:rPr lang="en-US"/>
              <a:t> : prend la valeur définie dans l'élément parent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initial</a:t>
            </a:r>
            <a:r>
              <a:rPr lang="en-US"/>
              <a:t>: prend la valeur initiale définie par défaut dans la specification CSS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revert</a:t>
            </a:r>
            <a:r>
              <a:rPr lang="en-US"/>
              <a:t>: prend la valeur définie par défaut par le navigateur et les User Stylesheets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unset</a:t>
            </a:r>
            <a:r>
              <a:rPr lang="en-US"/>
              <a:t>: revient au comportement par défaut, hérité ou pas selon la propriété</a:t>
            </a:r>
          </a:p>
          <a:p>
            <a:pPr marL="274320" lvl="1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F1272F-0E06-44A2-A6FB-25CCAD9D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348" y="4972429"/>
            <a:ext cx="3231117" cy="15119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FE9227-9BDE-4B5E-B005-5D9B3843ADF2}"/>
              </a:ext>
            </a:extLst>
          </p:cNvPr>
          <p:cNvSpPr txBox="1"/>
          <p:nvPr/>
        </p:nvSpPr>
        <p:spPr>
          <a:xfrm>
            <a:off x="1191127" y="5266738"/>
            <a:ext cx="6677526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Les styles des User agent et des utilisateurs sont utiles !</a:t>
            </a:r>
          </a:p>
          <a:p>
            <a:pPr marL="274320" lvl="1" indent="0">
              <a:buNone/>
            </a:pPr>
            <a:r>
              <a:rPr lang="en-US" b="1"/>
              <a:t>Ne cherchez pas à tout surcharger pour tout controler </a:t>
            </a:r>
            <a:br>
              <a:rPr lang="en-US" b="1"/>
            </a:br>
            <a:r>
              <a:rPr lang="en-US" b="1"/>
              <a:t>et avoir un résultat uniforme partout.</a:t>
            </a:r>
          </a:p>
        </p:txBody>
      </p:sp>
    </p:spTree>
    <p:extLst>
      <p:ext uri="{BB962C8B-B14F-4D97-AF65-F5344CB8AC3E}">
        <p14:creationId xmlns:p14="http://schemas.microsoft.com/office/powerpoint/2010/main" val="39669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D487C0-5910-4D77-AAC5-38583C39A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0" y="642594"/>
            <a:ext cx="4323403" cy="1371600"/>
          </a:xfrm>
        </p:spPr>
        <p:txBody>
          <a:bodyPr>
            <a:normAutofit/>
          </a:bodyPr>
          <a:lstStyle/>
          <a:p>
            <a:r>
              <a:rPr lang="fr-FR" sz="3700"/>
              <a:t>"Flow"</a:t>
            </a:r>
            <a:br>
              <a:rPr lang="fr-FR" sz="3700"/>
            </a:br>
            <a:r>
              <a:rPr lang="fr-FR" sz="3700"/>
              <a:t>le flux de contenu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AAB63-B4E2-446F-A7F3-0E3A1FCA5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6A56FE-945B-4E36-BE81-FB26A837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247919"/>
            <a:ext cx="5367165" cy="237496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0" y="2103120"/>
            <a:ext cx="4323404" cy="3931920"/>
          </a:xfrm>
        </p:spPr>
        <p:txBody>
          <a:bodyPr>
            <a:normAutofit/>
          </a:bodyPr>
          <a:lstStyle/>
          <a:p>
            <a:r>
              <a:rPr lang="fr-FR"/>
              <a:t>Les sites Web sont historiquement calqués sur le modèle du document papier, d'où le nom "page Web"</a:t>
            </a:r>
          </a:p>
          <a:p>
            <a:r>
              <a:rPr lang="fr-FR"/>
              <a:t>La disposition du contenu par défaut en CSS suit les même règles que l'imprimerie classique: des éléments </a:t>
            </a:r>
            <a:r>
              <a:rPr lang="fr-FR" b="1"/>
              <a:t>inline </a:t>
            </a:r>
            <a:r>
              <a:rPr lang="fr-FR"/>
              <a:t>et des éléments de</a:t>
            </a:r>
            <a:r>
              <a:rPr lang="fr-FR" b="1"/>
              <a:t> blocs</a:t>
            </a:r>
          </a:p>
          <a:p>
            <a:r>
              <a:rPr lang="fr-FR"/>
              <a:t>Le contenu inline et block occupe toute la largeur disponible, puis s'étend dans le sens de la hauteur</a:t>
            </a:r>
          </a:p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EACF9-5825-43E0-B0F8-797C142C2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7457" y="374904"/>
            <a:ext cx="489268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C7D715F-9A2B-408E-ACF5-2AF6FFD314C2}"/>
              </a:ext>
            </a:extLst>
          </p:cNvPr>
          <p:cNvSpPr/>
          <p:nvPr/>
        </p:nvSpPr>
        <p:spPr>
          <a:xfrm>
            <a:off x="727654" y="2580774"/>
            <a:ext cx="5318214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EB240A5-5720-4947-973F-017A0CE7040D}"/>
              </a:ext>
            </a:extLst>
          </p:cNvPr>
          <p:cNvSpPr/>
          <p:nvPr/>
        </p:nvSpPr>
        <p:spPr>
          <a:xfrm>
            <a:off x="729660" y="2679030"/>
            <a:ext cx="4233366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F99A11-23F0-42B5-9E30-72876BB61E1A}"/>
              </a:ext>
            </a:extLst>
          </p:cNvPr>
          <p:cNvSpPr txBox="1"/>
          <p:nvPr/>
        </p:nvSpPr>
        <p:spPr>
          <a:xfrm>
            <a:off x="4963026" y="2679030"/>
            <a:ext cx="7920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FDD03-3E76-4F41-8F91-35D58428963D}"/>
              </a:ext>
            </a:extLst>
          </p:cNvPr>
          <p:cNvSpPr/>
          <p:nvPr/>
        </p:nvSpPr>
        <p:spPr>
          <a:xfrm>
            <a:off x="727654" y="2191350"/>
            <a:ext cx="5318214" cy="28952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B02F1-A7D9-40C4-82AF-C1786FC055C3}"/>
              </a:ext>
            </a:extLst>
          </p:cNvPr>
          <p:cNvSpPr/>
          <p:nvPr/>
        </p:nvSpPr>
        <p:spPr>
          <a:xfrm>
            <a:off x="727654" y="4020568"/>
            <a:ext cx="5318214" cy="21289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3CB95-A3A8-40D6-B7BE-046F88435611}"/>
              </a:ext>
            </a:extLst>
          </p:cNvPr>
          <p:cNvSpPr/>
          <p:nvPr/>
        </p:nvSpPr>
        <p:spPr>
          <a:xfrm>
            <a:off x="727654" y="3162009"/>
            <a:ext cx="5318214" cy="819077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AEF42A-D98D-4C31-8207-79F73AFB1C30}"/>
              </a:ext>
            </a:extLst>
          </p:cNvPr>
          <p:cNvSpPr txBox="1"/>
          <p:nvPr/>
        </p:nvSpPr>
        <p:spPr>
          <a:xfrm>
            <a:off x="4963026" y="3757684"/>
            <a:ext cx="8723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DFB69C18-63BF-4CB4-822F-8364010AFFF3}"/>
              </a:ext>
            </a:extLst>
          </p:cNvPr>
          <p:cNvSpPr/>
          <p:nvPr/>
        </p:nvSpPr>
        <p:spPr>
          <a:xfrm>
            <a:off x="1040111" y="5406861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5F5FFB27-E645-43CC-96EC-FA260BFEE230}"/>
              </a:ext>
            </a:extLst>
          </p:cNvPr>
          <p:cNvSpPr/>
          <p:nvPr/>
        </p:nvSpPr>
        <p:spPr>
          <a:xfrm rot="5400000">
            <a:off x="3607357" y="5406862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CA07CCE-DE81-49EA-816B-FAAFE2E66DE4}"/>
              </a:ext>
            </a:extLst>
          </p:cNvPr>
          <p:cNvSpPr txBox="1"/>
          <p:nvPr/>
        </p:nvSpPr>
        <p:spPr>
          <a:xfrm>
            <a:off x="1954443" y="5465460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inline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EA80A1-EB71-4C93-BC12-5A86AF528D57}"/>
              </a:ext>
            </a:extLst>
          </p:cNvPr>
          <p:cNvSpPr txBox="1"/>
          <p:nvPr/>
        </p:nvSpPr>
        <p:spPr>
          <a:xfrm>
            <a:off x="4361249" y="5445524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block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982</Words>
  <Application>Microsoft Office PowerPoint</Application>
  <PresentationFormat>Grand écran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2</vt:lpstr>
      <vt:lpstr>Savon</vt:lpstr>
      <vt:lpstr>Formation HTML/CSS</vt:lpstr>
      <vt:lpstr>Agenda</vt:lpstr>
      <vt:lpstr>Les fondamentaux de HTML</vt:lpstr>
      <vt:lpstr>HTML et Sémantique</vt:lpstr>
      <vt:lpstr>Les fondamentaux de CSS</vt:lpstr>
      <vt:lpstr>Spécificité des sélecteurs</vt:lpstr>
      <vt:lpstr>Cascade</vt:lpstr>
      <vt:lpstr>Héritage</vt:lpstr>
      <vt:lpstr>"Flow" le flux de contenu</vt:lpstr>
      <vt:lpstr>Modèle de boîte</vt:lpstr>
      <vt:lpstr>Unités en CSS</vt:lpstr>
      <vt:lpstr>Media queries</vt:lpstr>
      <vt:lpstr>Responsive Web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</dc:title>
  <dc:creator>POLLET VILLARD, SYLVAIN</dc:creator>
  <cp:lastModifiedBy>POLLET VILLARD, SYLVAIN</cp:lastModifiedBy>
  <cp:revision>50</cp:revision>
  <dcterms:created xsi:type="dcterms:W3CDTF">2022-07-11T09:41:08Z</dcterms:created>
  <dcterms:modified xsi:type="dcterms:W3CDTF">2022-09-15T15:46:53Z</dcterms:modified>
</cp:coreProperties>
</file>