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50" d="100"/>
          <a:sy n="150" d="100"/>
        </p:scale>
        <p:origin x="47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E97AD98-B9C0-48D6-BE04-54ABC792AF9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1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E97AD98-B9C0-48D6-BE04-54ABC792AF9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9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AD98-B9C0-48D6-BE04-54ABC792AF9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E97AD98-B9C0-48D6-BE04-54ABC792AF9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E97AD98-B9C0-48D6-BE04-54ABC792AF9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303702-9955-4464-A08A-A3DD5AD00CD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82013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iert.com/en/indices/html-elemen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C2415-B47E-476B-BE33-9F1CC647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HTML/CSS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AE144-5818-4FAA-B6E5-81205D49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GRS - Worldline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3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3B481-9055-4609-93AD-826112E6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9006"/>
          </a:xfrm>
        </p:spPr>
        <p:txBody>
          <a:bodyPr>
            <a:normAutofit fontScale="90000"/>
          </a:bodyPr>
          <a:lstStyle/>
          <a:p>
            <a:r>
              <a:rPr lang="fr-FR" dirty="0"/>
              <a:t>Agenda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9C35D-FF77-4FBA-95C8-A5E118DD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0500"/>
            <a:ext cx="8946541" cy="4787899"/>
          </a:xfrm>
        </p:spPr>
        <p:txBody>
          <a:bodyPr numCol="3">
            <a:normAutofit/>
          </a:bodyPr>
          <a:lstStyle/>
          <a:p>
            <a:r>
              <a:rPr lang="fr-FR" dirty="0"/>
              <a:t>HTML</a:t>
            </a:r>
          </a:p>
          <a:p>
            <a:pPr lvl="1"/>
            <a:r>
              <a:rPr lang="fr-FR" dirty="0"/>
              <a:t>Fundamentals</a:t>
            </a:r>
          </a:p>
          <a:p>
            <a:pPr lvl="1"/>
            <a:r>
              <a:rPr lang="fr-FR" dirty="0" err="1"/>
              <a:t>Semantics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/>
              <a:t>Foundations</a:t>
            </a:r>
            <a:r>
              <a:rPr lang="fr-FR" dirty="0"/>
              <a:t> of CSS</a:t>
            </a:r>
          </a:p>
          <a:p>
            <a:pPr lvl="1"/>
            <a:r>
              <a:rPr lang="fr-FR" dirty="0" err="1"/>
              <a:t>Selectors</a:t>
            </a:r>
            <a:endParaRPr lang="fr-FR" dirty="0"/>
          </a:p>
          <a:p>
            <a:pPr lvl="1"/>
            <a:r>
              <a:rPr lang="fr-FR" dirty="0" err="1"/>
              <a:t>Specificity</a:t>
            </a:r>
            <a:endParaRPr lang="fr-FR" dirty="0"/>
          </a:p>
          <a:p>
            <a:pPr lvl="1"/>
            <a:r>
              <a:rPr lang="fr-FR" dirty="0" err="1"/>
              <a:t>Inheritance</a:t>
            </a:r>
            <a:endParaRPr lang="fr-FR" dirty="0"/>
          </a:p>
          <a:p>
            <a:pPr lvl="1"/>
            <a:r>
              <a:rPr lang="fr-FR" dirty="0"/>
              <a:t>Pseudo-classes</a:t>
            </a:r>
          </a:p>
          <a:p>
            <a:pPr lvl="1"/>
            <a:r>
              <a:rPr lang="fr-FR" dirty="0"/>
              <a:t>Pseudo-</a:t>
            </a:r>
            <a:r>
              <a:rPr lang="fr-FR" dirty="0" err="1"/>
              <a:t>elements</a:t>
            </a:r>
            <a:endParaRPr lang="fr-FR" dirty="0"/>
          </a:p>
          <a:p>
            <a:pPr lvl="1"/>
            <a:r>
              <a:rPr lang="fr-FR" dirty="0"/>
              <a:t>Media </a:t>
            </a:r>
            <a:r>
              <a:rPr lang="fr-FR" dirty="0" err="1"/>
              <a:t>queries</a:t>
            </a:r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r>
              <a:rPr lang="fr-FR" dirty="0" err="1"/>
              <a:t>Layout</a:t>
            </a:r>
            <a:endParaRPr lang="fr-FR" dirty="0"/>
          </a:p>
          <a:p>
            <a:pPr lvl="1"/>
            <a:r>
              <a:rPr lang="fr-FR" dirty="0"/>
              <a:t>Content Flow</a:t>
            </a:r>
          </a:p>
          <a:p>
            <a:pPr lvl="1"/>
            <a:r>
              <a:rPr lang="fr-FR" dirty="0"/>
              <a:t>Box Model</a:t>
            </a:r>
          </a:p>
          <a:p>
            <a:pPr lvl="1"/>
            <a:r>
              <a:rPr lang="fr-FR" dirty="0"/>
              <a:t>Dimensions &amp; </a:t>
            </a:r>
            <a:r>
              <a:rPr lang="fr-FR" dirty="0" err="1"/>
              <a:t>Units</a:t>
            </a:r>
            <a:endParaRPr lang="fr-FR" dirty="0"/>
          </a:p>
          <a:p>
            <a:pPr lvl="1"/>
            <a:r>
              <a:rPr lang="fr-FR" dirty="0"/>
              <a:t>Display modes</a:t>
            </a:r>
          </a:p>
          <a:p>
            <a:pPr lvl="1"/>
            <a:r>
              <a:rPr lang="fr-FR" dirty="0"/>
              <a:t>Positions</a:t>
            </a:r>
          </a:p>
          <a:p>
            <a:pPr lvl="1"/>
            <a:r>
              <a:rPr lang="fr-FR" dirty="0" err="1"/>
              <a:t>Overflow</a:t>
            </a:r>
            <a:endParaRPr lang="fr-FR" dirty="0"/>
          </a:p>
          <a:p>
            <a:pPr lvl="1"/>
            <a:r>
              <a:rPr lang="fr-FR" dirty="0"/>
              <a:t>Flex &amp; </a:t>
            </a:r>
            <a:r>
              <a:rPr lang="fr-FR" dirty="0" err="1"/>
              <a:t>Grid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Features</a:t>
            </a:r>
            <a:endParaRPr lang="fr-FR" dirty="0"/>
          </a:p>
          <a:p>
            <a:pPr lvl="1"/>
            <a:r>
              <a:rPr lang="fr-FR" dirty="0" err="1"/>
              <a:t>Typography</a:t>
            </a:r>
            <a:endParaRPr lang="fr-FR" dirty="0"/>
          </a:p>
          <a:p>
            <a:pPr lvl="1"/>
            <a:r>
              <a:rPr lang="fr-FR" dirty="0"/>
              <a:t>Backgrounds</a:t>
            </a:r>
          </a:p>
          <a:p>
            <a:pPr lvl="1"/>
            <a:r>
              <a:rPr lang="fr-FR" dirty="0" err="1"/>
              <a:t>Shapes</a:t>
            </a:r>
            <a:r>
              <a:rPr lang="fr-FR" dirty="0"/>
              <a:t> &amp; Graphics</a:t>
            </a:r>
          </a:p>
          <a:p>
            <a:pPr lvl="1"/>
            <a:r>
              <a:rPr lang="fr-FR" dirty="0"/>
              <a:t>Animations &amp; </a:t>
            </a:r>
            <a:r>
              <a:rPr lang="fr-FR" dirty="0" err="1"/>
              <a:t>Transforms</a:t>
            </a:r>
            <a:endParaRPr lang="fr-FR" dirty="0"/>
          </a:p>
          <a:p>
            <a:pPr lvl="1"/>
            <a:r>
              <a:rPr lang="fr-FR" dirty="0"/>
              <a:t>Interactions</a:t>
            </a:r>
          </a:p>
          <a:p>
            <a:pPr marL="274320" lvl="1" indent="0">
              <a:buNone/>
            </a:pPr>
            <a:endParaRPr lang="fr-FR" dirty="0"/>
          </a:p>
          <a:p>
            <a:r>
              <a:rPr lang="fr-FR" dirty="0" err="1"/>
              <a:t>Tooling</a:t>
            </a:r>
            <a:endParaRPr lang="fr-FR" dirty="0"/>
          </a:p>
          <a:p>
            <a:pPr lvl="1"/>
            <a:r>
              <a:rPr lang="fr-FR" dirty="0"/>
              <a:t>Utilities</a:t>
            </a:r>
          </a:p>
          <a:p>
            <a:pPr lvl="1"/>
            <a:r>
              <a:rPr lang="fr-FR" dirty="0"/>
              <a:t>Processors</a:t>
            </a:r>
          </a:p>
          <a:p>
            <a:pPr lvl="1"/>
            <a:r>
              <a:rPr lang="fr-FR" dirty="0"/>
              <a:t>CSS Modules</a:t>
            </a:r>
          </a:p>
          <a:p>
            <a:pPr lvl="1"/>
            <a:r>
              <a:rPr lang="fr-FR" dirty="0"/>
              <a:t>CSS in JS</a:t>
            </a:r>
          </a:p>
          <a:p>
            <a:pPr lvl="1"/>
            <a:r>
              <a:rPr lang="fr-FR" dirty="0" err="1"/>
              <a:t>Devtools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54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EDC54-92C3-4DF5-972E-693B49DD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85750"/>
            <a:ext cx="11267557" cy="970450"/>
          </a:xfrm>
        </p:spPr>
        <p:txBody>
          <a:bodyPr/>
          <a:lstStyle/>
          <a:p>
            <a:r>
              <a:rPr lang="fr-FR" dirty="0"/>
              <a:t>Les fondamentaux de HTML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6E90-F091-4FAD-B0C9-ED4C14C0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16477"/>
          </a:xfrm>
        </p:spPr>
        <p:txBody>
          <a:bodyPr>
            <a:normAutofit/>
          </a:bodyPr>
          <a:lstStyle/>
          <a:p>
            <a:r>
              <a:rPr lang="fr-FR" sz="2800" dirty="0"/>
              <a:t>HTML décrit le contenu de pages web sous forme de </a:t>
            </a:r>
            <a:r>
              <a:rPr lang="fr-FR" sz="2800" b="1" dirty="0"/>
              <a:t>balises</a:t>
            </a:r>
            <a:r>
              <a:rPr lang="fr-FR" sz="2800" dirty="0"/>
              <a:t> imbriquées dans une </a:t>
            </a:r>
            <a:r>
              <a:rPr lang="fr-FR" sz="2800" b="1" dirty="0"/>
              <a:t>structure d’arbre</a:t>
            </a:r>
          </a:p>
          <a:p>
            <a:endParaRPr lang="fr-FR" sz="2800" b="1" dirty="0"/>
          </a:p>
          <a:p>
            <a:endParaRPr lang="fr-FR" sz="2800" b="1" dirty="0"/>
          </a:p>
          <a:p>
            <a:endParaRPr lang="fr-FR" sz="2800" b="1" dirty="0"/>
          </a:p>
          <a:p>
            <a:endParaRPr lang="fr-FR" sz="2800" b="1" dirty="0"/>
          </a:p>
          <a:p>
            <a:r>
              <a:rPr lang="fr-FR" sz="2400" dirty="0"/>
              <a:t>Il existe un ensemble de balises standardisées avec chacun leur cas d’utilisation (</a:t>
            </a:r>
            <a:r>
              <a:rPr lang="fr-FR" sz="2400" dirty="0">
                <a:hlinkClick r:id="rId2"/>
              </a:rPr>
              <a:t>autour de 130 tags différents selon la spécification</a:t>
            </a:r>
            <a:r>
              <a:rPr lang="fr-FR" sz="2400" dirty="0"/>
              <a:t>)</a:t>
            </a:r>
          </a:p>
          <a:p>
            <a:endParaRPr lang="fr-FR" sz="2800" dirty="0"/>
          </a:p>
        </p:txBody>
      </p:sp>
      <p:pic>
        <p:nvPicPr>
          <p:cNvPr id="1026" name="Picture 2" descr="Élément - Glossaire MDN : définitions des termes du Web | MDN">
            <a:extLst>
              <a:ext uri="{FF2B5EF4-FFF2-40B4-BE49-F238E27FC236}">
                <a16:creationId xmlns:a16="http://schemas.microsoft.com/office/drawing/2014/main" id="{2F0CDF07-AFE3-4C29-B511-B0BCD2158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34" y="2948835"/>
            <a:ext cx="58007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6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9DE68-9CA6-4EAB-B58C-88FFE724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et Sémantique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AA89A-A035-4FF8-A556-F251364E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528150"/>
          </a:xfrm>
        </p:spPr>
        <p:txBody>
          <a:bodyPr/>
          <a:lstStyle/>
          <a:p>
            <a:r>
              <a:rPr lang="fr-FR" dirty="0"/>
              <a:t>Choisir les bons tags HTML pour décrire votre contenu est important pour:</a:t>
            </a:r>
          </a:p>
          <a:p>
            <a:pPr marL="450000" lvl="1" indent="0">
              <a:buNone/>
            </a:pPr>
            <a:endParaRPr lang="fr-FR" dirty="0"/>
          </a:p>
        </p:txBody>
      </p:sp>
      <p:pic>
        <p:nvPicPr>
          <p:cNvPr id="2050" name="Picture 2" descr="6 input form types that will make your mobile visitors ❤️ you!">
            <a:extLst>
              <a:ext uri="{FF2B5EF4-FFF2-40B4-BE49-F238E27FC236}">
                <a16:creationId xmlns:a16="http://schemas.microsoft.com/office/drawing/2014/main" id="{E2F4112A-178B-4B3E-BAED-E0B8B4A6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39" y="2915652"/>
            <a:ext cx="2439403" cy="243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5AE330-4E7A-4BAC-8C17-61BFE5078AB2}"/>
              </a:ext>
            </a:extLst>
          </p:cNvPr>
          <p:cNvSpPr txBox="1">
            <a:spLocks/>
          </p:cNvSpPr>
          <p:nvPr/>
        </p:nvSpPr>
        <p:spPr>
          <a:xfrm>
            <a:off x="1002027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 dirty="0"/>
              <a:t>L’expérience utilisateur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D394A47-7495-4EC4-9693-E5684BF52F61}"/>
              </a:ext>
            </a:extLst>
          </p:cNvPr>
          <p:cNvSpPr txBox="1">
            <a:spLocks/>
          </p:cNvSpPr>
          <p:nvPr/>
        </p:nvSpPr>
        <p:spPr>
          <a:xfrm>
            <a:off x="4415589" y="2306003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None/>
            </a:pPr>
            <a:r>
              <a:rPr lang="fr-FR" b="1" dirty="0"/>
              <a:t>L’accessibilité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171834B-B21D-46E1-B57A-FB29056CBB63}"/>
              </a:ext>
            </a:extLst>
          </p:cNvPr>
          <p:cNvSpPr txBox="1">
            <a:spLocks/>
          </p:cNvSpPr>
          <p:nvPr/>
        </p:nvSpPr>
        <p:spPr>
          <a:xfrm>
            <a:off x="7740920" y="2306002"/>
            <a:ext cx="3325331" cy="33970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ctr">
              <a:buFont typeface="Wingdings 2" charset="2"/>
              <a:buNone/>
            </a:pPr>
            <a:r>
              <a:rPr lang="fr-FR" b="1" dirty="0"/>
              <a:t>L’</a:t>
            </a:r>
            <a:r>
              <a:rPr lang="fr-FR" b="1" dirty="0" err="1"/>
              <a:t>indexabilité</a:t>
            </a:r>
            <a:endParaRPr lang="fr-FR" b="1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A28330-66A4-48BD-B570-F1E5ACCAE11B}"/>
              </a:ext>
            </a:extLst>
          </p:cNvPr>
          <p:cNvGrpSpPr/>
          <p:nvPr/>
        </p:nvGrpSpPr>
        <p:grpSpPr>
          <a:xfrm>
            <a:off x="4327358" y="2915652"/>
            <a:ext cx="3737264" cy="2497251"/>
            <a:chOff x="4327358" y="2915652"/>
            <a:chExt cx="3737264" cy="2497251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AF867DC-D5E9-4E5E-9001-64F22C727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358" y="2915652"/>
              <a:ext cx="3737264" cy="2497251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9372671-73C5-4B33-8C08-B9EE0AC07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4119" y="4769700"/>
              <a:ext cx="2360874" cy="643203"/>
            </a:xfrm>
            <a:prstGeom prst="rect">
              <a:avLst/>
            </a:prstGeom>
          </p:spPr>
        </p:pic>
      </p:grp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4FE0020-8979-4337-B571-5451379B3880}"/>
              </a:ext>
            </a:extLst>
          </p:cNvPr>
          <p:cNvSpPr/>
          <p:nvPr/>
        </p:nvSpPr>
        <p:spPr>
          <a:xfrm>
            <a:off x="6959600" y="6146800"/>
            <a:ext cx="5232401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Exercices: </a:t>
            </a:r>
            <a:r>
              <a:rPr lang="fr-FR" dirty="0" err="1"/>
              <a:t>Chapter</a:t>
            </a:r>
            <a:r>
              <a:rPr lang="fr-FR" dirty="0"/>
              <a:t> 1 – HTML </a:t>
            </a:r>
            <a:r>
              <a:rPr lang="fr-FR" dirty="0" err="1"/>
              <a:t>Semantics</a:t>
            </a:r>
            <a:endParaRPr lang="en-US" dirty="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705A2D8-B778-4BAD-8D0A-BCA037B99C84}"/>
              </a:ext>
            </a:extLst>
          </p:cNvPr>
          <p:cNvGrpSpPr/>
          <p:nvPr/>
        </p:nvGrpSpPr>
        <p:grpSpPr>
          <a:xfrm>
            <a:off x="8298237" y="2699752"/>
            <a:ext cx="3562848" cy="2989239"/>
            <a:chOff x="8298237" y="2699752"/>
            <a:chExt cx="3562848" cy="298923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6CDB2-EBA4-4B84-AF72-0D0FBA641CF3}"/>
                </a:ext>
              </a:extLst>
            </p:cNvPr>
            <p:cNvSpPr txBox="1"/>
            <p:nvPr/>
          </p:nvSpPr>
          <p:spPr>
            <a:xfrm>
              <a:off x="8298237" y="2699752"/>
              <a:ext cx="3562847" cy="11079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9EFFFF"/>
                  </a:solidFill>
                  <a:latin typeface="Consolas" panose="020B0609020204030204" pitchFamily="49" charset="0"/>
                </a:rPr>
                <a:t>&lt;p&gt;</a:t>
              </a:r>
              <a:r>
                <a:rPr lang="en-US" sz="11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We are open from </a:t>
              </a:r>
              <a:r>
                <a:rPr lang="en-US" sz="1100" dirty="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 dirty="0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 dirty="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 dirty="0">
                  <a:solidFill>
                    <a:srgbClr val="A5FF90"/>
                  </a:solidFill>
                  <a:latin typeface="Consolas" panose="020B0609020204030204" pitchFamily="49" charset="0"/>
                </a:rPr>
                <a:t>09:00</a:t>
              </a:r>
              <a:r>
                <a:rPr lang="en-US" sz="1100" dirty="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 dirty="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9 </a:t>
              </a:r>
              <a:r>
                <a:rPr lang="en-US" sz="11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a.m</a:t>
              </a:r>
              <a:r>
                <a:rPr lang="en-US" sz="1100" dirty="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</a:t>
              </a:r>
              <a:r>
                <a:rPr lang="en-US" sz="11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 to </a:t>
              </a:r>
              <a:r>
                <a:rPr lang="en-US" sz="1100" dirty="0">
                  <a:solidFill>
                    <a:srgbClr val="9EFFFF"/>
                  </a:solidFill>
                  <a:latin typeface="Consolas" panose="020B0609020204030204" pitchFamily="49" charset="0"/>
                </a:rPr>
                <a:t>&lt;time </a:t>
              </a:r>
              <a:r>
                <a:rPr lang="en-US" sz="1100" i="1" dirty="0">
                  <a:solidFill>
                    <a:srgbClr val="FAD000"/>
                  </a:solidFill>
                  <a:latin typeface="Consolas" panose="020B0609020204030204" pitchFamily="49" charset="0"/>
                </a:rPr>
                <a:t>datetime</a:t>
              </a:r>
              <a:r>
                <a:rPr lang="en-US" sz="1100" dirty="0">
                  <a:solidFill>
                    <a:srgbClr val="E1EFFF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100" dirty="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 dirty="0">
                  <a:solidFill>
                    <a:srgbClr val="A5FF90"/>
                  </a:solidFill>
                  <a:latin typeface="Consolas" panose="020B0609020204030204" pitchFamily="49" charset="0"/>
                </a:rPr>
                <a:t>17:30</a:t>
              </a:r>
              <a:r>
                <a:rPr lang="en-US" sz="1100" dirty="0">
                  <a:solidFill>
                    <a:srgbClr val="92FC79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 dirty="0">
                  <a:solidFill>
                    <a:srgbClr val="9EFF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1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5:30 p.m.</a:t>
              </a:r>
              <a:r>
                <a:rPr lang="en-US" sz="1100" dirty="0">
                  <a:solidFill>
                    <a:srgbClr val="9EFFFF"/>
                  </a:solidFill>
                  <a:latin typeface="Consolas" panose="020B0609020204030204" pitchFamily="49" charset="0"/>
                </a:rPr>
                <a:t>&lt;/time&gt;&lt;/p&gt;</a:t>
              </a:r>
              <a:endParaRPr lang="en-US" sz="11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9EFFFF"/>
                  </a:solidFill>
                  <a:latin typeface="Consolas" panose="020B0609020204030204" pitchFamily="49" charset="0"/>
                </a:rPr>
                <a:t>&lt;address&gt;</a:t>
              </a:r>
              <a:r>
                <a:rPr lang="en-US" sz="11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24 Gloucester Red, South </a:t>
              </a:r>
              <a:r>
                <a:rPr lang="en-US" sz="1100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Kensighton</a:t>
              </a:r>
              <a:r>
                <a:rPr lang="en-US" sz="11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, London SW7 4RB, United Kingdom</a:t>
              </a:r>
              <a:r>
                <a:rPr lang="en-US" sz="1100" dirty="0">
                  <a:solidFill>
                    <a:srgbClr val="9EFFFF"/>
                  </a:solidFill>
                  <a:latin typeface="Consolas" panose="020B0609020204030204" pitchFamily="49" charset="0"/>
                </a:rPr>
                <a:t>&lt;/address&gt;</a:t>
              </a:r>
              <a:endParaRPr lang="en-US" sz="11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290FB4-4F76-4A86-94B6-2A90B24D8F1D}"/>
                </a:ext>
              </a:extLst>
            </p:cNvPr>
            <p:cNvGrpSpPr/>
            <p:nvPr/>
          </p:nvGrpSpPr>
          <p:grpSpPr>
            <a:xfrm>
              <a:off x="8298238" y="3722052"/>
              <a:ext cx="3562847" cy="1966939"/>
              <a:chOff x="8298238" y="3722052"/>
              <a:chExt cx="3562847" cy="1966939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E294F092-80F6-4FF5-8096-602BF546C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8238" y="3850409"/>
                <a:ext cx="3562847" cy="1838582"/>
              </a:xfrm>
              <a:prstGeom prst="rect">
                <a:avLst/>
              </a:prstGeom>
            </p:spPr>
          </p:pic>
          <p:sp>
            <p:nvSpPr>
              <p:cNvPr id="14" name="Flèche : bas 13">
                <a:extLst>
                  <a:ext uri="{FF2B5EF4-FFF2-40B4-BE49-F238E27FC236}">
                    <a16:creationId xmlns:a16="http://schemas.microsoft.com/office/drawing/2014/main" id="{3F7D989B-DB1E-4311-B420-A4214C837775}"/>
                  </a:ext>
                </a:extLst>
              </p:cNvPr>
              <p:cNvSpPr/>
              <p:nvPr/>
            </p:nvSpPr>
            <p:spPr>
              <a:xfrm>
                <a:off x="9927260" y="3722052"/>
                <a:ext cx="347040" cy="120539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9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179</Words>
  <Application>Microsoft Office PowerPoint</Application>
  <PresentationFormat>Grand écran</PresentationFormat>
  <Paragraphs>61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Consolas</vt:lpstr>
      <vt:lpstr>Wingdings 2</vt:lpstr>
      <vt:lpstr>Savon</vt:lpstr>
      <vt:lpstr>Formation HTML/CSS</vt:lpstr>
      <vt:lpstr>Agenda</vt:lpstr>
      <vt:lpstr>Les fondamentaux de HTML</vt:lpstr>
      <vt:lpstr>HTML et Sémantique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HTML/CSS</dc:title>
  <dc:creator>POLLET VILLARD, SYLVAIN</dc:creator>
  <cp:lastModifiedBy>POLLET VILLARD, SYLVAIN</cp:lastModifiedBy>
  <cp:revision>16</cp:revision>
  <dcterms:created xsi:type="dcterms:W3CDTF">2022-07-11T09:41:08Z</dcterms:created>
  <dcterms:modified xsi:type="dcterms:W3CDTF">2022-07-11T16:41:11Z</dcterms:modified>
</cp:coreProperties>
</file>