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7" r:id="rId10"/>
    <p:sldId id="268" r:id="rId11"/>
    <p:sldId id="270" r:id="rId12"/>
    <p:sldId id="269" r:id="rId13"/>
    <p:sldId id="271" r:id="rId14"/>
    <p:sldId id="265" r:id="rId15"/>
    <p:sldId id="266" r:id="rId16"/>
    <p:sldId id="279" r:id="rId17"/>
    <p:sldId id="278" r:id="rId18"/>
    <p:sldId id="272" r:id="rId19"/>
    <p:sldId id="273" r:id="rId20"/>
    <p:sldId id="274" r:id="rId21"/>
    <p:sldId id="280" r:id="rId22"/>
    <p:sldId id="281" r:id="rId23"/>
    <p:sldId id="282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LET VILLARD, SYLVAIN" initials="PVS" lastIdx="1" clrIdx="0">
    <p:extLst>
      <p:ext uri="{19B8F6BF-5375-455C-9EA6-DF929625EA0E}">
        <p15:presenceInfo xmlns:p15="http://schemas.microsoft.com/office/powerpoint/2012/main" userId="S::sylvain.polletvillard@worldline.com::73180ea0-8ac6-4cad-b8e9-906c9e9044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00" d="100"/>
          <a:sy n="100" d="100"/>
        </p:scale>
        <p:origin x="1692" y="14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E97AD98-B9C0-48D6-BE04-54ABC792AF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E97AD98-B9C0-48D6-BE04-54ABC792AF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9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E97AD98-B9C0-48D6-BE04-54ABC792AF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E97AD98-B9C0-48D6-BE04-54ABC792AF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82013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sylvainpv/pen/GRdvgad?editors=110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CSS/Media_Queries/Using_media_quer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ake.syllab.fr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depen.io/sylvainpv/pen/wvjemxe?editors=110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animated_properties" TargetMode="External"/><Relationship Id="rId2" Type="http://schemas.openxmlformats.org/officeDocument/2006/relationships/hyperlink" Target="https://codepen.io/sylvainpv/pen/WNJErdg?editors=110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easings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ylvainpv/pen/vYjZjJZ?editors=1100" TargetMode="External"/><Relationship Id="rId2" Type="http://schemas.openxmlformats.org/officeDocument/2006/relationships/hyperlink" Target="https://developer.mozilla.org/fr/docs/Web/SVG/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purgecss.com/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s://stylelin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cssnano.co/" TargetMode="External"/><Relationship Id="rId4" Type="http://schemas.openxmlformats.org/officeDocument/2006/relationships/hyperlink" Target="https://autoprefixer.github.io/" TargetMode="External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stylus-lang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sass-la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cssnext.github.io/" TargetMode="External"/><Relationship Id="rId4" Type="http://schemas.openxmlformats.org/officeDocument/2006/relationships/hyperlink" Target="https://postcss.org/" TargetMode="External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michelebertoli.github.io/css-in-j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iert.com/en/indices/html-elemen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2415-B47E-476B-BE33-9F1CC647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Formation HTML/CSS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E144-5818-4FAA-B6E5-81205D49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Global </a:t>
            </a:r>
            <a:r>
              <a:rPr lang="fr-FR" err="1"/>
              <a:t>Resources</a:t>
            </a:r>
            <a:r>
              <a:rPr lang="fr-FR"/>
              <a:t> &amp; Support - Worldline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3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de boîte</a:t>
            </a:r>
            <a:endParaRPr lang="en-US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4219987-8D35-44B5-94AF-885DEDDC4AE3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Exercice: Box Model d'un Bento</a:t>
            </a:r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26B574-725B-4752-8B39-C5ED7EC5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36" y="1800879"/>
            <a:ext cx="5102264" cy="42348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12EA44E-159A-4681-9457-B511E23B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898" y="1952419"/>
            <a:ext cx="507753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9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369D4-8812-4739-87E5-03E72AFE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130990"/>
          </a:xfrm>
        </p:spPr>
        <p:txBody>
          <a:bodyPr>
            <a:normAutofit/>
          </a:bodyPr>
          <a:lstStyle/>
          <a:p>
            <a:r>
              <a:rPr lang="fr-FR"/>
              <a:t>Positionnement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D8A564-EDF8-4D6B-B8E3-F5799F71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1418665"/>
            <a:ext cx="5312766" cy="398457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7D4F80-F558-4FA9-946B-71FDD376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1858617"/>
            <a:ext cx="4957554" cy="4176422"/>
          </a:xfrm>
        </p:spPr>
        <p:txBody>
          <a:bodyPr>
            <a:normAutofit/>
          </a:bodyPr>
          <a:lstStyle/>
          <a:p>
            <a:r>
              <a:rPr lang="fr-FR"/>
              <a:t>La propriété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position</a:t>
            </a:r>
            <a:r>
              <a:rPr lang="fr-FR"/>
              <a:t> en CSS définit le positionnement d'un élement bloc dans le flux du document: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fr-FR"/>
              <a:t>: positionnement par défaut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relative</a:t>
            </a:r>
            <a:r>
              <a:rPr lang="fr-FR"/>
              <a:t>: décalage par rapport au positionnement par défaut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absolute</a:t>
            </a:r>
            <a:r>
              <a:rPr lang="fr-FR"/>
              <a:t>: placement absolu par rapport au plus proche parent positionné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fixed</a:t>
            </a:r>
            <a:r>
              <a:rPr lang="fr-FR"/>
              <a:t>: positionnement absolu et fixe par rapport à la barre de défilement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sticky</a:t>
            </a:r>
            <a:r>
              <a:rPr lang="fr-FR"/>
              <a:t>: équivalent à static ou fixed selon si la position initiale de l'élément est dans la zone délimiée par la barre de défilement</a:t>
            </a:r>
          </a:p>
        </p:txBody>
      </p:sp>
      <p:sp>
        <p:nvSpPr>
          <p:cNvPr id="5" name="Flèche : droite 4">
            <a:hlinkClick r:id="rId3"/>
            <a:extLst>
              <a:ext uri="{FF2B5EF4-FFF2-40B4-BE49-F238E27FC236}">
                <a16:creationId xmlns:a16="http://schemas.microsoft.com/office/drawing/2014/main" id="{748749B8-B37E-40B4-832D-EF2D6C397B47}"/>
              </a:ext>
            </a:extLst>
          </p:cNvPr>
          <p:cNvSpPr/>
          <p:nvPr/>
        </p:nvSpPr>
        <p:spPr>
          <a:xfrm>
            <a:off x="7726039" y="6123966"/>
            <a:ext cx="446596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F6C8F-FB9D-46F1-B716-BC2C23E5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Unités en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E7F83B-0E5D-42E4-9E84-47EF96A1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100004" cy="3931920"/>
          </a:xfrm>
        </p:spPr>
        <p:txBody>
          <a:bodyPr/>
          <a:lstStyle/>
          <a:p>
            <a:pPr marL="0" indent="0">
              <a:buNone/>
            </a:pPr>
            <a:r>
              <a:rPr lang="fr-FR" u="sng"/>
              <a:t>Dimensions absolues:</a:t>
            </a:r>
          </a:p>
          <a:p>
            <a:r>
              <a:rPr lang="fr-FR"/>
              <a:t>px</a:t>
            </a:r>
          </a:p>
          <a:p>
            <a:r>
              <a:rPr lang="en-US"/>
              <a:t>cm, mm, in, pc, pt</a:t>
            </a:r>
          </a:p>
          <a:p>
            <a:endParaRPr lang="fr-FR"/>
          </a:p>
          <a:p>
            <a:pPr marL="0" indent="0">
              <a:buNone/>
            </a:pPr>
            <a:r>
              <a:rPr lang="fr-FR" u="sng"/>
              <a:t>Dimensions relatives:</a:t>
            </a:r>
          </a:p>
          <a:p>
            <a:r>
              <a:rPr lang="fr-FR"/>
              <a:t>%</a:t>
            </a:r>
          </a:p>
          <a:p>
            <a:r>
              <a:rPr lang="fr-FR"/>
              <a:t>em, ch</a:t>
            </a:r>
          </a:p>
          <a:p>
            <a:r>
              <a:rPr lang="fr-FR"/>
              <a:t>vh, vw, vmin, vmax</a:t>
            </a:r>
          </a:p>
          <a:p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6DA718E-0E16-41C0-8716-034869A5D419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551303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u="sng"/>
              <a:t>Quiz: quelle unité choisir pour:</a:t>
            </a:r>
          </a:p>
          <a:p>
            <a:r>
              <a:rPr lang="fr-FR"/>
              <a:t>hauteur d'une image JPEG</a:t>
            </a:r>
          </a:p>
          <a:p>
            <a:r>
              <a:rPr lang="fr-FR"/>
              <a:t>taille de police d'un titre &lt;h1&gt;</a:t>
            </a:r>
          </a:p>
          <a:p>
            <a:r>
              <a:rPr lang="fr-FR"/>
              <a:t>épaisseur de bordure d'un tableau</a:t>
            </a:r>
          </a:p>
          <a:p>
            <a:r>
              <a:rPr lang="fr-FR"/>
              <a:t>largeur d'une image SVG</a:t>
            </a:r>
          </a:p>
          <a:p>
            <a:r>
              <a:rPr lang="fr-FR"/>
              <a:t>padding d'une boîte de texte</a:t>
            </a:r>
          </a:p>
          <a:p>
            <a:r>
              <a:rPr lang="fr-FR"/>
              <a:t>largeur d'une colonne </a:t>
            </a:r>
            <a:br>
              <a:rPr lang="fr-FR"/>
            </a:br>
            <a:r>
              <a:rPr lang="fr-FR"/>
              <a:t>(dans un layout à nombre fixe de colonnes)</a:t>
            </a:r>
          </a:p>
          <a:p>
            <a:r>
              <a:rPr lang="fr-FR"/>
              <a:t>largeur max d'une colonne</a:t>
            </a:r>
            <a:br>
              <a:rPr lang="fr-FR"/>
            </a:br>
            <a:r>
              <a:rPr lang="fr-FR"/>
              <a:t>(dans un layout à nombre variable de colonnes)</a:t>
            </a:r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13B561-2A9D-4880-B04D-F467C31DB86E}"/>
              </a:ext>
            </a:extLst>
          </p:cNvPr>
          <p:cNvSpPr txBox="1"/>
          <p:nvPr/>
        </p:nvSpPr>
        <p:spPr>
          <a:xfrm>
            <a:off x="9685947" y="2474843"/>
            <a:ext cx="4789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px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4D9F18-944A-4748-821E-BE57FA4F0615}"/>
              </a:ext>
            </a:extLst>
          </p:cNvPr>
          <p:cNvSpPr txBox="1"/>
          <p:nvPr/>
        </p:nvSpPr>
        <p:spPr>
          <a:xfrm>
            <a:off x="9288441" y="3655150"/>
            <a:ext cx="112506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% ou vw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D303F3-5BCA-47E3-92FA-2363D6EB057F}"/>
              </a:ext>
            </a:extLst>
          </p:cNvPr>
          <p:cNvSpPr txBox="1"/>
          <p:nvPr/>
        </p:nvSpPr>
        <p:spPr>
          <a:xfrm>
            <a:off x="10406415" y="3275162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px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C06A26-A00F-4D5D-870F-EE9774CC514C}"/>
              </a:ext>
            </a:extLst>
          </p:cNvPr>
          <p:cNvSpPr txBox="1"/>
          <p:nvPr/>
        </p:nvSpPr>
        <p:spPr>
          <a:xfrm>
            <a:off x="9760132" y="2844175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rem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AA29C-1285-4CFC-BB8C-F5062700EDF9}"/>
              </a:ext>
            </a:extLst>
          </p:cNvPr>
          <p:cNvSpPr txBox="1"/>
          <p:nvPr/>
        </p:nvSpPr>
        <p:spPr>
          <a:xfrm>
            <a:off x="9820489" y="4052999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em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29DACB-A801-40DC-9590-2500514A5929}"/>
              </a:ext>
            </a:extLst>
          </p:cNvPr>
          <p:cNvSpPr txBox="1"/>
          <p:nvPr/>
        </p:nvSpPr>
        <p:spPr>
          <a:xfrm>
            <a:off x="11282346" y="4585677"/>
            <a:ext cx="4095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%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3D7DAA-3657-468D-ACE9-8F09BDC083DA}"/>
              </a:ext>
            </a:extLst>
          </p:cNvPr>
          <p:cNvSpPr txBox="1"/>
          <p:nvPr/>
        </p:nvSpPr>
        <p:spPr>
          <a:xfrm>
            <a:off x="10828412" y="5377269"/>
            <a:ext cx="54388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/>
              <a:t>px</a:t>
            </a:r>
            <a:endParaRPr lang="en-US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C435D4DC-B8E3-43DC-8684-74C4B9911833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4: Inline &amp; Block Layout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8CD641-9DEB-4AF5-8236-E9C9CD4C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E296C-7F37-495B-9C8F-C56402F0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EA77F-6150-4990-AB1A-6C6AD09F7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CC1B5B-CB1B-482B-BF03-89D1498F6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537E3F-FCF5-4357-95F0-E51BBB463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DF7FB3-680A-495D-816C-0B5753E7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C6119-A328-47FF-B1A6-2D09C0933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585677-2F18-48C1-8C09-C26AD3F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5C1FC-DFA3-46C5-9FAF-C9C377B85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886C58-0AFE-441D-937C-CB88459B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7058" y="359775"/>
            <a:ext cx="3251796" cy="6137278"/>
          </a:xfrm>
          <a:prstGeom prst="rect">
            <a:avLst/>
          </a:prstGeom>
          <a:noFill/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87596A-5B39-4E0A-96AF-B91B643B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Flex </a:t>
            </a:r>
            <a:br>
              <a:rPr lang="en-US" cap="all" spc="-100">
                <a:solidFill>
                  <a:schemeClr val="bg1"/>
                </a:solidFill>
              </a:rPr>
            </a:br>
            <a:r>
              <a:rPr lang="en-US" cap="all" spc="-100">
                <a:solidFill>
                  <a:schemeClr val="bg1"/>
                </a:solidFill>
              </a:rPr>
              <a:t>&amp;</a:t>
            </a:r>
            <a:br>
              <a:rPr lang="en-US" cap="all" spc="-100">
                <a:solidFill>
                  <a:schemeClr val="bg1"/>
                </a:solidFill>
              </a:rPr>
            </a:br>
            <a:r>
              <a:rPr lang="en-US" cap="all" spc="-100">
                <a:solidFill>
                  <a:schemeClr val="bg1"/>
                </a:solidFill>
              </a:rPr>
              <a:t> Grid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9748EE-6E3E-4FC2-ACA0-1F12AB51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E5A381-D251-4880-9714-530B28D3E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156C4-96CE-4C55-BBBF-3F10C231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C3A3B4-2A59-4319-8007-200D72186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>
            <a:extLst>
              <a:ext uri="{FF2B5EF4-FFF2-40B4-BE49-F238E27FC236}">
                <a16:creationId xmlns:a16="http://schemas.microsoft.com/office/drawing/2014/main" id="{A9329761-0E22-487E-9CF4-FE08571F1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E4FC2F06-D9FC-4DA6-B3B8-027D34AB175C}"/>
              </a:ext>
            </a:extLst>
          </p:cNvPr>
          <p:cNvSpPr txBox="1"/>
          <p:nvPr/>
        </p:nvSpPr>
        <p:spPr>
          <a:xfrm>
            <a:off x="8860448" y="4591346"/>
            <a:ext cx="277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De nouveaux modes d'affichage pour </a:t>
            </a:r>
            <a:br>
              <a:rPr lang="fr-FR">
                <a:solidFill>
                  <a:schemeClr val="bg1"/>
                </a:solidFill>
              </a:rPr>
            </a:br>
            <a:r>
              <a:rPr lang="fr-FR">
                <a:solidFill>
                  <a:schemeClr val="bg1"/>
                </a:solidFill>
              </a:rPr>
              <a:t>l'ère des webapps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5752B4-C85A-4BF6-ADA7-D9DB0D57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3" y="1040309"/>
            <a:ext cx="7878274" cy="4305901"/>
          </a:xfrm>
          <a:prstGeom prst="rect">
            <a:avLst/>
          </a:prstGeom>
        </p:spPr>
      </p:pic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102C9C45-8B56-4E03-A296-E2CB2243E6F1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5 &amp; 6: Flex &amp; Grid Layout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3AB8B-436C-4F43-9255-E2539D34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Media queries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7C4FB-5B2A-4D55-965A-A1C8865F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Les requêtes media permettent d'appliquer des règles de style seulement sur un certain type d'appareil ou selon ses caractéristiques: la taille d'écran, son orientation, sa résolution, ses capacités en affichage de couleur etc.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Tous ces critères peuvent être combinés avec des opérateurs logiques </a:t>
            </a:r>
            <a:r>
              <a:rPr lang="en-US" b="1">
                <a:latin typeface="Consolas" panose="020B0609020204030204" pitchFamily="49" charset="0"/>
              </a:rPr>
              <a:t>and</a:t>
            </a:r>
            <a:r>
              <a:rPr lang="en-US"/>
              <a:t> et </a:t>
            </a:r>
            <a:r>
              <a:rPr lang="en-US" b="1"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210D81-1F97-4FDB-929F-CAD07FB872B9}"/>
              </a:ext>
            </a:extLst>
          </p:cNvPr>
          <p:cNvSpPr txBox="1"/>
          <p:nvPr/>
        </p:nvSpPr>
        <p:spPr>
          <a:xfrm>
            <a:off x="1066800" y="3145750"/>
            <a:ext cx="963127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@media print {</a:t>
            </a:r>
          </a:p>
          <a:p>
            <a:r>
              <a:rPr lang="en-US"/>
              <a:t>   img { display: none; } /* retire les images des impressions papier de la page web */</a:t>
            </a:r>
          </a:p>
          <a:p>
            <a:r>
              <a:rPr lang="en-US"/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29D507-924A-41AD-946F-B85B2F035EC5}"/>
              </a:ext>
            </a:extLst>
          </p:cNvPr>
          <p:cNvSpPr txBox="1"/>
          <p:nvPr/>
        </p:nvSpPr>
        <p:spPr>
          <a:xfrm>
            <a:off x="1066800" y="4650045"/>
            <a:ext cx="963127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@media screen and (min-width: 30em) and (orientation: landscape) { ... }</a:t>
            </a:r>
          </a:p>
          <a:p>
            <a:r>
              <a:rPr lang="en-US"/>
              <a:t>@media (not(hover)) { ... }</a:t>
            </a:r>
          </a:p>
          <a:p>
            <a:r>
              <a:rPr lang="en-US"/>
              <a:t>@media (480px &lt;= width &lt;= 960px) { ... }</a:t>
            </a:r>
          </a:p>
        </p:txBody>
      </p:sp>
      <p:sp>
        <p:nvSpPr>
          <p:cNvPr id="9" name="Flèche : droite 8">
            <a:hlinkClick r:id="rId2"/>
            <a:extLst>
              <a:ext uri="{FF2B5EF4-FFF2-40B4-BE49-F238E27FC236}">
                <a16:creationId xmlns:a16="http://schemas.microsoft.com/office/drawing/2014/main" id="{A2DF74DA-286F-49BC-A704-DFC2C3B1A83D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Plus d'informations: MDN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Responsive Web Design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 RWD, c'est l'approche de conception des sites web désormais incontournable en 2022 qui consiste à faire des sites avec une expérience optimale peu importe la gamme d'appareil de l'utilisateur (smartphones, tablettes, laptop, desktop...)</a:t>
            </a:r>
          </a:p>
          <a:p>
            <a:r>
              <a:rPr lang="fr-FR"/>
              <a:t>Un site dit "</a:t>
            </a:r>
            <a:r>
              <a:rPr lang="fr-FR" i="1"/>
              <a:t>responsive</a:t>
            </a:r>
            <a:r>
              <a:rPr lang="fr-FR"/>
              <a:t>" va avoir une mise en page flexible, en privilégiant des </a:t>
            </a:r>
            <a:r>
              <a:rPr lang="fr-FR" b="1"/>
              <a:t>dimensions relatives</a:t>
            </a:r>
            <a:r>
              <a:rPr lang="fr-FR"/>
              <a:t> et en utilisant des </a:t>
            </a:r>
            <a:r>
              <a:rPr lang="fr-FR" b="1"/>
              <a:t>media queries</a:t>
            </a:r>
            <a:r>
              <a:rPr lang="fr-FR"/>
              <a:t> pour adapter l'interface à toutes les résolutions et moyens d'interactions (souris, tactile...)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C01A83-109E-4953-AD54-4269D6ED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99" y="3910679"/>
            <a:ext cx="3224401" cy="2363491"/>
          </a:xfrm>
          <a:prstGeom prst="rect">
            <a:avLst/>
          </a:prstGeom>
        </p:spPr>
      </p:pic>
      <p:sp>
        <p:nvSpPr>
          <p:cNvPr id="6" name="Flèche : droite 5">
            <a:hlinkClick r:id="rId3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6959600" y="6146800"/>
            <a:ext cx="5232399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Démo: OneCake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chemeClr val="bg2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06E093-5426-4593-B46F-CB832FAC6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B0E8F-3EF4-4D31-A768-5F5A67AA1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59DE6E-747A-45AF-98DD-23896F957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7F806-D158-4704-BA5A-D9A83B361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10512-F6B0-43F5-BE9B-475FAEBF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E38F9B-010A-43A2-AAB2-65FFA2900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4CEF6FD-9C62-4C44-8AA3-A0FBAB091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E33AD2-D8F9-4258-8F98-032285C5D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2F4A7A-06EB-440D-BB5D-148BC43BB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71B6CB-D3F6-4E20-A7D5-B15F344862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75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8D7DCE8-958E-4A47-A62F-1C11E9103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76356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FB24AD-0638-4E4A-9A83-EF0DF80B9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536FC2-E18C-4E01-842D-B168CF8F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259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100"/>
              <a:t>TYPOGRAPHIE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893734-C586-4F5E-A5D1-F3A7471F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4682062"/>
            <a:ext cx="9070848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fr-FR" spc="80"/>
              <a:t>Typographie et gestion du texte en CSS</a:t>
            </a:r>
            <a:endParaRPr lang="en-US" spc="8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CA5BB4-AE84-42D4-AA4C-88520F65C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80A809-8317-4F8A-B353-F4D620E9F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C0101D-E418-40C8-ACC0-87EF461E0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A778AE-CCF4-40F5-8336-DA2F7E657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67B0F9D5-6684-45AA-91E8-771E730E431F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7: Typographie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3A4AD8BF-6126-2FA8-7049-6EB579B1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3" b="11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F030CA-B6DF-452A-BAEE-53C931EA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696FB6-5762-4CA2-A49D-939D772E8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37DB9-FC2A-42E6-8011-B08FC1C2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rmAutofit/>
          </a:bodyPr>
          <a:lstStyle/>
          <a:p>
            <a:r>
              <a:rPr lang="fr-FR"/>
              <a:t>images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D3A892-0B5E-4D33-BF64-4F6C6CD68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Mise en page et manipulation d'images et fonds d'éléments en CSS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E7218-013F-404F-ABFE-A53EF93B1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18E85E-59D8-44F2-8F92-39C6DC195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137FD-1D6F-40A8-ABB8-23A7A8D0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C0D3D1-8437-4036-B501-C9E6CA12E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1A290AF9-DFBA-4E8A-B5D1-3411C417BEED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8: Background &amp;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8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Interactions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450833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Changez le style des éléments en feedback à certaines interactions utilisateur:</a:t>
            </a:r>
          </a:p>
          <a:p>
            <a:r>
              <a:rPr lang="fr-FR"/>
              <a:t>survol de la souris: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a:hover</a:t>
            </a:r>
          </a:p>
          <a:p>
            <a:r>
              <a:rPr lang="fr-FR"/>
              <a:t>focus sur un élément: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textarea:focus</a:t>
            </a:r>
          </a:p>
          <a:p>
            <a:r>
              <a:rPr lang="fr-FR"/>
              <a:t>activation d'un élément: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button:active</a:t>
            </a:r>
          </a:p>
          <a:p>
            <a:r>
              <a:rPr lang="fr-FR"/>
              <a:t>état d'un champ de formulaire: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input[type="checkbox"]:checked</a:t>
            </a:r>
          </a:p>
          <a:p>
            <a:r>
              <a:rPr lang="fr-FR"/>
              <a:t>validité d'un champ de formulaire: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input:valid, input:invalid</a:t>
            </a:r>
            <a:endParaRPr lang="fr-FR"/>
          </a:p>
          <a:p>
            <a:endParaRPr lang="en-US"/>
          </a:p>
        </p:txBody>
      </p:sp>
      <p:sp>
        <p:nvSpPr>
          <p:cNvPr id="6" name="Flèche : droite 5">
            <a:hlinkClick r:id="rId2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7628384" y="6146800"/>
            <a:ext cx="4563616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</a:t>
            </a:r>
            <a:endParaRPr lang="en-US"/>
          </a:p>
        </p:txBody>
      </p:sp>
      <p:pic>
        <p:nvPicPr>
          <p:cNvPr id="1026" name="Picture 2" descr="User, interaction, user interaction, user interface, smart touch, user  click, user input icon - Download on Iconfinder">
            <a:extLst>
              <a:ext uri="{FF2B5EF4-FFF2-40B4-BE49-F238E27FC236}">
                <a16:creationId xmlns:a16="http://schemas.microsoft.com/office/drawing/2014/main" id="{0D391E92-0CCA-48E4-9DAB-7EA0E02E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46" y="553668"/>
            <a:ext cx="1427747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FF172E-5484-46F6-9EF3-D59E33AF5880}"/>
              </a:ext>
            </a:extLst>
          </p:cNvPr>
          <p:cNvSpPr txBox="1"/>
          <p:nvPr/>
        </p:nvSpPr>
        <p:spPr>
          <a:xfrm>
            <a:off x="1136984" y="4743364"/>
            <a:ext cx="842210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Ne supprimez pas les styles par défaut aux interactions, comme le soulignement au survol de liens ou l'outline au focus de boîtes de texte.</a:t>
            </a:r>
          </a:p>
          <a:p>
            <a:pPr marL="274320" lvl="1" indent="0">
              <a:buNone/>
            </a:pPr>
            <a:r>
              <a:rPr lang="en-US" b="1"/>
              <a:t>Ils sont essentiels pour l'utilisabilité de votre site.</a:t>
            </a:r>
          </a:p>
        </p:txBody>
      </p:sp>
    </p:spTree>
    <p:extLst>
      <p:ext uri="{BB962C8B-B14F-4D97-AF65-F5344CB8AC3E}">
        <p14:creationId xmlns:p14="http://schemas.microsoft.com/office/powerpoint/2010/main" val="12051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Transitions et Animations</a:t>
            </a:r>
            <a:endParaRPr lang="en-US"/>
          </a:p>
        </p:txBody>
      </p:sp>
      <p:sp>
        <p:nvSpPr>
          <p:cNvPr id="6" name="Flèche : droite 5">
            <a:hlinkClick r:id="rId2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7726039" y="6123966"/>
            <a:ext cx="446596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</a:t>
            </a:r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B75B10B-1B4D-4A48-9355-656826E5A1F5}"/>
              </a:ext>
            </a:extLst>
          </p:cNvPr>
          <p:cNvSpPr txBox="1">
            <a:spLocks/>
          </p:cNvSpPr>
          <p:nvPr/>
        </p:nvSpPr>
        <p:spPr>
          <a:xfrm>
            <a:off x="1066800" y="1870509"/>
            <a:ext cx="10058400" cy="1558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/>
              <a:t>Transition = animation automatique entre deux changements de valeur de propriété</a:t>
            </a:r>
          </a:p>
          <a:p>
            <a:pPr marL="0" indent="0">
              <a:buFont typeface="Arial" pitchFamily="34" charset="0"/>
              <a:buNone/>
            </a:pPr>
            <a:r>
              <a:rPr lang="fr-FR"/>
              <a:t>Animation = animation programmée en décrivant les styles de chaque étape</a:t>
            </a:r>
          </a:p>
          <a:p>
            <a:pPr marL="0" indent="0">
              <a:buNone/>
            </a:pPr>
            <a:endParaRPr lang="fr-FR">
              <a:hlinkClick r:id="rId3"/>
            </a:endParaRPr>
          </a:p>
          <a:p>
            <a:pPr marL="0" indent="0">
              <a:buNone/>
            </a:pPr>
            <a:r>
              <a:rPr lang="fr-FR">
                <a:hlinkClick r:id="rId3"/>
              </a:rPr>
              <a:t>Liste complète des propriétés "animables"</a:t>
            </a:r>
            <a:endParaRPr lang="fr-FR"/>
          </a:p>
          <a:p>
            <a:pPr marL="0" indent="0">
              <a:buNone/>
            </a:pPr>
            <a:r>
              <a:rPr lang="fr-FR">
                <a:hlinkClick r:id="rId4"/>
              </a:rPr>
              <a:t>Visualiser les courbes d'accélération (easing functions)</a:t>
            </a: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58C573-FB71-45D0-B8D7-CE4CBF291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391" y="1019725"/>
            <a:ext cx="1945256" cy="617337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83B6A5D-C286-49AB-A80F-62394645D35A}"/>
              </a:ext>
            </a:extLst>
          </p:cNvPr>
          <p:cNvSpPr txBox="1">
            <a:spLocks/>
          </p:cNvSpPr>
          <p:nvPr/>
        </p:nvSpPr>
        <p:spPr>
          <a:xfrm>
            <a:off x="1066800" y="3664452"/>
            <a:ext cx="10058400" cy="208238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/>
              <a:t>Propriétés associées:</a:t>
            </a:r>
          </a:p>
          <a:p>
            <a:r>
              <a:rPr lang="fr-FR"/>
              <a:t>transition-property</a:t>
            </a:r>
          </a:p>
          <a:p>
            <a:r>
              <a:rPr lang="fr-FR"/>
              <a:t>transition-duration</a:t>
            </a:r>
          </a:p>
          <a:p>
            <a:r>
              <a:rPr lang="fr-FR"/>
              <a:t>transition-delay</a:t>
            </a:r>
          </a:p>
          <a:p>
            <a:r>
              <a:rPr lang="fr-FR"/>
              <a:t>transition-timing-function</a:t>
            </a:r>
          </a:p>
          <a:p>
            <a:endParaRPr lang="fr-FR"/>
          </a:p>
          <a:p>
            <a:r>
              <a:rPr lang="fr-FR"/>
              <a:t>animation-name</a:t>
            </a:r>
          </a:p>
          <a:p>
            <a:r>
              <a:rPr lang="fr-FR"/>
              <a:t>animation-duration</a:t>
            </a:r>
          </a:p>
          <a:p>
            <a:r>
              <a:rPr lang="fr-FR"/>
              <a:t>animation-delay</a:t>
            </a:r>
          </a:p>
          <a:p>
            <a:r>
              <a:rPr lang="fr-FR"/>
              <a:t>animation-direction</a:t>
            </a:r>
          </a:p>
          <a:p>
            <a:r>
              <a:rPr lang="fr-FR"/>
              <a:t>animation-timing-function</a:t>
            </a:r>
          </a:p>
          <a:p>
            <a:r>
              <a:rPr lang="fr-FR"/>
              <a:t>animation-iteration-count</a:t>
            </a:r>
          </a:p>
        </p:txBody>
      </p:sp>
    </p:spTree>
    <p:extLst>
      <p:ext uri="{BB962C8B-B14F-4D97-AF65-F5344CB8AC3E}">
        <p14:creationId xmlns:p14="http://schemas.microsoft.com/office/powerpoint/2010/main" val="252497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3B481-9055-4609-93AD-826112E6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9006"/>
          </a:xfrm>
        </p:spPr>
        <p:txBody>
          <a:bodyPr>
            <a:normAutofit fontScale="90000"/>
          </a:bodyPr>
          <a:lstStyle/>
          <a:p>
            <a:r>
              <a:rPr lang="fr-FR"/>
              <a:t>Agenda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9C35D-FF77-4FBA-95C8-A5E118DD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0501"/>
            <a:ext cx="10021888" cy="4603968"/>
          </a:xfrm>
        </p:spPr>
        <p:txBody>
          <a:bodyPr numCol="3">
            <a:normAutofit/>
          </a:bodyPr>
          <a:lstStyle/>
          <a:p>
            <a:r>
              <a:rPr lang="fr-FR"/>
              <a:t>HTML</a:t>
            </a:r>
          </a:p>
          <a:p>
            <a:pPr lvl="1"/>
            <a:r>
              <a:rPr lang="fr-FR"/>
              <a:t>Fondamentaux</a:t>
            </a:r>
          </a:p>
          <a:p>
            <a:pPr lvl="1"/>
            <a:r>
              <a:rPr lang="fr-FR"/>
              <a:t>Sémantique</a:t>
            </a:r>
          </a:p>
          <a:p>
            <a:pPr marL="457200" lvl="1" indent="0">
              <a:buNone/>
            </a:pPr>
            <a:endParaRPr lang="fr-FR"/>
          </a:p>
          <a:p>
            <a:r>
              <a:rPr lang="fr-FR"/>
              <a:t>CSS</a:t>
            </a:r>
          </a:p>
          <a:p>
            <a:pPr lvl="1"/>
            <a:r>
              <a:rPr lang="fr-FR"/>
              <a:t>Sélecteurs</a:t>
            </a:r>
          </a:p>
          <a:p>
            <a:pPr lvl="1"/>
            <a:r>
              <a:rPr lang="fr-FR"/>
              <a:t>Spécificité</a:t>
            </a:r>
          </a:p>
          <a:p>
            <a:pPr lvl="1"/>
            <a:r>
              <a:rPr lang="fr-FR"/>
              <a:t>Cascade</a:t>
            </a:r>
          </a:p>
          <a:p>
            <a:pPr lvl="1"/>
            <a:r>
              <a:rPr lang="fr-FR"/>
              <a:t>Héritage</a:t>
            </a:r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Layout</a:t>
            </a:r>
          </a:p>
          <a:p>
            <a:pPr lvl="1"/>
            <a:r>
              <a:rPr lang="fr-FR"/>
              <a:t>Flux de contenu</a:t>
            </a:r>
          </a:p>
          <a:p>
            <a:pPr lvl="1"/>
            <a:r>
              <a:rPr lang="fr-FR"/>
              <a:t>Modèle de boîte</a:t>
            </a:r>
          </a:p>
          <a:p>
            <a:pPr lvl="1"/>
            <a:r>
              <a:rPr lang="fr-FR"/>
              <a:t>Positionnement</a:t>
            </a:r>
          </a:p>
          <a:p>
            <a:pPr lvl="1"/>
            <a:r>
              <a:rPr lang="fr-FR"/>
              <a:t>Dimensions et Unités</a:t>
            </a:r>
          </a:p>
          <a:p>
            <a:pPr lvl="1"/>
            <a:r>
              <a:rPr lang="fr-FR"/>
              <a:t>Inline &amp; Block</a:t>
            </a:r>
          </a:p>
          <a:p>
            <a:pPr lvl="1"/>
            <a:r>
              <a:rPr lang="fr-FR"/>
              <a:t>Flex</a:t>
            </a:r>
          </a:p>
          <a:p>
            <a:pPr lvl="1"/>
            <a:r>
              <a:rPr lang="fr-FR"/>
              <a:t>Grid</a:t>
            </a:r>
          </a:p>
          <a:p>
            <a:pPr lvl="1"/>
            <a:r>
              <a:rPr lang="fr-FR"/>
              <a:t>Media queries</a:t>
            </a:r>
          </a:p>
          <a:p>
            <a:pPr lvl="1"/>
            <a:r>
              <a:rPr lang="fr-FR"/>
              <a:t>Responsive Web Design</a:t>
            </a:r>
          </a:p>
          <a:p>
            <a:pPr marL="0" indent="0">
              <a:buNone/>
            </a:pP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Fonctionnalités</a:t>
            </a:r>
          </a:p>
          <a:p>
            <a:pPr lvl="1"/>
            <a:r>
              <a:rPr lang="fr-FR"/>
              <a:t>Typographie</a:t>
            </a:r>
          </a:p>
          <a:p>
            <a:pPr lvl="1"/>
            <a:r>
              <a:rPr lang="fr-FR"/>
              <a:t>Backgrounds &amp; Images</a:t>
            </a:r>
          </a:p>
          <a:p>
            <a:pPr lvl="1"/>
            <a:r>
              <a:rPr lang="fr-FR"/>
              <a:t>Interactions</a:t>
            </a:r>
          </a:p>
          <a:p>
            <a:pPr lvl="1"/>
            <a:r>
              <a:rPr lang="fr-FR"/>
              <a:t>Animations &amp; Transitions</a:t>
            </a:r>
          </a:p>
          <a:p>
            <a:pPr lvl="1"/>
            <a:r>
              <a:rPr lang="fr-FR"/>
              <a:t>Formes et dessin</a:t>
            </a:r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Outillage</a:t>
            </a:r>
          </a:p>
          <a:p>
            <a:pPr lvl="1"/>
            <a:r>
              <a:rPr lang="fr-FR"/>
              <a:t>Utilitaires</a:t>
            </a:r>
          </a:p>
          <a:p>
            <a:pPr lvl="1"/>
            <a:r>
              <a:rPr lang="fr-FR"/>
              <a:t>Préprocesseurs</a:t>
            </a:r>
          </a:p>
          <a:p>
            <a:pPr lvl="1"/>
            <a:r>
              <a:rPr lang="fr-FR"/>
              <a:t>CSS in JS</a:t>
            </a:r>
          </a:p>
        </p:txBody>
      </p:sp>
    </p:spTree>
    <p:extLst>
      <p:ext uri="{BB962C8B-B14F-4D97-AF65-F5344CB8AC3E}">
        <p14:creationId xmlns:p14="http://schemas.microsoft.com/office/powerpoint/2010/main" val="81754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Formes et dessin en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Vous pouvez donner plusieurs formes géométriques basiques à vos éléments en CSS:</a:t>
            </a:r>
          </a:p>
          <a:p>
            <a:r>
              <a:rPr lang="fr-FR"/>
              <a:t>Cercles, ellipses et arrondis avec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border-radius</a:t>
            </a:r>
            <a:endParaRPr lang="fr-FR"/>
          </a:p>
          <a:p>
            <a:r>
              <a:rPr lang="fr-FR"/>
              <a:t>Triangles rectangles ou équilatéraux à l'aide de bordures transparentes</a:t>
            </a:r>
          </a:p>
          <a:p>
            <a:r>
              <a:rPr lang="fr-FR"/>
              <a:t>Losanges en appliquant une rotation avec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transform: rotate(45deg)</a:t>
            </a:r>
          </a:p>
          <a:p>
            <a:r>
              <a:rPr lang="fr-FR"/>
              <a:t>Parallélogrammes avec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transform: skew(45deg)</a:t>
            </a:r>
          </a:p>
          <a:p>
            <a:r>
              <a:rPr lang="fr-FR"/>
              <a:t>Polygones peu complexes à l'aide de pseudo-éléments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::before </a:t>
            </a:r>
            <a:r>
              <a:rPr lang="fr-FR"/>
              <a:t>et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::after</a:t>
            </a:r>
          </a:p>
          <a:p>
            <a:endParaRPr lang="fr-FR"/>
          </a:p>
          <a:p>
            <a:pPr marL="0" indent="0">
              <a:buNone/>
            </a:pPr>
            <a:r>
              <a:rPr lang="fr-FR"/>
              <a:t>Pour les dessins plus complexes, il faut recourir au </a:t>
            </a:r>
            <a:r>
              <a:rPr lang="fr-FR" b="1"/>
              <a:t>SVG</a:t>
            </a:r>
            <a:r>
              <a:rPr lang="fr-FR"/>
              <a:t>. Les balises SVG étant des éléments HTML, elles peuvent également être stylisée en CSS.</a:t>
            </a:r>
          </a:p>
          <a:p>
            <a:pPr marL="0" indent="0">
              <a:buNone/>
            </a:pPr>
            <a:r>
              <a:rPr lang="fr-FR">
                <a:hlinkClick r:id="rId2"/>
              </a:rPr>
              <a:t>MDN: Tutoriel sur SVG</a:t>
            </a:r>
            <a:endParaRPr lang="en-US"/>
          </a:p>
        </p:txBody>
      </p:sp>
      <p:sp>
        <p:nvSpPr>
          <p:cNvPr id="6" name="Flèche : droite 5">
            <a:hlinkClick r:id="rId3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5949617" y="6123966"/>
            <a:ext cx="6242384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 + Exercice "Dessine-moi un sushi"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F02084-4D5A-437E-BD60-57CCAA956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279" y="943384"/>
            <a:ext cx="3164530" cy="72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9A14AEE-5456-4BDA-84EB-C2C1CEF38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540A024-AD28-484E-B1FF-FD249172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896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660F04-0A42-426F-94B1-E33CAE9A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fr-FR"/>
              <a:t>Utilitaires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5595E-7FCF-4A77-877D-9CE423B3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fr-FR">
                <a:hlinkClick r:id="rId2"/>
              </a:rPr>
              <a:t>stylelint</a:t>
            </a:r>
            <a:r>
              <a:rPr lang="fr-FR"/>
              <a:t>: linter (analyse qualité) de code CSS</a:t>
            </a:r>
          </a:p>
          <a:p>
            <a:r>
              <a:rPr lang="fr-FR">
                <a:hlinkClick r:id="rId3"/>
              </a:rPr>
              <a:t>purgeCSS</a:t>
            </a:r>
            <a:r>
              <a:rPr lang="fr-FR"/>
              <a:t>: supprimer le code CSS non utilisé</a:t>
            </a:r>
          </a:p>
          <a:p>
            <a:r>
              <a:rPr lang="fr-FR">
                <a:hlinkClick r:id="rId4"/>
              </a:rPr>
              <a:t>Autoprefixer</a:t>
            </a:r>
            <a:r>
              <a:rPr lang="fr-FR"/>
              <a:t>: ajout automatique de préfixes vendeur pour étendre le support navigateur</a:t>
            </a:r>
          </a:p>
          <a:p>
            <a:r>
              <a:rPr lang="fr-FR">
                <a:hlinkClick r:id="rId5"/>
              </a:rPr>
              <a:t>cssnano</a:t>
            </a:r>
            <a:r>
              <a:rPr lang="fr-FR"/>
              <a:t>: minifier le code CSS pour réduire la taille du fichier et optimiser le chargement</a:t>
            </a:r>
            <a:endParaRPr lang="en-US"/>
          </a:p>
        </p:txBody>
      </p:sp>
      <p:pic>
        <p:nvPicPr>
          <p:cNvPr id="3078" name="Picture 6" descr="PurgeCSS - Remove unused CSS | PurgeCSS">
            <a:extLst>
              <a:ext uri="{FF2B5EF4-FFF2-40B4-BE49-F238E27FC236}">
                <a16:creationId xmlns:a16="http://schemas.microsoft.com/office/drawing/2014/main" id="{528F0A1D-5426-4AFC-9825-3A6748400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3937" y="1922908"/>
            <a:ext cx="1077468" cy="107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53F8CFFC-2146-4041-A031-78CB3F3B8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714263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3076" name="Picture 4" descr="7 Front-End Tools For Productivity">
            <a:extLst>
              <a:ext uri="{FF2B5EF4-FFF2-40B4-BE49-F238E27FC236}">
                <a16:creationId xmlns:a16="http://schemas.microsoft.com/office/drawing/2014/main" id="{AB91D305-96B4-40BE-BC37-9886514D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9686" y="445920"/>
            <a:ext cx="3321198" cy="118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C580F6E-4F2D-41A6-9A1D-014D74E24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194" y="3107531"/>
            <a:ext cx="1991950" cy="15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787DAB-F9CD-4C59-A879-B722F7889D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4305" y="5456594"/>
            <a:ext cx="2178916" cy="4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6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9A14AEE-5456-4BDA-84EB-C2C1CEF38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540A024-AD28-484E-B1FF-FD249172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896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660F04-0A42-426F-94B1-E33CAE9A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fr-FR"/>
              <a:t>Préprocesseurs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5595E-7FCF-4A77-877D-9CE423B3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Syntaxe alternative ou surchouche au langage CSS pour être ensuite compilé en CSS standard</a:t>
            </a:r>
          </a:p>
          <a:p>
            <a:pPr marL="0" indent="0">
              <a:buNone/>
            </a:pPr>
            <a:endParaRPr lang="fr-FR"/>
          </a:p>
          <a:p>
            <a:r>
              <a:rPr lang="fr-FR">
                <a:hlinkClick r:id="rId2"/>
              </a:rPr>
              <a:t>SASS/SCSS</a:t>
            </a:r>
            <a:r>
              <a:rPr lang="fr-FR"/>
              <a:t>: le tout en un pensé pour la scalabilité</a:t>
            </a:r>
          </a:p>
          <a:p>
            <a:r>
              <a:rPr lang="fr-FR">
                <a:hlinkClick r:id="rId3"/>
              </a:rPr>
              <a:t>Stylus</a:t>
            </a:r>
            <a:r>
              <a:rPr lang="fr-FR"/>
              <a:t>: la syntaxe alternative la plus synthétique</a:t>
            </a:r>
          </a:p>
          <a:p>
            <a:r>
              <a:rPr lang="fr-FR">
                <a:hlinkClick r:id="rId4"/>
              </a:rPr>
              <a:t>PostCSS</a:t>
            </a:r>
            <a:r>
              <a:rPr lang="fr-FR"/>
              <a:t>: le modulaire avec tout un écosystème de plugins à la carte,</a:t>
            </a:r>
          </a:p>
          <a:p>
            <a:r>
              <a:rPr lang="fr-FR">
                <a:hlinkClick r:id="rId5"/>
              </a:rPr>
              <a:t>cssnext</a:t>
            </a:r>
            <a:r>
              <a:rPr lang="fr-FR"/>
              <a:t>: un plug-in PostCSS pour supporter les dernières nouveautés CSS sur tous les navigateurs</a:t>
            </a: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53F8CFFC-2146-4041-A031-78CB3F3B8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714263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649223-8551-4B0D-9BC7-C29861746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383" y="374904"/>
            <a:ext cx="2438741" cy="18290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310C98-678E-418D-BF59-CA6482946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895" y="5653087"/>
            <a:ext cx="3237249" cy="900113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78991B7-0A8B-4716-B54E-B39F118DA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373" y="4298452"/>
            <a:ext cx="3357563" cy="10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6AD4B3-2BED-40F6-AB43-E5A8757BC8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5791" y="2040808"/>
            <a:ext cx="2045924" cy="19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36396-BEC4-4A9F-8052-01BAA180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CSS in JS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C7BEC-1F67-41EE-8584-134F5D9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Dans les frameworks JavaScript orientés composants comme Angular, Vue ou React, on souhaite souvent isoler les styles CSS entre les composants.</a:t>
            </a:r>
          </a:p>
          <a:p>
            <a:r>
              <a:rPr lang="fr-FR"/>
              <a:t>Les libs dites "CSS in JS" permettent de décrire les styles CSS d'un composant en JavaScript, en générant à la volée des classes avec un nom unique.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51889B-380D-476B-9CF5-644CFA923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337751"/>
            <a:ext cx="5639526" cy="30883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91AB02-6426-435D-98FF-B6072F4E0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193" y="3429000"/>
            <a:ext cx="3196007" cy="23712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A2B8BD-ABCC-40B3-8ABF-497886189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238" y="4748750"/>
            <a:ext cx="4658395" cy="1617498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D7A3CAE-9AF4-4B4E-A280-340D94D2E994}"/>
              </a:ext>
            </a:extLst>
          </p:cNvPr>
          <p:cNvSpPr/>
          <p:nvPr/>
        </p:nvSpPr>
        <p:spPr>
          <a:xfrm>
            <a:off x="6096000" y="4501100"/>
            <a:ext cx="1447800" cy="82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0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FA166-15BE-410D-A85D-383461AA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CSS in JS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0293BB-AEC2-4ADD-968C-A0BB8FE7A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Avantages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6BE90E-E0F9-4035-881D-6F404F192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/>
              <a:t>la promesse d'isoler complètement les styles entre composants</a:t>
            </a:r>
          </a:p>
          <a:p>
            <a:r>
              <a:rPr lang="fr-FR"/>
              <a:t>moins de dead code, car plus de proximité entre le CSS et le HTML</a:t>
            </a:r>
          </a:p>
          <a:p>
            <a:r>
              <a:rPr lang="fr-FR"/>
              <a:t>la puissance de JavaScript pour manipuler les styles: variables, conditions, boucles, fonctions etc.</a:t>
            </a:r>
          </a:p>
          <a:p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079333-8D0A-413F-BBFA-62563FC8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Inconvénients</a:t>
            </a:r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2D3573-E3C3-4802-9255-5EAB5F88F2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/>
              <a:t>une couche de complexité supplémentaire qui peut manquer</a:t>
            </a:r>
            <a:r>
              <a:rPr lang="en-US"/>
              <a:t> de lisibilité et nécessite une courbe d'apprentissage</a:t>
            </a:r>
          </a:p>
          <a:p>
            <a:r>
              <a:rPr lang="en-US"/>
              <a:t>n'exploite plus du tout la spécificité et la cascade en CSS, remplacée par la logique de composition en JS</a:t>
            </a:r>
          </a:p>
          <a:p>
            <a:r>
              <a:rPr lang="en-US"/>
              <a:t>beaucoup trop de libs différentes et un manque de standardisation</a:t>
            </a:r>
          </a:p>
        </p:txBody>
      </p:sp>
      <p:pic>
        <p:nvPicPr>
          <p:cNvPr id="8" name="Graphique 7" descr="Balance de la justice">
            <a:extLst>
              <a:ext uri="{FF2B5EF4-FFF2-40B4-BE49-F238E27FC236}">
                <a16:creationId xmlns:a16="http://schemas.microsoft.com/office/drawing/2014/main" id="{4AD7C6FC-4566-4D5B-B1A5-946AFC273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1848" y="1174835"/>
            <a:ext cx="914400" cy="914400"/>
          </a:xfrm>
          <a:prstGeom prst="rect">
            <a:avLst/>
          </a:prstGeom>
        </p:spPr>
      </p:pic>
      <p:sp>
        <p:nvSpPr>
          <p:cNvPr id="9" name="ZoneTexte 8">
            <a:hlinkClick r:id="rId4"/>
            <a:extLst>
              <a:ext uri="{FF2B5EF4-FFF2-40B4-BE49-F238E27FC236}">
                <a16:creationId xmlns:a16="http://schemas.microsoft.com/office/drawing/2014/main" id="{14A11F12-15E4-49B1-9F9A-2CD21BE7C9F8}"/>
              </a:ext>
            </a:extLst>
          </p:cNvPr>
          <p:cNvSpPr txBox="1"/>
          <p:nvPr/>
        </p:nvSpPr>
        <p:spPr>
          <a:xfrm>
            <a:off x="1063752" y="5956298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4"/>
              </a:rPr>
              <a:t>Liste de bibliothèques CSS in 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5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5F37D-034F-418D-A190-0D19A810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CSS dans les frameworks JS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3EEEBB-0B3D-4E7A-A176-1ED0D5BAB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Angular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828B91-54BB-45F2-B4FB-734886545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Vue.js</a:t>
            </a:r>
            <a:endParaRPr lang="en-US"/>
          </a:p>
        </p:txBody>
      </p:sp>
      <p:pic>
        <p:nvPicPr>
          <p:cNvPr id="8194" name="Picture 2" descr="The State of CSS in Angular. Styling applications is a critical part… | by  Stephen Fluin | Angular Blog">
            <a:extLst>
              <a:ext uri="{FF2B5EF4-FFF2-40B4-BE49-F238E27FC236}">
                <a16:creationId xmlns:a16="http://schemas.microsoft.com/office/drawing/2014/main" id="{A2E6AD5B-8E5C-4DDB-9614-70E244C69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2905667"/>
            <a:ext cx="5867400" cy="164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F1975A0-D6CE-48FD-B7AC-E80B45F9CF73}"/>
              </a:ext>
            </a:extLst>
          </p:cNvPr>
          <p:cNvSpPr/>
          <p:nvPr/>
        </p:nvSpPr>
        <p:spPr>
          <a:xfrm rot="10800000">
            <a:off x="3657600" y="3848100"/>
            <a:ext cx="65722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25ED07-E764-4071-821B-C950E05D22CA}"/>
              </a:ext>
            </a:extLst>
          </p:cNvPr>
          <p:cNvSpPr txBox="1"/>
          <p:nvPr/>
        </p:nvSpPr>
        <p:spPr>
          <a:xfrm>
            <a:off x="1066800" y="4794725"/>
            <a:ext cx="994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Les styles sont scopés par composant: </a:t>
            </a:r>
            <a:br>
              <a:rPr lang="fr-FR"/>
            </a:br>
            <a:r>
              <a:rPr lang="fr-FR"/>
              <a:t>le framework génère et ajoute une classe unique devant chaque sélecteur</a:t>
            </a:r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38A43E8-2CAE-48FC-A7A3-DC777E75A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17" y="2782963"/>
            <a:ext cx="2569694" cy="19272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D61DA10-622A-4047-B933-1B349AA79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336"/>
          <a:stretch/>
        </p:blipFill>
        <p:spPr>
          <a:xfrm>
            <a:off x="9301048" y="2865862"/>
            <a:ext cx="2479825" cy="1887888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486CEA42-5C18-41A5-9C35-E4660A77BEB4}"/>
              </a:ext>
            </a:extLst>
          </p:cNvPr>
          <p:cNvSpPr/>
          <p:nvPr/>
        </p:nvSpPr>
        <p:spPr>
          <a:xfrm>
            <a:off x="8750808" y="3348037"/>
            <a:ext cx="65722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F47FB55-BB6D-4C8F-8B4D-47C5A82F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80" y="1889751"/>
            <a:ext cx="953869" cy="95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7A7244A-7808-4AA5-B315-38EB4AD67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3" y="2063596"/>
            <a:ext cx="751002" cy="6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74E3959-510C-445D-92F1-21A6B2727715}"/>
              </a:ext>
            </a:extLst>
          </p:cNvPr>
          <p:cNvSpPr txBox="1"/>
          <p:nvPr/>
        </p:nvSpPr>
        <p:spPr>
          <a:xfrm>
            <a:off x="2784945" y="5576848"/>
            <a:ext cx="8422105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Cela ne rend pas caduc les feuilles de styles globales, qui permettent d'avoir un style homogène et d'éviter la duplication de code</a:t>
            </a:r>
          </a:p>
        </p:txBody>
      </p:sp>
    </p:spTree>
    <p:extLst>
      <p:ext uri="{BB962C8B-B14F-4D97-AF65-F5344CB8AC3E}">
        <p14:creationId xmlns:p14="http://schemas.microsoft.com/office/powerpoint/2010/main" val="167233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2415-B47E-476B-BE33-9F1CC647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Formation HTML/CSS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E144-5818-4FAA-B6E5-81205D49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Debrief / Q&amp;A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EDC54-92C3-4DF5-972E-693B49DD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06" y="761999"/>
            <a:ext cx="11267557" cy="970450"/>
          </a:xfrm>
        </p:spPr>
        <p:txBody>
          <a:bodyPr/>
          <a:lstStyle/>
          <a:p>
            <a:r>
              <a:rPr lang="fr-FR"/>
              <a:t>Les fondamentaux de HTML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6E90-F091-4FAD-B0C9-ED4C14C0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16477"/>
          </a:xfrm>
        </p:spPr>
        <p:txBody>
          <a:bodyPr>
            <a:normAutofit/>
          </a:bodyPr>
          <a:lstStyle/>
          <a:p>
            <a:r>
              <a:rPr lang="fr-FR" sz="2800"/>
              <a:t>HTML (HyperText Markup </a:t>
            </a:r>
            <a:r>
              <a:rPr lang="fr-FR" sz="2800" err="1"/>
              <a:t>Language</a:t>
            </a:r>
            <a:r>
              <a:rPr lang="fr-FR" sz="2800"/>
              <a:t>) décrit le contenu de pages web sous forme de </a:t>
            </a:r>
            <a:r>
              <a:rPr lang="fr-FR" sz="2800" b="1"/>
              <a:t>balises</a:t>
            </a:r>
            <a:r>
              <a:rPr lang="fr-FR" sz="2800"/>
              <a:t> imbriquées dans une </a:t>
            </a:r>
            <a:r>
              <a:rPr lang="fr-FR" sz="2800" b="1"/>
              <a:t>structure d’arbre</a:t>
            </a:r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r>
              <a:rPr lang="fr-FR" sz="2400"/>
              <a:t>Il existe un ensemble de balises standardisées avec chacun leur cas d’utilisation (</a:t>
            </a:r>
            <a:r>
              <a:rPr lang="fr-FR" sz="2400">
                <a:hlinkClick r:id="rId2"/>
              </a:rPr>
              <a:t>autour de 130 tags différents selon la spécification</a:t>
            </a:r>
            <a:r>
              <a:rPr lang="fr-FR" sz="2400"/>
              <a:t>)</a:t>
            </a:r>
          </a:p>
          <a:p>
            <a:endParaRPr lang="fr-FR" sz="2800"/>
          </a:p>
        </p:txBody>
      </p:sp>
      <p:pic>
        <p:nvPicPr>
          <p:cNvPr id="1026" name="Picture 2" descr="Élément - Glossaire MDN : définitions des termes du Web | MDN">
            <a:extLst>
              <a:ext uri="{FF2B5EF4-FFF2-40B4-BE49-F238E27FC236}">
                <a16:creationId xmlns:a16="http://schemas.microsoft.com/office/drawing/2014/main" id="{2F0CDF07-AFE3-4C29-B511-B0BCD2158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34" y="3315797"/>
            <a:ext cx="58007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8572F4E-A874-4701-B006-C4E5BE1F7931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Combien de tags connaissez-vous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9DE68-9CA6-4EAB-B58C-88FFE724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HTML et Sémantique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AA89A-A035-4FF8-A556-F251364E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528150"/>
          </a:xfrm>
        </p:spPr>
        <p:txBody>
          <a:bodyPr/>
          <a:lstStyle/>
          <a:p>
            <a:r>
              <a:rPr lang="fr-FR"/>
              <a:t>Choisir les bons tags HTML pour décrire votre contenu est important pour:</a:t>
            </a:r>
          </a:p>
          <a:p>
            <a:pPr marL="450000" lvl="1" indent="0">
              <a:buNone/>
            </a:pPr>
            <a:endParaRPr lang="fr-FR"/>
          </a:p>
        </p:txBody>
      </p:sp>
      <p:pic>
        <p:nvPicPr>
          <p:cNvPr id="2050" name="Picture 2" descr="6 input form types that will make your mobile visitors ❤️ you!">
            <a:extLst>
              <a:ext uri="{FF2B5EF4-FFF2-40B4-BE49-F238E27FC236}">
                <a16:creationId xmlns:a16="http://schemas.microsoft.com/office/drawing/2014/main" id="{E2F4112A-178B-4B3E-BAED-E0B8B4A6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39" y="2915652"/>
            <a:ext cx="2439403" cy="24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5AE330-4E7A-4BAC-8C17-61BFE5078AB2}"/>
              </a:ext>
            </a:extLst>
          </p:cNvPr>
          <p:cNvSpPr txBox="1">
            <a:spLocks/>
          </p:cNvSpPr>
          <p:nvPr/>
        </p:nvSpPr>
        <p:spPr>
          <a:xfrm>
            <a:off x="1002027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L’expérience utilisateur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D394A47-7495-4EC4-9693-E5684BF52F61}"/>
              </a:ext>
            </a:extLst>
          </p:cNvPr>
          <p:cNvSpPr txBox="1">
            <a:spLocks/>
          </p:cNvSpPr>
          <p:nvPr/>
        </p:nvSpPr>
        <p:spPr>
          <a:xfrm>
            <a:off x="4415589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None/>
            </a:pPr>
            <a:r>
              <a:rPr lang="fr-FR" b="1"/>
              <a:t>L’accessibilité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171834B-B21D-46E1-B57A-FB29056CBB63}"/>
              </a:ext>
            </a:extLst>
          </p:cNvPr>
          <p:cNvSpPr txBox="1">
            <a:spLocks/>
          </p:cNvSpPr>
          <p:nvPr/>
        </p:nvSpPr>
        <p:spPr>
          <a:xfrm>
            <a:off x="7740920" y="2306002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</a:t>
            </a:r>
            <a:r>
              <a:rPr lang="fr-FR" b="1" err="1"/>
              <a:t>indexabilité</a:t>
            </a:r>
            <a:endParaRPr lang="fr-FR" b="1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A28330-66A4-48BD-B570-F1E5ACCAE11B}"/>
              </a:ext>
            </a:extLst>
          </p:cNvPr>
          <p:cNvGrpSpPr/>
          <p:nvPr/>
        </p:nvGrpSpPr>
        <p:grpSpPr>
          <a:xfrm>
            <a:off x="4327358" y="2915652"/>
            <a:ext cx="3737264" cy="2497251"/>
            <a:chOff x="4327358" y="2915652"/>
            <a:chExt cx="3737264" cy="2497251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AF867DC-D5E9-4E5E-9001-64F22C727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358" y="2915652"/>
              <a:ext cx="3737264" cy="24972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9372671-73C5-4B33-8C08-B9EE0AC07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119" y="4769700"/>
              <a:ext cx="2360874" cy="643203"/>
            </a:xfrm>
            <a:prstGeom prst="rect">
              <a:avLst/>
            </a:prstGeom>
          </p:spPr>
        </p:pic>
      </p:grp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4FE0020-8979-4337-B571-5451379B3880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Chapitrer 1 – HTML </a:t>
            </a:r>
            <a:r>
              <a:rPr lang="fr-FR" err="1"/>
              <a:t>Semantics</a:t>
            </a:r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705A2D8-B778-4BAD-8D0A-BCA037B99C84}"/>
              </a:ext>
            </a:extLst>
          </p:cNvPr>
          <p:cNvGrpSpPr/>
          <p:nvPr/>
        </p:nvGrpSpPr>
        <p:grpSpPr>
          <a:xfrm>
            <a:off x="8298237" y="2699752"/>
            <a:ext cx="3562848" cy="2989239"/>
            <a:chOff x="8298237" y="2699752"/>
            <a:chExt cx="3562848" cy="298923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6CDB2-EBA4-4B84-AF72-0D0FBA641CF3}"/>
                </a:ext>
              </a:extLst>
            </p:cNvPr>
            <p:cNvSpPr txBox="1"/>
            <p:nvPr/>
          </p:nvSpPr>
          <p:spPr>
            <a:xfrm>
              <a:off x="8298237" y="2699752"/>
              <a:ext cx="3562847" cy="11079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&lt;p&gt;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We are open from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09:00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9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a.m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 to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17:30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5:30 p.m.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&lt;/time&gt;&lt;/p&gt;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&lt;address&gt;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24 Gloucester Red, South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Kensighton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, London SW7 4RB, United Kingdom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&lt;/address&gt;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290FB4-4F76-4A86-94B6-2A90B24D8F1D}"/>
                </a:ext>
              </a:extLst>
            </p:cNvPr>
            <p:cNvGrpSpPr/>
            <p:nvPr/>
          </p:nvGrpSpPr>
          <p:grpSpPr>
            <a:xfrm>
              <a:off x="8298238" y="3722052"/>
              <a:ext cx="3562847" cy="1966939"/>
              <a:chOff x="8298238" y="3722052"/>
              <a:chExt cx="3562847" cy="1966939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E294F092-80F6-4FF5-8096-602BF546C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8238" y="3850409"/>
                <a:ext cx="3562847" cy="1838582"/>
              </a:xfrm>
              <a:prstGeom prst="rect">
                <a:avLst/>
              </a:prstGeom>
            </p:spPr>
          </p:pic>
          <p:sp>
            <p:nvSpPr>
              <p:cNvPr id="14" name="Flèche : bas 13">
                <a:extLst>
                  <a:ext uri="{FF2B5EF4-FFF2-40B4-BE49-F238E27FC236}">
                    <a16:creationId xmlns:a16="http://schemas.microsoft.com/office/drawing/2014/main" id="{3F7D989B-DB1E-4311-B420-A4214C837775}"/>
                  </a:ext>
                </a:extLst>
              </p:cNvPr>
              <p:cNvSpPr/>
              <p:nvPr/>
            </p:nvSpPr>
            <p:spPr>
              <a:xfrm>
                <a:off x="9927260" y="3722052"/>
                <a:ext cx="347040" cy="120539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9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fondamentaux de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CSS (</a:t>
            </a:r>
            <a:r>
              <a:rPr lang="fr-FR" b="1" err="1"/>
              <a:t>Cascading</a:t>
            </a:r>
            <a:r>
              <a:rPr lang="fr-FR" b="1"/>
              <a:t> </a:t>
            </a:r>
            <a:r>
              <a:rPr lang="fr-FR" b="1" err="1"/>
              <a:t>StyleSheets</a:t>
            </a:r>
            <a:r>
              <a:rPr lang="fr-FR"/>
              <a:t>) décrit les propriétés de style à associer aux éléments d’un document HTML</a:t>
            </a:r>
          </a:p>
          <a:p>
            <a:r>
              <a:rPr lang="fr-FR"/>
              <a:t>Ces associations sont faites par le biais de </a:t>
            </a:r>
            <a:r>
              <a:rPr lang="fr-FR" b="1"/>
              <a:t>sélecteurs</a:t>
            </a:r>
            <a:r>
              <a:rPr lang="fr-FR"/>
              <a:t>. A chaque sélecteur est associé une série de </a:t>
            </a:r>
            <a:r>
              <a:rPr lang="fr-FR" b="1"/>
              <a:t>propriétés</a:t>
            </a:r>
            <a:r>
              <a:rPr lang="fr-FR"/>
              <a:t> et de </a:t>
            </a:r>
            <a:r>
              <a:rPr lang="fr-FR" b="1"/>
              <a:t>valeurs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4844716" y="38415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>
                <a:highlight>
                  <a:srgbClr val="800080"/>
                </a:highlight>
              </a:rPr>
              <a:t>font-size:</a:t>
            </a:r>
            <a:r>
              <a:rPr lang="fr-FR"/>
              <a:t> </a:t>
            </a:r>
            <a:r>
              <a:rPr lang="fr-FR">
                <a:highlight>
                  <a:srgbClr val="800000"/>
                </a:highlight>
              </a:rPr>
              <a:t>12px;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1B14B0-311F-43C9-9D40-F6FD5220C709}"/>
              </a:ext>
            </a:extLst>
          </p:cNvPr>
          <p:cNvSpPr txBox="1"/>
          <p:nvPr/>
        </p:nvSpPr>
        <p:spPr>
          <a:xfrm>
            <a:off x="2267343" y="5103646"/>
            <a:ext cx="12137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80"/>
                </a:highlight>
              </a:rPr>
              <a:t>propriété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6E8E82-F88A-41BC-8F13-296AB101DCD8}"/>
              </a:ext>
            </a:extLst>
          </p:cNvPr>
          <p:cNvSpPr txBox="1"/>
          <p:nvPr/>
        </p:nvSpPr>
        <p:spPr>
          <a:xfrm>
            <a:off x="2284801" y="3972516"/>
            <a:ext cx="12105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sélecteur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8F12AA-613D-4284-9347-61E72186EC79}"/>
              </a:ext>
            </a:extLst>
          </p:cNvPr>
          <p:cNvSpPr txBox="1"/>
          <p:nvPr/>
        </p:nvSpPr>
        <p:spPr>
          <a:xfrm>
            <a:off x="8710863" y="4554032"/>
            <a:ext cx="877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00"/>
                </a:highlight>
              </a:rPr>
              <a:t>valeur</a:t>
            </a:r>
            <a:endParaRPr lang="en-US">
              <a:highlight>
                <a:srgbClr val="800000"/>
              </a:highlight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A7E6599-7FBD-429D-98C7-75BB154378A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95389" y="4018547"/>
            <a:ext cx="1443574" cy="13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E633E36-CAF7-4D47-AC1C-271BAB41F52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95389" y="4157182"/>
            <a:ext cx="1443574" cy="94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7A1120D-6C61-4A61-BB45-3EE98BD50705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858000" y="4341848"/>
            <a:ext cx="1852863" cy="3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2AEE77C-E879-441F-AD3B-881920F2A4DA}"/>
              </a:ext>
            </a:extLst>
          </p:cNvPr>
          <p:cNvCxnSpPr>
            <a:stCxn id="7" idx="1"/>
          </p:cNvCxnSpPr>
          <p:nvPr/>
        </p:nvCxnSpPr>
        <p:spPr>
          <a:xfrm flipH="1">
            <a:off x="6310563" y="4738698"/>
            <a:ext cx="2400300" cy="63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88ECF2C-6567-412C-B944-E11B71E9850C}"/>
              </a:ext>
            </a:extLst>
          </p:cNvPr>
          <p:cNvCxnSpPr>
            <a:stCxn id="5" idx="3"/>
          </p:cNvCxnSpPr>
          <p:nvPr/>
        </p:nvCxnSpPr>
        <p:spPr>
          <a:xfrm flipV="1">
            <a:off x="3481137" y="4283242"/>
            <a:ext cx="1758616" cy="10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D3F8CAD-F3D1-4B25-A516-06B529A83B90}"/>
              </a:ext>
            </a:extLst>
          </p:cNvPr>
          <p:cNvCxnSpPr>
            <a:stCxn id="5" idx="3"/>
          </p:cNvCxnSpPr>
          <p:nvPr/>
        </p:nvCxnSpPr>
        <p:spPr>
          <a:xfrm>
            <a:off x="3481137" y="5288312"/>
            <a:ext cx="1758616" cy="8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2 – CSS </a:t>
            </a:r>
            <a:r>
              <a:rPr lang="fr-FR" err="1"/>
              <a:t>Selectors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Spécificité des sélecteurs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Quand plusieurs sélecteurs associent des valeurs différentes d'une même propriété à un même élément, il faut déterminer quelle valeur choisir, autrement dit quel sélecteur a la priorité sur les autres.</a:t>
            </a:r>
          </a:p>
          <a:p>
            <a:r>
              <a:rPr lang="fr-FR"/>
              <a:t>Pour ce faire, on calcule le niveau de spécificité de chaque sélecteur. Plus il est spécifique, plus les valeurs associées seront prioritaires.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1682707" y="38066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 err="1">
                <a:highlight>
                  <a:srgbClr val="800080"/>
                </a:highlight>
              </a:rPr>
              <a:t>color</a:t>
            </a:r>
            <a:r>
              <a:rPr lang="fr-FR">
                <a:highlight>
                  <a:srgbClr val="800080"/>
                </a:highlight>
              </a:rPr>
              <a:t>:</a:t>
            </a:r>
            <a:r>
              <a:rPr lang="fr-FR"/>
              <a:t> </a:t>
            </a:r>
            <a:r>
              <a:rPr lang="fr-FR" err="1">
                <a:highlight>
                  <a:srgbClr val="800000"/>
                </a:highlight>
              </a:rPr>
              <a:t>blue</a:t>
            </a:r>
            <a:r>
              <a:rPr lang="fr-FR">
                <a:highlight>
                  <a:srgbClr val="800000"/>
                </a:highlight>
              </a:rPr>
              <a:t>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3 – </a:t>
            </a:r>
            <a:r>
              <a:rPr lang="fr-FR" err="1"/>
              <a:t>Specificity</a:t>
            </a:r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576B7E-4148-4D66-99D5-84060687031D}"/>
              </a:ext>
            </a:extLst>
          </p:cNvPr>
          <p:cNvSpPr txBox="1"/>
          <p:nvPr/>
        </p:nvSpPr>
        <p:spPr>
          <a:xfrm>
            <a:off x="5363084" y="4252194"/>
            <a:ext cx="264364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/>
              <a:t>&lt;p class="important"&gt;</a:t>
            </a:r>
          </a:p>
          <a:p>
            <a:r>
              <a:rPr lang="fr-FR"/>
              <a:t>Bleu ou rouge ?</a:t>
            </a:r>
          </a:p>
          <a:p>
            <a:r>
              <a:rPr lang="fr-FR"/>
              <a:t>&lt;/p&gt;</a:t>
            </a:r>
            <a:endParaRPr lang="en-US"/>
          </a:p>
        </p:txBody>
      </p:sp>
      <p:pic>
        <p:nvPicPr>
          <p:cNvPr id="11" name="Graphique 10" descr="Point d’interrogation">
            <a:extLst>
              <a:ext uri="{FF2B5EF4-FFF2-40B4-BE49-F238E27FC236}">
                <a16:creationId xmlns:a16="http://schemas.microsoft.com/office/drawing/2014/main" id="{8B73DB13-4A63-40A8-8BB5-D586CD798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675" y="4252194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C14A83-98A0-440E-816F-C9693497FC24}"/>
              </a:ext>
            </a:extLst>
          </p:cNvPr>
          <p:cNvSpPr txBox="1"/>
          <p:nvPr/>
        </p:nvSpPr>
        <p:spPr>
          <a:xfrm>
            <a:off x="5985711" y="5514787"/>
            <a:ext cx="559468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Choisir la bonne spécificité d'un sélecteur, c'est éviter de devoir en décrire un autre</a:t>
            </a:r>
          </a:p>
        </p:txBody>
      </p:sp>
    </p:spTree>
    <p:extLst>
      <p:ext uri="{BB962C8B-B14F-4D97-AF65-F5344CB8AC3E}">
        <p14:creationId xmlns:p14="http://schemas.microsoft.com/office/powerpoint/2010/main" val="20210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/>
              <a:t>Cascade</a:t>
            </a:r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31811C-41EF-40F3-AF5E-02A196A1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2295272"/>
            <a:ext cx="5312766" cy="223136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295272"/>
            <a:ext cx="4957554" cy="3496120"/>
          </a:xfrm>
        </p:spPr>
        <p:txBody>
          <a:bodyPr>
            <a:normAutofit/>
          </a:bodyPr>
          <a:lstStyle/>
          <a:p>
            <a:r>
              <a:rPr lang="fr-FR"/>
              <a:t>Au-delà des sélecteurs, il existe un second niveau de spécificité qui lui dépend de </a:t>
            </a:r>
            <a:r>
              <a:rPr lang="fr-FR" b="1"/>
              <a:t>l'origine</a:t>
            </a:r>
            <a:r>
              <a:rPr lang="fr-FR"/>
              <a:t> de la feuille de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d'appliquer</a:t>
            </a:r>
            <a:r>
              <a:rPr lang="en-US"/>
              <a:t> des </a:t>
            </a:r>
            <a:r>
              <a:rPr lang="en-US" err="1"/>
              <a:t>règles</a:t>
            </a:r>
            <a:r>
              <a:rPr lang="en-US"/>
              <a:t> de style </a:t>
            </a:r>
            <a:r>
              <a:rPr lang="en-US" err="1"/>
              <a:t>spécifiques</a:t>
            </a:r>
            <a:r>
              <a:rPr lang="en-US"/>
              <a:t> à </a:t>
            </a:r>
            <a:r>
              <a:rPr lang="en-US" err="1"/>
              <a:t>certains</a:t>
            </a:r>
            <a:r>
              <a:rPr lang="en-US"/>
              <a:t> </a:t>
            </a:r>
            <a:r>
              <a:rPr lang="en-US" err="1"/>
              <a:t>appareils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contextes</a:t>
            </a:r>
            <a:r>
              <a:rPr lang="en-US"/>
              <a:t> (mobile, impression papier…): ce sont les </a:t>
            </a:r>
            <a:r>
              <a:rPr lang="en-US" b="1"/>
              <a:t>User Agent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aussi</a:t>
            </a:r>
            <a:r>
              <a:rPr lang="en-US"/>
              <a:t> aux </a:t>
            </a:r>
            <a:r>
              <a:rPr lang="en-US" err="1"/>
              <a:t>utilisateurs</a:t>
            </a:r>
            <a:r>
              <a:rPr lang="en-US"/>
              <a:t> de surcharger les styles des sites Web </a:t>
            </a:r>
            <a:r>
              <a:rPr lang="en-US" err="1"/>
              <a:t>qu'ils</a:t>
            </a:r>
            <a:r>
              <a:rPr lang="en-US"/>
              <a:t> visitent, ce qui est crucial pour l'accessibilité: ce sont les</a:t>
            </a:r>
            <a:r>
              <a:rPr lang="en-US" b="1"/>
              <a:t> User styles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A05C3D-7365-49C4-B2A6-EC1149D2FF94}"/>
              </a:ext>
            </a:extLst>
          </p:cNvPr>
          <p:cNvSpPr txBox="1"/>
          <p:nvPr/>
        </p:nvSpPr>
        <p:spPr>
          <a:xfrm>
            <a:off x="782053" y="4868062"/>
            <a:ext cx="5594684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La cascade est ce qui a permis historiquement aux sites Web de s'adapter à autant de supports et d'utilisateurs différents</a:t>
            </a:r>
          </a:p>
        </p:txBody>
      </p:sp>
    </p:spTree>
    <p:extLst>
      <p:ext uri="{BB962C8B-B14F-4D97-AF65-F5344CB8AC3E}">
        <p14:creationId xmlns:p14="http://schemas.microsoft.com/office/powerpoint/2010/main" val="39199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6DA41-B2A9-4194-A986-7E686938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Héritage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5853-743C-45AA-B385-8A23489B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740687"/>
          </a:xfrm>
        </p:spPr>
        <p:txBody>
          <a:bodyPr/>
          <a:lstStyle/>
          <a:p>
            <a:r>
              <a:rPr lang="fr-FR"/>
              <a:t>Certaines propriétés CSS sont héritées, c'est-à-dire qu'elles sont transmises aux éléments enfants:</a:t>
            </a:r>
            <a:r>
              <a:rPr lang="en-US"/>
              <a:t> la couleur et la police et taille du texte par exemple</a:t>
            </a:r>
          </a:p>
          <a:p>
            <a:r>
              <a:rPr lang="en-US"/>
              <a:t>L'heritage peut être contrôlé manuellement pour une propriété en lui mettant comme valeur: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inherit</a:t>
            </a:r>
            <a:r>
              <a:rPr lang="en-US"/>
              <a:t> : prend la valeur définie dans l'élément parent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initial</a:t>
            </a:r>
            <a:r>
              <a:rPr lang="en-US"/>
              <a:t>: prend la valeur initiale définie par défaut dans la specification CSS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revert</a:t>
            </a:r>
            <a:r>
              <a:rPr lang="en-US"/>
              <a:t>: prend la valeur définie par défaut par le navigateur et les User Stylesheets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unset</a:t>
            </a:r>
            <a:r>
              <a:rPr lang="en-US"/>
              <a:t>: revient au comportement par défaut, hérité ou pas selon la propriété</a:t>
            </a:r>
          </a:p>
          <a:p>
            <a:pPr marL="274320" lvl="1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F1272F-0E06-44A2-A6FB-25CCAD9D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348" y="4972429"/>
            <a:ext cx="3231117" cy="15119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FE9227-9BDE-4B5E-B005-5D9B3843ADF2}"/>
              </a:ext>
            </a:extLst>
          </p:cNvPr>
          <p:cNvSpPr txBox="1"/>
          <p:nvPr/>
        </p:nvSpPr>
        <p:spPr>
          <a:xfrm>
            <a:off x="1191127" y="5266738"/>
            <a:ext cx="6677526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Les styles des User agent et des utilisateurs sont utiles !</a:t>
            </a:r>
          </a:p>
          <a:p>
            <a:pPr marL="274320" lvl="1" indent="0">
              <a:buNone/>
            </a:pPr>
            <a:r>
              <a:rPr lang="en-US" b="1"/>
              <a:t>Ne cherchez pas à tout surcharger pour tout controler </a:t>
            </a:r>
            <a:br>
              <a:rPr lang="en-US" b="1"/>
            </a:br>
            <a:r>
              <a:rPr lang="en-US" b="1"/>
              <a:t>et avoir un résultat uniforme partout.</a:t>
            </a:r>
          </a:p>
        </p:txBody>
      </p:sp>
    </p:spTree>
    <p:extLst>
      <p:ext uri="{BB962C8B-B14F-4D97-AF65-F5344CB8AC3E}">
        <p14:creationId xmlns:p14="http://schemas.microsoft.com/office/powerpoint/2010/main" val="39669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D487C0-5910-4D77-AAC5-38583C39A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0" y="642594"/>
            <a:ext cx="4323403" cy="1371600"/>
          </a:xfrm>
        </p:spPr>
        <p:txBody>
          <a:bodyPr>
            <a:normAutofit/>
          </a:bodyPr>
          <a:lstStyle/>
          <a:p>
            <a:r>
              <a:rPr lang="fr-FR" sz="3700"/>
              <a:t>"Flow"</a:t>
            </a:r>
            <a:br>
              <a:rPr lang="fr-FR" sz="3700"/>
            </a:br>
            <a:r>
              <a:rPr lang="fr-FR" sz="3700"/>
              <a:t>le flux de contenu</a:t>
            </a:r>
            <a:endParaRPr lang="en-US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AAB63-B4E2-446F-A7F3-0E3A1FCA5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6A56FE-945B-4E36-BE81-FB26A837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2247919"/>
            <a:ext cx="5367165" cy="237496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00" y="2103120"/>
            <a:ext cx="4323404" cy="3931920"/>
          </a:xfrm>
        </p:spPr>
        <p:txBody>
          <a:bodyPr>
            <a:normAutofit/>
          </a:bodyPr>
          <a:lstStyle/>
          <a:p>
            <a:r>
              <a:rPr lang="fr-FR"/>
              <a:t>Les sites Web sont historiquement calqués sur le modèle du document papier, d'où le nom "page Web"</a:t>
            </a:r>
          </a:p>
          <a:p>
            <a:r>
              <a:rPr lang="fr-FR"/>
              <a:t>La disposition du contenu par défaut en CSS suit les même règles que l'imprimerie classique: des éléments </a:t>
            </a:r>
            <a:r>
              <a:rPr lang="fr-FR" b="1"/>
              <a:t>inline </a:t>
            </a:r>
            <a:r>
              <a:rPr lang="fr-FR"/>
              <a:t>et des éléments de</a:t>
            </a:r>
            <a:r>
              <a:rPr lang="fr-FR" b="1"/>
              <a:t> blocs</a:t>
            </a:r>
          </a:p>
          <a:p>
            <a:r>
              <a:rPr lang="fr-FR"/>
              <a:t>Le contenu inline et block occupe toute la largeur disponible, puis s'étend dans le sens de la hauteur</a:t>
            </a:r>
          </a:p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AEACF9-5825-43E0-B0F8-797C142C2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7457" y="374904"/>
            <a:ext cx="489268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C7D715F-9A2B-408E-ACF5-2AF6FFD314C2}"/>
              </a:ext>
            </a:extLst>
          </p:cNvPr>
          <p:cNvSpPr/>
          <p:nvPr/>
        </p:nvSpPr>
        <p:spPr>
          <a:xfrm>
            <a:off x="727654" y="2580774"/>
            <a:ext cx="5318214" cy="45719"/>
          </a:xfrm>
          <a:prstGeom prst="rightArrow">
            <a:avLst/>
          </a:prstGeom>
          <a:solidFill>
            <a:srgbClr val="A5300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EB240A5-5720-4947-973F-017A0CE7040D}"/>
              </a:ext>
            </a:extLst>
          </p:cNvPr>
          <p:cNvSpPr/>
          <p:nvPr/>
        </p:nvSpPr>
        <p:spPr>
          <a:xfrm>
            <a:off x="729660" y="2679030"/>
            <a:ext cx="4233366" cy="45719"/>
          </a:xfrm>
          <a:prstGeom prst="rightArrow">
            <a:avLst/>
          </a:prstGeom>
          <a:solidFill>
            <a:srgbClr val="A5300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F99A11-23F0-42B5-9E30-72876BB61E1A}"/>
              </a:ext>
            </a:extLst>
          </p:cNvPr>
          <p:cNvSpPr txBox="1"/>
          <p:nvPr/>
        </p:nvSpPr>
        <p:spPr>
          <a:xfrm>
            <a:off x="4963026" y="2679030"/>
            <a:ext cx="79207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inline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FDD03-3E76-4F41-8F91-35D58428963D}"/>
              </a:ext>
            </a:extLst>
          </p:cNvPr>
          <p:cNvSpPr/>
          <p:nvPr/>
        </p:nvSpPr>
        <p:spPr>
          <a:xfrm>
            <a:off x="727654" y="2191350"/>
            <a:ext cx="5318214" cy="289526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B02F1-A7D9-40C4-82AF-C1786FC055C3}"/>
              </a:ext>
            </a:extLst>
          </p:cNvPr>
          <p:cNvSpPr/>
          <p:nvPr/>
        </p:nvSpPr>
        <p:spPr>
          <a:xfrm>
            <a:off x="727654" y="4020568"/>
            <a:ext cx="5318214" cy="212896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3CB95-A3A8-40D6-B7BE-046F88435611}"/>
              </a:ext>
            </a:extLst>
          </p:cNvPr>
          <p:cNvSpPr/>
          <p:nvPr/>
        </p:nvSpPr>
        <p:spPr>
          <a:xfrm>
            <a:off x="727654" y="3162009"/>
            <a:ext cx="5318214" cy="819077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4AEF42A-D98D-4C31-8207-79F73AFB1C30}"/>
              </a:ext>
            </a:extLst>
          </p:cNvPr>
          <p:cNvSpPr txBox="1"/>
          <p:nvPr/>
        </p:nvSpPr>
        <p:spPr>
          <a:xfrm>
            <a:off x="4963026" y="3757684"/>
            <a:ext cx="8723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block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DFB69C18-63BF-4CB4-822F-8364010AFFF3}"/>
              </a:ext>
            </a:extLst>
          </p:cNvPr>
          <p:cNvSpPr/>
          <p:nvPr/>
        </p:nvSpPr>
        <p:spPr>
          <a:xfrm>
            <a:off x="1040111" y="5406861"/>
            <a:ext cx="809697" cy="4466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5F5FFB27-E645-43CC-96EC-FA260BFEE230}"/>
              </a:ext>
            </a:extLst>
          </p:cNvPr>
          <p:cNvSpPr/>
          <p:nvPr/>
        </p:nvSpPr>
        <p:spPr>
          <a:xfrm rot="5400000">
            <a:off x="3607357" y="5406862"/>
            <a:ext cx="809697" cy="4466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CA07CCE-DE81-49EA-816B-FAAFE2E66DE4}"/>
              </a:ext>
            </a:extLst>
          </p:cNvPr>
          <p:cNvSpPr txBox="1"/>
          <p:nvPr/>
        </p:nvSpPr>
        <p:spPr>
          <a:xfrm>
            <a:off x="1954443" y="5465460"/>
            <a:ext cx="93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inline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EA80A1-EB71-4C93-BC12-5A86AF528D57}"/>
              </a:ext>
            </a:extLst>
          </p:cNvPr>
          <p:cNvSpPr txBox="1"/>
          <p:nvPr/>
        </p:nvSpPr>
        <p:spPr>
          <a:xfrm>
            <a:off x="4361249" y="5445524"/>
            <a:ext cx="93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block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1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1718</Words>
  <Application>Microsoft Office PowerPoint</Application>
  <PresentationFormat>Grand écran</PresentationFormat>
  <Paragraphs>246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Consolas</vt:lpstr>
      <vt:lpstr>Wingdings 2</vt:lpstr>
      <vt:lpstr>Savon</vt:lpstr>
      <vt:lpstr>Formation HTML/CSS</vt:lpstr>
      <vt:lpstr>Agenda</vt:lpstr>
      <vt:lpstr>Les fondamentaux de HTML</vt:lpstr>
      <vt:lpstr>HTML et Sémantique</vt:lpstr>
      <vt:lpstr>Les fondamentaux de CSS</vt:lpstr>
      <vt:lpstr>Spécificité des sélecteurs</vt:lpstr>
      <vt:lpstr>Cascade</vt:lpstr>
      <vt:lpstr>Héritage</vt:lpstr>
      <vt:lpstr>"Flow" le flux de contenu</vt:lpstr>
      <vt:lpstr>Modèle de boîte</vt:lpstr>
      <vt:lpstr>Positionnement</vt:lpstr>
      <vt:lpstr>Unités en CSS</vt:lpstr>
      <vt:lpstr>Flex  &amp;  Grid</vt:lpstr>
      <vt:lpstr>Media queries</vt:lpstr>
      <vt:lpstr>Responsive Web Design</vt:lpstr>
      <vt:lpstr>TYPOGRAPHIE</vt:lpstr>
      <vt:lpstr>images</vt:lpstr>
      <vt:lpstr>Interactions</vt:lpstr>
      <vt:lpstr>Transitions et Animations</vt:lpstr>
      <vt:lpstr>Formes et dessin en CSS</vt:lpstr>
      <vt:lpstr>Utilitaires</vt:lpstr>
      <vt:lpstr>Préprocesseurs</vt:lpstr>
      <vt:lpstr>CSS in JS</vt:lpstr>
      <vt:lpstr>CSS in JS</vt:lpstr>
      <vt:lpstr>CSS dans les frameworks JS</vt:lpstr>
      <vt:lpstr>Formation HTML/CSS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HTML/CSS</dc:title>
  <dc:creator>POLLET VILLARD, SYLVAIN</dc:creator>
  <cp:lastModifiedBy>POLLET VILLARD, SYLVAIN</cp:lastModifiedBy>
  <cp:revision>92</cp:revision>
  <dcterms:created xsi:type="dcterms:W3CDTF">2022-07-11T09:41:08Z</dcterms:created>
  <dcterms:modified xsi:type="dcterms:W3CDTF">2022-09-21T17:05:27Z</dcterms:modified>
</cp:coreProperties>
</file>