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j2tNMQxw+gE4Jm5tEa9YQ/cJ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8"/>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8"/>
          <p:cNvGrpSpPr/>
          <p:nvPr/>
        </p:nvGrpSpPr>
        <p:grpSpPr>
          <a:xfrm>
            <a:off x="255200" y="592"/>
            <a:ext cx="2250363" cy="1044300"/>
            <a:chOff x="255200" y="592"/>
            <a:chExt cx="2250363" cy="1044300"/>
          </a:xfrm>
        </p:grpSpPr>
        <p:sp>
          <p:nvSpPr>
            <p:cNvPr id="15" name="Google Shape;15;p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8"/>
          <p:cNvGrpSpPr/>
          <p:nvPr/>
        </p:nvGrpSpPr>
        <p:grpSpPr>
          <a:xfrm>
            <a:off x="905395" y="592"/>
            <a:ext cx="2250363" cy="1044300"/>
            <a:chOff x="905395" y="592"/>
            <a:chExt cx="2250363" cy="1044300"/>
          </a:xfrm>
        </p:grpSpPr>
        <p:sp>
          <p:nvSpPr>
            <p:cNvPr id="19" name="Google Shape;19;p8"/>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8"/>
          <p:cNvGrpSpPr/>
          <p:nvPr/>
        </p:nvGrpSpPr>
        <p:grpSpPr>
          <a:xfrm>
            <a:off x="7057468" y="5088"/>
            <a:ext cx="1851282" cy="752108"/>
            <a:chOff x="6917201" y="0"/>
            <a:chExt cx="2227777" cy="863400"/>
          </a:xfrm>
        </p:grpSpPr>
        <p:sp>
          <p:nvSpPr>
            <p:cNvPr id="23" name="Google Shape;23;p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8"/>
          <p:cNvGrpSpPr/>
          <p:nvPr/>
        </p:nvGrpSpPr>
        <p:grpSpPr>
          <a:xfrm>
            <a:off x="6553032" y="4217852"/>
            <a:ext cx="2389068" cy="925737"/>
            <a:chOff x="6917201" y="0"/>
            <a:chExt cx="2227777" cy="863400"/>
          </a:xfrm>
        </p:grpSpPr>
        <p:sp>
          <p:nvSpPr>
            <p:cNvPr id="27" name="Google Shape;27;p8"/>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8"/>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8"/>
          <p:cNvGrpSpPr/>
          <p:nvPr/>
        </p:nvGrpSpPr>
        <p:grpSpPr>
          <a:xfrm>
            <a:off x="199149" y="4055652"/>
            <a:ext cx="2795413" cy="1083308"/>
            <a:chOff x="6917201" y="0"/>
            <a:chExt cx="2227777" cy="863400"/>
          </a:xfrm>
        </p:grpSpPr>
        <p:sp>
          <p:nvSpPr>
            <p:cNvPr id="31" name="Google Shape;3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8"/>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8"/>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7"/>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7"/>
          <p:cNvGrpSpPr/>
          <p:nvPr/>
        </p:nvGrpSpPr>
        <p:grpSpPr>
          <a:xfrm>
            <a:off x="5959222" y="4119576"/>
            <a:ext cx="2520951" cy="1024165"/>
            <a:chOff x="6917201" y="0"/>
            <a:chExt cx="2227777" cy="863400"/>
          </a:xfrm>
        </p:grpSpPr>
        <p:sp>
          <p:nvSpPr>
            <p:cNvPr id="112" name="Google Shape;112;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7"/>
          <p:cNvGrpSpPr/>
          <p:nvPr/>
        </p:nvGrpSpPr>
        <p:grpSpPr>
          <a:xfrm>
            <a:off x="199149" y="2"/>
            <a:ext cx="2795413" cy="1083308"/>
            <a:chOff x="6917201" y="0"/>
            <a:chExt cx="2227777" cy="863400"/>
          </a:xfrm>
        </p:grpSpPr>
        <p:sp>
          <p:nvSpPr>
            <p:cNvPr id="116" name="Google Shape;116;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7"/>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7"/>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0"/>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0"/>
          <p:cNvGrpSpPr/>
          <p:nvPr/>
        </p:nvGrpSpPr>
        <p:grpSpPr>
          <a:xfrm>
            <a:off x="5594190" y="3961115"/>
            <a:ext cx="2910144" cy="1182340"/>
            <a:chOff x="6917201" y="0"/>
            <a:chExt cx="2227777" cy="863400"/>
          </a:xfrm>
        </p:grpSpPr>
        <p:sp>
          <p:nvSpPr>
            <p:cNvPr id="47" name="Google Shape;47;p1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0"/>
          <p:cNvGrpSpPr/>
          <p:nvPr/>
        </p:nvGrpSpPr>
        <p:grpSpPr>
          <a:xfrm>
            <a:off x="199149" y="2"/>
            <a:ext cx="2795413" cy="1083308"/>
            <a:chOff x="6917201" y="0"/>
            <a:chExt cx="2227777" cy="863400"/>
          </a:xfrm>
        </p:grpSpPr>
        <p:sp>
          <p:nvSpPr>
            <p:cNvPr id="51" name="Google Shape;51;p1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1"/>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11"/>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3"/>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4"/>
          <p:cNvGrpSpPr/>
          <p:nvPr/>
        </p:nvGrpSpPr>
        <p:grpSpPr>
          <a:xfrm>
            <a:off x="255991" y="-118"/>
            <a:ext cx="2251347" cy="1043408"/>
            <a:chOff x="3961956" y="4383950"/>
            <a:chExt cx="1160548" cy="548700"/>
          </a:xfrm>
        </p:grpSpPr>
        <p:sp>
          <p:nvSpPr>
            <p:cNvPr id="81" name="Google Shape;81;p1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4"/>
          <p:cNvGrpSpPr/>
          <p:nvPr/>
        </p:nvGrpSpPr>
        <p:grpSpPr>
          <a:xfrm>
            <a:off x="34934" y="4522125"/>
            <a:ext cx="1593306" cy="617072"/>
            <a:chOff x="6917201" y="0"/>
            <a:chExt cx="2227777" cy="863400"/>
          </a:xfrm>
        </p:grpSpPr>
        <p:sp>
          <p:nvSpPr>
            <p:cNvPr id="86" name="Google Shape;86;p1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4"/>
          <p:cNvGrpSpPr/>
          <p:nvPr/>
        </p:nvGrpSpPr>
        <p:grpSpPr>
          <a:xfrm>
            <a:off x="5886353" y="1243"/>
            <a:ext cx="3257454" cy="1261514"/>
            <a:chOff x="6917201" y="0"/>
            <a:chExt cx="2227777" cy="863400"/>
          </a:xfrm>
        </p:grpSpPr>
        <p:sp>
          <p:nvSpPr>
            <p:cNvPr id="90" name="Google Shape;90;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5"/>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5"/>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6"/>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577425" y="1049275"/>
            <a:ext cx="6218100" cy="10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6000"/>
              <a:t>GAME LOCKER</a:t>
            </a:r>
            <a:endParaRPr/>
          </a:p>
        </p:txBody>
      </p:sp>
      <p:sp>
        <p:nvSpPr>
          <p:cNvPr id="129" name="Google Shape;129;p1"/>
          <p:cNvSpPr txBox="1"/>
          <p:nvPr/>
        </p:nvSpPr>
        <p:spPr>
          <a:xfrm>
            <a:off x="1793275" y="2069450"/>
            <a:ext cx="5786400" cy="36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alibri"/>
                <a:ea typeface="Calibri"/>
                <a:cs typeface="Calibri"/>
                <a:sym typeface="Calibri"/>
              </a:rPr>
              <a:t>Cryptography Project Presentation</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311700" y="281300"/>
            <a:ext cx="8520600" cy="66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400"/>
              <a:t>About:</a:t>
            </a:r>
            <a:endParaRPr/>
          </a:p>
        </p:txBody>
      </p:sp>
      <p:sp>
        <p:nvSpPr>
          <p:cNvPr id="135" name="Google Shape;135;p2"/>
          <p:cNvSpPr txBox="1"/>
          <p:nvPr>
            <p:ph idx="1" type="body"/>
          </p:nvPr>
        </p:nvSpPr>
        <p:spPr>
          <a:xfrm>
            <a:off x="608200" y="1036350"/>
            <a:ext cx="7505700" cy="3244200"/>
          </a:xfrm>
          <a:prstGeom prst="rect">
            <a:avLst/>
          </a:prstGeom>
          <a:noFill/>
          <a:ln>
            <a:noFill/>
          </a:ln>
        </p:spPr>
        <p:txBody>
          <a:bodyPr anchorCtr="0" anchor="t" bIns="91425" lIns="91425" spcFirstLastPara="1" rIns="91425" wrap="square" tIns="91425">
            <a:noAutofit/>
          </a:bodyPr>
          <a:lstStyle/>
          <a:p>
            <a:pPr indent="-330200" lvl="0" marL="457200" rtl="0" algn="just">
              <a:lnSpc>
                <a:spcPct val="90000"/>
              </a:lnSpc>
              <a:spcBef>
                <a:spcPts val="0"/>
              </a:spcBef>
              <a:spcAft>
                <a:spcPts val="0"/>
              </a:spcAft>
              <a:buSzPts val="1600"/>
              <a:buChar char="●"/>
            </a:pPr>
            <a:r>
              <a:rPr lang="en" sz="1400">
                <a:solidFill>
                  <a:srgbClr val="000000"/>
                </a:solidFill>
                <a:latin typeface="Arial"/>
                <a:ea typeface="Arial"/>
                <a:cs typeface="Arial"/>
                <a:sym typeface="Arial"/>
              </a:rPr>
              <a:t>The  game locker will encrypt a file with a certain key which we get from the user after playing a game. The score at which the user finishes his/her game acts as the key which later along with the entered password goes through the AES algorithm. Plain text will be user inputed text and Key will be string returned after completion of Game, this plain text and Key will be sent to AES and file will be encrypted with cipher text.Thus, an overall foolproof system is created where nobody can break into other’s work without the proper key. </a:t>
            </a:r>
            <a:endParaRPr sz="1400">
              <a:solidFill>
                <a:srgbClr val="000000"/>
              </a:solidFill>
              <a:latin typeface="Arial"/>
              <a:ea typeface="Arial"/>
              <a:cs typeface="Arial"/>
              <a:sym typeface="Arial"/>
            </a:endParaRPr>
          </a:p>
          <a:p>
            <a:pPr indent="0" lvl="0" marL="457200" rtl="0" algn="just">
              <a:lnSpc>
                <a:spcPct val="90000"/>
              </a:lnSpc>
              <a:spcBef>
                <a:spcPts val="0"/>
              </a:spcBef>
              <a:spcAft>
                <a:spcPts val="0"/>
              </a:spcAft>
              <a:buSzPts val="1300"/>
              <a:buNone/>
            </a:pPr>
            <a:r>
              <a:t/>
            </a:r>
            <a:endParaRPr sz="1100">
              <a:solidFill>
                <a:srgbClr val="000000"/>
              </a:solidFill>
              <a:latin typeface="Arial"/>
              <a:ea typeface="Arial"/>
              <a:cs typeface="Arial"/>
              <a:sym typeface="Arial"/>
            </a:endParaRPr>
          </a:p>
          <a:p>
            <a:pPr indent="-298450" lvl="0" marL="457200" rtl="0" algn="just">
              <a:lnSpc>
                <a:spcPct val="90000"/>
              </a:lnSpc>
              <a:spcBef>
                <a:spcPts val="0"/>
              </a:spcBef>
              <a:spcAft>
                <a:spcPts val="0"/>
              </a:spcAft>
              <a:buClr>
                <a:srgbClr val="000000"/>
              </a:buClr>
              <a:buSzPts val="1100"/>
              <a:buFont typeface="Arial"/>
              <a:buChar char="●"/>
            </a:pPr>
            <a:r>
              <a:rPr lang="en" sz="1400">
                <a:solidFill>
                  <a:srgbClr val="222222"/>
                </a:solidFill>
                <a:latin typeface="Arial"/>
                <a:ea typeface="Arial"/>
                <a:cs typeface="Arial"/>
                <a:sym typeface="Arial"/>
              </a:rPr>
              <a:t>We chose Game Locker as our project, because it is quite interesting and we thought  while making this we can have fun and a learning experience.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557950" y="343300"/>
            <a:ext cx="7505700" cy="6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Features:</a:t>
            </a:r>
            <a:endParaRPr/>
          </a:p>
        </p:txBody>
      </p:sp>
      <p:sp>
        <p:nvSpPr>
          <p:cNvPr id="141" name="Google Shape;141;p3"/>
          <p:cNvSpPr txBox="1"/>
          <p:nvPr>
            <p:ph idx="1" type="body"/>
          </p:nvPr>
        </p:nvSpPr>
        <p:spPr>
          <a:xfrm>
            <a:off x="698600" y="1004500"/>
            <a:ext cx="7505700" cy="3626700"/>
          </a:xfrm>
          <a:prstGeom prst="rect">
            <a:avLst/>
          </a:prstGeom>
          <a:noFill/>
          <a:ln>
            <a:noFill/>
          </a:ln>
        </p:spPr>
        <p:txBody>
          <a:bodyPr anchorCtr="0" anchor="t" bIns="91425" lIns="91425" spcFirstLastPara="1" rIns="91425" wrap="square" tIns="91425">
            <a:noAutofit/>
          </a:bodyPr>
          <a:lstStyle/>
          <a:p>
            <a:pPr indent="-323850" lvl="0" marL="457200" rtl="0" algn="l">
              <a:lnSpc>
                <a:spcPct val="90000"/>
              </a:lnSpc>
              <a:spcBef>
                <a:spcPts val="1000"/>
              </a:spcBef>
              <a:spcAft>
                <a:spcPts val="0"/>
              </a:spcAft>
              <a:buClr>
                <a:srgbClr val="222222"/>
              </a:buClr>
              <a:buSzPts val="1500"/>
              <a:buChar char="●"/>
            </a:pPr>
            <a:r>
              <a:rPr lang="en" sz="1500">
                <a:solidFill>
                  <a:srgbClr val="222222"/>
                </a:solidFill>
              </a:rPr>
              <a:t>We developed the Game Locker application in such a way that the user needs to give two inputs: filename and a password(like a public key). Then, if user A wants to send a file to user B, then they can use this application for a smooth flow of work. It is so because gamelocker has the following features: Integrity, confidentiality and authenticity.</a:t>
            </a:r>
            <a:endParaRPr sz="1500">
              <a:solidFill>
                <a:srgbClr val="222222"/>
              </a:solidFill>
            </a:endParaRPr>
          </a:p>
          <a:p>
            <a:pPr indent="-323850" lvl="0" marL="457200" rtl="0" algn="l">
              <a:lnSpc>
                <a:spcPct val="90000"/>
              </a:lnSpc>
              <a:spcBef>
                <a:spcPts val="0"/>
              </a:spcBef>
              <a:spcAft>
                <a:spcPts val="0"/>
              </a:spcAft>
              <a:buClr>
                <a:srgbClr val="222222"/>
              </a:buClr>
              <a:buSzPts val="1500"/>
              <a:buChar char="●"/>
            </a:pPr>
            <a:r>
              <a:rPr lang="en" sz="1500">
                <a:solidFill>
                  <a:srgbClr val="222222"/>
                </a:solidFill>
              </a:rPr>
              <a:t>Our application does some operations which will be discussed shortly. A basic explanation would be as follows: at end of operations, the application will provide a key/code with which we encrypt file (key/code is different from the user input public key). In such a way, the file is Encrypted.</a:t>
            </a:r>
            <a:endParaRPr sz="1500">
              <a:solidFill>
                <a:srgbClr val="222222"/>
              </a:solidFill>
            </a:endParaRPr>
          </a:p>
          <a:p>
            <a:pPr indent="-323850" lvl="0" marL="457200" rtl="0" algn="l">
              <a:lnSpc>
                <a:spcPct val="90000"/>
              </a:lnSpc>
              <a:spcBef>
                <a:spcPts val="0"/>
              </a:spcBef>
              <a:spcAft>
                <a:spcPts val="0"/>
              </a:spcAft>
              <a:buClr>
                <a:srgbClr val="222222"/>
              </a:buClr>
              <a:buSzPts val="1500"/>
              <a:buChar char="●"/>
            </a:pPr>
            <a:r>
              <a:rPr lang="en" sz="1500">
                <a:solidFill>
                  <a:srgbClr val="222222"/>
                </a:solidFill>
              </a:rPr>
              <a:t>Similarly, the decryption of file can also be performed using our application. The User B needs user A to input key and a secret key which is generated through game. Then they will be moved through the AES algorithm and the process of decryption takes place.</a:t>
            </a:r>
            <a:endParaRPr sz="1500">
              <a:solidFill>
                <a:srgbClr val="222222"/>
              </a:solidFill>
            </a:endParaRPr>
          </a:p>
          <a:p>
            <a:pPr indent="0" lvl="0" marL="0" rtl="0" algn="l">
              <a:lnSpc>
                <a:spcPct val="115000"/>
              </a:lnSpc>
              <a:spcBef>
                <a:spcPts val="0"/>
              </a:spcBef>
              <a:spcAft>
                <a:spcPts val="1600"/>
              </a:spcAft>
              <a:buSzPts val="1300"/>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Encryption and Decryption</a:t>
            </a:r>
            <a:endParaRPr/>
          </a:p>
        </p:txBody>
      </p:sp>
      <p:sp>
        <p:nvSpPr>
          <p:cNvPr id="147" name="Google Shape;147;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Encryption: User A public key(PLAIN TEXT)+seckey from Game(KEY)=&gt;AES=&gt;(CIPHER TEXT)=&gt;encrypt file </a:t>
            </a:r>
            <a:endParaRPr/>
          </a:p>
          <a:p>
            <a:pPr indent="0" lvl="0" marL="0" rtl="0" algn="l">
              <a:lnSpc>
                <a:spcPct val="115000"/>
              </a:lnSpc>
              <a:spcBef>
                <a:spcPts val="1600"/>
              </a:spcBef>
              <a:spcAft>
                <a:spcPts val="0"/>
              </a:spcAft>
              <a:buClr>
                <a:schemeClr val="dk1"/>
              </a:buClr>
              <a:buSzPts val="1100"/>
              <a:buFont typeface="Arial"/>
              <a:buNone/>
            </a:pPr>
            <a:r>
              <a:rPr lang="en"/>
              <a:t>Decryption: User B public key (PlainText)+seckey from game(KEY)=&gt;AES=&gt;(CIPHER TEXT)=&gt;decrypt file.</a:t>
            </a:r>
            <a:endParaRPr/>
          </a:p>
          <a:p>
            <a:pPr indent="0" lvl="0" marL="0" rtl="0" algn="l">
              <a:lnSpc>
                <a:spcPct val="115000"/>
              </a:lnSpc>
              <a:spcBef>
                <a:spcPts val="1600"/>
              </a:spcBef>
              <a:spcAft>
                <a:spcPts val="1600"/>
              </a:spcAft>
              <a:buSzPts val="1300"/>
              <a:buNone/>
            </a:pPr>
            <a:r>
              <a:t/>
            </a:r>
            <a:endParaRPr/>
          </a:p>
        </p:txBody>
      </p:sp>
      <p:pic>
        <p:nvPicPr>
          <p:cNvPr id="148" name="Google Shape;148;p4"/>
          <p:cNvPicPr preferRelativeResize="0"/>
          <p:nvPr/>
        </p:nvPicPr>
        <p:blipFill rotWithShape="1">
          <a:blip r:embed="rId3">
            <a:alphaModFix/>
          </a:blip>
          <a:srcRect b="0" l="0" r="0" t="0"/>
          <a:stretch/>
        </p:blipFill>
        <p:spPr>
          <a:xfrm>
            <a:off x="1010525" y="2815850"/>
            <a:ext cx="6224674" cy="157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Games Provided:</a:t>
            </a:r>
            <a:endParaRPr/>
          </a:p>
        </p:txBody>
      </p:sp>
      <p:sp>
        <p:nvSpPr>
          <p:cNvPr id="154" name="Google Shape;154;p5"/>
          <p:cNvSpPr txBox="1"/>
          <p:nvPr>
            <p:ph idx="1" type="body"/>
          </p:nvPr>
        </p:nvSpPr>
        <p:spPr>
          <a:xfrm>
            <a:off x="648825" y="1593325"/>
            <a:ext cx="7505700" cy="2448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The Hungry Snake</a:t>
            </a:r>
            <a:endParaRPr/>
          </a:p>
          <a:p>
            <a:pPr indent="-311150" lvl="0" marL="457200" rtl="0" algn="l">
              <a:lnSpc>
                <a:spcPct val="115000"/>
              </a:lnSpc>
              <a:spcBef>
                <a:spcPts val="0"/>
              </a:spcBef>
              <a:spcAft>
                <a:spcPts val="0"/>
              </a:spcAft>
              <a:buSzPts val="1300"/>
              <a:buChar char="●"/>
            </a:pPr>
            <a:r>
              <a:rPr lang="en"/>
              <a:t>Tic Tac Toe</a:t>
            </a:r>
            <a:endParaRPr/>
          </a:p>
          <a:p>
            <a:pPr indent="-311150" lvl="0" marL="457200" rtl="0" algn="l">
              <a:lnSpc>
                <a:spcPct val="115000"/>
              </a:lnSpc>
              <a:spcBef>
                <a:spcPts val="0"/>
              </a:spcBef>
              <a:spcAft>
                <a:spcPts val="0"/>
              </a:spcAft>
              <a:buSzPts val="1300"/>
              <a:buChar char="●"/>
            </a:pPr>
            <a:r>
              <a:rPr lang="en"/>
              <a:t>Catch The Ball</a:t>
            </a:r>
            <a:endParaRPr/>
          </a:p>
        </p:txBody>
      </p:sp>
      <p:pic>
        <p:nvPicPr>
          <p:cNvPr id="155" name="Google Shape;155;p5"/>
          <p:cNvPicPr preferRelativeResize="0"/>
          <p:nvPr/>
        </p:nvPicPr>
        <p:blipFill rotWithShape="1">
          <a:blip r:embed="rId3">
            <a:alphaModFix/>
          </a:blip>
          <a:srcRect b="0" l="0" r="0" t="0"/>
          <a:stretch/>
        </p:blipFill>
        <p:spPr>
          <a:xfrm>
            <a:off x="433575" y="2571750"/>
            <a:ext cx="2961951" cy="2356050"/>
          </a:xfrm>
          <a:prstGeom prst="rect">
            <a:avLst/>
          </a:prstGeom>
          <a:noFill/>
          <a:ln>
            <a:noFill/>
          </a:ln>
        </p:spPr>
      </p:pic>
      <p:pic>
        <p:nvPicPr>
          <p:cNvPr id="156" name="Google Shape;156;p5"/>
          <p:cNvPicPr preferRelativeResize="0"/>
          <p:nvPr/>
        </p:nvPicPr>
        <p:blipFill rotWithShape="1">
          <a:blip r:embed="rId4">
            <a:alphaModFix/>
          </a:blip>
          <a:srcRect b="0" l="0" r="0" t="0"/>
          <a:stretch/>
        </p:blipFill>
        <p:spPr>
          <a:xfrm>
            <a:off x="3410500" y="2571750"/>
            <a:ext cx="2961950" cy="2356050"/>
          </a:xfrm>
          <a:prstGeom prst="rect">
            <a:avLst/>
          </a:prstGeom>
          <a:noFill/>
          <a:ln>
            <a:noFill/>
          </a:ln>
        </p:spPr>
      </p:pic>
      <p:pic>
        <p:nvPicPr>
          <p:cNvPr id="157" name="Google Shape;157;p5"/>
          <p:cNvPicPr preferRelativeResize="0"/>
          <p:nvPr/>
        </p:nvPicPr>
        <p:blipFill rotWithShape="1">
          <a:blip r:embed="rId5">
            <a:alphaModFix/>
          </a:blip>
          <a:srcRect b="0" l="0" r="0" t="0"/>
          <a:stretch/>
        </p:blipFill>
        <p:spPr>
          <a:xfrm>
            <a:off x="6494175" y="2571750"/>
            <a:ext cx="2433499" cy="235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Sample Run</a:t>
            </a:r>
            <a:endParaRPr/>
          </a:p>
          <a:p>
            <a:pPr indent="0" lvl="0" marL="0" rtl="0" algn="l">
              <a:lnSpc>
                <a:spcPct val="100000"/>
              </a:lnSpc>
              <a:spcBef>
                <a:spcPts val="0"/>
              </a:spcBef>
              <a:spcAft>
                <a:spcPts val="0"/>
              </a:spcAft>
              <a:buSzPts val="3000"/>
              <a:buNone/>
            </a:pPr>
            <a:r>
              <a:t/>
            </a:r>
            <a:endParaRPr/>
          </a:p>
        </p:txBody>
      </p:sp>
      <p:sp>
        <p:nvSpPr>
          <p:cNvPr id="163" name="Google Shape;163;p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