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4"/>
  </p:sldMasterIdLst>
  <p:notesMasterIdLst>
    <p:notesMasterId r:id="rId19"/>
  </p:notesMasterIdLst>
  <p:handoutMasterIdLst>
    <p:handoutMasterId r:id="rId20"/>
  </p:handoutMasterIdLst>
  <p:sldIdLst>
    <p:sldId id="312" r:id="rId5"/>
    <p:sldId id="304" r:id="rId6"/>
    <p:sldId id="323" r:id="rId7"/>
    <p:sldId id="325" r:id="rId8"/>
    <p:sldId id="333" r:id="rId9"/>
    <p:sldId id="327" r:id="rId10"/>
    <p:sldId id="335" r:id="rId11"/>
    <p:sldId id="336" r:id="rId12"/>
    <p:sldId id="337" r:id="rId13"/>
    <p:sldId id="338" r:id="rId14"/>
    <p:sldId id="339" r:id="rId15"/>
    <p:sldId id="329" r:id="rId16"/>
    <p:sldId id="334"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0BDC41-2FA4-4CC6-8F77-F647FEE9EE4C}">
          <p14:sldIdLst>
            <p14:sldId id="312"/>
            <p14:sldId id="304"/>
            <p14:sldId id="323"/>
            <p14:sldId id="325"/>
            <p14:sldId id="333"/>
            <p14:sldId id="327"/>
            <p14:sldId id="335"/>
            <p14:sldId id="336"/>
            <p14:sldId id="337"/>
            <p14:sldId id="338"/>
            <p14:sldId id="339"/>
            <p14:sldId id="329"/>
            <p14:sldId id="334"/>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3D585-ED95-4F07-809D-07BFD010F49D}" v="21" dt="2024-11-27T18:04:24.31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793872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018389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03508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29811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32964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5183070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465561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8790389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606986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28524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3343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5935445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35801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904981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973730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21785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E113FB94-A57F-05BB-D2C9-8EEBDB1BE637}"/>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725C5698-43F3-8980-241A-404334DFC67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8172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BF94E177-E138-A0B5-B1A7-982DF76D0B3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1405DA8A-3D15-AD3E-F9F5-EC6A619EB36F}"/>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9673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030555F0-17EB-56A3-17D2-04B1722C667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3621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270CA9B9-A64A-936C-95EC-55C8575D9FF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839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27716294"/>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2" r:id="rId20"/>
    <p:sldLayoutId id="2147483680" r:id="rId21"/>
    <p:sldLayoutId id="2147483668" r:id="rId22"/>
    <p:sldLayoutId id="2147483685" r:id="rId23"/>
    <p:sldLayoutId id="2147483686" r:id="rId24"/>
    <p:sldLayoutId id="2147483687" r:id="rId25"/>
    <p:sldLayoutId id="2147483688" r:id="rId26"/>
    <p:sldLayoutId id="2147483689" r:id="rId27"/>
    <p:sldLayoutId id="2147483691" r:id="rId2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atankarA/Stat_Project.git"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68616" y="310037"/>
            <a:ext cx="6392421" cy="3831221"/>
          </a:xfrm>
        </p:spPr>
        <p:txBody>
          <a:bodyPr anchor="ctr"/>
          <a:lstStyle/>
          <a:p>
            <a:r>
              <a:rPr lang="en-GB" sz="4000" b="1">
                <a:solidFill>
                  <a:schemeClr val="tx1"/>
                </a:solidFill>
              </a:rPr>
              <a:t>Maximizing Revenue for Taxi Cab Drivers through Payment Type Analysis Using Python</a:t>
            </a:r>
            <a:endParaRPr lang="en-US" sz="4000" b="1" dirty="0">
              <a:solidFill>
                <a:schemeClr val="tx1"/>
              </a:solidFill>
            </a:endParaRPr>
          </a:p>
        </p:txBody>
      </p:sp>
      <p:sp>
        <p:nvSpPr>
          <p:cNvPr id="3" name="TextBox 2">
            <a:extLst>
              <a:ext uri="{FF2B5EF4-FFF2-40B4-BE49-F238E27FC236}">
                <a16:creationId xmlns:a16="http://schemas.microsoft.com/office/drawing/2014/main" id="{80E363D7-094D-BBFE-E6D2-AF84E1555229}"/>
              </a:ext>
            </a:extLst>
          </p:cNvPr>
          <p:cNvSpPr txBox="1"/>
          <p:nvPr/>
        </p:nvSpPr>
        <p:spPr>
          <a:xfrm>
            <a:off x="426977" y="5393533"/>
            <a:ext cx="4945625" cy="830997"/>
          </a:xfrm>
          <a:prstGeom prst="rect">
            <a:avLst/>
          </a:prstGeom>
          <a:noFill/>
        </p:spPr>
        <p:txBody>
          <a:bodyPr wrap="square" rtlCol="0">
            <a:spAutoFit/>
          </a:bodyPr>
          <a:lstStyle/>
          <a:p>
            <a:r>
              <a:rPr lang="en-IN" sz="2400" b="1"/>
              <a:t>Name : Patankar Akshay Avinash</a:t>
            </a:r>
          </a:p>
          <a:p>
            <a:r>
              <a:rPr lang="en-IN" sz="2400" b="1"/>
              <a:t>Roll No : 23MA40019</a:t>
            </a:r>
          </a:p>
        </p:txBody>
      </p:sp>
      <p:sp>
        <p:nvSpPr>
          <p:cNvPr id="4" name="TextBox 3">
            <a:extLst>
              <a:ext uri="{FF2B5EF4-FFF2-40B4-BE49-F238E27FC236}">
                <a16:creationId xmlns:a16="http://schemas.microsoft.com/office/drawing/2014/main" id="{04349C6E-E658-AB19-25DC-2E7212D320EC}"/>
              </a:ext>
            </a:extLst>
          </p:cNvPr>
          <p:cNvSpPr txBox="1"/>
          <p:nvPr/>
        </p:nvSpPr>
        <p:spPr>
          <a:xfrm>
            <a:off x="7275871" y="5347634"/>
            <a:ext cx="5771536" cy="1200329"/>
          </a:xfrm>
          <a:prstGeom prst="rect">
            <a:avLst/>
          </a:prstGeom>
          <a:noFill/>
        </p:spPr>
        <p:txBody>
          <a:bodyPr wrap="square" rtlCol="0">
            <a:spAutoFit/>
          </a:bodyPr>
          <a:lstStyle/>
          <a:p>
            <a:r>
              <a:rPr lang="en-IN" sz="2400" b="1"/>
              <a:t>Guide : Prof. Pawan Kumar</a:t>
            </a:r>
          </a:p>
          <a:p>
            <a:r>
              <a:rPr lang="en-IN" sz="2400" b="1"/>
              <a:t>Department Of Mathematics</a:t>
            </a:r>
          </a:p>
          <a:p>
            <a:r>
              <a:rPr lang="en-IN" sz="2400" b="1"/>
              <a:t>IIT Kharagpur.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341461-DFCB-A2CB-A292-912AAE77D397}"/>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7FA944BC-5EA7-9D6C-344F-52FC65FF6FF5}"/>
              </a:ext>
            </a:extLst>
          </p:cNvPr>
          <p:cNvPicPr>
            <a:picLocks noChangeAspect="1"/>
          </p:cNvPicPr>
          <p:nvPr/>
        </p:nvPicPr>
        <p:blipFill>
          <a:blip r:embed="rId2"/>
          <a:stretch>
            <a:fillRect/>
          </a:stretch>
        </p:blipFill>
        <p:spPr>
          <a:xfrm>
            <a:off x="1461500" y="242547"/>
            <a:ext cx="7812502" cy="4409664"/>
          </a:xfrm>
          <a:prstGeom prst="rect">
            <a:avLst/>
          </a:prstGeom>
        </p:spPr>
      </p:pic>
      <p:sp>
        <p:nvSpPr>
          <p:cNvPr id="5" name="TextBox 4">
            <a:extLst>
              <a:ext uri="{FF2B5EF4-FFF2-40B4-BE49-F238E27FC236}">
                <a16:creationId xmlns:a16="http://schemas.microsoft.com/office/drawing/2014/main" id="{CD0A3E7C-139C-97C5-998A-3D0A339C42C0}"/>
              </a:ext>
            </a:extLst>
          </p:cNvPr>
          <p:cNvSpPr txBox="1"/>
          <p:nvPr/>
        </p:nvSpPr>
        <p:spPr>
          <a:xfrm>
            <a:off x="11592232" y="242547"/>
            <a:ext cx="306494" cy="369332"/>
          </a:xfrm>
          <a:prstGeom prst="rect">
            <a:avLst/>
          </a:prstGeom>
          <a:noFill/>
        </p:spPr>
        <p:txBody>
          <a:bodyPr wrap="none" rtlCol="0">
            <a:spAutoFit/>
          </a:bodyPr>
          <a:lstStyle/>
          <a:p>
            <a:r>
              <a:rPr lang="en-IN">
                <a:solidFill>
                  <a:schemeClr val="accent2">
                    <a:lumMod val="75000"/>
                  </a:schemeClr>
                </a:solidFill>
              </a:rPr>
              <a:t>8</a:t>
            </a:r>
          </a:p>
        </p:txBody>
      </p:sp>
      <p:sp>
        <p:nvSpPr>
          <p:cNvPr id="6" name="TextBox 5">
            <a:extLst>
              <a:ext uri="{FF2B5EF4-FFF2-40B4-BE49-F238E27FC236}">
                <a16:creationId xmlns:a16="http://schemas.microsoft.com/office/drawing/2014/main" id="{9241BF1E-D875-9658-E8DD-AF27A9E0FFFA}"/>
              </a:ext>
            </a:extLst>
          </p:cNvPr>
          <p:cNvSpPr txBox="1"/>
          <p:nvPr/>
        </p:nvSpPr>
        <p:spPr>
          <a:xfrm flipH="1">
            <a:off x="1646230" y="4876800"/>
            <a:ext cx="7401516" cy="1569660"/>
          </a:xfrm>
          <a:prstGeom prst="rect">
            <a:avLst/>
          </a:prstGeom>
          <a:noFill/>
        </p:spPr>
        <p:txBody>
          <a:bodyPr wrap="square" rtlCol="0">
            <a:spAutoFit/>
          </a:bodyPr>
          <a:lstStyle/>
          <a:p>
            <a:r>
              <a:rPr lang="en-GB" sz="2400"/>
              <a:t>The data values clearly do not follow the red 45-degree line, which is an indication that they do not follow a normal distribution. So, z distribution will not be good for this. That’s why we will use T test.</a:t>
            </a:r>
            <a:endParaRPr lang="en-IN" sz="2400"/>
          </a:p>
        </p:txBody>
      </p:sp>
    </p:spTree>
    <p:extLst>
      <p:ext uri="{BB962C8B-B14F-4D97-AF65-F5344CB8AC3E}">
        <p14:creationId xmlns:p14="http://schemas.microsoft.com/office/powerpoint/2010/main" val="206151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82E8B-732B-A4A8-712F-121A781D1DA4}"/>
              </a:ext>
            </a:extLst>
          </p:cNvPr>
          <p:cNvSpPr>
            <a:spLocks noGrp="1"/>
          </p:cNvSpPr>
          <p:nvPr>
            <p:ph sz="quarter" idx="4"/>
          </p:nvPr>
        </p:nvSpPr>
        <p:spPr>
          <a:xfrm>
            <a:off x="914400" y="1454721"/>
            <a:ext cx="10511627" cy="4464816"/>
          </a:xfrm>
        </p:spPr>
        <p:txBody>
          <a:bodyPr>
            <a:normAutofit fontScale="92500"/>
          </a:bodyPr>
          <a:lstStyle/>
          <a:p>
            <a:pPr marL="0" marR="5080" indent="0">
              <a:lnSpc>
                <a:spcPct val="115700"/>
              </a:lnSpc>
              <a:spcBef>
                <a:spcPts val="100"/>
              </a:spcBef>
              <a:buNone/>
            </a:pPr>
            <a:r>
              <a:rPr lang="en-GB" sz="2600" b="1" spc="114">
                <a:latin typeface="+mj-lt"/>
                <a:cs typeface="Trebuchet MS"/>
              </a:rPr>
              <a:t>Null</a:t>
            </a:r>
            <a:r>
              <a:rPr lang="en-GB" sz="2600" b="1" spc="90">
                <a:latin typeface="+mj-lt"/>
                <a:cs typeface="Trebuchet MS"/>
              </a:rPr>
              <a:t> </a:t>
            </a:r>
            <a:r>
              <a:rPr lang="en-GB" sz="2600" b="1" spc="30">
                <a:latin typeface="+mj-lt"/>
                <a:cs typeface="Trebuchet MS"/>
              </a:rPr>
              <a:t>hypothesis</a:t>
            </a:r>
            <a:r>
              <a:rPr lang="en-GB" sz="2600" b="1" spc="30">
                <a:cs typeface="Trebuchet MS"/>
              </a:rPr>
              <a:t>:</a:t>
            </a:r>
            <a:r>
              <a:rPr lang="en-GB" sz="2600" b="1" spc="90">
                <a:cs typeface="Trebuchet MS"/>
              </a:rPr>
              <a:t> </a:t>
            </a:r>
            <a:r>
              <a:rPr lang="en-GB" sz="2600" spc="40">
                <a:cs typeface="Trebuchet MS"/>
              </a:rPr>
              <a:t>There</a:t>
            </a:r>
            <a:r>
              <a:rPr lang="en-GB" sz="2600" spc="140">
                <a:cs typeface="Trebuchet MS"/>
              </a:rPr>
              <a:t> </a:t>
            </a:r>
            <a:r>
              <a:rPr lang="en-GB" sz="2600" spc="110">
                <a:cs typeface="Trebuchet MS"/>
              </a:rPr>
              <a:t>is</a:t>
            </a:r>
            <a:r>
              <a:rPr lang="en-GB" sz="2600" spc="140">
                <a:cs typeface="Trebuchet MS"/>
              </a:rPr>
              <a:t> </a:t>
            </a:r>
            <a:r>
              <a:rPr lang="en-GB" sz="2600" spc="75">
                <a:cs typeface="Trebuchet MS"/>
              </a:rPr>
              <a:t>no</a:t>
            </a:r>
            <a:r>
              <a:rPr lang="en-GB" sz="2600" spc="140">
                <a:cs typeface="Trebuchet MS"/>
              </a:rPr>
              <a:t> </a:t>
            </a:r>
            <a:r>
              <a:rPr lang="en-GB" sz="2600" spc="55">
                <a:cs typeface="Trebuchet MS"/>
              </a:rPr>
              <a:t>difference</a:t>
            </a:r>
            <a:r>
              <a:rPr lang="en-GB" sz="2600" spc="140">
                <a:cs typeface="Trebuchet MS"/>
              </a:rPr>
              <a:t> </a:t>
            </a:r>
            <a:r>
              <a:rPr lang="en-GB" sz="2600" spc="10">
                <a:cs typeface="Trebuchet MS"/>
              </a:rPr>
              <a:t>in</a:t>
            </a:r>
            <a:r>
              <a:rPr lang="en-GB" sz="2600" spc="140">
                <a:cs typeface="Trebuchet MS"/>
              </a:rPr>
              <a:t> </a:t>
            </a:r>
            <a:r>
              <a:rPr lang="en-GB" sz="2600" spc="90">
                <a:cs typeface="Trebuchet MS"/>
              </a:rPr>
              <a:t>average</a:t>
            </a:r>
            <a:r>
              <a:rPr lang="en-GB" sz="2600" spc="140">
                <a:cs typeface="Trebuchet MS"/>
              </a:rPr>
              <a:t> </a:t>
            </a:r>
            <a:r>
              <a:rPr lang="en-GB" sz="2600" spc="60">
                <a:cs typeface="Trebuchet MS"/>
              </a:rPr>
              <a:t>fare</a:t>
            </a:r>
            <a:r>
              <a:rPr lang="en-GB" sz="2600" spc="140">
                <a:cs typeface="Trebuchet MS"/>
              </a:rPr>
              <a:t> </a:t>
            </a:r>
            <a:r>
              <a:rPr lang="en-GB" sz="2600" spc="65">
                <a:cs typeface="Trebuchet MS"/>
              </a:rPr>
              <a:t>between</a:t>
            </a:r>
            <a:r>
              <a:rPr lang="en-GB" sz="2600" spc="140">
                <a:cs typeface="Trebuchet MS"/>
              </a:rPr>
              <a:t> </a:t>
            </a:r>
            <a:r>
              <a:rPr lang="en-GB" sz="2600" spc="110">
                <a:cs typeface="Trebuchet MS"/>
              </a:rPr>
              <a:t>customers</a:t>
            </a:r>
            <a:r>
              <a:rPr lang="en-GB" sz="2600" spc="145">
                <a:cs typeface="Trebuchet MS"/>
              </a:rPr>
              <a:t> </a:t>
            </a:r>
            <a:r>
              <a:rPr lang="en-GB" sz="2600" spc="85">
                <a:cs typeface="Trebuchet MS"/>
              </a:rPr>
              <a:t>who</a:t>
            </a:r>
            <a:r>
              <a:rPr lang="en-GB" sz="2600" spc="140">
                <a:cs typeface="Trebuchet MS"/>
              </a:rPr>
              <a:t> </a:t>
            </a:r>
            <a:r>
              <a:rPr lang="en-GB" sz="2600" spc="135">
                <a:cs typeface="Trebuchet MS"/>
              </a:rPr>
              <a:t>use</a:t>
            </a:r>
            <a:r>
              <a:rPr lang="en-GB" sz="2600" spc="140">
                <a:cs typeface="Trebuchet MS"/>
              </a:rPr>
              <a:t> </a:t>
            </a:r>
            <a:r>
              <a:rPr lang="en-GB" sz="2600" spc="35">
                <a:cs typeface="Trebuchet MS"/>
              </a:rPr>
              <a:t>credit</a:t>
            </a:r>
            <a:r>
              <a:rPr lang="en-GB" sz="2600" spc="140">
                <a:cs typeface="Trebuchet MS"/>
              </a:rPr>
              <a:t> </a:t>
            </a:r>
            <a:r>
              <a:rPr lang="en-GB" sz="2600" spc="120">
                <a:cs typeface="Trebuchet MS"/>
              </a:rPr>
              <a:t>cards </a:t>
            </a:r>
            <a:r>
              <a:rPr lang="en-GB" sz="2600" spc="-805">
                <a:cs typeface="Trebuchet MS"/>
              </a:rPr>
              <a:t> </a:t>
            </a:r>
            <a:r>
              <a:rPr lang="en-GB" sz="2600" spc="95">
                <a:cs typeface="Trebuchet MS"/>
              </a:rPr>
              <a:t>and</a:t>
            </a:r>
            <a:r>
              <a:rPr lang="en-GB" sz="2600" spc="-200">
                <a:cs typeface="Trebuchet MS"/>
              </a:rPr>
              <a:t> </a:t>
            </a:r>
            <a:r>
              <a:rPr lang="en-GB" sz="2600" spc="110">
                <a:cs typeface="Trebuchet MS"/>
              </a:rPr>
              <a:t>customers</a:t>
            </a:r>
            <a:r>
              <a:rPr lang="en-GB" sz="2600" spc="-195">
                <a:cs typeface="Trebuchet MS"/>
              </a:rPr>
              <a:t> </a:t>
            </a:r>
            <a:r>
              <a:rPr lang="en-GB" sz="2600" spc="85">
                <a:cs typeface="Trebuchet MS"/>
              </a:rPr>
              <a:t>who</a:t>
            </a:r>
            <a:r>
              <a:rPr lang="en-GB" sz="2600" spc="-195">
                <a:cs typeface="Trebuchet MS"/>
              </a:rPr>
              <a:t> </a:t>
            </a:r>
            <a:r>
              <a:rPr lang="en-GB" sz="2600" spc="135">
                <a:cs typeface="Trebuchet MS"/>
              </a:rPr>
              <a:t>use</a:t>
            </a:r>
            <a:r>
              <a:rPr lang="en-GB" sz="2600" spc="-195">
                <a:cs typeface="Trebuchet MS"/>
              </a:rPr>
              <a:t> </a:t>
            </a:r>
            <a:r>
              <a:rPr lang="en-GB" sz="2600" spc="40">
                <a:cs typeface="Trebuchet MS"/>
              </a:rPr>
              <a:t>cash.</a:t>
            </a:r>
            <a:endParaRPr lang="en-GB" sz="2600">
              <a:cs typeface="Trebuchet MS"/>
            </a:endParaRPr>
          </a:p>
          <a:p>
            <a:pPr>
              <a:lnSpc>
                <a:spcPct val="100000"/>
              </a:lnSpc>
              <a:spcBef>
                <a:spcPts val="35"/>
              </a:spcBef>
            </a:pPr>
            <a:endParaRPr lang="en-GB" sz="2600">
              <a:cs typeface="Trebuchet MS"/>
            </a:endParaRPr>
          </a:p>
          <a:p>
            <a:pPr marL="0" marR="5080" indent="0">
              <a:lnSpc>
                <a:spcPct val="115700"/>
              </a:lnSpc>
              <a:buNone/>
            </a:pPr>
            <a:r>
              <a:rPr lang="en-GB" sz="2600" b="1" spc="35">
                <a:latin typeface="+mj-lt"/>
                <a:cs typeface="Trebuchet MS"/>
              </a:rPr>
              <a:t>Alternative</a:t>
            </a:r>
            <a:r>
              <a:rPr lang="en-GB" sz="2600" b="1" spc="114">
                <a:latin typeface="+mj-lt"/>
                <a:cs typeface="Trebuchet MS"/>
              </a:rPr>
              <a:t> </a:t>
            </a:r>
            <a:r>
              <a:rPr lang="en-GB" sz="2600" b="1" spc="30">
                <a:latin typeface="+mj-lt"/>
                <a:cs typeface="Trebuchet MS"/>
              </a:rPr>
              <a:t>hypothesis</a:t>
            </a:r>
            <a:r>
              <a:rPr lang="en-GB" sz="2600" b="1" spc="30">
                <a:cs typeface="Trebuchet MS"/>
              </a:rPr>
              <a:t>:</a:t>
            </a:r>
            <a:r>
              <a:rPr lang="en-GB" sz="2600" b="1" spc="120">
                <a:cs typeface="Trebuchet MS"/>
              </a:rPr>
              <a:t> </a:t>
            </a:r>
            <a:r>
              <a:rPr lang="en-GB" sz="2600" spc="40">
                <a:latin typeface="+mj-lt"/>
                <a:cs typeface="Trebuchet MS"/>
              </a:rPr>
              <a:t>There</a:t>
            </a:r>
            <a:r>
              <a:rPr lang="en-GB" sz="2600" spc="165">
                <a:latin typeface="+mj-lt"/>
                <a:cs typeface="Trebuchet MS"/>
              </a:rPr>
              <a:t> </a:t>
            </a:r>
            <a:r>
              <a:rPr lang="en-GB" sz="2600" spc="110">
                <a:latin typeface="+mj-lt"/>
                <a:cs typeface="Trebuchet MS"/>
              </a:rPr>
              <a:t>is</a:t>
            </a:r>
            <a:r>
              <a:rPr lang="en-GB" sz="2600" spc="170">
                <a:latin typeface="+mj-lt"/>
                <a:cs typeface="Trebuchet MS"/>
              </a:rPr>
              <a:t> </a:t>
            </a:r>
            <a:r>
              <a:rPr lang="en-GB" sz="2600" spc="105">
                <a:latin typeface="+mj-lt"/>
                <a:cs typeface="Trebuchet MS"/>
              </a:rPr>
              <a:t>a</a:t>
            </a:r>
            <a:r>
              <a:rPr lang="en-GB" sz="2600" spc="165">
                <a:latin typeface="+mj-lt"/>
                <a:cs typeface="Trebuchet MS"/>
              </a:rPr>
              <a:t> </a:t>
            </a:r>
            <a:r>
              <a:rPr lang="en-GB" sz="2600" spc="55">
                <a:latin typeface="+mj-lt"/>
                <a:cs typeface="Trebuchet MS"/>
              </a:rPr>
              <a:t>difference</a:t>
            </a:r>
            <a:r>
              <a:rPr lang="en-GB" sz="2600" spc="170">
                <a:latin typeface="+mj-lt"/>
                <a:cs typeface="Trebuchet MS"/>
              </a:rPr>
              <a:t> </a:t>
            </a:r>
            <a:r>
              <a:rPr lang="en-GB" sz="2600" spc="10">
                <a:latin typeface="+mj-lt"/>
                <a:cs typeface="Trebuchet MS"/>
              </a:rPr>
              <a:t>in</a:t>
            </a:r>
            <a:r>
              <a:rPr lang="en-GB" sz="2600" spc="170">
                <a:latin typeface="+mj-lt"/>
                <a:cs typeface="Trebuchet MS"/>
              </a:rPr>
              <a:t> </a:t>
            </a:r>
            <a:r>
              <a:rPr lang="en-GB" sz="2600" spc="90">
                <a:latin typeface="+mj-lt"/>
                <a:cs typeface="Trebuchet MS"/>
              </a:rPr>
              <a:t>average</a:t>
            </a:r>
            <a:r>
              <a:rPr lang="en-GB" sz="2600" spc="165">
                <a:latin typeface="+mj-lt"/>
                <a:cs typeface="Trebuchet MS"/>
              </a:rPr>
              <a:t> </a:t>
            </a:r>
            <a:r>
              <a:rPr lang="en-GB" sz="2600" spc="60">
                <a:latin typeface="+mj-lt"/>
                <a:cs typeface="Trebuchet MS"/>
              </a:rPr>
              <a:t>fare</a:t>
            </a:r>
            <a:r>
              <a:rPr lang="en-GB" sz="2600" spc="170">
                <a:latin typeface="+mj-lt"/>
                <a:cs typeface="Trebuchet MS"/>
              </a:rPr>
              <a:t> </a:t>
            </a:r>
            <a:r>
              <a:rPr lang="en-GB" sz="2600" spc="65">
                <a:latin typeface="+mj-lt"/>
                <a:cs typeface="Trebuchet MS"/>
              </a:rPr>
              <a:t>between</a:t>
            </a:r>
            <a:r>
              <a:rPr lang="en-GB" sz="2600" spc="165">
                <a:latin typeface="+mj-lt"/>
                <a:cs typeface="Trebuchet MS"/>
              </a:rPr>
              <a:t> </a:t>
            </a:r>
            <a:r>
              <a:rPr lang="en-GB" sz="2600" spc="110">
                <a:latin typeface="+mj-lt"/>
                <a:cs typeface="Trebuchet MS"/>
              </a:rPr>
              <a:t>customers</a:t>
            </a:r>
            <a:r>
              <a:rPr lang="en-GB" sz="2600" spc="170">
                <a:latin typeface="+mj-lt"/>
                <a:cs typeface="Trebuchet MS"/>
              </a:rPr>
              <a:t> </a:t>
            </a:r>
            <a:r>
              <a:rPr lang="en-GB" sz="2600" spc="85">
                <a:latin typeface="+mj-lt"/>
                <a:cs typeface="Trebuchet MS"/>
              </a:rPr>
              <a:t>who</a:t>
            </a:r>
            <a:r>
              <a:rPr lang="en-GB" sz="2600" spc="170">
                <a:latin typeface="+mj-lt"/>
                <a:cs typeface="Trebuchet MS"/>
              </a:rPr>
              <a:t> </a:t>
            </a:r>
            <a:r>
              <a:rPr lang="en-GB" sz="2600" spc="135">
                <a:latin typeface="+mj-lt"/>
                <a:cs typeface="Trebuchet MS"/>
              </a:rPr>
              <a:t>use</a:t>
            </a:r>
            <a:r>
              <a:rPr lang="en-GB" sz="2600" spc="165">
                <a:latin typeface="+mj-lt"/>
                <a:cs typeface="Trebuchet MS"/>
              </a:rPr>
              <a:t> </a:t>
            </a:r>
            <a:r>
              <a:rPr lang="en-GB" sz="2600" spc="35">
                <a:latin typeface="+mj-lt"/>
                <a:cs typeface="Trebuchet MS"/>
              </a:rPr>
              <a:t>credit </a:t>
            </a:r>
            <a:r>
              <a:rPr lang="en-GB" sz="2600" spc="-800">
                <a:latin typeface="+mj-lt"/>
                <a:cs typeface="Trebuchet MS"/>
              </a:rPr>
              <a:t> </a:t>
            </a:r>
            <a:r>
              <a:rPr lang="en-GB" sz="2600" spc="120">
                <a:latin typeface="+mj-lt"/>
                <a:cs typeface="Trebuchet MS"/>
              </a:rPr>
              <a:t>cards</a:t>
            </a:r>
            <a:r>
              <a:rPr lang="en-GB" sz="2600" spc="-200">
                <a:latin typeface="+mj-lt"/>
                <a:cs typeface="Trebuchet MS"/>
              </a:rPr>
              <a:t> </a:t>
            </a:r>
            <a:r>
              <a:rPr lang="en-GB" sz="2600" spc="95">
                <a:latin typeface="+mj-lt"/>
                <a:cs typeface="Trebuchet MS"/>
              </a:rPr>
              <a:t>and</a:t>
            </a:r>
            <a:r>
              <a:rPr lang="en-GB" sz="2600" spc="-195">
                <a:latin typeface="+mj-lt"/>
                <a:cs typeface="Trebuchet MS"/>
              </a:rPr>
              <a:t> </a:t>
            </a:r>
            <a:r>
              <a:rPr lang="en-GB" sz="2600" spc="110">
                <a:latin typeface="+mj-lt"/>
                <a:cs typeface="Trebuchet MS"/>
              </a:rPr>
              <a:t>customers</a:t>
            </a:r>
            <a:r>
              <a:rPr lang="en-GB" sz="2600" spc="-195">
                <a:latin typeface="+mj-lt"/>
                <a:cs typeface="Trebuchet MS"/>
              </a:rPr>
              <a:t> </a:t>
            </a:r>
            <a:r>
              <a:rPr lang="en-GB" sz="2600" spc="85">
                <a:latin typeface="+mj-lt"/>
                <a:cs typeface="Trebuchet MS"/>
              </a:rPr>
              <a:t>who</a:t>
            </a:r>
            <a:r>
              <a:rPr lang="en-GB" sz="2600" spc="-195">
                <a:latin typeface="+mj-lt"/>
                <a:cs typeface="Trebuchet MS"/>
              </a:rPr>
              <a:t> </a:t>
            </a:r>
            <a:r>
              <a:rPr lang="en-GB" sz="2600" spc="135">
                <a:latin typeface="+mj-lt"/>
                <a:cs typeface="Trebuchet MS"/>
              </a:rPr>
              <a:t>use</a:t>
            </a:r>
            <a:r>
              <a:rPr lang="en-GB" sz="2600" spc="-195">
                <a:latin typeface="+mj-lt"/>
                <a:cs typeface="Trebuchet MS"/>
              </a:rPr>
              <a:t> </a:t>
            </a:r>
            <a:r>
              <a:rPr lang="en-GB" sz="2600" spc="145">
                <a:latin typeface="+mj-lt"/>
                <a:cs typeface="Trebuchet MS"/>
              </a:rPr>
              <a:t>cash</a:t>
            </a:r>
          </a:p>
          <a:p>
            <a:pPr marL="0" marR="5080" indent="0">
              <a:lnSpc>
                <a:spcPct val="115700"/>
              </a:lnSpc>
              <a:buNone/>
            </a:pPr>
            <a:endParaRPr lang="en-GB" sz="2600">
              <a:cs typeface="Trebuchet MS"/>
            </a:endParaRPr>
          </a:p>
          <a:p>
            <a:pPr marL="0" marR="5080" indent="0">
              <a:lnSpc>
                <a:spcPct val="115700"/>
              </a:lnSpc>
              <a:buNone/>
            </a:pPr>
            <a:r>
              <a:rPr lang="en-GB" sz="2600" spc="75">
                <a:latin typeface="+mj-lt"/>
                <a:cs typeface="Trebuchet MS"/>
              </a:rPr>
              <a:t>With</a:t>
            </a:r>
            <a:r>
              <a:rPr lang="en-GB" sz="2600" spc="-155">
                <a:latin typeface="+mj-lt"/>
                <a:cs typeface="Trebuchet MS"/>
              </a:rPr>
              <a:t> </a:t>
            </a:r>
            <a:r>
              <a:rPr lang="en-GB" sz="2600" spc="105">
                <a:latin typeface="+mj-lt"/>
                <a:cs typeface="Trebuchet MS"/>
              </a:rPr>
              <a:t>a</a:t>
            </a:r>
            <a:r>
              <a:rPr lang="en-GB" sz="2600" spc="-155">
                <a:latin typeface="+mj-lt"/>
                <a:cs typeface="Trebuchet MS"/>
              </a:rPr>
              <a:t> </a:t>
            </a:r>
            <a:r>
              <a:rPr lang="en-GB" sz="2600" spc="70">
                <a:latin typeface="+mj-lt"/>
                <a:cs typeface="Trebuchet MS"/>
              </a:rPr>
              <a:t>T-statistic</a:t>
            </a:r>
            <a:r>
              <a:rPr lang="en-GB" sz="2600" spc="-150">
                <a:latin typeface="+mj-lt"/>
                <a:cs typeface="Trebuchet MS"/>
              </a:rPr>
              <a:t> </a:t>
            </a:r>
            <a:r>
              <a:rPr lang="en-GB" sz="2600" spc="80">
                <a:latin typeface="+mj-lt"/>
                <a:cs typeface="Trebuchet MS"/>
              </a:rPr>
              <a:t>of</a:t>
            </a:r>
            <a:r>
              <a:rPr lang="en-GB" sz="2600" spc="-155">
                <a:latin typeface="+mj-lt"/>
                <a:cs typeface="Trebuchet MS"/>
              </a:rPr>
              <a:t> </a:t>
            </a:r>
            <a:r>
              <a:rPr lang="en-GB" sz="2600" spc="35">
                <a:solidFill>
                  <a:schemeClr val="tx1"/>
                </a:solidFill>
                <a:latin typeface="+mj-lt"/>
                <a:cs typeface="Trebuchet MS"/>
              </a:rPr>
              <a:t>165.5</a:t>
            </a:r>
            <a:r>
              <a:rPr lang="en-GB" sz="2600" spc="-155">
                <a:latin typeface="+mj-lt"/>
                <a:cs typeface="Trebuchet MS"/>
              </a:rPr>
              <a:t> </a:t>
            </a:r>
            <a:r>
              <a:rPr lang="en-GB" sz="2600" spc="95">
                <a:latin typeface="+mj-lt"/>
                <a:cs typeface="Trebuchet MS"/>
              </a:rPr>
              <a:t>and</a:t>
            </a:r>
            <a:r>
              <a:rPr lang="en-GB" sz="2600" spc="-150">
                <a:latin typeface="+mj-lt"/>
                <a:cs typeface="Trebuchet MS"/>
              </a:rPr>
              <a:t> </a:t>
            </a:r>
            <a:r>
              <a:rPr lang="en-GB" sz="2600" spc="105">
                <a:latin typeface="+mj-lt"/>
                <a:cs typeface="Trebuchet MS"/>
              </a:rPr>
              <a:t>a</a:t>
            </a:r>
            <a:r>
              <a:rPr lang="en-GB" sz="2600" spc="-155">
                <a:latin typeface="+mj-lt"/>
                <a:cs typeface="Trebuchet MS"/>
              </a:rPr>
              <a:t> </a:t>
            </a:r>
            <a:r>
              <a:rPr lang="en-GB" sz="2600" spc="70">
                <a:latin typeface="+mj-lt"/>
                <a:cs typeface="Trebuchet MS"/>
              </a:rPr>
              <a:t>P-value</a:t>
            </a:r>
            <a:r>
              <a:rPr lang="en-GB" sz="2600" spc="-155">
                <a:latin typeface="+mj-lt"/>
                <a:cs typeface="Trebuchet MS"/>
              </a:rPr>
              <a:t> </a:t>
            </a:r>
            <a:r>
              <a:rPr lang="en-GB" sz="2600" spc="80">
                <a:latin typeface="+mj-lt"/>
                <a:cs typeface="Trebuchet MS"/>
              </a:rPr>
              <a:t>of</a:t>
            </a:r>
            <a:r>
              <a:rPr lang="en-GB" sz="2600" spc="-150">
                <a:latin typeface="+mj-lt"/>
                <a:cs typeface="Trebuchet MS"/>
              </a:rPr>
              <a:t> </a:t>
            </a:r>
            <a:r>
              <a:rPr lang="en-GB" sz="2600" spc="155">
                <a:latin typeface="+mj-lt"/>
                <a:cs typeface="Trebuchet MS"/>
              </a:rPr>
              <a:t>less</a:t>
            </a:r>
            <a:r>
              <a:rPr lang="en-GB" sz="2600" spc="-155">
                <a:latin typeface="+mj-lt"/>
                <a:cs typeface="Trebuchet MS"/>
              </a:rPr>
              <a:t> </a:t>
            </a:r>
            <a:r>
              <a:rPr lang="en-GB" sz="2600" spc="70">
                <a:latin typeface="+mj-lt"/>
                <a:cs typeface="Trebuchet MS"/>
              </a:rPr>
              <a:t>than</a:t>
            </a:r>
            <a:r>
              <a:rPr lang="en-GB" sz="2600" spc="-155">
                <a:latin typeface="+mj-lt"/>
                <a:cs typeface="Trebuchet MS"/>
              </a:rPr>
              <a:t> </a:t>
            </a:r>
            <a:r>
              <a:rPr lang="en-GB" sz="2600" spc="10">
                <a:solidFill>
                  <a:schemeClr val="tx1"/>
                </a:solidFill>
                <a:latin typeface="+mj-lt"/>
                <a:cs typeface="Trebuchet MS"/>
              </a:rPr>
              <a:t>0.05</a:t>
            </a:r>
            <a:r>
              <a:rPr lang="en-GB" sz="2600" spc="10">
                <a:latin typeface="+mj-lt"/>
                <a:cs typeface="Trebuchet MS"/>
              </a:rPr>
              <a:t>,</a:t>
            </a:r>
            <a:r>
              <a:rPr lang="en-GB" sz="2600" spc="-150">
                <a:latin typeface="+mj-lt"/>
                <a:cs typeface="Trebuchet MS"/>
              </a:rPr>
              <a:t> </a:t>
            </a:r>
            <a:r>
              <a:rPr lang="en-GB" sz="2600" spc="75">
                <a:latin typeface="+mj-lt"/>
                <a:cs typeface="Trebuchet MS"/>
              </a:rPr>
              <a:t>we</a:t>
            </a:r>
            <a:r>
              <a:rPr lang="en-GB" sz="2600" spc="-155">
                <a:latin typeface="+mj-lt"/>
                <a:cs typeface="Trebuchet MS"/>
              </a:rPr>
              <a:t> </a:t>
            </a:r>
            <a:r>
              <a:rPr lang="en-GB" sz="2600" spc="-10">
                <a:latin typeface="+mj-lt"/>
                <a:cs typeface="Trebuchet MS"/>
              </a:rPr>
              <a:t>reject</a:t>
            </a:r>
            <a:r>
              <a:rPr lang="en-GB" sz="2600" spc="-155">
                <a:latin typeface="+mj-lt"/>
                <a:cs typeface="Trebuchet MS"/>
              </a:rPr>
              <a:t> </a:t>
            </a:r>
            <a:r>
              <a:rPr lang="en-GB" sz="2600" spc="45">
                <a:latin typeface="+mj-lt"/>
                <a:cs typeface="Trebuchet MS"/>
              </a:rPr>
              <a:t>the</a:t>
            </a:r>
            <a:r>
              <a:rPr lang="en-GB" sz="2600" spc="-150">
                <a:latin typeface="+mj-lt"/>
                <a:cs typeface="Trebuchet MS"/>
              </a:rPr>
              <a:t> </a:t>
            </a:r>
            <a:r>
              <a:rPr lang="en-GB" sz="2600" spc="40">
                <a:latin typeface="+mj-lt"/>
                <a:cs typeface="Trebuchet MS"/>
              </a:rPr>
              <a:t>null</a:t>
            </a:r>
            <a:r>
              <a:rPr lang="en-GB" sz="2600" spc="-155">
                <a:latin typeface="+mj-lt"/>
                <a:cs typeface="Trebuchet MS"/>
              </a:rPr>
              <a:t> </a:t>
            </a:r>
            <a:r>
              <a:rPr lang="en-GB" sz="2600" spc="60">
                <a:latin typeface="+mj-lt"/>
                <a:cs typeface="Trebuchet MS"/>
              </a:rPr>
              <a:t>hypothesis,</a:t>
            </a:r>
            <a:r>
              <a:rPr lang="en-GB" sz="2600" spc="-155">
                <a:latin typeface="+mj-lt"/>
                <a:cs typeface="Trebuchet MS"/>
              </a:rPr>
              <a:t> </a:t>
            </a:r>
            <a:r>
              <a:rPr lang="en-GB" sz="2600" spc="165">
                <a:latin typeface="+mj-lt"/>
                <a:cs typeface="Trebuchet MS"/>
              </a:rPr>
              <a:t>suggesting </a:t>
            </a:r>
            <a:r>
              <a:rPr lang="en-GB" sz="2600" spc="-800">
                <a:latin typeface="+mj-lt"/>
                <a:cs typeface="Trebuchet MS"/>
              </a:rPr>
              <a:t> </a:t>
            </a:r>
            <a:r>
              <a:rPr lang="en-GB" sz="2600" spc="50">
                <a:latin typeface="+mj-lt"/>
                <a:cs typeface="Trebuchet MS"/>
              </a:rPr>
              <a:t>that</a:t>
            </a:r>
            <a:r>
              <a:rPr lang="en-GB" sz="2600" spc="-190">
                <a:latin typeface="+mj-lt"/>
                <a:cs typeface="Trebuchet MS"/>
              </a:rPr>
              <a:t> </a:t>
            </a:r>
            <a:r>
              <a:rPr lang="en-GB" sz="2600" spc="35">
                <a:latin typeface="+mj-lt"/>
                <a:cs typeface="Trebuchet MS"/>
              </a:rPr>
              <a:t>there</a:t>
            </a:r>
            <a:r>
              <a:rPr lang="en-GB" sz="2600" spc="-190">
                <a:latin typeface="+mj-lt"/>
                <a:cs typeface="Trebuchet MS"/>
              </a:rPr>
              <a:t> </a:t>
            </a:r>
            <a:r>
              <a:rPr lang="en-GB" sz="2600" spc="110">
                <a:latin typeface="+mj-lt"/>
                <a:cs typeface="Trebuchet MS"/>
              </a:rPr>
              <a:t>is</a:t>
            </a:r>
            <a:r>
              <a:rPr lang="en-GB" sz="2600" spc="-185">
                <a:latin typeface="+mj-lt"/>
                <a:cs typeface="Trebuchet MS"/>
              </a:rPr>
              <a:t> </a:t>
            </a:r>
            <a:r>
              <a:rPr lang="en-GB" sz="2600" spc="50">
                <a:latin typeface="+mj-lt"/>
                <a:cs typeface="Trebuchet MS"/>
              </a:rPr>
              <a:t>indeed</a:t>
            </a:r>
            <a:r>
              <a:rPr lang="en-GB" sz="2600" spc="-190">
                <a:latin typeface="+mj-lt"/>
                <a:cs typeface="Trebuchet MS"/>
              </a:rPr>
              <a:t> </a:t>
            </a:r>
            <a:r>
              <a:rPr lang="en-GB" sz="2600" spc="105">
                <a:latin typeface="+mj-lt"/>
                <a:cs typeface="Trebuchet MS"/>
              </a:rPr>
              <a:t>a</a:t>
            </a:r>
            <a:r>
              <a:rPr lang="en-GB" sz="2600" spc="-185">
                <a:latin typeface="+mj-lt"/>
                <a:cs typeface="Trebuchet MS"/>
              </a:rPr>
              <a:t> </a:t>
            </a:r>
            <a:r>
              <a:rPr lang="en-GB" sz="2600" spc="80">
                <a:latin typeface="+mj-lt"/>
                <a:cs typeface="Trebuchet MS"/>
              </a:rPr>
              <a:t>significant</a:t>
            </a:r>
            <a:r>
              <a:rPr lang="en-GB" sz="2600" spc="-190">
                <a:latin typeface="+mj-lt"/>
                <a:cs typeface="Trebuchet MS"/>
              </a:rPr>
              <a:t> </a:t>
            </a:r>
            <a:r>
              <a:rPr lang="en-GB" sz="2600" spc="55">
                <a:latin typeface="+mj-lt"/>
                <a:cs typeface="Trebuchet MS"/>
              </a:rPr>
              <a:t>difference</a:t>
            </a:r>
            <a:r>
              <a:rPr lang="en-GB" sz="2600" spc="-190">
                <a:latin typeface="+mj-lt"/>
                <a:cs typeface="Trebuchet MS"/>
              </a:rPr>
              <a:t> </a:t>
            </a:r>
            <a:r>
              <a:rPr lang="en-GB" sz="2600" spc="10">
                <a:latin typeface="+mj-lt"/>
                <a:cs typeface="Trebuchet MS"/>
              </a:rPr>
              <a:t>in</a:t>
            </a:r>
            <a:r>
              <a:rPr lang="en-GB" sz="2600" spc="-185">
                <a:latin typeface="+mj-lt"/>
                <a:cs typeface="Trebuchet MS"/>
              </a:rPr>
              <a:t> </a:t>
            </a:r>
            <a:r>
              <a:rPr lang="en-GB" sz="2600" spc="90">
                <a:latin typeface="+mj-lt"/>
                <a:cs typeface="Trebuchet MS"/>
              </a:rPr>
              <a:t>average</a:t>
            </a:r>
            <a:r>
              <a:rPr lang="en-GB" sz="2600" spc="-190">
                <a:latin typeface="+mj-lt"/>
                <a:cs typeface="Trebuchet MS"/>
              </a:rPr>
              <a:t> </a:t>
            </a:r>
            <a:r>
              <a:rPr lang="en-GB" sz="2600" spc="60">
                <a:latin typeface="+mj-lt"/>
                <a:cs typeface="Trebuchet MS"/>
              </a:rPr>
              <a:t>fare</a:t>
            </a:r>
            <a:r>
              <a:rPr lang="en-GB" sz="2600" spc="-190">
                <a:latin typeface="+mj-lt"/>
                <a:cs typeface="Trebuchet MS"/>
              </a:rPr>
              <a:t> </a:t>
            </a:r>
            <a:r>
              <a:rPr lang="en-GB" sz="2600" spc="65">
                <a:latin typeface="+mj-lt"/>
                <a:cs typeface="Trebuchet MS"/>
              </a:rPr>
              <a:t>between</a:t>
            </a:r>
            <a:r>
              <a:rPr lang="en-GB" sz="2600" spc="-185">
                <a:latin typeface="+mj-lt"/>
                <a:cs typeface="Trebuchet MS"/>
              </a:rPr>
              <a:t> </a:t>
            </a:r>
            <a:r>
              <a:rPr lang="en-GB" sz="2600" spc="45">
                <a:latin typeface="+mj-lt"/>
                <a:cs typeface="Trebuchet MS"/>
              </a:rPr>
              <a:t>the</a:t>
            </a:r>
            <a:r>
              <a:rPr lang="en-GB" sz="2600" spc="-190">
                <a:latin typeface="+mj-lt"/>
                <a:cs typeface="Trebuchet MS"/>
              </a:rPr>
              <a:t> </a:t>
            </a:r>
            <a:r>
              <a:rPr lang="en-GB" sz="2600" spc="65">
                <a:latin typeface="+mj-lt"/>
                <a:cs typeface="Trebuchet MS"/>
              </a:rPr>
              <a:t>two</a:t>
            </a:r>
            <a:r>
              <a:rPr lang="en-GB" sz="2600" spc="-185">
                <a:latin typeface="+mj-lt"/>
                <a:cs typeface="Trebuchet MS"/>
              </a:rPr>
              <a:t> </a:t>
            </a:r>
            <a:r>
              <a:rPr lang="en-GB" sz="2600" spc="75">
                <a:latin typeface="+mj-lt"/>
                <a:cs typeface="Trebuchet MS"/>
              </a:rPr>
              <a:t>payment</a:t>
            </a:r>
            <a:r>
              <a:rPr lang="en-GB" sz="2600" spc="-190">
                <a:latin typeface="+mj-lt"/>
                <a:cs typeface="Trebuchet MS"/>
              </a:rPr>
              <a:t> </a:t>
            </a:r>
            <a:r>
              <a:rPr lang="en-GB" sz="2600" spc="35">
                <a:latin typeface="+mj-lt"/>
                <a:cs typeface="Trebuchet MS"/>
              </a:rPr>
              <a:t>methods.</a:t>
            </a:r>
            <a:endParaRPr lang="en-GB" sz="2600">
              <a:latin typeface="+mj-lt"/>
              <a:cs typeface="Trebuchet MS"/>
            </a:endParaRPr>
          </a:p>
          <a:p>
            <a:endParaRPr lang="en-IN"/>
          </a:p>
        </p:txBody>
      </p:sp>
      <p:sp>
        <p:nvSpPr>
          <p:cNvPr id="4" name="Slide Number Placeholder 3">
            <a:extLst>
              <a:ext uri="{FF2B5EF4-FFF2-40B4-BE49-F238E27FC236}">
                <a16:creationId xmlns:a16="http://schemas.microsoft.com/office/drawing/2014/main" id="{9CAD6E18-4490-7EC3-FD9D-32DBEB1AA23E}"/>
              </a:ext>
            </a:extLst>
          </p:cNvPr>
          <p:cNvSpPr>
            <a:spLocks noGrp="1"/>
          </p:cNvSpPr>
          <p:nvPr>
            <p:ph type="sldNum" sz="quarter" idx="10"/>
          </p:nvPr>
        </p:nvSpPr>
        <p:spPr>
          <a:xfrm>
            <a:off x="10358437" y="314633"/>
            <a:ext cx="1371447" cy="614056"/>
          </a:xfrm>
        </p:spPr>
        <p:txBody>
          <a:bodyPr/>
          <a:lstStyle/>
          <a:p>
            <a:r>
              <a:rPr lang="en-US"/>
              <a:t>9</a:t>
            </a:r>
            <a:endParaRPr lang="en-US" dirty="0"/>
          </a:p>
        </p:txBody>
      </p:sp>
    </p:spTree>
    <p:extLst>
      <p:ext uri="{BB962C8B-B14F-4D97-AF65-F5344CB8AC3E}">
        <p14:creationId xmlns:p14="http://schemas.microsoft.com/office/powerpoint/2010/main" val="84740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A45F-4C2D-3C76-33F6-8C1969E58F8E}"/>
              </a:ext>
            </a:extLst>
          </p:cNvPr>
          <p:cNvSpPr>
            <a:spLocks noGrp="1"/>
          </p:cNvSpPr>
          <p:nvPr>
            <p:ph type="title"/>
          </p:nvPr>
        </p:nvSpPr>
        <p:spPr/>
        <p:txBody>
          <a:bodyPr/>
          <a:lstStyle/>
          <a:p>
            <a:r>
              <a:rPr lang="en-US" b="1">
                <a:solidFill>
                  <a:schemeClr val="tx1"/>
                </a:solidFill>
              </a:rPr>
              <a:t>Finding and Analysis</a:t>
            </a:r>
            <a:endParaRPr lang="en-IN" b="1" dirty="0">
              <a:solidFill>
                <a:schemeClr val="tx1"/>
              </a:solidFill>
            </a:endParaRPr>
          </a:p>
        </p:txBody>
      </p:sp>
      <p:sp>
        <p:nvSpPr>
          <p:cNvPr id="3" name="Content Placeholder 2">
            <a:extLst>
              <a:ext uri="{FF2B5EF4-FFF2-40B4-BE49-F238E27FC236}">
                <a16:creationId xmlns:a16="http://schemas.microsoft.com/office/drawing/2014/main" id="{739150F2-9126-C058-2198-A3AFFBECC129}"/>
              </a:ext>
            </a:extLst>
          </p:cNvPr>
          <p:cNvSpPr>
            <a:spLocks noGrp="1"/>
          </p:cNvSpPr>
          <p:nvPr>
            <p:ph sz="quarter" idx="4"/>
          </p:nvPr>
        </p:nvSpPr>
        <p:spPr>
          <a:xfrm>
            <a:off x="765973" y="1962106"/>
            <a:ext cx="10511627" cy="3948557"/>
          </a:xfrm>
        </p:spPr>
        <p:txBody>
          <a:bodyPr>
            <a:normAutofit/>
          </a:bodyPr>
          <a:lstStyle/>
          <a:p>
            <a:pPr marL="0" indent="0">
              <a:buNone/>
            </a:pPr>
            <a:br>
              <a:rPr lang="en-GB" dirty="0"/>
            </a:br>
            <a:endParaRPr lang="en-IN" dirty="0"/>
          </a:p>
        </p:txBody>
      </p:sp>
      <p:sp>
        <p:nvSpPr>
          <p:cNvPr id="4" name="TextBox 3">
            <a:extLst>
              <a:ext uri="{FF2B5EF4-FFF2-40B4-BE49-F238E27FC236}">
                <a16:creationId xmlns:a16="http://schemas.microsoft.com/office/drawing/2014/main" id="{2CB58EDF-2FE3-C84D-976B-DDB80DBDAD5F}"/>
              </a:ext>
            </a:extLst>
          </p:cNvPr>
          <p:cNvSpPr txBox="1"/>
          <p:nvPr/>
        </p:nvSpPr>
        <p:spPr>
          <a:xfrm>
            <a:off x="11277600" y="420192"/>
            <a:ext cx="428322" cy="369332"/>
          </a:xfrm>
          <a:prstGeom prst="rect">
            <a:avLst/>
          </a:prstGeom>
          <a:noFill/>
        </p:spPr>
        <p:txBody>
          <a:bodyPr wrap="none" rtlCol="0">
            <a:spAutoFit/>
          </a:bodyPr>
          <a:lstStyle/>
          <a:p>
            <a:r>
              <a:rPr lang="en-IN">
                <a:solidFill>
                  <a:schemeClr val="accent1"/>
                </a:solidFill>
              </a:rPr>
              <a:t>10</a:t>
            </a:r>
          </a:p>
        </p:txBody>
      </p:sp>
      <p:sp>
        <p:nvSpPr>
          <p:cNvPr id="5" name="TextBox 4">
            <a:extLst>
              <a:ext uri="{FF2B5EF4-FFF2-40B4-BE49-F238E27FC236}">
                <a16:creationId xmlns:a16="http://schemas.microsoft.com/office/drawing/2014/main" id="{C69EF0AB-E799-76A1-9C43-7B0A2B853642}"/>
              </a:ext>
            </a:extLst>
          </p:cNvPr>
          <p:cNvSpPr txBox="1"/>
          <p:nvPr/>
        </p:nvSpPr>
        <p:spPr>
          <a:xfrm>
            <a:off x="765973" y="1760916"/>
            <a:ext cx="10154653" cy="4524315"/>
          </a:xfrm>
          <a:prstGeom prst="rect">
            <a:avLst/>
          </a:prstGeom>
          <a:noFill/>
        </p:spPr>
        <p:txBody>
          <a:bodyPr wrap="square" rtlCol="0">
            <a:spAutoFit/>
          </a:bodyPr>
          <a:lstStyle/>
          <a:p>
            <a:r>
              <a:rPr lang="en-IN" sz="2400"/>
              <a:t>Payment Type Preferences</a:t>
            </a:r>
          </a:p>
          <a:p>
            <a:r>
              <a:rPr lang="en-GB" sz="2400">
                <a:solidFill>
                  <a:schemeClr val="tx1">
                    <a:lumMod val="75000"/>
                    <a:lumOff val="25000"/>
                  </a:schemeClr>
                </a:solidFill>
              </a:rPr>
              <a:t>Card payments account for 67.5% of all transactions, while cash payments make up the remaining 32.5%. This trend highlights the increasing popularity of cashless transactions, likely due to the convenience and ease of using cards.</a:t>
            </a:r>
          </a:p>
          <a:p>
            <a:r>
              <a:rPr lang="en-IN" sz="2400"/>
              <a:t>Passenger Count Analysis</a:t>
            </a:r>
            <a:endParaRPr lang="en-GB" sz="2400"/>
          </a:p>
          <a:p>
            <a:r>
              <a:rPr lang="en-GB" sz="2400">
                <a:solidFill>
                  <a:schemeClr val="tx1">
                    <a:lumMod val="75000"/>
                    <a:lumOff val="25000"/>
                  </a:schemeClr>
                </a:solidFill>
              </a:rPr>
              <a:t>Single-passenger rides dominate both card and cash payments, indicating that individual passengers are the most common customers in the taxi service. In contrast, larger groups are less likely to use taxis and, when they do, tend to prefer cash payments. This preference may arise from the need to split the fare or a desire for more control over payment.</a:t>
            </a:r>
            <a:endParaRPr lang="en-IN" sz="2400">
              <a:solidFill>
                <a:schemeClr val="tx1">
                  <a:lumMod val="75000"/>
                  <a:lumOff val="25000"/>
                </a:schemeClr>
              </a:solidFill>
            </a:endParaRPr>
          </a:p>
        </p:txBody>
      </p:sp>
    </p:spTree>
    <p:extLst>
      <p:ext uri="{BB962C8B-B14F-4D97-AF65-F5344CB8AC3E}">
        <p14:creationId xmlns:p14="http://schemas.microsoft.com/office/powerpoint/2010/main" val="15682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93CF-A2AF-D068-8BD9-94F2E808066D}"/>
              </a:ext>
            </a:extLst>
          </p:cNvPr>
          <p:cNvSpPr>
            <a:spLocks noGrp="1"/>
          </p:cNvSpPr>
          <p:nvPr>
            <p:ph type="title"/>
          </p:nvPr>
        </p:nvSpPr>
        <p:spPr>
          <a:xfrm>
            <a:off x="914400" y="633664"/>
            <a:ext cx="10511627" cy="1436396"/>
          </a:xfrm>
        </p:spPr>
        <p:txBody>
          <a:bodyPr>
            <a:normAutofit/>
          </a:bodyPr>
          <a:lstStyle/>
          <a:p>
            <a:r>
              <a:rPr lang="en-US" sz="4000" b="1">
                <a:solidFill>
                  <a:schemeClr val="tx1"/>
                </a:solidFill>
              </a:rPr>
              <a:t>Conclusion</a:t>
            </a:r>
            <a:br>
              <a:rPr lang="en-US" b="1">
                <a:solidFill>
                  <a:schemeClr val="tx1"/>
                </a:solidFill>
              </a:rPr>
            </a:br>
            <a:endParaRPr lang="en-IN"/>
          </a:p>
        </p:txBody>
      </p:sp>
      <p:sp>
        <p:nvSpPr>
          <p:cNvPr id="3" name="Content Placeholder 2">
            <a:extLst>
              <a:ext uri="{FF2B5EF4-FFF2-40B4-BE49-F238E27FC236}">
                <a16:creationId xmlns:a16="http://schemas.microsoft.com/office/drawing/2014/main" id="{3FCDDBB5-302C-2857-B9B8-7E3B7C3088E3}"/>
              </a:ext>
            </a:extLst>
          </p:cNvPr>
          <p:cNvSpPr>
            <a:spLocks noGrp="1"/>
          </p:cNvSpPr>
          <p:nvPr>
            <p:ph sz="quarter" idx="4"/>
          </p:nvPr>
        </p:nvSpPr>
        <p:spPr>
          <a:xfrm>
            <a:off x="830141" y="1363580"/>
            <a:ext cx="10511627" cy="4604084"/>
          </a:xfrm>
        </p:spPr>
        <p:txBody>
          <a:bodyPr>
            <a:noAutofit/>
          </a:bodyPr>
          <a:lstStyle/>
          <a:p>
            <a:pPr marL="0" indent="0">
              <a:buNone/>
            </a:pPr>
            <a:r>
              <a:rPr lang="en-GB" sz="2400"/>
              <a:t>    In this project analysis shows that card payments, which are associated with higher fares, offer a significant opportunity for increasing earnings. To capitalize on this, taxi companies should consider encouraging card payments through strategic incentives, such as offering discounts or loyalty rewards for card users. Additionally, improving the payment system to make credit card transactions faster and more convenient could further drive adoption. These insights provide a foundation for data-driven strategies aimed at maximizing revenue in the taxi industry, ultimately benefiting both drivers and companies. Over time, this approach could foster a more consistent and higherpaying customer base. Ultimately, focusing on payment methods can lead to a sustainable revenue model for the industry.</a:t>
            </a:r>
            <a:endParaRPr lang="en-IN" sz="2400"/>
          </a:p>
        </p:txBody>
      </p:sp>
      <p:sp>
        <p:nvSpPr>
          <p:cNvPr id="4" name="Slide Number Placeholder 3">
            <a:extLst>
              <a:ext uri="{FF2B5EF4-FFF2-40B4-BE49-F238E27FC236}">
                <a16:creationId xmlns:a16="http://schemas.microsoft.com/office/drawing/2014/main" id="{4D40AD7D-8BF5-C602-E272-74E86021DF1E}"/>
              </a:ext>
            </a:extLst>
          </p:cNvPr>
          <p:cNvSpPr>
            <a:spLocks noGrp="1"/>
          </p:cNvSpPr>
          <p:nvPr>
            <p:ph type="sldNum" sz="quarter" idx="10"/>
          </p:nvPr>
        </p:nvSpPr>
        <p:spPr>
          <a:xfrm>
            <a:off x="10358437" y="344129"/>
            <a:ext cx="1371447" cy="584559"/>
          </a:xfrm>
        </p:spPr>
        <p:txBody>
          <a:bodyPr/>
          <a:lstStyle/>
          <a:p>
            <a:r>
              <a:rPr lang="en-US"/>
              <a:t>11</a:t>
            </a:r>
            <a:endParaRPr lang="en-US" dirty="0"/>
          </a:p>
        </p:txBody>
      </p:sp>
    </p:spTree>
    <p:extLst>
      <p:ext uri="{BB962C8B-B14F-4D97-AF65-F5344CB8AC3E}">
        <p14:creationId xmlns:p14="http://schemas.microsoft.com/office/powerpoint/2010/main" val="206426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3"/>
            <a:ext cx="5715000" cy="3358423"/>
          </a:xfrm>
        </p:spPr>
        <p:txBody>
          <a:bodyPr/>
          <a:lstStyle/>
          <a:p>
            <a:r>
              <a:rPr lang="en-US" b="1"/>
              <a:t>Thank you</a:t>
            </a:r>
            <a:br>
              <a:rPr lang="en-US" b="1"/>
            </a:br>
            <a:endParaRPr lang="en-US" b="1" dirty="0"/>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err="1"/>
              <a:t>Patankar</a:t>
            </a:r>
            <a:r>
              <a:rPr lang="en-US" dirty="0"/>
              <a:t> Akshay Avinash</a:t>
            </a:r>
          </a:p>
          <a:p>
            <a:r>
              <a:rPr lang="en-US" dirty="0"/>
              <a:t>23MA40019</a:t>
            </a:r>
          </a:p>
          <a:p>
            <a:r>
              <a:rPr lang="en-US" dirty="0"/>
              <a:t>Project Link : </a:t>
            </a:r>
            <a:r>
              <a:rPr lang="en-US" dirty="0" err="1">
                <a:hlinkClick r:id="rId3"/>
              </a:rPr>
              <a:t>ClickHere</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2122108"/>
            <a:ext cx="6583680" cy="71253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020728"/>
          </a:xfrm>
        </p:spPr>
        <p:txBody>
          <a:bodyPr>
            <a:normAutofit/>
          </a:bodyPr>
          <a:lstStyle/>
          <a:p>
            <a:r>
              <a:rPr lang="en-US" b="1">
                <a:solidFill>
                  <a:schemeClr val="tx1"/>
                </a:solidFill>
              </a:rPr>
              <a:t>• Problem Statement</a:t>
            </a:r>
            <a:endParaRPr lang="en-US" b="1" dirty="0">
              <a:solidFill>
                <a:schemeClr val="tx1"/>
              </a:solidFill>
            </a:endParaRPr>
          </a:p>
          <a:p>
            <a:r>
              <a:rPr lang="en-US" b="1">
                <a:solidFill>
                  <a:schemeClr val="tx1"/>
                </a:solidFill>
              </a:rPr>
              <a:t>• Data Overview</a:t>
            </a:r>
            <a:endParaRPr lang="en-US" b="1" dirty="0">
              <a:solidFill>
                <a:schemeClr val="tx1"/>
              </a:solidFill>
            </a:endParaRPr>
          </a:p>
          <a:p>
            <a:r>
              <a:rPr lang="en-US" b="1">
                <a:solidFill>
                  <a:schemeClr val="tx1"/>
                </a:solidFill>
              </a:rPr>
              <a:t>• Methodology</a:t>
            </a:r>
            <a:endParaRPr lang="en-US" b="1" dirty="0">
              <a:solidFill>
                <a:schemeClr val="tx1"/>
              </a:solidFill>
            </a:endParaRPr>
          </a:p>
          <a:p>
            <a:r>
              <a:rPr lang="en-US" b="1">
                <a:solidFill>
                  <a:schemeClr val="tx1"/>
                </a:solidFill>
              </a:rPr>
              <a:t>• Finding and Analysis</a:t>
            </a:r>
          </a:p>
          <a:p>
            <a:r>
              <a:rPr lang="en-US" b="1">
                <a:solidFill>
                  <a:schemeClr val="tx1"/>
                </a:solidFill>
              </a:rPr>
              <a:t>• Conclusion</a:t>
            </a:r>
          </a:p>
          <a:p>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2B89-E86C-B5CE-C1BD-24D53D81AF6C}"/>
              </a:ext>
            </a:extLst>
          </p:cNvPr>
          <p:cNvSpPr>
            <a:spLocks noGrp="1"/>
          </p:cNvSpPr>
          <p:nvPr>
            <p:ph type="title"/>
          </p:nvPr>
        </p:nvSpPr>
        <p:spPr>
          <a:xfrm>
            <a:off x="530942" y="1328231"/>
            <a:ext cx="10511627" cy="1012785"/>
          </a:xfrm>
        </p:spPr>
        <p:txBody>
          <a:bodyPr/>
          <a:lstStyle/>
          <a:p>
            <a:r>
              <a:rPr lang="en-IN" b="1" dirty="0">
                <a:solidFill>
                  <a:schemeClr val="tx1"/>
                </a:solidFill>
              </a:rPr>
              <a:t>Problem </a:t>
            </a:r>
            <a:r>
              <a:rPr lang="en-IN" b="1">
                <a:solidFill>
                  <a:schemeClr val="tx1"/>
                </a:solidFill>
              </a:rPr>
              <a:t>statement </a:t>
            </a:r>
            <a:endParaRPr lang="en-IN" b="1" dirty="0">
              <a:solidFill>
                <a:schemeClr val="tx1"/>
              </a:solidFill>
            </a:endParaRPr>
          </a:p>
        </p:txBody>
      </p:sp>
      <p:sp>
        <p:nvSpPr>
          <p:cNvPr id="3" name="Content Placeholder 2">
            <a:extLst>
              <a:ext uri="{FF2B5EF4-FFF2-40B4-BE49-F238E27FC236}">
                <a16:creationId xmlns:a16="http://schemas.microsoft.com/office/drawing/2014/main" id="{F75D9DD4-CEAE-C284-691E-AE6C2E30F218}"/>
              </a:ext>
            </a:extLst>
          </p:cNvPr>
          <p:cNvSpPr>
            <a:spLocks noGrp="1"/>
          </p:cNvSpPr>
          <p:nvPr>
            <p:ph sz="quarter" idx="4"/>
          </p:nvPr>
        </p:nvSpPr>
        <p:spPr>
          <a:xfrm>
            <a:off x="840186" y="1845931"/>
            <a:ext cx="10511627" cy="4185901"/>
          </a:xfrm>
        </p:spPr>
        <p:txBody>
          <a:bodyPr>
            <a:normAutofit fontScale="85000" lnSpcReduction="10000"/>
          </a:bodyPr>
          <a:lstStyle/>
          <a:p>
            <a:pPr marL="0" indent="0" algn="just">
              <a:spcBef>
                <a:spcPts val="600"/>
              </a:spcBef>
              <a:buNone/>
            </a:pPr>
            <a:endParaRPr lang="en-GB" sz="3200" b="0">
              <a:solidFill>
                <a:schemeClr val="tx1"/>
              </a:solidFill>
              <a:effectLst/>
              <a:latin typeface="Trebuchet MS" panose="020B0603020202020204" pitchFamily="34" charset="0"/>
            </a:endParaRPr>
          </a:p>
          <a:p>
            <a:pPr marL="0" indent="0">
              <a:spcBef>
                <a:spcPts val="600"/>
              </a:spcBef>
              <a:buNone/>
            </a:pPr>
            <a:r>
              <a:rPr lang="en-GB" sz="3200" b="0">
                <a:solidFill>
                  <a:schemeClr val="tx1"/>
                </a:solidFill>
                <a:effectLst/>
              </a:rPr>
              <a:t>    In the fast-paced taxi booking sector, making the most of revenue is essential for long-term success and driver happiness. </a:t>
            </a:r>
          </a:p>
          <a:p>
            <a:pPr marL="0" indent="0">
              <a:spcBef>
                <a:spcPts val="600"/>
              </a:spcBef>
              <a:buNone/>
            </a:pPr>
            <a:r>
              <a:rPr lang="en-GB" sz="3200">
                <a:solidFill>
                  <a:schemeClr val="tx1"/>
                </a:solidFill>
              </a:rPr>
              <a:t>    </a:t>
            </a:r>
            <a:r>
              <a:rPr lang="en-GB" sz="3200" b="0">
                <a:solidFill>
                  <a:schemeClr val="tx1"/>
                </a:solidFill>
                <a:effectLst/>
              </a:rPr>
              <a:t>Our goal is to use data-driven insights to maximise revenue streams for taxi drivers in order to meet this need. Our research aims to determine whether payment methods have an impact on fare pricing by focusing on the relationship between payment type and fare amount.</a:t>
            </a:r>
          </a:p>
          <a:p>
            <a:pPr marL="0" indent="0" algn="just" rtl="0">
              <a:spcBef>
                <a:spcPts val="600"/>
              </a:spcBef>
              <a:spcAft>
                <a:spcPts val="0"/>
              </a:spcAft>
              <a:buNone/>
            </a:pPr>
            <a:endParaRPr lang="en-IN" dirty="0"/>
          </a:p>
          <a:p>
            <a:pPr marL="0" indent="0" algn="just" rtl="0">
              <a:spcBef>
                <a:spcPts val="600"/>
              </a:spcBef>
              <a:spcAft>
                <a:spcPts val="0"/>
              </a:spcAft>
              <a:buNone/>
            </a:pPr>
            <a:br>
              <a:rPr lang="en-GB" dirty="0"/>
            </a:br>
            <a:endParaRPr lang="en-IN" dirty="0"/>
          </a:p>
        </p:txBody>
      </p:sp>
      <p:sp>
        <p:nvSpPr>
          <p:cNvPr id="5" name="TextBox 4">
            <a:extLst>
              <a:ext uri="{FF2B5EF4-FFF2-40B4-BE49-F238E27FC236}">
                <a16:creationId xmlns:a16="http://schemas.microsoft.com/office/drawing/2014/main" id="{5737E354-5C60-9432-D8FF-9E0CFCE58D87}"/>
              </a:ext>
            </a:extLst>
          </p:cNvPr>
          <p:cNvSpPr txBox="1"/>
          <p:nvPr/>
        </p:nvSpPr>
        <p:spPr>
          <a:xfrm>
            <a:off x="11434915" y="541033"/>
            <a:ext cx="245807" cy="338554"/>
          </a:xfrm>
          <a:prstGeom prst="rect">
            <a:avLst/>
          </a:prstGeom>
          <a:noFill/>
        </p:spPr>
        <p:txBody>
          <a:bodyPr wrap="square" rtlCol="0">
            <a:spAutoFit/>
          </a:bodyPr>
          <a:lstStyle/>
          <a:p>
            <a:r>
              <a:rPr lang="en-IN" sz="1600">
                <a:solidFill>
                  <a:schemeClr val="accent1"/>
                </a:solidFill>
              </a:rPr>
              <a:t>1</a:t>
            </a:r>
          </a:p>
        </p:txBody>
      </p:sp>
    </p:spTree>
    <p:extLst>
      <p:ext uri="{BB962C8B-B14F-4D97-AF65-F5344CB8AC3E}">
        <p14:creationId xmlns:p14="http://schemas.microsoft.com/office/powerpoint/2010/main" val="428213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6563-E933-00C3-D04F-DB2F3AF98DF0}"/>
              </a:ext>
            </a:extLst>
          </p:cNvPr>
          <p:cNvSpPr>
            <a:spLocks noGrp="1"/>
          </p:cNvSpPr>
          <p:nvPr>
            <p:ph type="title"/>
          </p:nvPr>
        </p:nvSpPr>
        <p:spPr/>
        <p:txBody>
          <a:bodyPr/>
          <a:lstStyle/>
          <a:p>
            <a:r>
              <a:rPr lang="en-IN" b="1">
                <a:solidFill>
                  <a:schemeClr val="tx1"/>
                </a:solidFill>
              </a:rPr>
              <a:t>Data Overview</a:t>
            </a:r>
            <a:endParaRPr lang="en-IN" b="1" dirty="0">
              <a:solidFill>
                <a:schemeClr val="tx1"/>
              </a:solidFill>
            </a:endParaRPr>
          </a:p>
        </p:txBody>
      </p:sp>
      <p:sp>
        <p:nvSpPr>
          <p:cNvPr id="3" name="Content Placeholder 2">
            <a:extLst>
              <a:ext uri="{FF2B5EF4-FFF2-40B4-BE49-F238E27FC236}">
                <a16:creationId xmlns:a16="http://schemas.microsoft.com/office/drawing/2014/main" id="{4D531A6C-F06C-9E97-B508-5D89CA3AADF6}"/>
              </a:ext>
            </a:extLst>
          </p:cNvPr>
          <p:cNvSpPr>
            <a:spLocks noGrp="1"/>
          </p:cNvSpPr>
          <p:nvPr>
            <p:ph sz="quarter" idx="4"/>
          </p:nvPr>
        </p:nvSpPr>
        <p:spPr>
          <a:xfrm>
            <a:off x="914400" y="1873309"/>
            <a:ext cx="10511626" cy="3948557"/>
          </a:xfrm>
        </p:spPr>
        <p:txBody>
          <a:bodyPr>
            <a:noAutofit/>
          </a:bodyPr>
          <a:lstStyle/>
          <a:p>
            <a:pPr marL="0" indent="0" rtl="0">
              <a:spcBef>
                <a:spcPts val="600"/>
              </a:spcBef>
              <a:spcAft>
                <a:spcPts val="0"/>
              </a:spcAft>
              <a:buNone/>
            </a:pPr>
            <a:r>
              <a:rPr lang="en-GB" sz="2800" i="0" u="none" strike="noStrike">
                <a:solidFill>
                  <a:schemeClr val="tx1"/>
                </a:solidFill>
                <a:effectLst/>
              </a:rPr>
              <a:t>   </a:t>
            </a:r>
            <a:r>
              <a:rPr lang="en-GB" sz="2700">
                <a:solidFill>
                  <a:schemeClr val="tx1"/>
                </a:solidFill>
              </a:rPr>
              <a:t>For this analysis, I utilize the comprehensive dataset of Taxi Trip records, used data cleaning and feature engineering procedures to concentrate solely on the relevant coloums essential for investigation.</a:t>
            </a:r>
          </a:p>
          <a:p>
            <a:pPr marL="0" indent="0">
              <a:spcBef>
                <a:spcPts val="600"/>
              </a:spcBef>
              <a:buNone/>
            </a:pPr>
            <a:r>
              <a:rPr lang="en-GB" sz="2700">
                <a:solidFill>
                  <a:schemeClr val="tx1"/>
                </a:solidFill>
              </a:rPr>
              <a:t>   </a:t>
            </a:r>
            <a:r>
              <a:rPr lang="en-GB" sz="2700" b="0">
                <a:solidFill>
                  <a:schemeClr val="tx1"/>
                </a:solidFill>
                <a:effectLst/>
              </a:rPr>
              <a:t>There are so many columns in the dataset, but as per our problem statement, we only require some fields from the original data. Rest columns are nothing but the unwanted columns for this study. So we will simply remove those columns.</a:t>
            </a:r>
          </a:p>
          <a:p>
            <a:pPr marL="0" indent="0" rtl="0">
              <a:spcBef>
                <a:spcPts val="600"/>
              </a:spcBef>
              <a:spcAft>
                <a:spcPts val="0"/>
              </a:spcAft>
              <a:buNone/>
            </a:pPr>
            <a:endParaRPr lang="en-GB" sz="2700">
              <a:solidFill>
                <a:schemeClr val="tx1"/>
              </a:solidFill>
            </a:endParaRPr>
          </a:p>
          <a:p>
            <a:pPr marL="0" indent="0" rtl="0">
              <a:spcBef>
                <a:spcPts val="600"/>
              </a:spcBef>
              <a:spcAft>
                <a:spcPts val="0"/>
              </a:spcAft>
              <a:buNone/>
            </a:pPr>
            <a:r>
              <a:rPr lang="en-GB" sz="2700">
                <a:solidFill>
                  <a:schemeClr val="tx1"/>
                </a:solidFill>
              </a:rPr>
              <a:t>   </a:t>
            </a:r>
            <a:br>
              <a:rPr lang="en-GB" sz="2800" dirty="0"/>
            </a:br>
            <a:endParaRPr lang="en-IN" sz="2800" dirty="0"/>
          </a:p>
        </p:txBody>
      </p:sp>
      <p:sp>
        <p:nvSpPr>
          <p:cNvPr id="4" name="TextBox 3">
            <a:extLst>
              <a:ext uri="{FF2B5EF4-FFF2-40B4-BE49-F238E27FC236}">
                <a16:creationId xmlns:a16="http://schemas.microsoft.com/office/drawing/2014/main" id="{3028C31A-418D-E2FB-40F2-2BA65BAB692B}"/>
              </a:ext>
            </a:extLst>
          </p:cNvPr>
          <p:cNvSpPr txBox="1"/>
          <p:nvPr/>
        </p:nvSpPr>
        <p:spPr>
          <a:xfrm>
            <a:off x="11357200" y="538973"/>
            <a:ext cx="292069" cy="338554"/>
          </a:xfrm>
          <a:prstGeom prst="rect">
            <a:avLst/>
          </a:prstGeom>
          <a:noFill/>
        </p:spPr>
        <p:txBody>
          <a:bodyPr wrap="square" rtlCol="0">
            <a:spAutoFit/>
          </a:bodyPr>
          <a:lstStyle/>
          <a:p>
            <a:r>
              <a:rPr lang="en-IN" sz="1600">
                <a:solidFill>
                  <a:schemeClr val="accent1"/>
                </a:solidFill>
              </a:rPr>
              <a:t>2</a:t>
            </a:r>
          </a:p>
        </p:txBody>
      </p:sp>
    </p:spTree>
    <p:extLst>
      <p:ext uri="{BB962C8B-B14F-4D97-AF65-F5344CB8AC3E}">
        <p14:creationId xmlns:p14="http://schemas.microsoft.com/office/powerpoint/2010/main" val="26813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D4D945-E3B5-9FBA-BA7A-7D3399449723}"/>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4" name="Picture 3">
            <a:extLst>
              <a:ext uri="{FF2B5EF4-FFF2-40B4-BE49-F238E27FC236}">
                <a16:creationId xmlns:a16="http://schemas.microsoft.com/office/drawing/2014/main" id="{991AFFFA-2063-6CF8-ECE9-AC5DA7ADE12A}"/>
              </a:ext>
            </a:extLst>
          </p:cNvPr>
          <p:cNvPicPr>
            <a:picLocks noChangeAspect="1"/>
          </p:cNvPicPr>
          <p:nvPr/>
        </p:nvPicPr>
        <p:blipFill>
          <a:blip r:embed="rId2"/>
          <a:stretch>
            <a:fillRect/>
          </a:stretch>
        </p:blipFill>
        <p:spPr>
          <a:xfrm>
            <a:off x="1363579" y="384265"/>
            <a:ext cx="7910423" cy="6022222"/>
          </a:xfrm>
          <a:prstGeom prst="rect">
            <a:avLst/>
          </a:prstGeom>
        </p:spPr>
      </p:pic>
      <p:sp>
        <p:nvSpPr>
          <p:cNvPr id="7" name="TextBox 6">
            <a:extLst>
              <a:ext uri="{FF2B5EF4-FFF2-40B4-BE49-F238E27FC236}">
                <a16:creationId xmlns:a16="http://schemas.microsoft.com/office/drawing/2014/main" id="{043D80BA-045A-44EB-2EB8-A48D421391AD}"/>
              </a:ext>
            </a:extLst>
          </p:cNvPr>
          <p:cNvSpPr txBox="1"/>
          <p:nvPr/>
        </p:nvSpPr>
        <p:spPr>
          <a:xfrm>
            <a:off x="11680723" y="199599"/>
            <a:ext cx="255638" cy="369332"/>
          </a:xfrm>
          <a:prstGeom prst="rect">
            <a:avLst/>
          </a:prstGeom>
          <a:noFill/>
        </p:spPr>
        <p:txBody>
          <a:bodyPr wrap="square">
            <a:spAutoFit/>
          </a:bodyPr>
          <a:lstStyle/>
          <a:p>
            <a:r>
              <a:rPr lang="en-IN">
                <a:solidFill>
                  <a:schemeClr val="tx2"/>
                </a:solidFill>
              </a:rPr>
              <a:t>3</a:t>
            </a:r>
          </a:p>
        </p:txBody>
      </p:sp>
    </p:spTree>
    <p:extLst>
      <p:ext uri="{BB962C8B-B14F-4D97-AF65-F5344CB8AC3E}">
        <p14:creationId xmlns:p14="http://schemas.microsoft.com/office/powerpoint/2010/main" val="351881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9416-AF9F-04F6-B7EB-588F649E93CF}"/>
              </a:ext>
            </a:extLst>
          </p:cNvPr>
          <p:cNvSpPr>
            <a:spLocks noGrp="1"/>
          </p:cNvSpPr>
          <p:nvPr>
            <p:ph type="title"/>
          </p:nvPr>
        </p:nvSpPr>
        <p:spPr/>
        <p:txBody>
          <a:bodyPr/>
          <a:lstStyle/>
          <a:p>
            <a:r>
              <a:rPr lang="en-US" b="1">
                <a:solidFill>
                  <a:schemeClr val="tx1"/>
                </a:solidFill>
              </a:rPr>
              <a:t>Methodology</a:t>
            </a:r>
            <a:endParaRPr lang="en-US" b="1" dirty="0">
              <a:solidFill>
                <a:schemeClr val="tx1"/>
              </a:solidFill>
            </a:endParaRPr>
          </a:p>
        </p:txBody>
      </p:sp>
      <p:sp>
        <p:nvSpPr>
          <p:cNvPr id="3" name="Content Placeholder 2">
            <a:extLst>
              <a:ext uri="{FF2B5EF4-FFF2-40B4-BE49-F238E27FC236}">
                <a16:creationId xmlns:a16="http://schemas.microsoft.com/office/drawing/2014/main" id="{FC1DDFF2-4352-6F16-0709-65DCE81AFA29}"/>
              </a:ext>
            </a:extLst>
          </p:cNvPr>
          <p:cNvSpPr>
            <a:spLocks noGrp="1"/>
          </p:cNvSpPr>
          <p:nvPr>
            <p:ph sz="quarter" idx="4"/>
          </p:nvPr>
        </p:nvSpPr>
        <p:spPr>
          <a:xfrm>
            <a:off x="914400" y="1853645"/>
            <a:ext cx="10511627" cy="4595281"/>
          </a:xfrm>
        </p:spPr>
        <p:txBody>
          <a:bodyPr>
            <a:noAutofit/>
          </a:bodyPr>
          <a:lstStyle/>
          <a:p>
            <a:pPr marL="0" indent="0">
              <a:buNone/>
            </a:pPr>
            <a:r>
              <a:rPr lang="en-GB" sz="3200"/>
              <a:t>Descriptive analytics</a:t>
            </a:r>
          </a:p>
          <a:p>
            <a:pPr marL="0" indent="0">
              <a:buNone/>
            </a:pPr>
            <a:r>
              <a:rPr lang="en-GB" sz="2400"/>
              <a:t>     Descriptive analytics is a statistical interpretation used to analyze historical data to identify patterns and relationships. </a:t>
            </a:r>
            <a:r>
              <a:rPr lang="en-GB" sz="2400" b="0">
                <a:effectLst/>
              </a:rPr>
              <a:t>We're interested on exploring the relationship between payment type and passenger behavior concerning trip distance and fare amount. Are there variations in the distribution of payment types concerning different fare amounts or trip distances?</a:t>
            </a:r>
          </a:p>
          <a:p>
            <a:pPr marL="0" indent="0">
              <a:buNone/>
            </a:pPr>
            <a:r>
              <a:rPr lang="en-GB" sz="2400" b="0">
                <a:effectLst/>
              </a:rPr>
              <a:t>To investigate this, we'll plot histograms to visualize the distribution of passenger counts paying with either card or cash. This will also provide stakeholders with insight into fare amount ranges associated with different payment methods</a:t>
            </a:r>
            <a:r>
              <a:rPr lang="en-GB" sz="2400" b="0">
                <a:solidFill>
                  <a:srgbClr val="D4D4D4"/>
                </a:solidFill>
                <a:effectLst/>
                <a:latin typeface="Consolas" panose="020B0609020204030204" pitchFamily="49" charset="0"/>
              </a:rPr>
              <a:t>.</a:t>
            </a:r>
          </a:p>
          <a:p>
            <a:pPr marL="0" indent="0">
              <a:buNone/>
            </a:pPr>
            <a:endParaRPr lang="en-GB" sz="2400" b="0">
              <a:effectLst/>
            </a:endParaRPr>
          </a:p>
          <a:p>
            <a:pPr marL="0" indent="0">
              <a:buNone/>
            </a:pPr>
            <a:br>
              <a:rPr lang="en-GB" sz="2400" dirty="0"/>
            </a:br>
            <a:endParaRPr lang="en-IN" sz="2400" dirty="0"/>
          </a:p>
          <a:p>
            <a:pPr marL="0" indent="0">
              <a:buNone/>
            </a:pPr>
            <a:endParaRPr lang="en-IN" sz="2400" dirty="0"/>
          </a:p>
        </p:txBody>
      </p:sp>
      <p:sp>
        <p:nvSpPr>
          <p:cNvPr id="5" name="TextBox 4">
            <a:extLst>
              <a:ext uri="{FF2B5EF4-FFF2-40B4-BE49-F238E27FC236}">
                <a16:creationId xmlns:a16="http://schemas.microsoft.com/office/drawing/2014/main" id="{774AEBFB-2FC7-15D4-DA13-DBD10929542B}"/>
              </a:ext>
            </a:extLst>
          </p:cNvPr>
          <p:cNvSpPr txBox="1"/>
          <p:nvPr/>
        </p:nvSpPr>
        <p:spPr>
          <a:xfrm>
            <a:off x="11426027" y="474423"/>
            <a:ext cx="306494" cy="369332"/>
          </a:xfrm>
          <a:prstGeom prst="rect">
            <a:avLst/>
          </a:prstGeom>
          <a:noFill/>
        </p:spPr>
        <p:txBody>
          <a:bodyPr wrap="none" rtlCol="0">
            <a:spAutoFit/>
          </a:bodyPr>
          <a:lstStyle/>
          <a:p>
            <a:r>
              <a:rPr lang="en-IN">
                <a:solidFill>
                  <a:schemeClr val="accent1"/>
                </a:solidFill>
              </a:rPr>
              <a:t>4</a:t>
            </a:r>
          </a:p>
        </p:txBody>
      </p:sp>
    </p:spTree>
    <p:extLst>
      <p:ext uri="{BB962C8B-B14F-4D97-AF65-F5344CB8AC3E}">
        <p14:creationId xmlns:p14="http://schemas.microsoft.com/office/powerpoint/2010/main" val="149504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59C76A-3767-84C2-B523-933E27BB7DE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928FFC8F-ACF0-0EB6-982F-8B0CE3864612}"/>
              </a:ext>
            </a:extLst>
          </p:cNvPr>
          <p:cNvPicPr>
            <a:picLocks noChangeAspect="1"/>
          </p:cNvPicPr>
          <p:nvPr/>
        </p:nvPicPr>
        <p:blipFill>
          <a:blip r:embed="rId2"/>
          <a:stretch>
            <a:fillRect/>
          </a:stretch>
        </p:blipFill>
        <p:spPr>
          <a:xfrm>
            <a:off x="5839326" y="542522"/>
            <a:ext cx="5929887" cy="4414490"/>
          </a:xfrm>
          <a:prstGeom prst="rect">
            <a:avLst/>
          </a:prstGeom>
        </p:spPr>
      </p:pic>
      <p:pic>
        <p:nvPicPr>
          <p:cNvPr id="7" name="Picture 6">
            <a:extLst>
              <a:ext uri="{FF2B5EF4-FFF2-40B4-BE49-F238E27FC236}">
                <a16:creationId xmlns:a16="http://schemas.microsoft.com/office/drawing/2014/main" id="{10BAE890-63C4-C1EA-4475-DF6075E36A14}"/>
              </a:ext>
            </a:extLst>
          </p:cNvPr>
          <p:cNvPicPr>
            <a:picLocks noChangeAspect="1"/>
          </p:cNvPicPr>
          <p:nvPr/>
        </p:nvPicPr>
        <p:blipFill>
          <a:blip r:embed="rId3"/>
          <a:stretch>
            <a:fillRect/>
          </a:stretch>
        </p:blipFill>
        <p:spPr>
          <a:xfrm>
            <a:off x="0" y="542523"/>
            <a:ext cx="6096000" cy="4590952"/>
          </a:xfrm>
          <a:prstGeom prst="rect">
            <a:avLst/>
          </a:prstGeom>
        </p:spPr>
      </p:pic>
      <p:sp>
        <p:nvSpPr>
          <p:cNvPr id="8" name="TextBox 7">
            <a:extLst>
              <a:ext uri="{FF2B5EF4-FFF2-40B4-BE49-F238E27FC236}">
                <a16:creationId xmlns:a16="http://schemas.microsoft.com/office/drawing/2014/main" id="{991EEE5C-5096-9164-9934-C40FA9703E1F}"/>
              </a:ext>
            </a:extLst>
          </p:cNvPr>
          <p:cNvSpPr txBox="1"/>
          <p:nvPr/>
        </p:nvSpPr>
        <p:spPr>
          <a:xfrm>
            <a:off x="11782079" y="173190"/>
            <a:ext cx="306494" cy="369332"/>
          </a:xfrm>
          <a:prstGeom prst="rect">
            <a:avLst/>
          </a:prstGeom>
          <a:noFill/>
        </p:spPr>
        <p:txBody>
          <a:bodyPr wrap="none" rtlCol="0">
            <a:spAutoFit/>
          </a:bodyPr>
          <a:lstStyle/>
          <a:p>
            <a:r>
              <a:rPr lang="en-IN">
                <a:solidFill>
                  <a:schemeClr val="accent2">
                    <a:lumMod val="75000"/>
                  </a:schemeClr>
                </a:solidFill>
              </a:rPr>
              <a:t>5</a:t>
            </a:r>
          </a:p>
        </p:txBody>
      </p:sp>
      <p:sp>
        <p:nvSpPr>
          <p:cNvPr id="9" name="TextBox 8">
            <a:extLst>
              <a:ext uri="{FF2B5EF4-FFF2-40B4-BE49-F238E27FC236}">
                <a16:creationId xmlns:a16="http://schemas.microsoft.com/office/drawing/2014/main" id="{C40C61C2-8191-2440-04AC-60646B2472C6}"/>
              </a:ext>
            </a:extLst>
          </p:cNvPr>
          <p:cNvSpPr txBox="1"/>
          <p:nvPr/>
        </p:nvSpPr>
        <p:spPr>
          <a:xfrm>
            <a:off x="882316" y="5358063"/>
            <a:ext cx="8534400" cy="1654684"/>
          </a:xfrm>
          <a:prstGeom prst="rect">
            <a:avLst/>
          </a:prstGeom>
          <a:noFill/>
        </p:spPr>
        <p:txBody>
          <a:bodyPr wrap="square" rtlCol="0">
            <a:spAutoFit/>
          </a:bodyPr>
          <a:lstStyle/>
          <a:p>
            <a:pPr marL="12700" marR="546735">
              <a:lnSpc>
                <a:spcPct val="115700"/>
              </a:lnSpc>
            </a:pPr>
            <a:r>
              <a:rPr lang="en-GB" sz="2400" spc="75">
                <a:solidFill>
                  <a:schemeClr val="tx1">
                    <a:lumMod val="85000"/>
                    <a:lumOff val="15000"/>
                  </a:schemeClr>
                </a:solidFill>
                <a:cs typeface="Trebuchet MS"/>
              </a:rPr>
              <a:t>Indicates</a:t>
            </a:r>
            <a:r>
              <a:rPr lang="en-GB" sz="2400" spc="-190">
                <a:solidFill>
                  <a:schemeClr val="tx1">
                    <a:lumMod val="85000"/>
                    <a:lumOff val="15000"/>
                  </a:schemeClr>
                </a:solidFill>
                <a:cs typeface="Trebuchet MS"/>
              </a:rPr>
              <a:t> </a:t>
            </a:r>
            <a:r>
              <a:rPr lang="en-GB" sz="2400" spc="50">
                <a:solidFill>
                  <a:schemeClr val="tx1">
                    <a:lumMod val="85000"/>
                    <a:lumOff val="15000"/>
                  </a:schemeClr>
                </a:solidFill>
                <a:cs typeface="Trebuchet MS"/>
              </a:rPr>
              <a:t>that</a:t>
            </a:r>
            <a:r>
              <a:rPr lang="en-GB" sz="2400" spc="-190">
                <a:solidFill>
                  <a:schemeClr val="tx1">
                    <a:lumMod val="85000"/>
                    <a:lumOff val="15000"/>
                  </a:schemeClr>
                </a:solidFill>
                <a:cs typeface="Trebuchet MS"/>
              </a:rPr>
              <a:t> </a:t>
            </a:r>
            <a:r>
              <a:rPr lang="en-GB" sz="2400" spc="110">
                <a:solidFill>
                  <a:schemeClr val="tx1">
                    <a:lumMod val="85000"/>
                    <a:lumOff val="15000"/>
                  </a:schemeClr>
                </a:solidFill>
                <a:cs typeface="Trebuchet MS"/>
              </a:rPr>
              <a:t>customers</a:t>
            </a:r>
            <a:r>
              <a:rPr lang="en-GB" sz="2400" spc="-190">
                <a:solidFill>
                  <a:schemeClr val="tx1">
                    <a:lumMod val="85000"/>
                    <a:lumOff val="15000"/>
                  </a:schemeClr>
                </a:solidFill>
                <a:cs typeface="Trebuchet MS"/>
              </a:rPr>
              <a:t> </a:t>
            </a:r>
            <a:r>
              <a:rPr lang="en-GB" sz="2400" spc="80">
                <a:solidFill>
                  <a:schemeClr val="tx1">
                    <a:lumMod val="85000"/>
                    <a:lumOff val="15000"/>
                  </a:schemeClr>
                </a:solidFill>
                <a:cs typeface="Trebuchet MS"/>
              </a:rPr>
              <a:t>prefers</a:t>
            </a:r>
            <a:r>
              <a:rPr lang="en-GB" sz="2400" spc="-190">
                <a:solidFill>
                  <a:schemeClr val="tx1">
                    <a:lumMod val="85000"/>
                    <a:lumOff val="15000"/>
                  </a:schemeClr>
                </a:solidFill>
                <a:cs typeface="Trebuchet MS"/>
              </a:rPr>
              <a:t> </a:t>
            </a:r>
            <a:r>
              <a:rPr lang="en-GB" sz="2400" spc="40">
                <a:solidFill>
                  <a:schemeClr val="tx1">
                    <a:lumMod val="85000"/>
                    <a:lumOff val="15000"/>
                  </a:schemeClr>
                </a:solidFill>
                <a:cs typeface="Trebuchet MS"/>
              </a:rPr>
              <a:t>to</a:t>
            </a:r>
            <a:r>
              <a:rPr lang="en-GB" sz="2400" spc="-190">
                <a:solidFill>
                  <a:schemeClr val="tx1">
                    <a:lumMod val="85000"/>
                    <a:lumOff val="15000"/>
                  </a:schemeClr>
                </a:solidFill>
                <a:cs typeface="Trebuchet MS"/>
              </a:rPr>
              <a:t> </a:t>
            </a:r>
            <a:r>
              <a:rPr lang="en-GB" sz="2400" spc="100">
                <a:solidFill>
                  <a:schemeClr val="tx1">
                    <a:lumMod val="85000"/>
                    <a:lumOff val="15000"/>
                  </a:schemeClr>
                </a:solidFill>
                <a:cs typeface="Trebuchet MS"/>
              </a:rPr>
              <a:t>pay</a:t>
            </a:r>
            <a:r>
              <a:rPr lang="en-GB" sz="2400" spc="-190">
                <a:solidFill>
                  <a:schemeClr val="tx1">
                    <a:lumMod val="85000"/>
                    <a:lumOff val="15000"/>
                  </a:schemeClr>
                </a:solidFill>
                <a:cs typeface="Trebuchet MS"/>
              </a:rPr>
              <a:t> </a:t>
            </a:r>
            <a:r>
              <a:rPr lang="en-GB" sz="2400" spc="50">
                <a:solidFill>
                  <a:schemeClr val="tx1">
                    <a:lumMod val="85000"/>
                    <a:lumOff val="15000"/>
                  </a:schemeClr>
                </a:solidFill>
                <a:cs typeface="Trebuchet MS"/>
              </a:rPr>
              <a:t>more</a:t>
            </a:r>
            <a:r>
              <a:rPr lang="en-GB" sz="2400" spc="-190">
                <a:solidFill>
                  <a:schemeClr val="tx1">
                    <a:lumMod val="85000"/>
                    <a:lumOff val="15000"/>
                  </a:schemeClr>
                </a:solidFill>
                <a:cs typeface="Trebuchet MS"/>
              </a:rPr>
              <a:t> </a:t>
            </a:r>
            <a:r>
              <a:rPr lang="en-GB" sz="2400" spc="35">
                <a:solidFill>
                  <a:schemeClr val="tx1">
                    <a:lumMod val="85000"/>
                    <a:lumOff val="15000"/>
                  </a:schemeClr>
                </a:solidFill>
                <a:cs typeface="Trebuchet MS"/>
              </a:rPr>
              <a:t>with</a:t>
            </a:r>
            <a:r>
              <a:rPr lang="en-GB" sz="2400" spc="-190">
                <a:solidFill>
                  <a:schemeClr val="tx1">
                    <a:lumMod val="85000"/>
                    <a:lumOff val="15000"/>
                  </a:schemeClr>
                </a:solidFill>
                <a:cs typeface="Trebuchet MS"/>
              </a:rPr>
              <a:t> </a:t>
            </a:r>
            <a:r>
              <a:rPr lang="en-GB" sz="2400" spc="120">
                <a:solidFill>
                  <a:schemeClr val="tx1">
                    <a:lumMod val="85000"/>
                    <a:lumOff val="15000"/>
                  </a:schemeClr>
                </a:solidFill>
                <a:cs typeface="Trebuchet MS"/>
              </a:rPr>
              <a:t>cards</a:t>
            </a:r>
            <a:r>
              <a:rPr lang="en-GB" sz="2400" spc="-190">
                <a:solidFill>
                  <a:schemeClr val="tx1">
                    <a:lumMod val="85000"/>
                    <a:lumOff val="15000"/>
                  </a:schemeClr>
                </a:solidFill>
                <a:cs typeface="Trebuchet MS"/>
              </a:rPr>
              <a:t> </a:t>
            </a:r>
            <a:r>
              <a:rPr lang="en-GB" sz="2400" spc="80">
                <a:solidFill>
                  <a:schemeClr val="tx1">
                    <a:lumMod val="85000"/>
                    <a:lumOff val="15000"/>
                  </a:schemeClr>
                </a:solidFill>
                <a:cs typeface="Trebuchet MS"/>
              </a:rPr>
              <a:t>when</a:t>
            </a:r>
            <a:r>
              <a:rPr lang="en-GB" sz="2400" spc="-190">
                <a:solidFill>
                  <a:schemeClr val="tx1">
                    <a:lumMod val="85000"/>
                    <a:lumOff val="15000"/>
                  </a:schemeClr>
                </a:solidFill>
                <a:cs typeface="Trebuchet MS"/>
              </a:rPr>
              <a:t> </a:t>
            </a:r>
            <a:r>
              <a:rPr lang="en-GB" sz="2400" spc="60">
                <a:solidFill>
                  <a:schemeClr val="tx1">
                    <a:lumMod val="85000"/>
                    <a:lumOff val="15000"/>
                  </a:schemeClr>
                </a:solidFill>
                <a:cs typeface="Trebuchet MS"/>
              </a:rPr>
              <a:t>they</a:t>
            </a:r>
            <a:r>
              <a:rPr lang="en-GB" sz="2400" spc="-190">
                <a:solidFill>
                  <a:schemeClr val="tx1">
                    <a:lumMod val="85000"/>
                    <a:lumOff val="15000"/>
                  </a:schemeClr>
                </a:solidFill>
                <a:cs typeface="Trebuchet MS"/>
              </a:rPr>
              <a:t> </a:t>
            </a:r>
            <a:r>
              <a:rPr lang="en-GB" sz="2400" spc="65">
                <a:solidFill>
                  <a:schemeClr val="tx1">
                    <a:lumMod val="85000"/>
                    <a:lumOff val="15000"/>
                  </a:schemeClr>
                </a:solidFill>
                <a:cs typeface="Trebuchet MS"/>
              </a:rPr>
              <a:t>have</a:t>
            </a:r>
            <a:r>
              <a:rPr lang="en-GB" sz="2400" spc="-190">
                <a:solidFill>
                  <a:schemeClr val="tx1">
                    <a:lumMod val="85000"/>
                    <a:lumOff val="15000"/>
                  </a:schemeClr>
                </a:solidFill>
                <a:cs typeface="Trebuchet MS"/>
              </a:rPr>
              <a:t> </a:t>
            </a:r>
            <a:r>
              <a:rPr lang="en-GB" sz="2400" spc="105">
                <a:solidFill>
                  <a:schemeClr val="tx1">
                    <a:lumMod val="85000"/>
                    <a:lumOff val="15000"/>
                  </a:schemeClr>
                </a:solidFill>
                <a:cs typeface="Trebuchet MS"/>
              </a:rPr>
              <a:t>high</a:t>
            </a:r>
            <a:r>
              <a:rPr lang="en-GB" sz="2400" spc="-190">
                <a:solidFill>
                  <a:schemeClr val="tx1">
                    <a:lumMod val="85000"/>
                    <a:lumOff val="15000"/>
                  </a:schemeClr>
                </a:solidFill>
                <a:cs typeface="Trebuchet MS"/>
              </a:rPr>
              <a:t> </a:t>
            </a:r>
            <a:r>
              <a:rPr lang="en-GB" sz="2400" spc="60">
                <a:solidFill>
                  <a:schemeClr val="tx1">
                    <a:lumMod val="85000"/>
                    <a:lumOff val="15000"/>
                  </a:schemeClr>
                </a:solidFill>
                <a:cs typeface="Trebuchet MS"/>
              </a:rPr>
              <a:t>fare</a:t>
            </a:r>
            <a:r>
              <a:rPr lang="en-GB" sz="2400" spc="-190">
                <a:solidFill>
                  <a:schemeClr val="tx1">
                    <a:lumMod val="85000"/>
                    <a:lumOff val="15000"/>
                  </a:schemeClr>
                </a:solidFill>
                <a:cs typeface="Trebuchet MS"/>
              </a:rPr>
              <a:t> </a:t>
            </a:r>
            <a:r>
              <a:rPr lang="en-GB" sz="2400" spc="70">
                <a:solidFill>
                  <a:schemeClr val="tx1">
                    <a:lumMod val="85000"/>
                    <a:lumOff val="15000"/>
                  </a:schemeClr>
                </a:solidFill>
                <a:cs typeface="Trebuchet MS"/>
              </a:rPr>
              <a:t>amount</a:t>
            </a:r>
            <a:r>
              <a:rPr lang="en-GB" sz="2400" spc="-185">
                <a:solidFill>
                  <a:schemeClr val="tx1">
                    <a:lumMod val="85000"/>
                    <a:lumOff val="15000"/>
                  </a:schemeClr>
                </a:solidFill>
                <a:cs typeface="Trebuchet MS"/>
              </a:rPr>
              <a:t> </a:t>
            </a:r>
            <a:r>
              <a:rPr lang="en-GB" sz="2400" spc="95">
                <a:solidFill>
                  <a:schemeClr val="tx1">
                    <a:lumMod val="85000"/>
                    <a:lumOff val="15000"/>
                  </a:schemeClr>
                </a:solidFill>
                <a:cs typeface="Trebuchet MS"/>
              </a:rPr>
              <a:t>and </a:t>
            </a:r>
            <a:r>
              <a:rPr lang="en-GB" sz="2400" spc="-800">
                <a:solidFill>
                  <a:schemeClr val="tx1">
                    <a:lumMod val="85000"/>
                    <a:lumOff val="15000"/>
                  </a:schemeClr>
                </a:solidFill>
                <a:cs typeface="Trebuchet MS"/>
              </a:rPr>
              <a:t> </a:t>
            </a:r>
            <a:r>
              <a:rPr lang="en-GB" sz="2400" spc="114">
                <a:solidFill>
                  <a:schemeClr val="tx1">
                    <a:lumMod val="85000"/>
                    <a:lumOff val="15000"/>
                  </a:schemeClr>
                </a:solidFill>
                <a:cs typeface="Trebuchet MS"/>
              </a:rPr>
              <a:t>long</a:t>
            </a:r>
            <a:r>
              <a:rPr lang="en-GB" sz="2400" spc="-200">
                <a:solidFill>
                  <a:schemeClr val="tx1">
                    <a:lumMod val="85000"/>
                    <a:lumOff val="15000"/>
                  </a:schemeClr>
                </a:solidFill>
                <a:cs typeface="Trebuchet MS"/>
              </a:rPr>
              <a:t> </a:t>
            </a:r>
            <a:r>
              <a:rPr lang="en-GB" sz="2400" spc="10">
                <a:solidFill>
                  <a:schemeClr val="tx1">
                    <a:lumMod val="85000"/>
                    <a:lumOff val="15000"/>
                  </a:schemeClr>
                </a:solidFill>
                <a:cs typeface="Trebuchet MS"/>
              </a:rPr>
              <a:t>trip</a:t>
            </a:r>
            <a:r>
              <a:rPr lang="en-GB" sz="2400" spc="-195">
                <a:solidFill>
                  <a:schemeClr val="tx1">
                    <a:lumMod val="85000"/>
                    <a:lumOff val="15000"/>
                  </a:schemeClr>
                </a:solidFill>
                <a:cs typeface="Trebuchet MS"/>
              </a:rPr>
              <a:t> </a:t>
            </a:r>
            <a:r>
              <a:rPr lang="en-GB" sz="2400" spc="35">
                <a:solidFill>
                  <a:schemeClr val="tx1">
                    <a:lumMod val="85000"/>
                    <a:lumOff val="15000"/>
                  </a:schemeClr>
                </a:solidFill>
                <a:cs typeface="Trebuchet MS"/>
              </a:rPr>
              <a:t>distance.</a:t>
            </a:r>
            <a:endParaRPr lang="en-GB" sz="2400">
              <a:solidFill>
                <a:schemeClr val="tx1">
                  <a:lumMod val="85000"/>
                  <a:lumOff val="15000"/>
                </a:schemeClr>
              </a:solidFill>
              <a:cs typeface="Trebuchet MS"/>
            </a:endParaRPr>
          </a:p>
          <a:p>
            <a:endParaRPr lang="en-IN"/>
          </a:p>
        </p:txBody>
      </p:sp>
    </p:spTree>
    <p:extLst>
      <p:ext uri="{BB962C8B-B14F-4D97-AF65-F5344CB8AC3E}">
        <p14:creationId xmlns:p14="http://schemas.microsoft.com/office/powerpoint/2010/main" val="110973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2D8F62-513C-F4F4-7213-D8C8329034C3}"/>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D5A3D951-CA78-A161-3CBE-79F7DF33A98C}"/>
              </a:ext>
            </a:extLst>
          </p:cNvPr>
          <p:cNvPicPr>
            <a:picLocks noChangeAspect="1"/>
          </p:cNvPicPr>
          <p:nvPr/>
        </p:nvPicPr>
        <p:blipFill>
          <a:blip r:embed="rId2"/>
          <a:stretch>
            <a:fillRect/>
          </a:stretch>
        </p:blipFill>
        <p:spPr>
          <a:xfrm>
            <a:off x="303106" y="685191"/>
            <a:ext cx="5792894" cy="5134692"/>
          </a:xfrm>
          <a:prstGeom prst="rect">
            <a:avLst/>
          </a:prstGeom>
        </p:spPr>
      </p:pic>
      <p:sp>
        <p:nvSpPr>
          <p:cNvPr id="5" name="TextBox 4">
            <a:extLst>
              <a:ext uri="{FF2B5EF4-FFF2-40B4-BE49-F238E27FC236}">
                <a16:creationId xmlns:a16="http://schemas.microsoft.com/office/drawing/2014/main" id="{8BD98B39-E61C-C63D-3676-91D06F325AA5}"/>
              </a:ext>
            </a:extLst>
          </p:cNvPr>
          <p:cNvSpPr txBox="1"/>
          <p:nvPr/>
        </p:nvSpPr>
        <p:spPr>
          <a:xfrm>
            <a:off x="11739716" y="137651"/>
            <a:ext cx="294968" cy="369332"/>
          </a:xfrm>
          <a:prstGeom prst="rect">
            <a:avLst/>
          </a:prstGeom>
          <a:noFill/>
        </p:spPr>
        <p:txBody>
          <a:bodyPr wrap="square" rtlCol="0">
            <a:spAutoFit/>
          </a:bodyPr>
          <a:lstStyle/>
          <a:p>
            <a:r>
              <a:rPr lang="en-IN">
                <a:solidFill>
                  <a:schemeClr val="accent2">
                    <a:lumMod val="75000"/>
                  </a:schemeClr>
                </a:solidFill>
              </a:rPr>
              <a:t>6</a:t>
            </a:r>
          </a:p>
        </p:txBody>
      </p:sp>
      <p:sp>
        <p:nvSpPr>
          <p:cNvPr id="6" name="TextBox 5">
            <a:extLst>
              <a:ext uri="{FF2B5EF4-FFF2-40B4-BE49-F238E27FC236}">
                <a16:creationId xmlns:a16="http://schemas.microsoft.com/office/drawing/2014/main" id="{41DC01DC-5375-8DB4-9CD6-3ABF647DAD01}"/>
              </a:ext>
            </a:extLst>
          </p:cNvPr>
          <p:cNvSpPr txBox="1"/>
          <p:nvPr/>
        </p:nvSpPr>
        <p:spPr>
          <a:xfrm flipH="1">
            <a:off x="6304547" y="1540041"/>
            <a:ext cx="3128210" cy="4431983"/>
          </a:xfrm>
          <a:prstGeom prst="rect">
            <a:avLst/>
          </a:prstGeom>
          <a:noFill/>
        </p:spPr>
        <p:txBody>
          <a:bodyPr wrap="square" rtlCol="0">
            <a:spAutoFit/>
          </a:bodyPr>
          <a:lstStyle/>
          <a:p>
            <a:r>
              <a:rPr lang="en-GB" sz="2400" spc="85"/>
              <a:t>This  </a:t>
            </a:r>
            <a:r>
              <a:rPr lang="en-GB" sz="2400" spc="320"/>
              <a:t> </a:t>
            </a:r>
            <a:r>
              <a:rPr lang="en-GB" sz="2400" spc="70"/>
              <a:t>indicates  </a:t>
            </a:r>
            <a:r>
              <a:rPr lang="en-GB" sz="2400" spc="350"/>
              <a:t> </a:t>
            </a:r>
            <a:r>
              <a:rPr lang="en-GB" sz="2400" spc="105"/>
              <a:t>a  </a:t>
            </a:r>
            <a:r>
              <a:rPr lang="en-GB" sz="2400" spc="285"/>
              <a:t> </a:t>
            </a:r>
            <a:r>
              <a:rPr lang="en-GB" sz="2400" spc="125"/>
              <a:t>strong  </a:t>
            </a:r>
            <a:r>
              <a:rPr lang="en-GB" sz="2400" spc="240"/>
              <a:t> </a:t>
            </a:r>
            <a:r>
              <a:rPr lang="en-GB" sz="2400" spc="55"/>
              <a:t>preference  </a:t>
            </a:r>
            <a:r>
              <a:rPr lang="en-GB" sz="2400" spc="385"/>
              <a:t> </a:t>
            </a:r>
            <a:r>
              <a:rPr lang="en-GB" sz="2400" spc="130"/>
              <a:t>among</a:t>
            </a:r>
            <a:r>
              <a:rPr lang="en-IN" sz="2400" spc="130"/>
              <a:t> </a:t>
            </a:r>
            <a:r>
              <a:rPr lang="en-GB" sz="2400" spc="110">
                <a:latin typeface="Trebuchet MS"/>
                <a:cs typeface="Trebuchet MS"/>
              </a:rPr>
              <a:t>customers </a:t>
            </a:r>
            <a:r>
              <a:rPr lang="en-GB" sz="2400" spc="50">
                <a:latin typeface="Trebuchet MS"/>
                <a:cs typeface="Trebuchet MS"/>
              </a:rPr>
              <a:t>for </a:t>
            </a:r>
            <a:r>
              <a:rPr lang="en-GB" sz="2400" spc="140">
                <a:latin typeface="Trebuchet MS"/>
                <a:cs typeface="Trebuchet MS"/>
              </a:rPr>
              <a:t>using </a:t>
            </a:r>
            <a:r>
              <a:rPr lang="en-GB" sz="2400" spc="80">
                <a:latin typeface="Trebuchet MS"/>
                <a:cs typeface="Trebuchet MS"/>
              </a:rPr>
              <a:t>card </a:t>
            </a:r>
            <a:r>
              <a:rPr lang="en-GB" sz="2400" spc="105">
                <a:latin typeface="Trebuchet MS"/>
                <a:cs typeface="Trebuchet MS"/>
              </a:rPr>
              <a:t>payments </a:t>
            </a:r>
            <a:r>
              <a:rPr lang="en-GB" sz="2400" spc="35">
                <a:latin typeface="Trebuchet MS"/>
                <a:cs typeface="Trebuchet MS"/>
              </a:rPr>
              <a:t>over </a:t>
            </a:r>
            <a:r>
              <a:rPr lang="en-GB" sz="2400" spc="50">
                <a:latin typeface="Trebuchet MS"/>
                <a:cs typeface="Trebuchet MS"/>
              </a:rPr>
              <a:t>cash, </a:t>
            </a:r>
            <a:r>
              <a:rPr lang="en-GB" sz="2400" spc="55">
                <a:latin typeface="Trebuchet MS"/>
                <a:cs typeface="Trebuchet MS"/>
              </a:rPr>
              <a:t> </a:t>
            </a:r>
            <a:r>
              <a:rPr lang="en-GB" sz="2400" spc="45">
                <a:latin typeface="Trebuchet MS"/>
                <a:cs typeface="Trebuchet MS"/>
              </a:rPr>
              <a:t>potentially</a:t>
            </a:r>
            <a:r>
              <a:rPr lang="en-GB" sz="2400" spc="50">
                <a:latin typeface="Trebuchet MS"/>
                <a:cs typeface="Trebuchet MS"/>
              </a:rPr>
              <a:t> </a:t>
            </a:r>
            <a:r>
              <a:rPr lang="en-GB" sz="2400" spc="70">
                <a:latin typeface="Trebuchet MS"/>
                <a:cs typeface="Trebuchet MS"/>
              </a:rPr>
              <a:t>due</a:t>
            </a:r>
            <a:r>
              <a:rPr lang="en-GB" sz="2400" spc="75">
                <a:latin typeface="Trebuchet MS"/>
                <a:cs typeface="Trebuchet MS"/>
              </a:rPr>
              <a:t> </a:t>
            </a:r>
            <a:r>
              <a:rPr lang="en-GB" sz="2400" spc="40">
                <a:latin typeface="Trebuchet MS"/>
                <a:cs typeface="Trebuchet MS"/>
              </a:rPr>
              <a:t>to</a:t>
            </a:r>
            <a:r>
              <a:rPr lang="en-GB" sz="2400" spc="45">
                <a:latin typeface="Trebuchet MS"/>
                <a:cs typeface="Trebuchet MS"/>
              </a:rPr>
              <a:t> </a:t>
            </a:r>
            <a:r>
              <a:rPr lang="en-GB" sz="2400" spc="25">
                <a:latin typeface="Trebuchet MS"/>
                <a:cs typeface="Trebuchet MS"/>
              </a:rPr>
              <a:t>convenience,</a:t>
            </a:r>
            <a:r>
              <a:rPr lang="en-GB" sz="2400" spc="30">
                <a:latin typeface="Trebuchet MS"/>
                <a:cs typeface="Trebuchet MS"/>
              </a:rPr>
              <a:t> </a:t>
            </a:r>
            <a:r>
              <a:rPr lang="en-GB" sz="2400" spc="25">
                <a:latin typeface="Trebuchet MS"/>
                <a:cs typeface="Trebuchet MS"/>
              </a:rPr>
              <a:t>security,</a:t>
            </a:r>
            <a:r>
              <a:rPr lang="en-GB" sz="2400" spc="30">
                <a:latin typeface="Trebuchet MS"/>
                <a:cs typeface="Trebuchet MS"/>
              </a:rPr>
              <a:t> or </a:t>
            </a:r>
            <a:r>
              <a:rPr lang="en-GB" sz="2400" spc="-800">
                <a:latin typeface="Trebuchet MS"/>
                <a:cs typeface="Trebuchet MS"/>
              </a:rPr>
              <a:t> </a:t>
            </a:r>
            <a:r>
              <a:rPr lang="en-GB" sz="2400" spc="55">
                <a:latin typeface="Trebuchet MS"/>
                <a:cs typeface="Trebuchet MS"/>
              </a:rPr>
              <a:t>incentives</a:t>
            </a:r>
            <a:r>
              <a:rPr lang="en-GB" sz="2400" spc="-200">
                <a:latin typeface="Trebuchet MS"/>
                <a:cs typeface="Trebuchet MS"/>
              </a:rPr>
              <a:t> </a:t>
            </a:r>
            <a:r>
              <a:rPr lang="en-GB" sz="2400" spc="65">
                <a:latin typeface="Trebuchet MS"/>
                <a:cs typeface="Trebuchet MS"/>
              </a:rPr>
              <a:t>offered</a:t>
            </a:r>
            <a:r>
              <a:rPr lang="en-GB" sz="2400" spc="-195">
                <a:latin typeface="Trebuchet MS"/>
                <a:cs typeface="Trebuchet MS"/>
              </a:rPr>
              <a:t> </a:t>
            </a:r>
            <a:r>
              <a:rPr lang="en-GB" sz="2400" spc="50">
                <a:latin typeface="Trebuchet MS"/>
                <a:cs typeface="Trebuchet MS"/>
              </a:rPr>
              <a:t>for</a:t>
            </a:r>
            <a:r>
              <a:rPr lang="en-GB" sz="2400" spc="-195">
                <a:latin typeface="Trebuchet MS"/>
                <a:cs typeface="Trebuchet MS"/>
              </a:rPr>
              <a:t> </a:t>
            </a:r>
            <a:r>
              <a:rPr lang="en-GB" sz="2400" spc="80">
                <a:latin typeface="Trebuchet MS"/>
                <a:cs typeface="Trebuchet MS"/>
              </a:rPr>
              <a:t>card</a:t>
            </a:r>
            <a:r>
              <a:rPr lang="en-GB" sz="2400" spc="-195">
                <a:latin typeface="Trebuchet MS"/>
                <a:cs typeface="Trebuchet MS"/>
              </a:rPr>
              <a:t> </a:t>
            </a:r>
            <a:r>
              <a:rPr lang="en-GB" sz="2400" spc="55">
                <a:latin typeface="Trebuchet MS"/>
                <a:cs typeface="Trebuchet MS"/>
              </a:rPr>
              <a:t>transactions.</a:t>
            </a:r>
            <a:endParaRPr lang="en-GB" sz="2400">
              <a:latin typeface="Trebuchet MS"/>
              <a:cs typeface="Trebuchet MS"/>
            </a:endParaRPr>
          </a:p>
          <a:p>
            <a:endParaRPr lang="en-GB" spc="130"/>
          </a:p>
        </p:txBody>
      </p:sp>
    </p:spTree>
    <p:extLst>
      <p:ext uri="{BB962C8B-B14F-4D97-AF65-F5344CB8AC3E}">
        <p14:creationId xmlns:p14="http://schemas.microsoft.com/office/powerpoint/2010/main" val="179977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9EF69-6237-1523-DDBC-DE35ADFC9E6B}"/>
              </a:ext>
            </a:extLst>
          </p:cNvPr>
          <p:cNvSpPr>
            <a:spLocks noGrp="1"/>
          </p:cNvSpPr>
          <p:nvPr>
            <p:ph sz="quarter" idx="4"/>
          </p:nvPr>
        </p:nvSpPr>
        <p:spPr>
          <a:xfrm>
            <a:off x="721895" y="1285709"/>
            <a:ext cx="10511627" cy="4842375"/>
          </a:xfrm>
        </p:spPr>
        <p:txBody>
          <a:bodyPr>
            <a:normAutofit lnSpcReduction="10000"/>
          </a:bodyPr>
          <a:lstStyle/>
          <a:p>
            <a:pPr marL="0" indent="0">
              <a:buNone/>
            </a:pPr>
            <a:r>
              <a:rPr lang="en-IN" sz="3200">
                <a:solidFill>
                  <a:schemeClr val="tx1">
                    <a:lumMod val="85000"/>
                    <a:lumOff val="15000"/>
                  </a:schemeClr>
                </a:solidFill>
              </a:rPr>
              <a:t>Hypothesis Testing</a:t>
            </a:r>
          </a:p>
          <a:p>
            <a:pPr marL="0" indent="0">
              <a:buNone/>
            </a:pPr>
            <a:r>
              <a:rPr lang="en-GB" sz="3200"/>
              <a:t>    </a:t>
            </a:r>
            <a:r>
              <a:rPr lang="en-GB" sz="2600"/>
              <a:t>In order to select the most suitable test for our scenario, our initial step involves evaluating whether the distribution of fare amounts adheres to a normal distribution. While the histogram depicted above suggests otherwise, we will further confirm this by generating a QQ plot. </a:t>
            </a:r>
          </a:p>
          <a:p>
            <a:pPr marL="0" indent="0">
              <a:buNone/>
            </a:pPr>
            <a:r>
              <a:rPr lang="en-GB" sz="2600"/>
              <a:t>   Quantile-quantile (QQ) plots can be used to assess whether the fare amount distributions for each payment type are approximately normally distributed. If the data points closely align with the diagonal line in the plot, it suggests that the data follows a normal distribution</a:t>
            </a:r>
            <a:r>
              <a:rPr lang="en-GB" sz="3200"/>
              <a:t>. </a:t>
            </a:r>
            <a:endParaRPr lang="en-IN" sz="3200">
              <a:solidFill>
                <a:schemeClr val="tx1">
                  <a:lumMod val="85000"/>
                  <a:lumOff val="15000"/>
                </a:schemeClr>
              </a:solidFill>
            </a:endParaRPr>
          </a:p>
        </p:txBody>
      </p:sp>
      <p:sp>
        <p:nvSpPr>
          <p:cNvPr id="4" name="Slide Number Placeholder 3">
            <a:extLst>
              <a:ext uri="{FF2B5EF4-FFF2-40B4-BE49-F238E27FC236}">
                <a16:creationId xmlns:a16="http://schemas.microsoft.com/office/drawing/2014/main" id="{6FA56DB6-436C-F0AA-65A5-E26D0EA1E709}"/>
              </a:ext>
            </a:extLst>
          </p:cNvPr>
          <p:cNvSpPr>
            <a:spLocks noGrp="1"/>
          </p:cNvSpPr>
          <p:nvPr>
            <p:ph type="sldNum" sz="quarter" idx="10"/>
          </p:nvPr>
        </p:nvSpPr>
        <p:spPr>
          <a:xfrm>
            <a:off x="11110451" y="294969"/>
            <a:ext cx="658761" cy="633720"/>
          </a:xfrm>
        </p:spPr>
        <p:txBody>
          <a:bodyPr/>
          <a:lstStyle/>
          <a:p>
            <a:r>
              <a:rPr lang="en-US"/>
              <a:t>7</a:t>
            </a:r>
            <a:endParaRPr lang="en-US" dirty="0"/>
          </a:p>
        </p:txBody>
      </p:sp>
    </p:spTree>
    <p:extLst>
      <p:ext uri="{BB962C8B-B14F-4D97-AF65-F5344CB8AC3E}">
        <p14:creationId xmlns:p14="http://schemas.microsoft.com/office/powerpoint/2010/main" val="3653720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4886</TotalTime>
  <Words>844</Words>
  <Application>Microsoft Office PowerPoint</Application>
  <PresentationFormat>Widescreen</PresentationFormat>
  <Paragraphs>67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Trebuchet MS</vt:lpstr>
      <vt:lpstr>Wingdings 3</vt:lpstr>
      <vt:lpstr>Facet</vt:lpstr>
      <vt:lpstr>Maximizing Revenue for Taxi Cab Drivers through Payment Type Analysis Using Python</vt:lpstr>
      <vt:lpstr>AGENDA</vt:lpstr>
      <vt:lpstr>Problem statement </vt:lpstr>
      <vt:lpstr>Data Overview</vt:lpstr>
      <vt:lpstr>PowerPoint Presentation</vt:lpstr>
      <vt:lpstr>Methodology</vt:lpstr>
      <vt:lpstr>PowerPoint Presentation</vt:lpstr>
      <vt:lpstr>PowerPoint Presentation</vt:lpstr>
      <vt:lpstr>PowerPoint Presentation</vt:lpstr>
      <vt:lpstr>PowerPoint Presentation</vt:lpstr>
      <vt:lpstr>PowerPoint Presentation</vt:lpstr>
      <vt:lpstr>Finding and Analysis</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Stamps problems using C++</dc:title>
  <dc:subject/>
  <dc:creator>patankarakshay@outlook.com</dc:creator>
  <cp:lastModifiedBy>patankarakshay@outlook.com</cp:lastModifiedBy>
  <cp:revision>3</cp:revision>
  <dcterms:created xsi:type="dcterms:W3CDTF">2024-08-15T12:46:37Z</dcterms:created>
  <dcterms:modified xsi:type="dcterms:W3CDTF">2024-11-27T18:12:56Z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