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263" r:id="rId6"/>
    <p:sldId id="260" r:id="rId7"/>
    <p:sldId id="269" r:id="rId8"/>
    <p:sldId id="261"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5585-1BD0-B658-AF60-71C1DCD926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77DEE5-D32F-C1A9-3B09-43A48B39C1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62EB4B-4F05-5C0D-47CE-FB7213BF8C62}"/>
              </a:ext>
            </a:extLst>
          </p:cNvPr>
          <p:cNvSpPr>
            <a:spLocks noGrp="1"/>
          </p:cNvSpPr>
          <p:nvPr>
            <p:ph type="dt" sz="half" idx="10"/>
          </p:nvPr>
        </p:nvSpPr>
        <p:spPr/>
        <p:txBody>
          <a:bodyPr/>
          <a:lstStyle/>
          <a:p>
            <a:fld id="{CF6A691F-2D6E-4B96-95E3-FDC70C316AEE}" type="datetimeFigureOut">
              <a:rPr lang="en-IN" smtClean="0"/>
              <a:t>16-07-2025</a:t>
            </a:fld>
            <a:endParaRPr lang="en-IN"/>
          </a:p>
        </p:txBody>
      </p:sp>
      <p:sp>
        <p:nvSpPr>
          <p:cNvPr id="5" name="Footer Placeholder 4">
            <a:extLst>
              <a:ext uri="{FF2B5EF4-FFF2-40B4-BE49-F238E27FC236}">
                <a16:creationId xmlns:a16="http://schemas.microsoft.com/office/drawing/2014/main" id="{6BB85E3E-4824-2B64-EEC8-7FC3641F44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7DC5E3-1EB2-5CEB-E1FE-46A0B960FE14}"/>
              </a:ext>
            </a:extLst>
          </p:cNvPr>
          <p:cNvSpPr>
            <a:spLocks noGrp="1"/>
          </p:cNvSpPr>
          <p:nvPr>
            <p:ph type="sldNum" sz="quarter" idx="12"/>
          </p:nvPr>
        </p:nvSpPr>
        <p:spPr/>
        <p:txBody>
          <a:bodyPr/>
          <a:lstStyle/>
          <a:p>
            <a:fld id="{01CBDCB8-9399-4ED7-88F3-576FCDDF814C}" type="slidenum">
              <a:rPr lang="en-IN" smtClean="0"/>
              <a:t>‹#›</a:t>
            </a:fld>
            <a:endParaRPr lang="en-IN"/>
          </a:p>
        </p:txBody>
      </p:sp>
    </p:spTree>
    <p:extLst>
      <p:ext uri="{BB962C8B-B14F-4D97-AF65-F5344CB8AC3E}">
        <p14:creationId xmlns:p14="http://schemas.microsoft.com/office/powerpoint/2010/main" val="1676822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062EE-E00F-D47D-557A-E90F023ACD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832C1C-45FF-6A6B-BED2-FCD91DD2F5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991FE2-F2A9-D1AD-905E-CCA6A014D1D2}"/>
              </a:ext>
            </a:extLst>
          </p:cNvPr>
          <p:cNvSpPr>
            <a:spLocks noGrp="1"/>
          </p:cNvSpPr>
          <p:nvPr>
            <p:ph type="dt" sz="half" idx="10"/>
          </p:nvPr>
        </p:nvSpPr>
        <p:spPr/>
        <p:txBody>
          <a:bodyPr/>
          <a:lstStyle/>
          <a:p>
            <a:fld id="{CF6A691F-2D6E-4B96-95E3-FDC70C316AEE}" type="datetimeFigureOut">
              <a:rPr lang="en-IN" smtClean="0"/>
              <a:t>16-07-2025</a:t>
            </a:fld>
            <a:endParaRPr lang="en-IN"/>
          </a:p>
        </p:txBody>
      </p:sp>
      <p:sp>
        <p:nvSpPr>
          <p:cNvPr id="5" name="Footer Placeholder 4">
            <a:extLst>
              <a:ext uri="{FF2B5EF4-FFF2-40B4-BE49-F238E27FC236}">
                <a16:creationId xmlns:a16="http://schemas.microsoft.com/office/drawing/2014/main" id="{D3259332-74B9-A7D8-D65C-3539FBE0AD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F97CA7-CD72-2E25-CFFA-17025B7BA2FC}"/>
              </a:ext>
            </a:extLst>
          </p:cNvPr>
          <p:cNvSpPr>
            <a:spLocks noGrp="1"/>
          </p:cNvSpPr>
          <p:nvPr>
            <p:ph type="sldNum" sz="quarter" idx="12"/>
          </p:nvPr>
        </p:nvSpPr>
        <p:spPr/>
        <p:txBody>
          <a:bodyPr/>
          <a:lstStyle/>
          <a:p>
            <a:fld id="{01CBDCB8-9399-4ED7-88F3-576FCDDF814C}" type="slidenum">
              <a:rPr lang="en-IN" smtClean="0"/>
              <a:t>‹#›</a:t>
            </a:fld>
            <a:endParaRPr lang="en-IN"/>
          </a:p>
        </p:txBody>
      </p:sp>
    </p:spTree>
    <p:extLst>
      <p:ext uri="{BB962C8B-B14F-4D97-AF65-F5344CB8AC3E}">
        <p14:creationId xmlns:p14="http://schemas.microsoft.com/office/powerpoint/2010/main" val="298283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517D11-3A01-8A48-09CF-4ACCCA9601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9804F6-4AA8-33DE-E9B2-BC00B8B37F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C93E30-A9A1-D43F-7E9A-16C5B4FC31F1}"/>
              </a:ext>
            </a:extLst>
          </p:cNvPr>
          <p:cNvSpPr>
            <a:spLocks noGrp="1"/>
          </p:cNvSpPr>
          <p:nvPr>
            <p:ph type="dt" sz="half" idx="10"/>
          </p:nvPr>
        </p:nvSpPr>
        <p:spPr/>
        <p:txBody>
          <a:bodyPr/>
          <a:lstStyle/>
          <a:p>
            <a:fld id="{CF6A691F-2D6E-4B96-95E3-FDC70C316AEE}" type="datetimeFigureOut">
              <a:rPr lang="en-IN" smtClean="0"/>
              <a:t>16-07-2025</a:t>
            </a:fld>
            <a:endParaRPr lang="en-IN"/>
          </a:p>
        </p:txBody>
      </p:sp>
      <p:sp>
        <p:nvSpPr>
          <p:cNvPr id="5" name="Footer Placeholder 4">
            <a:extLst>
              <a:ext uri="{FF2B5EF4-FFF2-40B4-BE49-F238E27FC236}">
                <a16:creationId xmlns:a16="http://schemas.microsoft.com/office/drawing/2014/main" id="{45C25B08-A0FA-F439-04D6-2826DF3962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DB04E1-6004-CBEB-9A80-E9C0EC92B64F}"/>
              </a:ext>
            </a:extLst>
          </p:cNvPr>
          <p:cNvSpPr>
            <a:spLocks noGrp="1"/>
          </p:cNvSpPr>
          <p:nvPr>
            <p:ph type="sldNum" sz="quarter" idx="12"/>
          </p:nvPr>
        </p:nvSpPr>
        <p:spPr/>
        <p:txBody>
          <a:bodyPr/>
          <a:lstStyle/>
          <a:p>
            <a:fld id="{01CBDCB8-9399-4ED7-88F3-576FCDDF814C}" type="slidenum">
              <a:rPr lang="en-IN" smtClean="0"/>
              <a:t>‹#›</a:t>
            </a:fld>
            <a:endParaRPr lang="en-IN"/>
          </a:p>
        </p:txBody>
      </p:sp>
    </p:spTree>
    <p:extLst>
      <p:ext uri="{BB962C8B-B14F-4D97-AF65-F5344CB8AC3E}">
        <p14:creationId xmlns:p14="http://schemas.microsoft.com/office/powerpoint/2010/main" val="3662874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C981-E578-E750-24D6-DBB739BF81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BA5481-3646-8BB6-1A93-94DCE01CFF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7D51E3-727D-400E-FFF2-D9CB66417598}"/>
              </a:ext>
            </a:extLst>
          </p:cNvPr>
          <p:cNvSpPr>
            <a:spLocks noGrp="1"/>
          </p:cNvSpPr>
          <p:nvPr>
            <p:ph type="dt" sz="half" idx="10"/>
          </p:nvPr>
        </p:nvSpPr>
        <p:spPr/>
        <p:txBody>
          <a:bodyPr/>
          <a:lstStyle/>
          <a:p>
            <a:fld id="{CF6A691F-2D6E-4B96-95E3-FDC70C316AEE}" type="datetimeFigureOut">
              <a:rPr lang="en-IN" smtClean="0"/>
              <a:t>16-07-2025</a:t>
            </a:fld>
            <a:endParaRPr lang="en-IN"/>
          </a:p>
        </p:txBody>
      </p:sp>
      <p:sp>
        <p:nvSpPr>
          <p:cNvPr id="5" name="Footer Placeholder 4">
            <a:extLst>
              <a:ext uri="{FF2B5EF4-FFF2-40B4-BE49-F238E27FC236}">
                <a16:creationId xmlns:a16="http://schemas.microsoft.com/office/drawing/2014/main" id="{04770DF1-4148-7EDC-25A5-BEB5C1C48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637598-AEE3-4D50-C70A-FC71A066FC3E}"/>
              </a:ext>
            </a:extLst>
          </p:cNvPr>
          <p:cNvSpPr>
            <a:spLocks noGrp="1"/>
          </p:cNvSpPr>
          <p:nvPr>
            <p:ph type="sldNum" sz="quarter" idx="12"/>
          </p:nvPr>
        </p:nvSpPr>
        <p:spPr/>
        <p:txBody>
          <a:bodyPr/>
          <a:lstStyle/>
          <a:p>
            <a:fld id="{01CBDCB8-9399-4ED7-88F3-576FCDDF814C}" type="slidenum">
              <a:rPr lang="en-IN" smtClean="0"/>
              <a:t>‹#›</a:t>
            </a:fld>
            <a:endParaRPr lang="en-IN"/>
          </a:p>
        </p:txBody>
      </p:sp>
    </p:spTree>
    <p:extLst>
      <p:ext uri="{BB962C8B-B14F-4D97-AF65-F5344CB8AC3E}">
        <p14:creationId xmlns:p14="http://schemas.microsoft.com/office/powerpoint/2010/main" val="3172865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04CB7-FDA8-7C9A-110C-C582234D4B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431948-5E7B-4814-A320-627AEA7119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5470C6-8B7E-6308-0F43-F6EF1C628F5E}"/>
              </a:ext>
            </a:extLst>
          </p:cNvPr>
          <p:cNvSpPr>
            <a:spLocks noGrp="1"/>
          </p:cNvSpPr>
          <p:nvPr>
            <p:ph type="dt" sz="half" idx="10"/>
          </p:nvPr>
        </p:nvSpPr>
        <p:spPr/>
        <p:txBody>
          <a:bodyPr/>
          <a:lstStyle/>
          <a:p>
            <a:fld id="{CF6A691F-2D6E-4B96-95E3-FDC70C316AEE}" type="datetimeFigureOut">
              <a:rPr lang="en-IN" smtClean="0"/>
              <a:t>16-07-2025</a:t>
            </a:fld>
            <a:endParaRPr lang="en-IN"/>
          </a:p>
        </p:txBody>
      </p:sp>
      <p:sp>
        <p:nvSpPr>
          <p:cNvPr id="5" name="Footer Placeholder 4">
            <a:extLst>
              <a:ext uri="{FF2B5EF4-FFF2-40B4-BE49-F238E27FC236}">
                <a16:creationId xmlns:a16="http://schemas.microsoft.com/office/drawing/2014/main" id="{03B887EC-0C48-03C3-E4EF-49A017E0B2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130B3D-20AA-18E0-9867-53E06F8FF904}"/>
              </a:ext>
            </a:extLst>
          </p:cNvPr>
          <p:cNvSpPr>
            <a:spLocks noGrp="1"/>
          </p:cNvSpPr>
          <p:nvPr>
            <p:ph type="sldNum" sz="quarter" idx="12"/>
          </p:nvPr>
        </p:nvSpPr>
        <p:spPr/>
        <p:txBody>
          <a:bodyPr/>
          <a:lstStyle/>
          <a:p>
            <a:fld id="{01CBDCB8-9399-4ED7-88F3-576FCDDF814C}" type="slidenum">
              <a:rPr lang="en-IN" smtClean="0"/>
              <a:t>‹#›</a:t>
            </a:fld>
            <a:endParaRPr lang="en-IN"/>
          </a:p>
        </p:txBody>
      </p:sp>
    </p:spTree>
    <p:extLst>
      <p:ext uri="{BB962C8B-B14F-4D97-AF65-F5344CB8AC3E}">
        <p14:creationId xmlns:p14="http://schemas.microsoft.com/office/powerpoint/2010/main" val="689595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4C7D9-C795-D71E-FED6-C32F4E7940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F46AD1-3342-4B7D-224F-55D7B12EC0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E94C5D-EE82-EA35-DD0B-74C01F4FF0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D66BF0-EE1D-F6F1-0506-53B804A2E11F}"/>
              </a:ext>
            </a:extLst>
          </p:cNvPr>
          <p:cNvSpPr>
            <a:spLocks noGrp="1"/>
          </p:cNvSpPr>
          <p:nvPr>
            <p:ph type="dt" sz="half" idx="10"/>
          </p:nvPr>
        </p:nvSpPr>
        <p:spPr/>
        <p:txBody>
          <a:bodyPr/>
          <a:lstStyle/>
          <a:p>
            <a:fld id="{CF6A691F-2D6E-4B96-95E3-FDC70C316AEE}" type="datetimeFigureOut">
              <a:rPr lang="en-IN" smtClean="0"/>
              <a:t>16-07-2025</a:t>
            </a:fld>
            <a:endParaRPr lang="en-IN"/>
          </a:p>
        </p:txBody>
      </p:sp>
      <p:sp>
        <p:nvSpPr>
          <p:cNvPr id="6" name="Footer Placeholder 5">
            <a:extLst>
              <a:ext uri="{FF2B5EF4-FFF2-40B4-BE49-F238E27FC236}">
                <a16:creationId xmlns:a16="http://schemas.microsoft.com/office/drawing/2014/main" id="{736E107B-E7C5-E7DA-847E-EB90B00402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0FE222-F39D-9D6F-935F-5590CD054473}"/>
              </a:ext>
            </a:extLst>
          </p:cNvPr>
          <p:cNvSpPr>
            <a:spLocks noGrp="1"/>
          </p:cNvSpPr>
          <p:nvPr>
            <p:ph type="sldNum" sz="quarter" idx="12"/>
          </p:nvPr>
        </p:nvSpPr>
        <p:spPr/>
        <p:txBody>
          <a:bodyPr/>
          <a:lstStyle/>
          <a:p>
            <a:fld id="{01CBDCB8-9399-4ED7-88F3-576FCDDF814C}" type="slidenum">
              <a:rPr lang="en-IN" smtClean="0"/>
              <a:t>‹#›</a:t>
            </a:fld>
            <a:endParaRPr lang="en-IN"/>
          </a:p>
        </p:txBody>
      </p:sp>
    </p:spTree>
    <p:extLst>
      <p:ext uri="{BB962C8B-B14F-4D97-AF65-F5344CB8AC3E}">
        <p14:creationId xmlns:p14="http://schemas.microsoft.com/office/powerpoint/2010/main" val="344000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957E4-F7B5-099A-A84D-AE5D8F1744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5D714B-D4E0-54E0-349B-93D1706856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5C7E16-AAFC-EAF1-D56D-6195FE8023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4420DA-B376-A113-74B2-532EC4C051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47FA3A-F570-096A-62B8-137AE0D4AC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51EFD7C-4AA0-86B6-7E48-CBDA62BA466B}"/>
              </a:ext>
            </a:extLst>
          </p:cNvPr>
          <p:cNvSpPr>
            <a:spLocks noGrp="1"/>
          </p:cNvSpPr>
          <p:nvPr>
            <p:ph type="dt" sz="half" idx="10"/>
          </p:nvPr>
        </p:nvSpPr>
        <p:spPr/>
        <p:txBody>
          <a:bodyPr/>
          <a:lstStyle/>
          <a:p>
            <a:fld id="{CF6A691F-2D6E-4B96-95E3-FDC70C316AEE}" type="datetimeFigureOut">
              <a:rPr lang="en-IN" smtClean="0"/>
              <a:t>16-07-2025</a:t>
            </a:fld>
            <a:endParaRPr lang="en-IN"/>
          </a:p>
        </p:txBody>
      </p:sp>
      <p:sp>
        <p:nvSpPr>
          <p:cNvPr id="8" name="Footer Placeholder 7">
            <a:extLst>
              <a:ext uri="{FF2B5EF4-FFF2-40B4-BE49-F238E27FC236}">
                <a16:creationId xmlns:a16="http://schemas.microsoft.com/office/drawing/2014/main" id="{5DB5F519-E97C-7C45-60B1-217AC2708A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ED8DE8-D669-19B1-4FA2-F93E3BCE54BD}"/>
              </a:ext>
            </a:extLst>
          </p:cNvPr>
          <p:cNvSpPr>
            <a:spLocks noGrp="1"/>
          </p:cNvSpPr>
          <p:nvPr>
            <p:ph type="sldNum" sz="quarter" idx="12"/>
          </p:nvPr>
        </p:nvSpPr>
        <p:spPr/>
        <p:txBody>
          <a:bodyPr/>
          <a:lstStyle/>
          <a:p>
            <a:fld id="{01CBDCB8-9399-4ED7-88F3-576FCDDF814C}" type="slidenum">
              <a:rPr lang="en-IN" smtClean="0"/>
              <a:t>‹#›</a:t>
            </a:fld>
            <a:endParaRPr lang="en-IN"/>
          </a:p>
        </p:txBody>
      </p:sp>
    </p:spTree>
    <p:extLst>
      <p:ext uri="{BB962C8B-B14F-4D97-AF65-F5344CB8AC3E}">
        <p14:creationId xmlns:p14="http://schemas.microsoft.com/office/powerpoint/2010/main" val="1144950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9436E-B355-32CA-6282-87A9A8BDD1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8C790AB-83F8-6076-9CDB-2C389E3DFAF9}"/>
              </a:ext>
            </a:extLst>
          </p:cNvPr>
          <p:cNvSpPr>
            <a:spLocks noGrp="1"/>
          </p:cNvSpPr>
          <p:nvPr>
            <p:ph type="dt" sz="half" idx="10"/>
          </p:nvPr>
        </p:nvSpPr>
        <p:spPr/>
        <p:txBody>
          <a:bodyPr/>
          <a:lstStyle/>
          <a:p>
            <a:fld id="{CF6A691F-2D6E-4B96-95E3-FDC70C316AEE}" type="datetimeFigureOut">
              <a:rPr lang="en-IN" smtClean="0"/>
              <a:t>16-07-2025</a:t>
            </a:fld>
            <a:endParaRPr lang="en-IN"/>
          </a:p>
        </p:txBody>
      </p:sp>
      <p:sp>
        <p:nvSpPr>
          <p:cNvPr id="4" name="Footer Placeholder 3">
            <a:extLst>
              <a:ext uri="{FF2B5EF4-FFF2-40B4-BE49-F238E27FC236}">
                <a16:creationId xmlns:a16="http://schemas.microsoft.com/office/drawing/2014/main" id="{A253CD22-D8D5-FB4D-E7FB-8FCD3F1C2A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3CB474A-9688-5DD5-0DD0-64BDAD51C9DA}"/>
              </a:ext>
            </a:extLst>
          </p:cNvPr>
          <p:cNvSpPr>
            <a:spLocks noGrp="1"/>
          </p:cNvSpPr>
          <p:nvPr>
            <p:ph type="sldNum" sz="quarter" idx="12"/>
          </p:nvPr>
        </p:nvSpPr>
        <p:spPr/>
        <p:txBody>
          <a:bodyPr/>
          <a:lstStyle/>
          <a:p>
            <a:fld id="{01CBDCB8-9399-4ED7-88F3-576FCDDF814C}" type="slidenum">
              <a:rPr lang="en-IN" smtClean="0"/>
              <a:t>‹#›</a:t>
            </a:fld>
            <a:endParaRPr lang="en-IN"/>
          </a:p>
        </p:txBody>
      </p:sp>
    </p:spTree>
    <p:extLst>
      <p:ext uri="{BB962C8B-B14F-4D97-AF65-F5344CB8AC3E}">
        <p14:creationId xmlns:p14="http://schemas.microsoft.com/office/powerpoint/2010/main" val="384777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8DB58D-051C-824C-AE2E-A38B4D855FF4}"/>
              </a:ext>
            </a:extLst>
          </p:cNvPr>
          <p:cNvSpPr>
            <a:spLocks noGrp="1"/>
          </p:cNvSpPr>
          <p:nvPr>
            <p:ph type="dt" sz="half" idx="10"/>
          </p:nvPr>
        </p:nvSpPr>
        <p:spPr/>
        <p:txBody>
          <a:bodyPr/>
          <a:lstStyle/>
          <a:p>
            <a:fld id="{CF6A691F-2D6E-4B96-95E3-FDC70C316AEE}" type="datetimeFigureOut">
              <a:rPr lang="en-IN" smtClean="0"/>
              <a:t>16-07-2025</a:t>
            </a:fld>
            <a:endParaRPr lang="en-IN"/>
          </a:p>
        </p:txBody>
      </p:sp>
      <p:sp>
        <p:nvSpPr>
          <p:cNvPr id="3" name="Footer Placeholder 2">
            <a:extLst>
              <a:ext uri="{FF2B5EF4-FFF2-40B4-BE49-F238E27FC236}">
                <a16:creationId xmlns:a16="http://schemas.microsoft.com/office/drawing/2014/main" id="{A4B652EB-70E4-18C7-34C9-AF46FBBE41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69A560-908D-ED89-806B-26B8B672BDFF}"/>
              </a:ext>
            </a:extLst>
          </p:cNvPr>
          <p:cNvSpPr>
            <a:spLocks noGrp="1"/>
          </p:cNvSpPr>
          <p:nvPr>
            <p:ph type="sldNum" sz="quarter" idx="12"/>
          </p:nvPr>
        </p:nvSpPr>
        <p:spPr/>
        <p:txBody>
          <a:bodyPr/>
          <a:lstStyle/>
          <a:p>
            <a:fld id="{01CBDCB8-9399-4ED7-88F3-576FCDDF814C}" type="slidenum">
              <a:rPr lang="en-IN" smtClean="0"/>
              <a:t>‹#›</a:t>
            </a:fld>
            <a:endParaRPr lang="en-IN"/>
          </a:p>
        </p:txBody>
      </p:sp>
    </p:spTree>
    <p:extLst>
      <p:ext uri="{BB962C8B-B14F-4D97-AF65-F5344CB8AC3E}">
        <p14:creationId xmlns:p14="http://schemas.microsoft.com/office/powerpoint/2010/main" val="3277323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A534E-F634-F3CA-CEA1-96D655DCE2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C0FC3F-9BDF-8759-8CFB-8CF7F82D82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469D0CB-B995-24D9-D1A4-B9A11160C8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3C942-DBD1-8D73-72C4-15AADE1C75BC}"/>
              </a:ext>
            </a:extLst>
          </p:cNvPr>
          <p:cNvSpPr>
            <a:spLocks noGrp="1"/>
          </p:cNvSpPr>
          <p:nvPr>
            <p:ph type="dt" sz="half" idx="10"/>
          </p:nvPr>
        </p:nvSpPr>
        <p:spPr/>
        <p:txBody>
          <a:bodyPr/>
          <a:lstStyle/>
          <a:p>
            <a:fld id="{CF6A691F-2D6E-4B96-95E3-FDC70C316AEE}" type="datetimeFigureOut">
              <a:rPr lang="en-IN" smtClean="0"/>
              <a:t>16-07-2025</a:t>
            </a:fld>
            <a:endParaRPr lang="en-IN"/>
          </a:p>
        </p:txBody>
      </p:sp>
      <p:sp>
        <p:nvSpPr>
          <p:cNvPr id="6" name="Footer Placeholder 5">
            <a:extLst>
              <a:ext uri="{FF2B5EF4-FFF2-40B4-BE49-F238E27FC236}">
                <a16:creationId xmlns:a16="http://schemas.microsoft.com/office/drawing/2014/main" id="{D9120517-4B28-7DE5-59A8-37C274A059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824808-5C5B-02D4-8537-40A3BB3AEBEB}"/>
              </a:ext>
            </a:extLst>
          </p:cNvPr>
          <p:cNvSpPr>
            <a:spLocks noGrp="1"/>
          </p:cNvSpPr>
          <p:nvPr>
            <p:ph type="sldNum" sz="quarter" idx="12"/>
          </p:nvPr>
        </p:nvSpPr>
        <p:spPr/>
        <p:txBody>
          <a:bodyPr/>
          <a:lstStyle/>
          <a:p>
            <a:fld id="{01CBDCB8-9399-4ED7-88F3-576FCDDF814C}" type="slidenum">
              <a:rPr lang="en-IN" smtClean="0"/>
              <a:t>‹#›</a:t>
            </a:fld>
            <a:endParaRPr lang="en-IN"/>
          </a:p>
        </p:txBody>
      </p:sp>
    </p:spTree>
    <p:extLst>
      <p:ext uri="{BB962C8B-B14F-4D97-AF65-F5344CB8AC3E}">
        <p14:creationId xmlns:p14="http://schemas.microsoft.com/office/powerpoint/2010/main" val="3645232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B09DC-595D-2751-C2BA-B276E6F62B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4A6B45-44D7-53BA-9A8F-2ADCC864C6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9FAA3C-A3AF-6685-3C31-0E777457A0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D45A97-DB7A-9FFC-D998-152B9120065F}"/>
              </a:ext>
            </a:extLst>
          </p:cNvPr>
          <p:cNvSpPr>
            <a:spLocks noGrp="1"/>
          </p:cNvSpPr>
          <p:nvPr>
            <p:ph type="dt" sz="half" idx="10"/>
          </p:nvPr>
        </p:nvSpPr>
        <p:spPr/>
        <p:txBody>
          <a:bodyPr/>
          <a:lstStyle/>
          <a:p>
            <a:fld id="{CF6A691F-2D6E-4B96-95E3-FDC70C316AEE}" type="datetimeFigureOut">
              <a:rPr lang="en-IN" smtClean="0"/>
              <a:t>16-07-2025</a:t>
            </a:fld>
            <a:endParaRPr lang="en-IN"/>
          </a:p>
        </p:txBody>
      </p:sp>
      <p:sp>
        <p:nvSpPr>
          <p:cNvPr id="6" name="Footer Placeholder 5">
            <a:extLst>
              <a:ext uri="{FF2B5EF4-FFF2-40B4-BE49-F238E27FC236}">
                <a16:creationId xmlns:a16="http://schemas.microsoft.com/office/drawing/2014/main" id="{C11936AA-B7E3-1D17-4017-6B33FE1B2D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63210D-47A0-2F8C-9810-DB46881F195C}"/>
              </a:ext>
            </a:extLst>
          </p:cNvPr>
          <p:cNvSpPr>
            <a:spLocks noGrp="1"/>
          </p:cNvSpPr>
          <p:nvPr>
            <p:ph type="sldNum" sz="quarter" idx="12"/>
          </p:nvPr>
        </p:nvSpPr>
        <p:spPr/>
        <p:txBody>
          <a:bodyPr/>
          <a:lstStyle/>
          <a:p>
            <a:fld id="{01CBDCB8-9399-4ED7-88F3-576FCDDF814C}" type="slidenum">
              <a:rPr lang="en-IN" smtClean="0"/>
              <a:t>‹#›</a:t>
            </a:fld>
            <a:endParaRPr lang="en-IN"/>
          </a:p>
        </p:txBody>
      </p:sp>
    </p:spTree>
    <p:extLst>
      <p:ext uri="{BB962C8B-B14F-4D97-AF65-F5344CB8AC3E}">
        <p14:creationId xmlns:p14="http://schemas.microsoft.com/office/powerpoint/2010/main" val="3118166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5E7BEF-EC4C-D145-5E8A-8F00BB1FDD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02A66D-133A-370F-146B-2825E0A5DF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A3CFDC-A210-E7E7-41DF-84E16C0B98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6A691F-2D6E-4B96-95E3-FDC70C316AEE}" type="datetimeFigureOut">
              <a:rPr lang="en-IN" smtClean="0"/>
              <a:t>16-07-2025</a:t>
            </a:fld>
            <a:endParaRPr lang="en-IN"/>
          </a:p>
        </p:txBody>
      </p:sp>
      <p:sp>
        <p:nvSpPr>
          <p:cNvPr id="5" name="Footer Placeholder 4">
            <a:extLst>
              <a:ext uri="{FF2B5EF4-FFF2-40B4-BE49-F238E27FC236}">
                <a16:creationId xmlns:a16="http://schemas.microsoft.com/office/drawing/2014/main" id="{DA777DD5-3080-DCF9-4B81-E25E6929D2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9A324B-A555-C495-9E8E-1AEE9D334C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CBDCB8-9399-4ED7-88F3-576FCDDF814C}" type="slidenum">
              <a:rPr lang="en-IN" smtClean="0"/>
              <a:t>‹#›</a:t>
            </a:fld>
            <a:endParaRPr lang="en-IN"/>
          </a:p>
        </p:txBody>
      </p:sp>
    </p:spTree>
    <p:extLst>
      <p:ext uri="{BB962C8B-B14F-4D97-AF65-F5344CB8AC3E}">
        <p14:creationId xmlns:p14="http://schemas.microsoft.com/office/powerpoint/2010/main" val="1543387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ECB06-1FAE-3C50-ED43-01EEA4CCFE23}"/>
              </a:ext>
            </a:extLst>
          </p:cNvPr>
          <p:cNvSpPr/>
          <p:nvPr/>
        </p:nvSpPr>
        <p:spPr>
          <a:xfrm>
            <a:off x="3794955" y="1741042"/>
            <a:ext cx="4602093" cy="2585323"/>
          </a:xfrm>
          <a:prstGeom prst="rect">
            <a:avLst/>
          </a:prstGeom>
          <a:noFill/>
        </p:spPr>
        <p:txBody>
          <a:bodyPr wrap="none" lIns="91440" tIns="45720" rIns="91440" bIns="45720">
            <a:spAutoFit/>
          </a:bodyPr>
          <a:lstStyle/>
          <a:p>
            <a:pPr algn="ctr"/>
            <a:r>
              <a:rPr lang="en-US" sz="5400" b="1" cap="none" spc="0" dirty="0">
                <a:ln w="0"/>
                <a:solidFill>
                  <a:schemeClr val="tx1">
                    <a:lumMod val="65000"/>
                    <a:lumOff val="35000"/>
                  </a:schemeClr>
                </a:solidFill>
                <a:effectLst>
                  <a:outerShdw blurRad="50800" dist="38100" dir="5400000" algn="t" rotWithShape="0">
                    <a:prstClr val="black">
                      <a:alpha val="40000"/>
                    </a:prstClr>
                  </a:outerShdw>
                </a:effectLst>
              </a:rPr>
              <a:t>SUPPLY CHAIN</a:t>
            </a:r>
          </a:p>
          <a:p>
            <a:pPr algn="ctr"/>
            <a:r>
              <a:rPr lang="en-US" sz="5400" b="1" cap="none" spc="0" dirty="0">
                <a:ln w="0"/>
                <a:solidFill>
                  <a:schemeClr val="tx1">
                    <a:lumMod val="65000"/>
                    <a:lumOff val="35000"/>
                  </a:schemeClr>
                </a:solidFill>
                <a:effectLst>
                  <a:outerShdw blurRad="50800" dist="38100" dir="5400000" algn="t" rotWithShape="0">
                    <a:prstClr val="black">
                      <a:alpha val="40000"/>
                    </a:prstClr>
                  </a:outerShdw>
                </a:effectLst>
              </a:rPr>
              <a:t>MANAGEMENT</a:t>
            </a:r>
          </a:p>
          <a:p>
            <a:pPr algn="ctr"/>
            <a:r>
              <a:rPr lang="en-US" sz="5400" b="1" cap="none" spc="0" dirty="0">
                <a:ln w="0"/>
                <a:solidFill>
                  <a:schemeClr val="tx1">
                    <a:lumMod val="65000"/>
                    <a:lumOff val="35000"/>
                  </a:schemeClr>
                </a:solidFill>
                <a:effectLst>
                  <a:outerShdw blurRad="50800" dist="38100" dir="5400000" algn="t" rotWithShape="0">
                    <a:prstClr val="black">
                      <a:alpha val="40000"/>
                    </a:prstClr>
                  </a:outerShdw>
                </a:effectLst>
              </a:rPr>
              <a:t>PROJECT</a:t>
            </a:r>
            <a:endParaRPr lang="en-US" sz="5400" b="1" dirty="0">
              <a:ln w="0"/>
              <a:solidFill>
                <a:schemeClr val="tx1">
                  <a:lumMod val="65000"/>
                  <a:lumOff val="35000"/>
                </a:schemeClr>
              </a:solidFill>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2589694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095279-93BE-04DF-A884-3E78D876EADB}"/>
              </a:ext>
            </a:extLst>
          </p:cNvPr>
          <p:cNvSpPr/>
          <p:nvPr/>
        </p:nvSpPr>
        <p:spPr>
          <a:xfrm>
            <a:off x="3390322" y="344129"/>
            <a:ext cx="5411353" cy="646331"/>
          </a:xfrm>
          <a:prstGeom prst="rect">
            <a:avLst/>
          </a:prstGeom>
          <a:noFill/>
        </p:spPr>
        <p:txBody>
          <a:bodyPr wrap="none" lIns="91440" tIns="45720" rIns="91440" bIns="45720">
            <a:spAutoFit/>
          </a:bodyPr>
          <a:lstStyle/>
          <a:p>
            <a:pPr algn="ctr"/>
            <a:r>
              <a:rPr lang="en-US" sz="3600" b="1" cap="none" spc="0" dirty="0">
                <a:ln w="0"/>
                <a:solidFill>
                  <a:schemeClr val="tx1">
                    <a:lumMod val="65000"/>
                    <a:lumOff val="35000"/>
                  </a:schemeClr>
                </a:solidFill>
                <a:effectLst>
                  <a:outerShdw blurRad="50800" dist="38100" dir="5400000" algn="t" rotWithShape="0">
                    <a:prstClr val="black">
                      <a:alpha val="40000"/>
                    </a:prstClr>
                  </a:outerShdw>
                </a:effectLst>
              </a:rPr>
              <a:t>Introduction to the Dataset</a:t>
            </a:r>
          </a:p>
        </p:txBody>
      </p:sp>
      <p:sp>
        <p:nvSpPr>
          <p:cNvPr id="3" name="TextBox 2">
            <a:extLst>
              <a:ext uri="{FF2B5EF4-FFF2-40B4-BE49-F238E27FC236}">
                <a16:creationId xmlns:a16="http://schemas.microsoft.com/office/drawing/2014/main" id="{FFC1676C-1F59-331A-F86E-B899C6ECFA56}"/>
              </a:ext>
            </a:extLst>
          </p:cNvPr>
          <p:cNvSpPr txBox="1"/>
          <p:nvPr/>
        </p:nvSpPr>
        <p:spPr>
          <a:xfrm>
            <a:off x="2519513" y="1347019"/>
            <a:ext cx="7152969" cy="3693319"/>
          </a:xfrm>
          <a:prstGeom prst="rect">
            <a:avLst/>
          </a:prstGeom>
          <a:noFill/>
        </p:spPr>
        <p:txBody>
          <a:bodyPr wrap="square" rtlCol="0">
            <a:spAutoFit/>
          </a:bodyPr>
          <a:lstStyle/>
          <a:p>
            <a:pPr algn="just"/>
            <a:r>
              <a:rPr lang="en-US" dirty="0">
                <a:solidFill>
                  <a:schemeClr val="tx1">
                    <a:lumMod val="65000"/>
                    <a:lumOff val="35000"/>
                  </a:schemeClr>
                </a:solidFill>
              </a:rPr>
              <a:t>This supply chain dataset offers a detailed view of operational efficiency across key logistics and fulfillment areas. It includes information about each product, identified by a unique SKU, along with its category under </a:t>
            </a:r>
            <a:r>
              <a:rPr lang="en-US" dirty="0" err="1">
                <a:solidFill>
                  <a:schemeClr val="tx1">
                    <a:lumMod val="65000"/>
                    <a:lumOff val="35000"/>
                  </a:schemeClr>
                </a:solidFill>
              </a:rPr>
              <a:t>ProductType</a:t>
            </a:r>
            <a:r>
              <a:rPr lang="en-US" dirty="0">
                <a:solidFill>
                  <a:schemeClr val="tx1">
                    <a:lumMod val="65000"/>
                    <a:lumOff val="35000"/>
                  </a:schemeClr>
                </a:solidFill>
              </a:rPr>
              <a:t>. The </a:t>
            </a:r>
            <a:r>
              <a:rPr lang="en-US" dirty="0" err="1">
                <a:solidFill>
                  <a:schemeClr val="tx1">
                    <a:lumMod val="65000"/>
                    <a:lumOff val="35000"/>
                  </a:schemeClr>
                </a:solidFill>
              </a:rPr>
              <a:t>SupplierName</a:t>
            </a:r>
            <a:r>
              <a:rPr lang="en-US" dirty="0">
                <a:solidFill>
                  <a:schemeClr val="tx1">
                    <a:lumMod val="65000"/>
                    <a:lumOff val="35000"/>
                  </a:schemeClr>
                </a:solidFill>
              </a:rPr>
              <a:t> and </a:t>
            </a:r>
            <a:r>
              <a:rPr lang="en-US" dirty="0" err="1">
                <a:solidFill>
                  <a:schemeClr val="tx1">
                    <a:lumMod val="65000"/>
                    <a:lumOff val="35000"/>
                  </a:schemeClr>
                </a:solidFill>
              </a:rPr>
              <a:t>SupplierLocation</a:t>
            </a:r>
            <a:r>
              <a:rPr lang="en-US" dirty="0">
                <a:solidFill>
                  <a:schemeClr val="tx1">
                    <a:lumMod val="65000"/>
                    <a:lumOff val="35000"/>
                  </a:schemeClr>
                </a:solidFill>
              </a:rPr>
              <a:t> columns provide the source details. Metrics such as </a:t>
            </a:r>
            <a:r>
              <a:rPr lang="en-US" dirty="0" err="1">
                <a:solidFill>
                  <a:schemeClr val="tx1">
                    <a:lumMod val="65000"/>
                    <a:lumOff val="35000"/>
                  </a:schemeClr>
                </a:solidFill>
              </a:rPr>
              <a:t>RestockLeadTime</a:t>
            </a:r>
            <a:r>
              <a:rPr lang="en-US" dirty="0">
                <a:solidFill>
                  <a:schemeClr val="tx1">
                    <a:lumMod val="65000"/>
                    <a:lumOff val="35000"/>
                  </a:schemeClr>
                </a:solidFill>
              </a:rPr>
              <a:t>, </a:t>
            </a:r>
            <a:r>
              <a:rPr lang="en-US" dirty="0" err="1">
                <a:solidFill>
                  <a:schemeClr val="tx1">
                    <a:lumMod val="65000"/>
                    <a:lumOff val="35000"/>
                  </a:schemeClr>
                </a:solidFill>
              </a:rPr>
              <a:t>ManufacturingLeadTime</a:t>
            </a:r>
            <a:r>
              <a:rPr lang="en-US" dirty="0">
                <a:solidFill>
                  <a:schemeClr val="tx1">
                    <a:lumMod val="65000"/>
                    <a:lumOff val="35000"/>
                  </a:schemeClr>
                </a:solidFill>
              </a:rPr>
              <a:t>, and </a:t>
            </a:r>
            <a:r>
              <a:rPr lang="en-US" dirty="0" err="1">
                <a:solidFill>
                  <a:schemeClr val="tx1">
                    <a:lumMod val="65000"/>
                    <a:lumOff val="35000"/>
                  </a:schemeClr>
                </a:solidFill>
              </a:rPr>
              <a:t>SupplierLeadTime</a:t>
            </a:r>
            <a:r>
              <a:rPr lang="en-US" dirty="0">
                <a:solidFill>
                  <a:schemeClr val="tx1">
                    <a:lumMod val="65000"/>
                    <a:lumOff val="35000"/>
                  </a:schemeClr>
                </a:solidFill>
              </a:rPr>
              <a:t> indicate various stages of product readiness. Cost-related columns include </a:t>
            </a:r>
            <a:r>
              <a:rPr lang="en-US" dirty="0" err="1">
                <a:solidFill>
                  <a:schemeClr val="tx1">
                    <a:lumMod val="65000"/>
                    <a:lumOff val="35000"/>
                  </a:schemeClr>
                </a:solidFill>
              </a:rPr>
              <a:t>ManufacturingCost</a:t>
            </a:r>
            <a:r>
              <a:rPr lang="en-US" dirty="0">
                <a:solidFill>
                  <a:schemeClr val="tx1">
                    <a:lumMod val="65000"/>
                    <a:lumOff val="35000"/>
                  </a:schemeClr>
                </a:solidFill>
              </a:rPr>
              <a:t>, </a:t>
            </a:r>
            <a:r>
              <a:rPr lang="en-US" dirty="0" err="1">
                <a:solidFill>
                  <a:schemeClr val="tx1">
                    <a:lumMod val="65000"/>
                    <a:lumOff val="35000"/>
                  </a:schemeClr>
                </a:solidFill>
              </a:rPr>
              <a:t>ShippingCost</a:t>
            </a:r>
            <a:r>
              <a:rPr lang="en-US" dirty="0">
                <a:solidFill>
                  <a:schemeClr val="tx1">
                    <a:lumMod val="65000"/>
                    <a:lumOff val="35000"/>
                  </a:schemeClr>
                </a:solidFill>
              </a:rPr>
              <a:t>, and </a:t>
            </a:r>
            <a:r>
              <a:rPr lang="en-US" dirty="0" err="1">
                <a:solidFill>
                  <a:schemeClr val="tx1">
                    <a:lumMod val="65000"/>
                    <a:lumOff val="35000"/>
                  </a:schemeClr>
                </a:solidFill>
              </a:rPr>
              <a:t>TransportCost</a:t>
            </a:r>
            <a:r>
              <a:rPr lang="en-US" dirty="0">
                <a:solidFill>
                  <a:schemeClr val="tx1">
                    <a:lumMod val="65000"/>
                    <a:lumOff val="35000"/>
                  </a:schemeClr>
                </a:solidFill>
              </a:rPr>
              <a:t>, helping assess overall expenditure. </a:t>
            </a:r>
            <a:r>
              <a:rPr lang="en-US" dirty="0" err="1">
                <a:solidFill>
                  <a:schemeClr val="tx1">
                    <a:lumMod val="65000"/>
                    <a:lumOff val="35000"/>
                  </a:schemeClr>
                </a:solidFill>
              </a:rPr>
              <a:t>OrderQuantity</a:t>
            </a:r>
            <a:r>
              <a:rPr lang="en-US" dirty="0">
                <a:solidFill>
                  <a:schemeClr val="tx1">
                    <a:lumMod val="65000"/>
                    <a:lumOff val="35000"/>
                  </a:schemeClr>
                </a:solidFill>
              </a:rPr>
              <a:t> and </a:t>
            </a:r>
            <a:r>
              <a:rPr lang="en-US" dirty="0" err="1">
                <a:solidFill>
                  <a:schemeClr val="tx1">
                    <a:lumMod val="65000"/>
                    <a:lumOff val="35000"/>
                  </a:schemeClr>
                </a:solidFill>
              </a:rPr>
              <a:t>UnitsSold</a:t>
            </a:r>
            <a:r>
              <a:rPr lang="en-US" dirty="0">
                <a:solidFill>
                  <a:schemeClr val="tx1">
                    <a:lumMod val="65000"/>
                    <a:lumOff val="35000"/>
                  </a:schemeClr>
                </a:solidFill>
              </a:rPr>
              <a:t> show demand and successful transactions, while Revenue captures financial performance. </a:t>
            </a:r>
            <a:r>
              <a:rPr lang="en-US" dirty="0" err="1">
                <a:solidFill>
                  <a:schemeClr val="tx1">
                    <a:lumMod val="65000"/>
                    <a:lumOff val="35000"/>
                  </a:schemeClr>
                </a:solidFill>
              </a:rPr>
              <a:t>ShippingTime</a:t>
            </a:r>
            <a:r>
              <a:rPr lang="en-US" dirty="0">
                <a:solidFill>
                  <a:schemeClr val="tx1">
                    <a:lumMod val="65000"/>
                    <a:lumOff val="35000"/>
                  </a:schemeClr>
                </a:solidFill>
              </a:rPr>
              <a:t>, </a:t>
            </a:r>
            <a:r>
              <a:rPr lang="en-US" dirty="0" err="1">
                <a:solidFill>
                  <a:schemeClr val="tx1">
                    <a:lumMod val="65000"/>
                    <a:lumOff val="35000"/>
                  </a:schemeClr>
                </a:solidFill>
              </a:rPr>
              <a:t>TransportMode</a:t>
            </a:r>
            <a:r>
              <a:rPr lang="en-US" dirty="0">
                <a:solidFill>
                  <a:schemeClr val="tx1">
                    <a:lumMod val="65000"/>
                    <a:lumOff val="35000"/>
                  </a:schemeClr>
                </a:solidFill>
              </a:rPr>
              <a:t>, and </a:t>
            </a:r>
            <a:r>
              <a:rPr lang="en-US" dirty="0" err="1">
                <a:solidFill>
                  <a:schemeClr val="tx1">
                    <a:lumMod val="65000"/>
                    <a:lumOff val="35000"/>
                  </a:schemeClr>
                </a:solidFill>
              </a:rPr>
              <a:t>ShippingCarrier</a:t>
            </a:r>
            <a:r>
              <a:rPr lang="en-US" dirty="0">
                <a:solidFill>
                  <a:schemeClr val="tx1">
                    <a:lumMod val="65000"/>
                    <a:lumOff val="35000"/>
                  </a:schemeClr>
                </a:solidFill>
              </a:rPr>
              <a:t> reflect delivery efficiency. Additional quality and customer indicators include </a:t>
            </a:r>
            <a:r>
              <a:rPr lang="en-US" dirty="0" err="1">
                <a:solidFill>
                  <a:schemeClr val="tx1">
                    <a:lumMod val="65000"/>
                    <a:lumOff val="35000"/>
                  </a:schemeClr>
                </a:solidFill>
              </a:rPr>
              <a:t>DefectRate</a:t>
            </a:r>
            <a:r>
              <a:rPr lang="en-US" dirty="0">
                <a:solidFill>
                  <a:schemeClr val="tx1">
                    <a:lumMod val="65000"/>
                    <a:lumOff val="35000"/>
                  </a:schemeClr>
                </a:solidFill>
              </a:rPr>
              <a:t>, </a:t>
            </a:r>
            <a:r>
              <a:rPr lang="en-US" dirty="0" err="1">
                <a:solidFill>
                  <a:schemeClr val="tx1">
                    <a:lumMod val="65000"/>
                    <a:lumOff val="35000"/>
                  </a:schemeClr>
                </a:solidFill>
              </a:rPr>
              <a:t>CustomerGender</a:t>
            </a:r>
            <a:r>
              <a:rPr lang="en-US" dirty="0">
                <a:solidFill>
                  <a:schemeClr val="tx1">
                    <a:lumMod val="65000"/>
                    <a:lumOff val="35000"/>
                  </a:schemeClr>
                </a:solidFill>
              </a:rPr>
              <a:t>, and Route, all of which support deeper insights into supplier reliability and customer experience.</a:t>
            </a:r>
            <a:endParaRPr lang="en-IN" dirty="0">
              <a:solidFill>
                <a:schemeClr val="tx1">
                  <a:lumMod val="65000"/>
                  <a:lumOff val="35000"/>
                </a:schemeClr>
              </a:solidFill>
              <a:latin typeface="Sans Serif Collection" panose="020B0502040504020204" pitchFamily="34" charset="0"/>
              <a:ea typeface="Sans Serif Collection" panose="020B0502040504020204" pitchFamily="34" charset="0"/>
              <a:cs typeface="Sans Serif Collection" panose="020B0502040504020204" pitchFamily="34" charset="0"/>
            </a:endParaRPr>
          </a:p>
        </p:txBody>
      </p:sp>
    </p:spTree>
    <p:extLst>
      <p:ext uri="{BB962C8B-B14F-4D97-AF65-F5344CB8AC3E}">
        <p14:creationId xmlns:p14="http://schemas.microsoft.com/office/powerpoint/2010/main" val="2579083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982A1E-FB71-3FAA-14A7-15E6374CEA0D}"/>
              </a:ext>
            </a:extLst>
          </p:cNvPr>
          <p:cNvSpPr/>
          <p:nvPr/>
        </p:nvSpPr>
        <p:spPr>
          <a:xfrm>
            <a:off x="3432773" y="0"/>
            <a:ext cx="5326459" cy="646331"/>
          </a:xfrm>
          <a:prstGeom prst="rect">
            <a:avLst/>
          </a:prstGeom>
          <a:noFill/>
        </p:spPr>
        <p:txBody>
          <a:bodyPr wrap="none" lIns="91440" tIns="45720" rIns="91440" bIns="45720">
            <a:spAutoFit/>
          </a:bodyPr>
          <a:lstStyle/>
          <a:p>
            <a:pPr algn="ctr"/>
            <a:r>
              <a:rPr lang="en-US" sz="3600" b="1" cap="none" spc="0" dirty="0">
                <a:ln w="0"/>
                <a:solidFill>
                  <a:schemeClr val="tx1">
                    <a:lumMod val="65000"/>
                    <a:lumOff val="35000"/>
                  </a:schemeClr>
                </a:solidFill>
                <a:effectLst>
                  <a:outerShdw blurRad="50800" dist="38100" dir="5400000" algn="t" rotWithShape="0">
                    <a:prstClr val="black">
                      <a:alpha val="40000"/>
                    </a:prstClr>
                  </a:outerShdw>
                </a:effectLst>
              </a:rPr>
              <a:t>Objective and Primary Aim</a:t>
            </a:r>
          </a:p>
        </p:txBody>
      </p:sp>
      <p:sp>
        <p:nvSpPr>
          <p:cNvPr id="3" name="TextBox 2">
            <a:extLst>
              <a:ext uri="{FF2B5EF4-FFF2-40B4-BE49-F238E27FC236}">
                <a16:creationId xmlns:a16="http://schemas.microsoft.com/office/drawing/2014/main" id="{AD6C8C7D-58FA-3A5F-2102-5C699D217F7C}"/>
              </a:ext>
            </a:extLst>
          </p:cNvPr>
          <p:cNvSpPr txBox="1"/>
          <p:nvPr/>
        </p:nvSpPr>
        <p:spPr>
          <a:xfrm>
            <a:off x="206477" y="845574"/>
            <a:ext cx="2320414" cy="369332"/>
          </a:xfrm>
          <a:prstGeom prst="rect">
            <a:avLst/>
          </a:prstGeom>
          <a:noFill/>
        </p:spPr>
        <p:txBody>
          <a:bodyPr wrap="square" rtlCol="0">
            <a:spAutoFit/>
          </a:bodyPr>
          <a:lstStyle/>
          <a:p>
            <a:pPr algn="just"/>
            <a:r>
              <a:rPr lang="en-US" b="1" dirty="0">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rPr>
              <a:t>Primary Aim - </a:t>
            </a:r>
            <a:endParaRPr lang="en-IN" b="1" dirty="0">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84DADF67-1A88-CA76-F0F4-34CD82E0E1E5}"/>
              </a:ext>
            </a:extLst>
          </p:cNvPr>
          <p:cNvSpPr txBox="1"/>
          <p:nvPr/>
        </p:nvSpPr>
        <p:spPr>
          <a:xfrm>
            <a:off x="661219" y="1313229"/>
            <a:ext cx="11068665" cy="923330"/>
          </a:xfrm>
          <a:prstGeom prst="rect">
            <a:avLst/>
          </a:prstGeom>
          <a:noFill/>
        </p:spPr>
        <p:txBody>
          <a:bodyPr wrap="square" rtlCol="0">
            <a:spAutoFit/>
          </a:bodyPr>
          <a:lstStyle>
            <a:defPPr>
              <a:defRPr lang="en-US"/>
            </a:defPPr>
            <a:lvl1pPr algn="just">
              <a:defRPr b="1">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defRPr>
            </a:lvl1pPr>
          </a:lstStyle>
          <a:p>
            <a:pPr algn="l"/>
            <a:r>
              <a:rPr lang="en-US" b="0" dirty="0"/>
              <a:t>To design an interactive Power BI dashboard that provides comprehensive insights into the supply chain process—enabling data-driven decisions for inventory management, order fulfillment, supplier performance, transportation efficiency, and cost optimization.</a:t>
            </a:r>
            <a:endParaRPr lang="en-IN" b="0" dirty="0"/>
          </a:p>
        </p:txBody>
      </p:sp>
      <p:sp>
        <p:nvSpPr>
          <p:cNvPr id="5" name="TextBox 4">
            <a:extLst>
              <a:ext uri="{FF2B5EF4-FFF2-40B4-BE49-F238E27FC236}">
                <a16:creationId xmlns:a16="http://schemas.microsoft.com/office/drawing/2014/main" id="{50A1C16F-DC41-C491-CBB0-AF9BBC67BA8B}"/>
              </a:ext>
            </a:extLst>
          </p:cNvPr>
          <p:cNvSpPr txBox="1"/>
          <p:nvPr/>
        </p:nvSpPr>
        <p:spPr>
          <a:xfrm>
            <a:off x="206477" y="2443316"/>
            <a:ext cx="2320414" cy="369332"/>
          </a:xfrm>
          <a:prstGeom prst="rect">
            <a:avLst/>
          </a:prstGeom>
          <a:noFill/>
        </p:spPr>
        <p:txBody>
          <a:bodyPr wrap="square" rtlCol="0">
            <a:spAutoFit/>
          </a:bodyPr>
          <a:lstStyle/>
          <a:p>
            <a:pPr algn="just"/>
            <a:r>
              <a:rPr lang="en-US" b="1" dirty="0">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rPr>
              <a:t>Objectives –</a:t>
            </a:r>
          </a:p>
        </p:txBody>
      </p:sp>
      <p:sp>
        <p:nvSpPr>
          <p:cNvPr id="6" name="TextBox 5">
            <a:extLst>
              <a:ext uri="{FF2B5EF4-FFF2-40B4-BE49-F238E27FC236}">
                <a16:creationId xmlns:a16="http://schemas.microsoft.com/office/drawing/2014/main" id="{5FE45A75-FA42-1FC2-250E-9F2F8CAA44BD}"/>
              </a:ext>
            </a:extLst>
          </p:cNvPr>
          <p:cNvSpPr txBox="1"/>
          <p:nvPr/>
        </p:nvSpPr>
        <p:spPr>
          <a:xfrm>
            <a:off x="661218" y="3019405"/>
            <a:ext cx="11068665" cy="2031325"/>
          </a:xfrm>
          <a:prstGeom prst="rect">
            <a:avLst/>
          </a:prstGeom>
          <a:noFill/>
        </p:spPr>
        <p:txBody>
          <a:bodyPr wrap="square" rtlCol="0">
            <a:spAutoFit/>
          </a:bodyPr>
          <a:lstStyle>
            <a:defPPr>
              <a:defRPr lang="en-US"/>
            </a:defPPr>
            <a:lvl1pPr algn="just">
              <a:defRPr b="1">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defRPr>
            </a:lvl1pPr>
          </a:lstStyle>
          <a:p>
            <a:pPr marL="285750" indent="-285750" algn="l">
              <a:buFont typeface="Arial" panose="020B0604020202020204" pitchFamily="34" charset="0"/>
              <a:buChar char="•"/>
            </a:pPr>
            <a:r>
              <a:rPr lang="en-US" b="0" dirty="0"/>
              <a:t>Monitor inventory levels and stock availability across the supply chain.</a:t>
            </a:r>
          </a:p>
          <a:p>
            <a:pPr marL="285750" indent="-285750" algn="l">
              <a:buFont typeface="Arial" panose="020B0604020202020204" pitchFamily="34" charset="0"/>
              <a:buChar char="•"/>
            </a:pPr>
            <a:endParaRPr lang="en-US" b="0" dirty="0"/>
          </a:p>
          <a:p>
            <a:pPr marL="285750" indent="-285750" algn="l">
              <a:buFont typeface="Arial" panose="020B0604020202020204" pitchFamily="34" charset="0"/>
              <a:buChar char="•"/>
            </a:pPr>
            <a:r>
              <a:rPr lang="en-US" b="0" dirty="0"/>
              <a:t>Track and improve order fulfillment and on-time delivery rates.</a:t>
            </a:r>
          </a:p>
          <a:p>
            <a:pPr marL="285750" indent="-285750" algn="l">
              <a:buFont typeface="Arial" panose="020B0604020202020204" pitchFamily="34" charset="0"/>
              <a:buChar char="•"/>
            </a:pPr>
            <a:endParaRPr lang="en-US" b="0" dirty="0"/>
          </a:p>
          <a:p>
            <a:pPr marL="285750" indent="-285750" algn="l">
              <a:buFont typeface="Arial" panose="020B0604020202020204" pitchFamily="34" charset="0"/>
              <a:buChar char="•"/>
            </a:pPr>
            <a:r>
              <a:rPr lang="en-US" b="0" dirty="0"/>
              <a:t>Evaluate supplier performance using delivery time and defect metrics.</a:t>
            </a:r>
          </a:p>
          <a:p>
            <a:pPr marL="285750" indent="-285750" algn="l">
              <a:buFont typeface="Arial" panose="020B0604020202020204" pitchFamily="34" charset="0"/>
              <a:buChar char="•"/>
            </a:pPr>
            <a:endParaRPr lang="en-US" b="0" dirty="0"/>
          </a:p>
          <a:p>
            <a:pPr marL="285750" indent="-285750" algn="l">
              <a:buFont typeface="Arial" panose="020B0604020202020204" pitchFamily="34" charset="0"/>
              <a:buChar char="•"/>
            </a:pPr>
            <a:r>
              <a:rPr lang="en-US" b="0" dirty="0"/>
              <a:t>Analyze cost distribution to identify areas for efficiency and savings.</a:t>
            </a:r>
            <a:endParaRPr lang="en-IN" b="0" dirty="0"/>
          </a:p>
        </p:txBody>
      </p:sp>
    </p:spTree>
    <p:extLst>
      <p:ext uri="{BB962C8B-B14F-4D97-AF65-F5344CB8AC3E}">
        <p14:creationId xmlns:p14="http://schemas.microsoft.com/office/powerpoint/2010/main" val="158760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D3FF692-E258-8842-9ADA-D68A2038902F}"/>
              </a:ext>
            </a:extLst>
          </p:cNvPr>
          <p:cNvSpPr/>
          <p:nvPr/>
        </p:nvSpPr>
        <p:spPr>
          <a:xfrm>
            <a:off x="4231451" y="0"/>
            <a:ext cx="3729098" cy="646331"/>
          </a:xfrm>
          <a:prstGeom prst="rect">
            <a:avLst/>
          </a:prstGeom>
          <a:noFill/>
        </p:spPr>
        <p:txBody>
          <a:bodyPr wrap="none" lIns="91440" tIns="45720" rIns="91440" bIns="45720">
            <a:spAutoFit/>
          </a:bodyPr>
          <a:lstStyle/>
          <a:p>
            <a:pPr algn="ctr"/>
            <a:r>
              <a:rPr lang="en-US" sz="3600" b="1" dirty="0">
                <a:ln w="0"/>
                <a:solidFill>
                  <a:schemeClr val="tx1">
                    <a:lumMod val="65000"/>
                    <a:lumOff val="35000"/>
                  </a:schemeClr>
                </a:solidFill>
                <a:effectLst>
                  <a:outerShdw blurRad="50800" dist="38100" dir="5400000" algn="t" rotWithShape="0">
                    <a:prstClr val="black">
                      <a:alpha val="40000"/>
                    </a:prstClr>
                  </a:outerShdw>
                </a:effectLst>
              </a:rPr>
              <a:t>Technologies Used</a:t>
            </a:r>
          </a:p>
        </p:txBody>
      </p:sp>
      <p:sp>
        <p:nvSpPr>
          <p:cNvPr id="7" name="TextBox 6">
            <a:extLst>
              <a:ext uri="{FF2B5EF4-FFF2-40B4-BE49-F238E27FC236}">
                <a16:creationId xmlns:a16="http://schemas.microsoft.com/office/drawing/2014/main" id="{EEA0CF08-FF87-F9E2-3D1B-C3BAD23B7E7C}"/>
              </a:ext>
            </a:extLst>
          </p:cNvPr>
          <p:cNvSpPr txBox="1"/>
          <p:nvPr/>
        </p:nvSpPr>
        <p:spPr>
          <a:xfrm>
            <a:off x="383458" y="1248692"/>
            <a:ext cx="1140542" cy="369332"/>
          </a:xfrm>
          <a:prstGeom prst="rect">
            <a:avLst/>
          </a:prstGeom>
          <a:noFill/>
        </p:spPr>
        <p:txBody>
          <a:bodyPr wrap="square" rtlCol="0">
            <a:spAutoFit/>
          </a:bodyPr>
          <a:lstStyle/>
          <a:p>
            <a:pPr algn="just"/>
            <a:r>
              <a:rPr lang="en-US" b="1" dirty="0">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rPr>
              <a:t>Excel :  </a:t>
            </a:r>
            <a:endParaRPr lang="en-IN" b="1" dirty="0">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C679486A-26BB-A822-5CFA-5747568D4FB3}"/>
              </a:ext>
            </a:extLst>
          </p:cNvPr>
          <p:cNvSpPr txBox="1"/>
          <p:nvPr/>
        </p:nvSpPr>
        <p:spPr>
          <a:xfrm>
            <a:off x="953729" y="1618024"/>
            <a:ext cx="11068665" cy="369332"/>
          </a:xfrm>
          <a:prstGeom prst="rect">
            <a:avLst/>
          </a:prstGeom>
          <a:noFill/>
        </p:spPr>
        <p:txBody>
          <a:bodyPr wrap="square" rtlCol="0">
            <a:spAutoFit/>
          </a:bodyPr>
          <a:lstStyle>
            <a:defPPr>
              <a:defRPr lang="en-US"/>
            </a:defPPr>
            <a:lvl1pPr algn="just">
              <a:defRPr b="1">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defRPr>
            </a:lvl1pPr>
          </a:lstStyle>
          <a:p>
            <a:pPr algn="l"/>
            <a:r>
              <a:rPr lang="en-US" b="0" dirty="0"/>
              <a:t>Data cleaning, formatting, and initial understanding of raw data.</a:t>
            </a:r>
            <a:endParaRPr lang="en-IN" b="0" dirty="0"/>
          </a:p>
        </p:txBody>
      </p:sp>
      <p:sp>
        <p:nvSpPr>
          <p:cNvPr id="9" name="TextBox 8">
            <a:extLst>
              <a:ext uri="{FF2B5EF4-FFF2-40B4-BE49-F238E27FC236}">
                <a16:creationId xmlns:a16="http://schemas.microsoft.com/office/drawing/2014/main" id="{2FD47CDF-D695-3D8E-9002-7BF20F1F8615}"/>
              </a:ext>
            </a:extLst>
          </p:cNvPr>
          <p:cNvSpPr txBox="1"/>
          <p:nvPr/>
        </p:nvSpPr>
        <p:spPr>
          <a:xfrm>
            <a:off x="383457" y="2257571"/>
            <a:ext cx="2487561" cy="369332"/>
          </a:xfrm>
          <a:prstGeom prst="rect">
            <a:avLst/>
          </a:prstGeom>
          <a:noFill/>
        </p:spPr>
        <p:txBody>
          <a:bodyPr wrap="square" rtlCol="0">
            <a:spAutoFit/>
          </a:bodyPr>
          <a:lstStyle>
            <a:defPPr>
              <a:defRPr lang="en-US"/>
            </a:defPPr>
            <a:lvl1pPr algn="just">
              <a:defRPr b="1">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defRPr>
            </a:lvl1pPr>
          </a:lstStyle>
          <a:p>
            <a:r>
              <a:rPr lang="en-IN" dirty="0"/>
              <a:t>MySQL Workbench </a:t>
            </a:r>
            <a:r>
              <a:rPr lang="en-US" dirty="0"/>
              <a:t>:  </a:t>
            </a:r>
            <a:endParaRPr lang="en-IN" dirty="0"/>
          </a:p>
        </p:txBody>
      </p:sp>
      <p:sp>
        <p:nvSpPr>
          <p:cNvPr id="10" name="TextBox 9">
            <a:extLst>
              <a:ext uri="{FF2B5EF4-FFF2-40B4-BE49-F238E27FC236}">
                <a16:creationId xmlns:a16="http://schemas.microsoft.com/office/drawing/2014/main" id="{2B23F42E-A418-4716-AC5F-207956C0B39D}"/>
              </a:ext>
            </a:extLst>
          </p:cNvPr>
          <p:cNvSpPr txBox="1"/>
          <p:nvPr/>
        </p:nvSpPr>
        <p:spPr>
          <a:xfrm>
            <a:off x="953728" y="2626903"/>
            <a:ext cx="11068665" cy="369332"/>
          </a:xfrm>
          <a:prstGeom prst="rect">
            <a:avLst/>
          </a:prstGeom>
          <a:noFill/>
        </p:spPr>
        <p:txBody>
          <a:bodyPr wrap="square" rtlCol="0">
            <a:spAutoFit/>
          </a:bodyPr>
          <a:lstStyle>
            <a:defPPr>
              <a:defRPr lang="en-US"/>
            </a:defPPr>
            <a:lvl1pPr algn="just">
              <a:defRPr b="1">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defRPr>
            </a:lvl1pPr>
          </a:lstStyle>
          <a:p>
            <a:pPr algn="l"/>
            <a:r>
              <a:rPr lang="en-US" b="0" dirty="0"/>
              <a:t>Performing exploratory data analysis and answering key business questions via SQL queries.</a:t>
            </a:r>
            <a:endParaRPr lang="en-IN" b="0" dirty="0"/>
          </a:p>
        </p:txBody>
      </p:sp>
      <p:sp>
        <p:nvSpPr>
          <p:cNvPr id="11" name="TextBox 10">
            <a:extLst>
              <a:ext uri="{FF2B5EF4-FFF2-40B4-BE49-F238E27FC236}">
                <a16:creationId xmlns:a16="http://schemas.microsoft.com/office/drawing/2014/main" id="{1D2FD7CC-192D-F045-D84E-AF2F1E082776}"/>
              </a:ext>
            </a:extLst>
          </p:cNvPr>
          <p:cNvSpPr txBox="1"/>
          <p:nvPr/>
        </p:nvSpPr>
        <p:spPr>
          <a:xfrm>
            <a:off x="383456" y="3266450"/>
            <a:ext cx="2487561" cy="369332"/>
          </a:xfrm>
          <a:prstGeom prst="rect">
            <a:avLst/>
          </a:prstGeom>
          <a:noFill/>
        </p:spPr>
        <p:txBody>
          <a:bodyPr wrap="square" rtlCol="0">
            <a:spAutoFit/>
          </a:bodyPr>
          <a:lstStyle>
            <a:defPPr>
              <a:defRPr lang="en-US"/>
            </a:defPPr>
            <a:lvl1pPr algn="just">
              <a:defRPr b="1">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defRPr>
            </a:lvl1pPr>
          </a:lstStyle>
          <a:p>
            <a:r>
              <a:rPr lang="en-US" dirty="0"/>
              <a:t>Power BI :  </a:t>
            </a:r>
            <a:endParaRPr lang="en-IN" dirty="0"/>
          </a:p>
        </p:txBody>
      </p:sp>
      <p:graphicFrame>
        <p:nvGraphicFramePr>
          <p:cNvPr id="13" name="Table 12">
            <a:extLst>
              <a:ext uri="{FF2B5EF4-FFF2-40B4-BE49-F238E27FC236}">
                <a16:creationId xmlns:a16="http://schemas.microsoft.com/office/drawing/2014/main" id="{E8762A12-B3F1-959B-08A1-BF264861F6A6}"/>
              </a:ext>
            </a:extLst>
          </p:cNvPr>
          <p:cNvGraphicFramePr>
            <a:graphicFrameLocks noGrp="1"/>
          </p:cNvGraphicFramePr>
          <p:nvPr/>
        </p:nvGraphicFramePr>
        <p:xfrm>
          <a:off x="838200" y="3818414"/>
          <a:ext cx="10515600" cy="365760"/>
        </p:xfrm>
        <a:graphic>
          <a:graphicData uri="http://schemas.openxmlformats.org/drawingml/2006/table">
            <a:tbl>
              <a:tblPr/>
              <a:tblGrid>
                <a:gridCol w="10515600">
                  <a:extLst>
                    <a:ext uri="{9D8B030D-6E8A-4147-A177-3AD203B41FA5}">
                      <a16:colId xmlns:a16="http://schemas.microsoft.com/office/drawing/2014/main" val="3442789302"/>
                    </a:ext>
                  </a:extLst>
                </a:gridCol>
              </a:tblGrid>
              <a:tr h="0">
                <a:tc>
                  <a:txBody>
                    <a:bodyPr/>
                    <a:lstStyle/>
                    <a:p>
                      <a:endParaRPr lang="en-IN"/>
                    </a:p>
                  </a:txBody>
                  <a:tcPr anchor="ctr">
                    <a:lnL>
                      <a:noFill/>
                    </a:lnL>
                    <a:lnR>
                      <a:noFill/>
                    </a:lnR>
                    <a:lnT>
                      <a:noFill/>
                    </a:lnT>
                    <a:lnB>
                      <a:noFill/>
                    </a:lnB>
                    <a:noFill/>
                  </a:tcPr>
                </a:tc>
                <a:extLst>
                  <a:ext uri="{0D108BD9-81ED-4DB2-BD59-A6C34878D82A}">
                    <a16:rowId xmlns:a16="http://schemas.microsoft.com/office/drawing/2014/main" val="143512443"/>
                  </a:ext>
                </a:extLst>
              </a:tr>
            </a:tbl>
          </a:graphicData>
        </a:graphic>
      </p:graphicFrame>
      <p:graphicFrame>
        <p:nvGraphicFramePr>
          <p:cNvPr id="14" name="Table 13">
            <a:extLst>
              <a:ext uri="{FF2B5EF4-FFF2-40B4-BE49-F238E27FC236}">
                <a16:creationId xmlns:a16="http://schemas.microsoft.com/office/drawing/2014/main" id="{01DD08D8-C8CE-B312-DE8A-91BEF4556E2D}"/>
              </a:ext>
            </a:extLst>
          </p:cNvPr>
          <p:cNvGraphicFramePr>
            <a:graphicFrameLocks noGrp="1"/>
          </p:cNvGraphicFramePr>
          <p:nvPr/>
        </p:nvGraphicFramePr>
        <p:xfrm>
          <a:off x="953728" y="3635249"/>
          <a:ext cx="10515600" cy="640080"/>
        </p:xfrm>
        <a:graphic>
          <a:graphicData uri="http://schemas.openxmlformats.org/drawingml/2006/table">
            <a:tbl>
              <a:tblPr/>
              <a:tblGrid>
                <a:gridCol w="10515600">
                  <a:extLst>
                    <a:ext uri="{9D8B030D-6E8A-4147-A177-3AD203B41FA5}">
                      <a16:colId xmlns:a16="http://schemas.microsoft.com/office/drawing/2014/main" val="2921835297"/>
                    </a:ext>
                  </a:extLst>
                </a:gridCol>
              </a:tblGrid>
              <a:tr h="0">
                <a:tc>
                  <a:txBody>
                    <a:bodyPr/>
                    <a:lstStyle/>
                    <a:p>
                      <a:r>
                        <a:rPr lang="en-US" dirty="0">
                          <a:solidFill>
                            <a:schemeClr val="tx1">
                              <a:lumMod val="65000"/>
                              <a:lumOff val="35000"/>
                            </a:schemeClr>
                          </a:solidFill>
                          <a:latin typeface="Arial" panose="020B0604020202020204" pitchFamily="34" charset="0"/>
                          <a:cs typeface="Arial" panose="020B0604020202020204" pitchFamily="34" charset="0"/>
                        </a:rPr>
                        <a:t>Creating calculated columns/measures (DAX) and building an interactive, slicer-driven dashboard for visualization.</a:t>
                      </a:r>
                    </a:p>
                  </a:txBody>
                  <a:tcPr anchor="ctr">
                    <a:lnL>
                      <a:noFill/>
                    </a:lnL>
                    <a:lnR>
                      <a:noFill/>
                    </a:lnR>
                    <a:lnT>
                      <a:noFill/>
                    </a:lnT>
                    <a:lnB>
                      <a:noFill/>
                    </a:lnB>
                    <a:noFill/>
                  </a:tcPr>
                </a:tc>
                <a:extLst>
                  <a:ext uri="{0D108BD9-81ED-4DB2-BD59-A6C34878D82A}">
                    <a16:rowId xmlns:a16="http://schemas.microsoft.com/office/drawing/2014/main" val="821044018"/>
                  </a:ext>
                </a:extLst>
              </a:tr>
            </a:tbl>
          </a:graphicData>
        </a:graphic>
      </p:graphicFrame>
    </p:spTree>
    <p:extLst>
      <p:ext uri="{BB962C8B-B14F-4D97-AF65-F5344CB8AC3E}">
        <p14:creationId xmlns:p14="http://schemas.microsoft.com/office/powerpoint/2010/main" val="38820816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682F2-8B19-D9B5-DF74-A54728D008D9}"/>
              </a:ext>
            </a:extLst>
          </p:cNvPr>
          <p:cNvSpPr/>
          <p:nvPr/>
        </p:nvSpPr>
        <p:spPr>
          <a:xfrm>
            <a:off x="1987598" y="0"/>
            <a:ext cx="8216801" cy="646331"/>
          </a:xfrm>
          <a:prstGeom prst="rect">
            <a:avLst/>
          </a:prstGeom>
          <a:noFill/>
        </p:spPr>
        <p:txBody>
          <a:bodyPr wrap="none" lIns="91440" tIns="45720" rIns="91440" bIns="45720">
            <a:spAutoFit/>
          </a:bodyPr>
          <a:lstStyle/>
          <a:p>
            <a:pPr algn="ctr"/>
            <a:r>
              <a:rPr lang="en-US" sz="3600" b="1" dirty="0">
                <a:ln w="0"/>
                <a:solidFill>
                  <a:schemeClr val="tx1">
                    <a:lumMod val="65000"/>
                    <a:lumOff val="35000"/>
                  </a:schemeClr>
                </a:solidFill>
                <a:effectLst>
                  <a:outerShdw blurRad="50800" dist="38100" dir="5400000" algn="t" rotWithShape="0">
                    <a:prstClr val="black">
                      <a:alpha val="40000"/>
                    </a:prstClr>
                  </a:outerShdw>
                </a:effectLst>
              </a:rPr>
              <a:t>Data Cleaning and Preparation using Excel</a:t>
            </a:r>
          </a:p>
        </p:txBody>
      </p:sp>
      <p:sp>
        <p:nvSpPr>
          <p:cNvPr id="7" name="TextBox 6">
            <a:extLst>
              <a:ext uri="{FF2B5EF4-FFF2-40B4-BE49-F238E27FC236}">
                <a16:creationId xmlns:a16="http://schemas.microsoft.com/office/drawing/2014/main" id="{0F211915-C5CD-0101-EA13-54A7BF2745C6}"/>
              </a:ext>
            </a:extLst>
          </p:cNvPr>
          <p:cNvSpPr txBox="1"/>
          <p:nvPr/>
        </p:nvSpPr>
        <p:spPr>
          <a:xfrm>
            <a:off x="561667" y="1057586"/>
            <a:ext cx="11068665" cy="3693319"/>
          </a:xfrm>
          <a:prstGeom prst="rect">
            <a:avLst/>
          </a:prstGeom>
          <a:noFill/>
        </p:spPr>
        <p:txBody>
          <a:bodyPr wrap="square" rtlCol="0">
            <a:spAutoFit/>
          </a:bodyPr>
          <a:lstStyle>
            <a:defPPr>
              <a:defRPr lang="en-US"/>
            </a:defPPr>
            <a:lvl1pPr algn="just">
              <a:defRPr b="1">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defRPr>
            </a:lvl1pPr>
          </a:lstStyle>
          <a:p>
            <a:pPr algn="l"/>
            <a:r>
              <a:rPr lang="en-US" b="0" dirty="0"/>
              <a:t>To ensure better readability and seamless integration into Power BI, the dataset was first cleaned and formatted in Excel. Key changes made include:</a:t>
            </a:r>
          </a:p>
          <a:p>
            <a:pPr algn="l"/>
            <a:endParaRPr lang="en-US" b="0" dirty="0"/>
          </a:p>
          <a:p>
            <a:pPr marL="285750" indent="-285750" algn="l">
              <a:buFont typeface="Arial" panose="020B0604020202020204" pitchFamily="34" charset="0"/>
              <a:buChar char="•"/>
            </a:pPr>
            <a:r>
              <a:rPr lang="en-US" b="0" dirty="0"/>
              <a:t>Renamed columns to more descriptive and user-friendly titles</a:t>
            </a:r>
          </a:p>
          <a:p>
            <a:pPr marL="285750" indent="-285750" algn="l">
              <a:buFont typeface="Arial" panose="020B0604020202020204" pitchFamily="34" charset="0"/>
              <a:buChar char="•"/>
            </a:pPr>
            <a:endParaRPr lang="en-US" b="0" dirty="0"/>
          </a:p>
          <a:p>
            <a:pPr marL="285750" indent="-285750" algn="l">
              <a:buFont typeface="Arial" panose="020B0604020202020204" pitchFamily="34" charset="0"/>
              <a:buChar char="•"/>
            </a:pPr>
            <a:r>
              <a:rPr lang="en-US" b="0" dirty="0"/>
              <a:t>Corrected data types to align with their values</a:t>
            </a:r>
          </a:p>
          <a:p>
            <a:pPr marL="285750" indent="-285750" algn="l">
              <a:buFont typeface="Arial" panose="020B0604020202020204" pitchFamily="34" charset="0"/>
              <a:buChar char="•"/>
            </a:pPr>
            <a:endParaRPr lang="en-US" b="0" dirty="0"/>
          </a:p>
          <a:p>
            <a:pPr marL="285750" indent="-285750" algn="l">
              <a:buFont typeface="Arial" panose="020B0604020202020204" pitchFamily="34" charset="0"/>
              <a:buChar char="•"/>
            </a:pPr>
            <a:r>
              <a:rPr lang="en-US" b="0" dirty="0"/>
              <a:t>Handled null or blank values where applicable to avoid errors during analysis.</a:t>
            </a:r>
          </a:p>
          <a:p>
            <a:pPr marL="285750" indent="-285750" algn="l">
              <a:buFont typeface="Arial" panose="020B0604020202020204" pitchFamily="34" charset="0"/>
              <a:buChar char="•"/>
            </a:pPr>
            <a:endParaRPr lang="en-US" b="0" dirty="0"/>
          </a:p>
          <a:p>
            <a:pPr marL="285750" indent="-285750" algn="l">
              <a:buFont typeface="Arial" panose="020B0604020202020204" pitchFamily="34" charset="0"/>
              <a:buChar char="•"/>
            </a:pPr>
            <a:r>
              <a:rPr lang="en-IN" b="0" dirty="0"/>
              <a:t>Formatted column headers consistently</a:t>
            </a:r>
          </a:p>
          <a:p>
            <a:pPr marL="285750" indent="-285750" algn="l">
              <a:buFont typeface="Arial" panose="020B0604020202020204" pitchFamily="34" charset="0"/>
              <a:buChar char="•"/>
            </a:pPr>
            <a:endParaRPr lang="en-IN" b="0" dirty="0"/>
          </a:p>
          <a:p>
            <a:pPr marL="285750" indent="-285750" algn="l">
              <a:buFont typeface="Arial" panose="020B0604020202020204" pitchFamily="34" charset="0"/>
              <a:buChar char="•"/>
            </a:pPr>
            <a:r>
              <a:rPr lang="en-US" b="0" dirty="0"/>
              <a:t>Removed unnecessary columns not required for analysis.</a:t>
            </a:r>
          </a:p>
          <a:p>
            <a:pPr marL="285750" indent="-285750" algn="l">
              <a:buFont typeface="Arial" panose="020B0604020202020204" pitchFamily="34" charset="0"/>
              <a:buChar char="•"/>
            </a:pPr>
            <a:endParaRPr lang="en-IN" b="0" dirty="0"/>
          </a:p>
        </p:txBody>
      </p:sp>
    </p:spTree>
    <p:extLst>
      <p:ext uri="{BB962C8B-B14F-4D97-AF65-F5344CB8AC3E}">
        <p14:creationId xmlns:p14="http://schemas.microsoft.com/office/powerpoint/2010/main" val="4381024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BD6A8E-442F-DDF3-9B08-B57538511C58}"/>
              </a:ext>
            </a:extLst>
          </p:cNvPr>
          <p:cNvSpPr/>
          <p:nvPr/>
        </p:nvSpPr>
        <p:spPr>
          <a:xfrm>
            <a:off x="3508463" y="698090"/>
            <a:ext cx="5175071" cy="646331"/>
          </a:xfrm>
          <a:prstGeom prst="rect">
            <a:avLst/>
          </a:prstGeom>
          <a:noFill/>
        </p:spPr>
        <p:txBody>
          <a:bodyPr wrap="none" lIns="91440" tIns="45720" rIns="91440" bIns="45720">
            <a:spAutoFit/>
          </a:bodyPr>
          <a:lstStyle/>
          <a:p>
            <a:pPr algn="ctr"/>
            <a:r>
              <a:rPr lang="en-US" sz="3600" b="1" dirty="0">
                <a:ln w="0"/>
                <a:solidFill>
                  <a:schemeClr val="tx1">
                    <a:lumMod val="65000"/>
                    <a:lumOff val="35000"/>
                  </a:schemeClr>
                </a:solidFill>
                <a:effectLst>
                  <a:outerShdw blurRad="50800" dist="38100" dir="5400000" algn="t" rotWithShape="0">
                    <a:prstClr val="black">
                      <a:alpha val="40000"/>
                    </a:prstClr>
                  </a:outerShdw>
                </a:effectLst>
              </a:rPr>
              <a:t>Exploratory Data Analysis</a:t>
            </a:r>
          </a:p>
        </p:txBody>
      </p:sp>
      <p:sp>
        <p:nvSpPr>
          <p:cNvPr id="3" name="TextBox 2">
            <a:extLst>
              <a:ext uri="{FF2B5EF4-FFF2-40B4-BE49-F238E27FC236}">
                <a16:creationId xmlns:a16="http://schemas.microsoft.com/office/drawing/2014/main" id="{33C12DFA-1715-F127-5CD3-7D10E5927C03}"/>
              </a:ext>
            </a:extLst>
          </p:cNvPr>
          <p:cNvSpPr txBox="1"/>
          <p:nvPr/>
        </p:nvSpPr>
        <p:spPr>
          <a:xfrm>
            <a:off x="2291528" y="1582340"/>
            <a:ext cx="7608942" cy="3693319"/>
          </a:xfrm>
          <a:prstGeom prst="rect">
            <a:avLst/>
          </a:prstGeom>
          <a:noFill/>
        </p:spPr>
        <p:txBody>
          <a:bodyPr wrap="square" rtlCol="0">
            <a:spAutoFit/>
          </a:bodyPr>
          <a:lstStyle>
            <a:defPPr>
              <a:defRPr lang="en-US"/>
            </a:defPPr>
            <a:lvl1pPr algn="just">
              <a:defRPr b="1">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defRPr>
            </a:lvl1pPr>
          </a:lstStyle>
          <a:p>
            <a:r>
              <a:rPr lang="en-US" b="0" dirty="0"/>
              <a:t>To gain meaningful insights from the raw data and guide the development of the Power BI dashboard, extensive exploratory data analysis (EDA) was conducted using SQL. This process involved drafting a wide range of targeted business questions to explore different aspects of the supply chain, such as inventory levels, supplier performance, order fulfillment, transportation efficiency, and cost distribution. Through structured SQL queries, patterns were identified in areas like defect rates, delivery times, order quantities, and shipping costs. The insights gathered from these queries not only validated the data’s accuracy but also helped define the most relevant KPIs and metrics to visualize. This analytical phase laid the foundation for building focused and actionable visuals within the dashboard. All SQL queries, along with their corresponding insights, are well-documented and available for reference in the GitHub repository.</a:t>
            </a:r>
            <a:endParaRPr lang="en-IN" b="0" dirty="0"/>
          </a:p>
        </p:txBody>
      </p:sp>
    </p:spTree>
    <p:extLst>
      <p:ext uri="{BB962C8B-B14F-4D97-AF65-F5344CB8AC3E}">
        <p14:creationId xmlns:p14="http://schemas.microsoft.com/office/powerpoint/2010/main" val="133653177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27696A-532B-59B4-AF2F-451567F2B0CB}"/>
              </a:ext>
            </a:extLst>
          </p:cNvPr>
          <p:cNvSpPr/>
          <p:nvPr/>
        </p:nvSpPr>
        <p:spPr>
          <a:xfrm>
            <a:off x="4055986" y="717755"/>
            <a:ext cx="4080028" cy="646331"/>
          </a:xfrm>
          <a:prstGeom prst="rect">
            <a:avLst/>
          </a:prstGeom>
          <a:noFill/>
        </p:spPr>
        <p:txBody>
          <a:bodyPr wrap="none" lIns="91440" tIns="45720" rIns="91440" bIns="45720">
            <a:spAutoFit/>
          </a:bodyPr>
          <a:lstStyle/>
          <a:p>
            <a:pPr algn="ctr"/>
            <a:r>
              <a:rPr lang="en-US" sz="3600" b="1" dirty="0">
                <a:ln w="0"/>
                <a:solidFill>
                  <a:schemeClr val="tx1">
                    <a:lumMod val="65000"/>
                    <a:lumOff val="35000"/>
                  </a:schemeClr>
                </a:solidFill>
                <a:effectLst>
                  <a:outerShdw blurRad="50800" dist="38100" dir="5400000" algn="t" rotWithShape="0">
                    <a:prstClr val="black">
                      <a:alpha val="40000"/>
                    </a:prstClr>
                  </a:outerShdw>
                </a:effectLst>
              </a:rPr>
              <a:t>Power BI Dashboard</a:t>
            </a:r>
          </a:p>
        </p:txBody>
      </p:sp>
      <p:sp>
        <p:nvSpPr>
          <p:cNvPr id="3" name="TextBox 2">
            <a:extLst>
              <a:ext uri="{FF2B5EF4-FFF2-40B4-BE49-F238E27FC236}">
                <a16:creationId xmlns:a16="http://schemas.microsoft.com/office/drawing/2014/main" id="{D599E46F-8D34-6E00-1EFE-FAE4AE04F832}"/>
              </a:ext>
            </a:extLst>
          </p:cNvPr>
          <p:cNvSpPr txBox="1"/>
          <p:nvPr/>
        </p:nvSpPr>
        <p:spPr>
          <a:xfrm>
            <a:off x="1595285" y="1582340"/>
            <a:ext cx="9001430" cy="3416320"/>
          </a:xfrm>
          <a:prstGeom prst="rect">
            <a:avLst/>
          </a:prstGeom>
          <a:noFill/>
        </p:spPr>
        <p:txBody>
          <a:bodyPr wrap="square" rtlCol="0">
            <a:spAutoFit/>
          </a:bodyPr>
          <a:lstStyle>
            <a:defPPr>
              <a:defRPr lang="en-US"/>
            </a:defPPr>
            <a:lvl1pPr algn="just">
              <a:defRPr b="1">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defRPr>
            </a:lvl1pPr>
          </a:lstStyle>
          <a:p>
            <a:pPr algn="ctr"/>
            <a:r>
              <a:rPr lang="en-US" b="0" dirty="0"/>
              <a:t>The Power BI dashboard was designed to provide a comprehensive view of the Supply Chain Management process by organizing the analysis into six key sections: Overview, Inventory Management, Order Fulfillment, Supplier Performance, Transportation Efficiency, and Supply Chain Costs. We began with an Overview page featuring high-level KPIs like Total Inventory Value, On-Time Delivery Rate, and Supply Chain Costs.</a:t>
            </a:r>
          </a:p>
          <a:p>
            <a:pPr algn="ctr"/>
            <a:r>
              <a:rPr lang="en-US" b="0" dirty="0"/>
              <a:t>Interactive navigation buttons were added to allow easy access to each section.</a:t>
            </a:r>
          </a:p>
          <a:p>
            <a:pPr algn="ctr"/>
            <a:endParaRPr lang="en-US" b="0" dirty="0"/>
          </a:p>
          <a:p>
            <a:pPr algn="ctr"/>
            <a:r>
              <a:rPr lang="en-US" b="0" dirty="0"/>
              <a:t>Throughout the dashboard, we created multiple DAX measures to calculate meaningful metrics such as average delivery time, defect rates, and cost distribution. Visuals like KPI cards, bar charts, and pie charts were used to present data clearly and effectively. Each page was thoughtfully designed to align with business objectives, offering actionable insights in a clean and interactive format.</a:t>
            </a:r>
          </a:p>
        </p:txBody>
      </p:sp>
    </p:spTree>
    <p:extLst>
      <p:ext uri="{BB962C8B-B14F-4D97-AF65-F5344CB8AC3E}">
        <p14:creationId xmlns:p14="http://schemas.microsoft.com/office/powerpoint/2010/main" val="302687022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C5528FB-B65B-3D1A-D7DA-5A73DB7FB6D7}"/>
              </a:ext>
            </a:extLst>
          </p:cNvPr>
          <p:cNvSpPr/>
          <p:nvPr/>
        </p:nvSpPr>
        <p:spPr>
          <a:xfrm>
            <a:off x="1484671" y="973394"/>
            <a:ext cx="9193161" cy="51619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1315398-FFD1-88BF-8FF4-266E49F27542}"/>
              </a:ext>
            </a:extLst>
          </p:cNvPr>
          <p:cNvSpPr txBox="1"/>
          <p:nvPr/>
        </p:nvSpPr>
        <p:spPr>
          <a:xfrm>
            <a:off x="1595285" y="225488"/>
            <a:ext cx="9001430" cy="369332"/>
          </a:xfrm>
          <a:prstGeom prst="rect">
            <a:avLst/>
          </a:prstGeom>
          <a:noFill/>
        </p:spPr>
        <p:txBody>
          <a:bodyPr wrap="square" rtlCol="0">
            <a:spAutoFit/>
          </a:bodyPr>
          <a:lstStyle>
            <a:defPPr>
              <a:defRPr lang="en-US"/>
            </a:defPPr>
            <a:lvl1pPr algn="just">
              <a:defRPr b="1">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defRPr>
            </a:lvl1pPr>
          </a:lstStyle>
          <a:p>
            <a:pPr algn="ctr"/>
            <a:r>
              <a:rPr lang="en-US" b="0" dirty="0"/>
              <a:t>Here is an image of the Overview page from the dashboard. </a:t>
            </a:r>
          </a:p>
        </p:txBody>
      </p:sp>
      <p:pic>
        <p:nvPicPr>
          <p:cNvPr id="4" name="Picture 3">
            <a:extLst>
              <a:ext uri="{FF2B5EF4-FFF2-40B4-BE49-F238E27FC236}">
                <a16:creationId xmlns:a16="http://schemas.microsoft.com/office/drawing/2014/main" id="{662337A1-DAEA-57CA-C801-9610F6123F69}"/>
              </a:ext>
            </a:extLst>
          </p:cNvPr>
          <p:cNvPicPr>
            <a:picLocks noChangeAspect="1"/>
          </p:cNvPicPr>
          <p:nvPr/>
        </p:nvPicPr>
        <p:blipFill>
          <a:blip r:embed="rId3"/>
          <a:stretch>
            <a:fillRect/>
          </a:stretch>
        </p:blipFill>
        <p:spPr>
          <a:xfrm>
            <a:off x="1595285" y="1052052"/>
            <a:ext cx="8967344" cy="5009535"/>
          </a:xfrm>
          <a:prstGeom prst="rect">
            <a:avLst/>
          </a:prstGeom>
        </p:spPr>
      </p:pic>
    </p:spTree>
    <p:extLst>
      <p:ext uri="{BB962C8B-B14F-4D97-AF65-F5344CB8AC3E}">
        <p14:creationId xmlns:p14="http://schemas.microsoft.com/office/powerpoint/2010/main" val="418188784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88FE34-5501-B30D-2ECD-E6A0823BB703}"/>
              </a:ext>
            </a:extLst>
          </p:cNvPr>
          <p:cNvSpPr/>
          <p:nvPr/>
        </p:nvSpPr>
        <p:spPr>
          <a:xfrm>
            <a:off x="2991047" y="0"/>
            <a:ext cx="6209906" cy="646331"/>
          </a:xfrm>
          <a:prstGeom prst="rect">
            <a:avLst/>
          </a:prstGeom>
          <a:noFill/>
        </p:spPr>
        <p:txBody>
          <a:bodyPr wrap="none" lIns="91440" tIns="45720" rIns="91440" bIns="45720">
            <a:spAutoFit/>
          </a:bodyPr>
          <a:lstStyle/>
          <a:p>
            <a:pPr algn="ctr"/>
            <a:r>
              <a:rPr lang="en-US" sz="3600" b="1" dirty="0">
                <a:ln w="0"/>
                <a:solidFill>
                  <a:schemeClr val="tx1">
                    <a:lumMod val="65000"/>
                    <a:lumOff val="35000"/>
                  </a:schemeClr>
                </a:solidFill>
                <a:effectLst>
                  <a:outerShdw blurRad="50800" dist="38100" dir="5400000" algn="t" rotWithShape="0">
                    <a:prstClr val="black">
                      <a:alpha val="40000"/>
                    </a:prstClr>
                  </a:outerShdw>
                </a:effectLst>
              </a:rPr>
              <a:t>Conclusion &amp; Recommendation</a:t>
            </a:r>
          </a:p>
        </p:txBody>
      </p:sp>
      <p:sp>
        <p:nvSpPr>
          <p:cNvPr id="5" name="TextBox 4">
            <a:extLst>
              <a:ext uri="{FF2B5EF4-FFF2-40B4-BE49-F238E27FC236}">
                <a16:creationId xmlns:a16="http://schemas.microsoft.com/office/drawing/2014/main" id="{8BB7221E-7DB2-EB2C-4EF6-6F9D5237C6B4}"/>
              </a:ext>
            </a:extLst>
          </p:cNvPr>
          <p:cNvSpPr txBox="1"/>
          <p:nvPr/>
        </p:nvSpPr>
        <p:spPr>
          <a:xfrm>
            <a:off x="233516" y="1144554"/>
            <a:ext cx="11724968" cy="1477328"/>
          </a:xfrm>
          <a:prstGeom prst="rect">
            <a:avLst/>
          </a:prstGeom>
          <a:noFill/>
        </p:spPr>
        <p:txBody>
          <a:bodyPr wrap="square" rtlCol="0">
            <a:spAutoFit/>
          </a:bodyPr>
          <a:lstStyle>
            <a:defPPr>
              <a:defRPr lang="en-US"/>
            </a:defPPr>
            <a:lvl1pPr algn="just">
              <a:defRPr b="1">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defRPr>
            </a:lvl1pPr>
          </a:lstStyle>
          <a:p>
            <a:pPr algn="l"/>
            <a:r>
              <a:rPr lang="en-IN" dirty="0"/>
              <a:t>Key Findings:</a:t>
            </a:r>
          </a:p>
          <a:p>
            <a:pPr algn="l"/>
            <a:endParaRPr lang="en-IN" b="0" dirty="0"/>
          </a:p>
          <a:p>
            <a:pPr marL="285750" indent="-285750" algn="l">
              <a:buFont typeface="Arial" panose="020B0604020202020204" pitchFamily="34" charset="0"/>
              <a:buChar char="•"/>
            </a:pPr>
            <a:r>
              <a:rPr lang="en-US" b="0" dirty="0"/>
              <a:t>The supply chain shows strong operational efficiency with timely deliveries and quick supplier response times.</a:t>
            </a:r>
          </a:p>
          <a:p>
            <a:pPr marL="285750" indent="-285750" algn="l">
              <a:buFont typeface="Arial" panose="020B0604020202020204" pitchFamily="34" charset="0"/>
              <a:buChar char="•"/>
            </a:pPr>
            <a:endParaRPr lang="en-US" b="0" dirty="0"/>
          </a:p>
          <a:p>
            <a:pPr marL="285750" indent="-285750" algn="l">
              <a:buFont typeface="Arial" panose="020B0604020202020204" pitchFamily="34" charset="0"/>
              <a:buChar char="•"/>
            </a:pPr>
            <a:r>
              <a:rPr lang="en-US" b="0" dirty="0"/>
              <a:t>Transportation emerges as the most significant contributor to overall supply chain costs.</a:t>
            </a:r>
          </a:p>
        </p:txBody>
      </p:sp>
      <p:sp>
        <p:nvSpPr>
          <p:cNvPr id="7" name="TextBox 6">
            <a:extLst>
              <a:ext uri="{FF2B5EF4-FFF2-40B4-BE49-F238E27FC236}">
                <a16:creationId xmlns:a16="http://schemas.microsoft.com/office/drawing/2014/main" id="{0F6128E8-E3C0-0A21-D802-CCFAAA1BC181}"/>
              </a:ext>
            </a:extLst>
          </p:cNvPr>
          <p:cNvSpPr txBox="1"/>
          <p:nvPr/>
        </p:nvSpPr>
        <p:spPr>
          <a:xfrm>
            <a:off x="233516" y="3120106"/>
            <a:ext cx="11724968" cy="1477328"/>
          </a:xfrm>
          <a:prstGeom prst="rect">
            <a:avLst/>
          </a:prstGeom>
          <a:noFill/>
        </p:spPr>
        <p:txBody>
          <a:bodyPr wrap="square" rtlCol="0">
            <a:spAutoFit/>
          </a:bodyPr>
          <a:lstStyle>
            <a:defPPr>
              <a:defRPr lang="en-US"/>
            </a:defPPr>
            <a:lvl1pPr algn="just">
              <a:defRPr b="1">
                <a:solidFill>
                  <a:schemeClr val="tx1">
                    <a:lumMod val="65000"/>
                    <a:lumOff val="35000"/>
                  </a:schemeClr>
                </a:solidFill>
                <a:latin typeface="Arial" panose="020B0604020202020204" pitchFamily="34" charset="0"/>
                <a:ea typeface="Sans Serif Collection" panose="020B0502040504020204" pitchFamily="34" charset="0"/>
                <a:cs typeface="Arial" panose="020B0604020202020204" pitchFamily="34" charset="0"/>
              </a:defRPr>
            </a:lvl1pPr>
          </a:lstStyle>
          <a:p>
            <a:pPr algn="l"/>
            <a:r>
              <a:rPr lang="en-IN" dirty="0"/>
              <a:t>Recommended Actions:</a:t>
            </a:r>
          </a:p>
          <a:p>
            <a:pPr algn="l"/>
            <a:endParaRPr lang="en-IN" dirty="0"/>
          </a:p>
          <a:p>
            <a:pPr marL="285750" indent="-285750" algn="l">
              <a:buFont typeface="Arial" panose="020B0604020202020204" pitchFamily="34" charset="0"/>
              <a:buChar char="•"/>
            </a:pPr>
            <a:r>
              <a:rPr lang="en-US" b="0" dirty="0"/>
              <a:t>Focus on optimizing transportation logistics to reduce cost impact and improve efficiency.</a:t>
            </a:r>
          </a:p>
          <a:p>
            <a:pPr marL="285750" indent="-285750" algn="l">
              <a:buFont typeface="Arial" panose="020B0604020202020204" pitchFamily="34" charset="0"/>
              <a:buChar char="•"/>
            </a:pPr>
            <a:endParaRPr lang="en-US" b="0" dirty="0"/>
          </a:p>
          <a:p>
            <a:pPr marL="285750" indent="-285750" algn="l">
              <a:buFont typeface="Arial" panose="020B0604020202020204" pitchFamily="34" charset="0"/>
              <a:buChar char="•"/>
            </a:pPr>
            <a:r>
              <a:rPr lang="en-US" b="0" dirty="0"/>
              <a:t>Continue monitoring supplier performance metrics to maintain quality and delivery standards.</a:t>
            </a:r>
            <a:endParaRPr lang="en-IN" b="0" dirty="0"/>
          </a:p>
        </p:txBody>
      </p:sp>
    </p:spTree>
    <p:extLst>
      <p:ext uri="{BB962C8B-B14F-4D97-AF65-F5344CB8AC3E}">
        <p14:creationId xmlns:p14="http://schemas.microsoft.com/office/powerpoint/2010/main" val="347242550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2774</TotalTime>
  <Words>735</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Sans Serif Collection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Sarvesh Patankar</dc:creator>
  <cp:lastModifiedBy>Sarvesh Patankar</cp:lastModifiedBy>
  <cp:revision>1</cp:revision>
  <dcterms:created xsi:type="dcterms:W3CDTF">2025-07-16T12:17:34Z</dcterms:created>
  <dcterms:modified xsi:type="dcterms:W3CDTF">2025-07-18T10:32:23Z</dcterms:modified>
</cp:coreProperties>
</file>