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9B0C-170D-0DE7-2E58-66B9E86B88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FDB0B0-72F9-0A99-7728-ADC0FD5495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919A89-CF36-7D4B-BDCB-584C2AA1329A}"/>
              </a:ext>
            </a:extLst>
          </p:cNvPr>
          <p:cNvSpPr>
            <a:spLocks noGrp="1"/>
          </p:cNvSpPr>
          <p:nvPr>
            <p:ph type="dt" sz="half" idx="10"/>
          </p:nvPr>
        </p:nvSpPr>
        <p:spPr/>
        <p:txBody>
          <a:bodyPr/>
          <a:lstStyle/>
          <a:p>
            <a:fld id="{C4B941ED-DB27-45ED-8437-F935E4396A2D}" type="datetimeFigureOut">
              <a:rPr lang="en-IN" smtClean="0"/>
              <a:t>24-06-2025</a:t>
            </a:fld>
            <a:endParaRPr lang="en-IN"/>
          </a:p>
        </p:txBody>
      </p:sp>
      <p:sp>
        <p:nvSpPr>
          <p:cNvPr id="5" name="Footer Placeholder 4">
            <a:extLst>
              <a:ext uri="{FF2B5EF4-FFF2-40B4-BE49-F238E27FC236}">
                <a16:creationId xmlns:a16="http://schemas.microsoft.com/office/drawing/2014/main" id="{B0E4CA8B-8646-8D7E-AA10-F455CFC2A7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7D3343-CEAB-CECB-D4AC-2806AEF87975}"/>
              </a:ext>
            </a:extLst>
          </p:cNvPr>
          <p:cNvSpPr>
            <a:spLocks noGrp="1"/>
          </p:cNvSpPr>
          <p:nvPr>
            <p:ph type="sldNum" sz="quarter" idx="12"/>
          </p:nvPr>
        </p:nvSpPr>
        <p:spPr/>
        <p:txBody>
          <a:bodyPr/>
          <a:lstStyle/>
          <a:p>
            <a:fld id="{E3EA9A97-27B0-49C6-BE38-6AD4FF74303A}" type="slidenum">
              <a:rPr lang="en-IN" smtClean="0"/>
              <a:t>‹#›</a:t>
            </a:fld>
            <a:endParaRPr lang="en-IN"/>
          </a:p>
        </p:txBody>
      </p:sp>
    </p:spTree>
    <p:extLst>
      <p:ext uri="{BB962C8B-B14F-4D97-AF65-F5344CB8AC3E}">
        <p14:creationId xmlns:p14="http://schemas.microsoft.com/office/powerpoint/2010/main" val="178388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B147C-DDC9-F9E8-499C-31AB0A04BE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4E7494-25D7-4AB7-5A84-89B93EF436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18C528-826C-40CB-9C5E-5FB35D38D5FC}"/>
              </a:ext>
            </a:extLst>
          </p:cNvPr>
          <p:cNvSpPr>
            <a:spLocks noGrp="1"/>
          </p:cNvSpPr>
          <p:nvPr>
            <p:ph type="dt" sz="half" idx="10"/>
          </p:nvPr>
        </p:nvSpPr>
        <p:spPr/>
        <p:txBody>
          <a:bodyPr/>
          <a:lstStyle/>
          <a:p>
            <a:fld id="{C4B941ED-DB27-45ED-8437-F935E4396A2D}" type="datetimeFigureOut">
              <a:rPr lang="en-IN" smtClean="0"/>
              <a:t>24-06-2025</a:t>
            </a:fld>
            <a:endParaRPr lang="en-IN"/>
          </a:p>
        </p:txBody>
      </p:sp>
      <p:sp>
        <p:nvSpPr>
          <p:cNvPr id="5" name="Footer Placeholder 4">
            <a:extLst>
              <a:ext uri="{FF2B5EF4-FFF2-40B4-BE49-F238E27FC236}">
                <a16:creationId xmlns:a16="http://schemas.microsoft.com/office/drawing/2014/main" id="{C342444E-A07B-E4A6-CDE5-9AF32BA197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5D5B7B-46D4-5C8C-D74A-B9F4089CB47E}"/>
              </a:ext>
            </a:extLst>
          </p:cNvPr>
          <p:cNvSpPr>
            <a:spLocks noGrp="1"/>
          </p:cNvSpPr>
          <p:nvPr>
            <p:ph type="sldNum" sz="quarter" idx="12"/>
          </p:nvPr>
        </p:nvSpPr>
        <p:spPr/>
        <p:txBody>
          <a:bodyPr/>
          <a:lstStyle/>
          <a:p>
            <a:fld id="{E3EA9A97-27B0-49C6-BE38-6AD4FF74303A}" type="slidenum">
              <a:rPr lang="en-IN" smtClean="0"/>
              <a:t>‹#›</a:t>
            </a:fld>
            <a:endParaRPr lang="en-IN"/>
          </a:p>
        </p:txBody>
      </p:sp>
    </p:spTree>
    <p:extLst>
      <p:ext uri="{BB962C8B-B14F-4D97-AF65-F5344CB8AC3E}">
        <p14:creationId xmlns:p14="http://schemas.microsoft.com/office/powerpoint/2010/main" val="73549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7B70E8-6FD7-76F5-938A-8A61542E5E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903AC5-CD34-E59D-57F3-0F8EDF0DD8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C93F7A-FD78-04FF-6D69-ED9FFD424409}"/>
              </a:ext>
            </a:extLst>
          </p:cNvPr>
          <p:cNvSpPr>
            <a:spLocks noGrp="1"/>
          </p:cNvSpPr>
          <p:nvPr>
            <p:ph type="dt" sz="half" idx="10"/>
          </p:nvPr>
        </p:nvSpPr>
        <p:spPr/>
        <p:txBody>
          <a:bodyPr/>
          <a:lstStyle/>
          <a:p>
            <a:fld id="{C4B941ED-DB27-45ED-8437-F935E4396A2D}" type="datetimeFigureOut">
              <a:rPr lang="en-IN" smtClean="0"/>
              <a:t>24-06-2025</a:t>
            </a:fld>
            <a:endParaRPr lang="en-IN"/>
          </a:p>
        </p:txBody>
      </p:sp>
      <p:sp>
        <p:nvSpPr>
          <p:cNvPr id="5" name="Footer Placeholder 4">
            <a:extLst>
              <a:ext uri="{FF2B5EF4-FFF2-40B4-BE49-F238E27FC236}">
                <a16:creationId xmlns:a16="http://schemas.microsoft.com/office/drawing/2014/main" id="{4124BA15-D6A6-5615-CABE-59CD24BC19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791011-98B7-9EAA-3DC5-656945D86C5B}"/>
              </a:ext>
            </a:extLst>
          </p:cNvPr>
          <p:cNvSpPr>
            <a:spLocks noGrp="1"/>
          </p:cNvSpPr>
          <p:nvPr>
            <p:ph type="sldNum" sz="quarter" idx="12"/>
          </p:nvPr>
        </p:nvSpPr>
        <p:spPr/>
        <p:txBody>
          <a:bodyPr/>
          <a:lstStyle/>
          <a:p>
            <a:fld id="{E3EA9A97-27B0-49C6-BE38-6AD4FF74303A}" type="slidenum">
              <a:rPr lang="en-IN" smtClean="0"/>
              <a:t>‹#›</a:t>
            </a:fld>
            <a:endParaRPr lang="en-IN"/>
          </a:p>
        </p:txBody>
      </p:sp>
    </p:spTree>
    <p:extLst>
      <p:ext uri="{BB962C8B-B14F-4D97-AF65-F5344CB8AC3E}">
        <p14:creationId xmlns:p14="http://schemas.microsoft.com/office/powerpoint/2010/main" val="296064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236E7-66F4-7988-41E3-25BA47EED0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E47AE0-5F7E-AABC-0F30-ED7313EFE8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3F005F-73D3-BE2F-3F2E-6C81727D9177}"/>
              </a:ext>
            </a:extLst>
          </p:cNvPr>
          <p:cNvSpPr>
            <a:spLocks noGrp="1"/>
          </p:cNvSpPr>
          <p:nvPr>
            <p:ph type="dt" sz="half" idx="10"/>
          </p:nvPr>
        </p:nvSpPr>
        <p:spPr/>
        <p:txBody>
          <a:bodyPr/>
          <a:lstStyle/>
          <a:p>
            <a:fld id="{C4B941ED-DB27-45ED-8437-F935E4396A2D}" type="datetimeFigureOut">
              <a:rPr lang="en-IN" smtClean="0"/>
              <a:t>24-06-2025</a:t>
            </a:fld>
            <a:endParaRPr lang="en-IN"/>
          </a:p>
        </p:txBody>
      </p:sp>
      <p:sp>
        <p:nvSpPr>
          <p:cNvPr id="5" name="Footer Placeholder 4">
            <a:extLst>
              <a:ext uri="{FF2B5EF4-FFF2-40B4-BE49-F238E27FC236}">
                <a16:creationId xmlns:a16="http://schemas.microsoft.com/office/drawing/2014/main" id="{3610F5EC-046E-6BF4-F1EA-B4ED921F89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D2C7BC-B171-DDCA-4490-663CD9F49637}"/>
              </a:ext>
            </a:extLst>
          </p:cNvPr>
          <p:cNvSpPr>
            <a:spLocks noGrp="1"/>
          </p:cNvSpPr>
          <p:nvPr>
            <p:ph type="sldNum" sz="quarter" idx="12"/>
          </p:nvPr>
        </p:nvSpPr>
        <p:spPr/>
        <p:txBody>
          <a:bodyPr/>
          <a:lstStyle/>
          <a:p>
            <a:fld id="{E3EA9A97-27B0-49C6-BE38-6AD4FF74303A}" type="slidenum">
              <a:rPr lang="en-IN" smtClean="0"/>
              <a:t>‹#›</a:t>
            </a:fld>
            <a:endParaRPr lang="en-IN"/>
          </a:p>
        </p:txBody>
      </p:sp>
    </p:spTree>
    <p:extLst>
      <p:ext uri="{BB962C8B-B14F-4D97-AF65-F5344CB8AC3E}">
        <p14:creationId xmlns:p14="http://schemas.microsoft.com/office/powerpoint/2010/main" val="372990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7A26-4A13-90C9-B762-C32950894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D6CF1F-8E66-4A23-4FCF-46D4C4377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50CBBE-DBD5-CD1F-01D6-54A4BA2A50E3}"/>
              </a:ext>
            </a:extLst>
          </p:cNvPr>
          <p:cNvSpPr>
            <a:spLocks noGrp="1"/>
          </p:cNvSpPr>
          <p:nvPr>
            <p:ph type="dt" sz="half" idx="10"/>
          </p:nvPr>
        </p:nvSpPr>
        <p:spPr/>
        <p:txBody>
          <a:bodyPr/>
          <a:lstStyle/>
          <a:p>
            <a:fld id="{C4B941ED-DB27-45ED-8437-F935E4396A2D}" type="datetimeFigureOut">
              <a:rPr lang="en-IN" smtClean="0"/>
              <a:t>24-06-2025</a:t>
            </a:fld>
            <a:endParaRPr lang="en-IN"/>
          </a:p>
        </p:txBody>
      </p:sp>
      <p:sp>
        <p:nvSpPr>
          <p:cNvPr id="5" name="Footer Placeholder 4">
            <a:extLst>
              <a:ext uri="{FF2B5EF4-FFF2-40B4-BE49-F238E27FC236}">
                <a16:creationId xmlns:a16="http://schemas.microsoft.com/office/drawing/2014/main" id="{83939285-92DD-C5C3-49AB-47C0F035EB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5CF4D8-5E60-E05A-0129-55B7FC3FA37E}"/>
              </a:ext>
            </a:extLst>
          </p:cNvPr>
          <p:cNvSpPr>
            <a:spLocks noGrp="1"/>
          </p:cNvSpPr>
          <p:nvPr>
            <p:ph type="sldNum" sz="quarter" idx="12"/>
          </p:nvPr>
        </p:nvSpPr>
        <p:spPr/>
        <p:txBody>
          <a:bodyPr/>
          <a:lstStyle/>
          <a:p>
            <a:fld id="{E3EA9A97-27B0-49C6-BE38-6AD4FF74303A}" type="slidenum">
              <a:rPr lang="en-IN" smtClean="0"/>
              <a:t>‹#›</a:t>
            </a:fld>
            <a:endParaRPr lang="en-IN"/>
          </a:p>
        </p:txBody>
      </p:sp>
    </p:spTree>
    <p:extLst>
      <p:ext uri="{BB962C8B-B14F-4D97-AF65-F5344CB8AC3E}">
        <p14:creationId xmlns:p14="http://schemas.microsoft.com/office/powerpoint/2010/main" val="381315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70112-7CE0-DC48-1CDC-9023B61346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62F68D-5EC3-1A8C-2A26-5F65FE434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5603B8-8C04-4DF5-4015-8D5B3EDC1A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EAFAE0-A49A-C62C-6CCA-AFF46B8A7059}"/>
              </a:ext>
            </a:extLst>
          </p:cNvPr>
          <p:cNvSpPr>
            <a:spLocks noGrp="1"/>
          </p:cNvSpPr>
          <p:nvPr>
            <p:ph type="dt" sz="half" idx="10"/>
          </p:nvPr>
        </p:nvSpPr>
        <p:spPr/>
        <p:txBody>
          <a:bodyPr/>
          <a:lstStyle/>
          <a:p>
            <a:fld id="{C4B941ED-DB27-45ED-8437-F935E4396A2D}" type="datetimeFigureOut">
              <a:rPr lang="en-IN" smtClean="0"/>
              <a:t>24-06-2025</a:t>
            </a:fld>
            <a:endParaRPr lang="en-IN"/>
          </a:p>
        </p:txBody>
      </p:sp>
      <p:sp>
        <p:nvSpPr>
          <p:cNvPr id="6" name="Footer Placeholder 5">
            <a:extLst>
              <a:ext uri="{FF2B5EF4-FFF2-40B4-BE49-F238E27FC236}">
                <a16:creationId xmlns:a16="http://schemas.microsoft.com/office/drawing/2014/main" id="{2E668D52-4E50-F284-A686-E3EAA1D990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AF502B-DBC6-DCC1-F037-8868B495A1A1}"/>
              </a:ext>
            </a:extLst>
          </p:cNvPr>
          <p:cNvSpPr>
            <a:spLocks noGrp="1"/>
          </p:cNvSpPr>
          <p:nvPr>
            <p:ph type="sldNum" sz="quarter" idx="12"/>
          </p:nvPr>
        </p:nvSpPr>
        <p:spPr/>
        <p:txBody>
          <a:bodyPr/>
          <a:lstStyle/>
          <a:p>
            <a:fld id="{E3EA9A97-27B0-49C6-BE38-6AD4FF74303A}" type="slidenum">
              <a:rPr lang="en-IN" smtClean="0"/>
              <a:t>‹#›</a:t>
            </a:fld>
            <a:endParaRPr lang="en-IN"/>
          </a:p>
        </p:txBody>
      </p:sp>
    </p:spTree>
    <p:extLst>
      <p:ext uri="{BB962C8B-B14F-4D97-AF65-F5344CB8AC3E}">
        <p14:creationId xmlns:p14="http://schemas.microsoft.com/office/powerpoint/2010/main" val="23513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DC96C-E3D6-2007-CFCB-61EF548195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140F4B-C01E-D34B-A882-E999586825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404B05-69C5-344E-4EBE-9DF01CD92D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52CC88-11AA-7337-B46E-7F2899F04E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EB5A2A-32A1-CAA6-6C45-FC037FFFA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FD91B6-D52F-8422-8F25-A7B69F03F6FC}"/>
              </a:ext>
            </a:extLst>
          </p:cNvPr>
          <p:cNvSpPr>
            <a:spLocks noGrp="1"/>
          </p:cNvSpPr>
          <p:nvPr>
            <p:ph type="dt" sz="half" idx="10"/>
          </p:nvPr>
        </p:nvSpPr>
        <p:spPr/>
        <p:txBody>
          <a:bodyPr/>
          <a:lstStyle/>
          <a:p>
            <a:fld id="{C4B941ED-DB27-45ED-8437-F935E4396A2D}" type="datetimeFigureOut">
              <a:rPr lang="en-IN" smtClean="0"/>
              <a:t>24-06-2025</a:t>
            </a:fld>
            <a:endParaRPr lang="en-IN"/>
          </a:p>
        </p:txBody>
      </p:sp>
      <p:sp>
        <p:nvSpPr>
          <p:cNvPr id="8" name="Footer Placeholder 7">
            <a:extLst>
              <a:ext uri="{FF2B5EF4-FFF2-40B4-BE49-F238E27FC236}">
                <a16:creationId xmlns:a16="http://schemas.microsoft.com/office/drawing/2014/main" id="{DBD382CC-48EA-9B6A-272D-E62E367388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DD9B2D-9586-6B4C-D77E-4AD61510AEA3}"/>
              </a:ext>
            </a:extLst>
          </p:cNvPr>
          <p:cNvSpPr>
            <a:spLocks noGrp="1"/>
          </p:cNvSpPr>
          <p:nvPr>
            <p:ph type="sldNum" sz="quarter" idx="12"/>
          </p:nvPr>
        </p:nvSpPr>
        <p:spPr/>
        <p:txBody>
          <a:bodyPr/>
          <a:lstStyle/>
          <a:p>
            <a:fld id="{E3EA9A97-27B0-49C6-BE38-6AD4FF74303A}" type="slidenum">
              <a:rPr lang="en-IN" smtClean="0"/>
              <a:t>‹#›</a:t>
            </a:fld>
            <a:endParaRPr lang="en-IN"/>
          </a:p>
        </p:txBody>
      </p:sp>
    </p:spTree>
    <p:extLst>
      <p:ext uri="{BB962C8B-B14F-4D97-AF65-F5344CB8AC3E}">
        <p14:creationId xmlns:p14="http://schemas.microsoft.com/office/powerpoint/2010/main" val="103197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04E17-F7A0-C226-071B-B45947804A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A04037-E18F-CB49-B6F3-34A4DD2A57A0}"/>
              </a:ext>
            </a:extLst>
          </p:cNvPr>
          <p:cNvSpPr>
            <a:spLocks noGrp="1"/>
          </p:cNvSpPr>
          <p:nvPr>
            <p:ph type="dt" sz="half" idx="10"/>
          </p:nvPr>
        </p:nvSpPr>
        <p:spPr/>
        <p:txBody>
          <a:bodyPr/>
          <a:lstStyle/>
          <a:p>
            <a:fld id="{C4B941ED-DB27-45ED-8437-F935E4396A2D}" type="datetimeFigureOut">
              <a:rPr lang="en-IN" smtClean="0"/>
              <a:t>24-06-2025</a:t>
            </a:fld>
            <a:endParaRPr lang="en-IN"/>
          </a:p>
        </p:txBody>
      </p:sp>
      <p:sp>
        <p:nvSpPr>
          <p:cNvPr id="4" name="Footer Placeholder 3">
            <a:extLst>
              <a:ext uri="{FF2B5EF4-FFF2-40B4-BE49-F238E27FC236}">
                <a16:creationId xmlns:a16="http://schemas.microsoft.com/office/drawing/2014/main" id="{68ECDD0E-C7BB-83AC-A236-F967E99DF6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EAEF78-D81D-43E5-8CA2-E34A5089A843}"/>
              </a:ext>
            </a:extLst>
          </p:cNvPr>
          <p:cNvSpPr>
            <a:spLocks noGrp="1"/>
          </p:cNvSpPr>
          <p:nvPr>
            <p:ph type="sldNum" sz="quarter" idx="12"/>
          </p:nvPr>
        </p:nvSpPr>
        <p:spPr/>
        <p:txBody>
          <a:bodyPr/>
          <a:lstStyle/>
          <a:p>
            <a:fld id="{E3EA9A97-27B0-49C6-BE38-6AD4FF74303A}" type="slidenum">
              <a:rPr lang="en-IN" smtClean="0"/>
              <a:t>‹#›</a:t>
            </a:fld>
            <a:endParaRPr lang="en-IN"/>
          </a:p>
        </p:txBody>
      </p:sp>
    </p:spTree>
    <p:extLst>
      <p:ext uri="{BB962C8B-B14F-4D97-AF65-F5344CB8AC3E}">
        <p14:creationId xmlns:p14="http://schemas.microsoft.com/office/powerpoint/2010/main" val="265793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301052-7AFF-95C9-8459-789FD8615F50}"/>
              </a:ext>
            </a:extLst>
          </p:cNvPr>
          <p:cNvSpPr>
            <a:spLocks noGrp="1"/>
          </p:cNvSpPr>
          <p:nvPr>
            <p:ph type="dt" sz="half" idx="10"/>
          </p:nvPr>
        </p:nvSpPr>
        <p:spPr/>
        <p:txBody>
          <a:bodyPr/>
          <a:lstStyle/>
          <a:p>
            <a:fld id="{C4B941ED-DB27-45ED-8437-F935E4396A2D}" type="datetimeFigureOut">
              <a:rPr lang="en-IN" smtClean="0"/>
              <a:t>24-06-2025</a:t>
            </a:fld>
            <a:endParaRPr lang="en-IN"/>
          </a:p>
        </p:txBody>
      </p:sp>
      <p:sp>
        <p:nvSpPr>
          <p:cNvPr id="3" name="Footer Placeholder 2">
            <a:extLst>
              <a:ext uri="{FF2B5EF4-FFF2-40B4-BE49-F238E27FC236}">
                <a16:creationId xmlns:a16="http://schemas.microsoft.com/office/drawing/2014/main" id="{B0E846E9-E276-46CF-CF0D-013CFBEAF9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77B5B4-6C83-BD3D-2965-368643F90808}"/>
              </a:ext>
            </a:extLst>
          </p:cNvPr>
          <p:cNvSpPr>
            <a:spLocks noGrp="1"/>
          </p:cNvSpPr>
          <p:nvPr>
            <p:ph type="sldNum" sz="quarter" idx="12"/>
          </p:nvPr>
        </p:nvSpPr>
        <p:spPr/>
        <p:txBody>
          <a:bodyPr/>
          <a:lstStyle/>
          <a:p>
            <a:fld id="{E3EA9A97-27B0-49C6-BE38-6AD4FF74303A}" type="slidenum">
              <a:rPr lang="en-IN" smtClean="0"/>
              <a:t>‹#›</a:t>
            </a:fld>
            <a:endParaRPr lang="en-IN"/>
          </a:p>
        </p:txBody>
      </p:sp>
    </p:spTree>
    <p:extLst>
      <p:ext uri="{BB962C8B-B14F-4D97-AF65-F5344CB8AC3E}">
        <p14:creationId xmlns:p14="http://schemas.microsoft.com/office/powerpoint/2010/main" val="417392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0ACC-3D5B-2EB1-23E4-5D474BC4E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CC0FC1-3723-5F6E-2AE8-33DE56E131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3C68DE-60A4-D53D-6681-A7616668D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1CF52-3267-56C0-A2D4-5B63E0081F71}"/>
              </a:ext>
            </a:extLst>
          </p:cNvPr>
          <p:cNvSpPr>
            <a:spLocks noGrp="1"/>
          </p:cNvSpPr>
          <p:nvPr>
            <p:ph type="dt" sz="half" idx="10"/>
          </p:nvPr>
        </p:nvSpPr>
        <p:spPr/>
        <p:txBody>
          <a:bodyPr/>
          <a:lstStyle/>
          <a:p>
            <a:fld id="{C4B941ED-DB27-45ED-8437-F935E4396A2D}" type="datetimeFigureOut">
              <a:rPr lang="en-IN" smtClean="0"/>
              <a:t>24-06-2025</a:t>
            </a:fld>
            <a:endParaRPr lang="en-IN"/>
          </a:p>
        </p:txBody>
      </p:sp>
      <p:sp>
        <p:nvSpPr>
          <p:cNvPr id="6" name="Footer Placeholder 5">
            <a:extLst>
              <a:ext uri="{FF2B5EF4-FFF2-40B4-BE49-F238E27FC236}">
                <a16:creationId xmlns:a16="http://schemas.microsoft.com/office/drawing/2014/main" id="{58D72401-127C-4366-DF7B-C8B1E85D24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2C715C-146F-CDA5-0631-42F7F666E57D}"/>
              </a:ext>
            </a:extLst>
          </p:cNvPr>
          <p:cNvSpPr>
            <a:spLocks noGrp="1"/>
          </p:cNvSpPr>
          <p:nvPr>
            <p:ph type="sldNum" sz="quarter" idx="12"/>
          </p:nvPr>
        </p:nvSpPr>
        <p:spPr/>
        <p:txBody>
          <a:bodyPr/>
          <a:lstStyle/>
          <a:p>
            <a:fld id="{E3EA9A97-27B0-49C6-BE38-6AD4FF74303A}" type="slidenum">
              <a:rPr lang="en-IN" smtClean="0"/>
              <a:t>‹#›</a:t>
            </a:fld>
            <a:endParaRPr lang="en-IN"/>
          </a:p>
        </p:txBody>
      </p:sp>
    </p:spTree>
    <p:extLst>
      <p:ext uri="{BB962C8B-B14F-4D97-AF65-F5344CB8AC3E}">
        <p14:creationId xmlns:p14="http://schemas.microsoft.com/office/powerpoint/2010/main" val="185805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E2DC-E481-CE5B-E1B1-C6124D98C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22F2AE-58A8-87E0-3709-32A20D227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C26666-A6E3-0B6D-A560-6F0B5F3AF4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143DB-8018-B6BB-5909-5FE262150F95}"/>
              </a:ext>
            </a:extLst>
          </p:cNvPr>
          <p:cNvSpPr>
            <a:spLocks noGrp="1"/>
          </p:cNvSpPr>
          <p:nvPr>
            <p:ph type="dt" sz="half" idx="10"/>
          </p:nvPr>
        </p:nvSpPr>
        <p:spPr/>
        <p:txBody>
          <a:bodyPr/>
          <a:lstStyle/>
          <a:p>
            <a:fld id="{C4B941ED-DB27-45ED-8437-F935E4396A2D}" type="datetimeFigureOut">
              <a:rPr lang="en-IN" smtClean="0"/>
              <a:t>24-06-2025</a:t>
            </a:fld>
            <a:endParaRPr lang="en-IN"/>
          </a:p>
        </p:txBody>
      </p:sp>
      <p:sp>
        <p:nvSpPr>
          <p:cNvPr id="6" name="Footer Placeholder 5">
            <a:extLst>
              <a:ext uri="{FF2B5EF4-FFF2-40B4-BE49-F238E27FC236}">
                <a16:creationId xmlns:a16="http://schemas.microsoft.com/office/drawing/2014/main" id="{D9A3E955-564C-D7B9-EC17-48127A118D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41B7C-4A96-0779-8544-2AC0715B3F2F}"/>
              </a:ext>
            </a:extLst>
          </p:cNvPr>
          <p:cNvSpPr>
            <a:spLocks noGrp="1"/>
          </p:cNvSpPr>
          <p:nvPr>
            <p:ph type="sldNum" sz="quarter" idx="12"/>
          </p:nvPr>
        </p:nvSpPr>
        <p:spPr/>
        <p:txBody>
          <a:bodyPr/>
          <a:lstStyle/>
          <a:p>
            <a:fld id="{E3EA9A97-27B0-49C6-BE38-6AD4FF74303A}" type="slidenum">
              <a:rPr lang="en-IN" smtClean="0"/>
              <a:t>‹#›</a:t>
            </a:fld>
            <a:endParaRPr lang="en-IN"/>
          </a:p>
        </p:txBody>
      </p:sp>
    </p:spTree>
    <p:extLst>
      <p:ext uri="{BB962C8B-B14F-4D97-AF65-F5344CB8AC3E}">
        <p14:creationId xmlns:p14="http://schemas.microsoft.com/office/powerpoint/2010/main" val="427099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7D616-77A7-AED0-7542-722E65C93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8D6300-A541-2BDC-7996-9CFD14F370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2C9238-E72E-E576-0108-76246AE1F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941ED-DB27-45ED-8437-F935E4396A2D}" type="datetimeFigureOut">
              <a:rPr lang="en-IN" smtClean="0"/>
              <a:t>24-06-2025</a:t>
            </a:fld>
            <a:endParaRPr lang="en-IN"/>
          </a:p>
        </p:txBody>
      </p:sp>
      <p:sp>
        <p:nvSpPr>
          <p:cNvPr id="5" name="Footer Placeholder 4">
            <a:extLst>
              <a:ext uri="{FF2B5EF4-FFF2-40B4-BE49-F238E27FC236}">
                <a16:creationId xmlns:a16="http://schemas.microsoft.com/office/drawing/2014/main" id="{2F06A2E7-FDA6-0119-6225-FF80A7B8B1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82B3E9-F728-7454-9EE7-55574F52A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A9A97-27B0-49C6-BE38-6AD4FF74303A}" type="slidenum">
              <a:rPr lang="en-IN" smtClean="0"/>
              <a:t>‹#›</a:t>
            </a:fld>
            <a:endParaRPr lang="en-IN"/>
          </a:p>
        </p:txBody>
      </p:sp>
    </p:spTree>
    <p:extLst>
      <p:ext uri="{BB962C8B-B14F-4D97-AF65-F5344CB8AC3E}">
        <p14:creationId xmlns:p14="http://schemas.microsoft.com/office/powerpoint/2010/main" val="3500371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hemeOverride" Target="../theme/themeOverride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hemeOverride" Target="../theme/themeOverride10.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31731A-0EEC-E044-98AA-8EA024EF9799}"/>
              </a:ext>
            </a:extLst>
          </p:cNvPr>
          <p:cNvSpPr/>
          <p:nvPr/>
        </p:nvSpPr>
        <p:spPr>
          <a:xfrm>
            <a:off x="3246406" y="1741042"/>
            <a:ext cx="5699189" cy="1754326"/>
          </a:xfrm>
          <a:prstGeom prst="rect">
            <a:avLst/>
          </a:prstGeom>
          <a:noFill/>
        </p:spPr>
        <p:txBody>
          <a:bodyPr wrap="none" lIns="91440" tIns="45720" rIns="91440" bIns="45720">
            <a:spAutoFit/>
          </a:bodyPr>
          <a:lstStyle/>
          <a:p>
            <a:pPr algn="ctr"/>
            <a:r>
              <a:rPr lang="en-US" sz="5400" b="1" cap="none" spc="0" dirty="0">
                <a:ln w="0"/>
                <a:solidFill>
                  <a:schemeClr val="tx1">
                    <a:lumMod val="65000"/>
                    <a:lumOff val="35000"/>
                  </a:schemeClr>
                </a:solidFill>
                <a:effectLst>
                  <a:outerShdw blurRad="50800" dist="38100" dir="5400000" algn="t" rotWithShape="0">
                    <a:prstClr val="black">
                      <a:alpha val="40000"/>
                    </a:prstClr>
                  </a:outerShdw>
                </a:effectLst>
              </a:rPr>
              <a:t>STOCK MARKET</a:t>
            </a:r>
          </a:p>
          <a:p>
            <a:pPr algn="ctr"/>
            <a:r>
              <a:rPr lang="en-US" sz="5400" b="1" cap="none" spc="0" dirty="0">
                <a:ln w="0"/>
                <a:solidFill>
                  <a:schemeClr val="tx1">
                    <a:lumMod val="65000"/>
                    <a:lumOff val="35000"/>
                  </a:schemeClr>
                </a:solidFill>
                <a:effectLst>
                  <a:outerShdw blurRad="50800" dist="38100" dir="5400000" algn="t" rotWithShape="0">
                    <a:prstClr val="black">
                      <a:alpha val="40000"/>
                    </a:prstClr>
                  </a:outerShdw>
                </a:effectLst>
              </a:rPr>
              <a:t> ANALYSIS PROJECT</a:t>
            </a:r>
          </a:p>
        </p:txBody>
      </p:sp>
      <p:pic>
        <p:nvPicPr>
          <p:cNvPr id="5" name="Graphic 4" descr="Upward trend with solid fill">
            <a:extLst>
              <a:ext uri="{FF2B5EF4-FFF2-40B4-BE49-F238E27FC236}">
                <a16:creationId xmlns:a16="http://schemas.microsoft.com/office/drawing/2014/main" id="{867AF170-569C-1E2D-5664-F7BF7993C5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55035" y="3502787"/>
            <a:ext cx="850491" cy="850491"/>
          </a:xfrm>
          <a:prstGeom prst="rect">
            <a:avLst/>
          </a:prstGeom>
        </p:spPr>
      </p:pic>
      <p:pic>
        <p:nvPicPr>
          <p:cNvPr id="7" name="Picture 6">
            <a:extLst>
              <a:ext uri="{FF2B5EF4-FFF2-40B4-BE49-F238E27FC236}">
                <a16:creationId xmlns:a16="http://schemas.microsoft.com/office/drawing/2014/main" id="{AA2FB6CF-C541-891A-EF9E-2202B86C2A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2410" y="3653766"/>
            <a:ext cx="576000" cy="576000"/>
          </a:xfrm>
          <a:prstGeom prst="rect">
            <a:avLst/>
          </a:prstGeom>
        </p:spPr>
      </p:pic>
      <p:pic>
        <p:nvPicPr>
          <p:cNvPr id="9" name="Picture 8">
            <a:extLst>
              <a:ext uri="{FF2B5EF4-FFF2-40B4-BE49-F238E27FC236}">
                <a16:creationId xmlns:a16="http://schemas.microsoft.com/office/drawing/2014/main" id="{A62D7947-62C8-AE29-A86C-79BA70A9AA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5294" y="3461215"/>
            <a:ext cx="900000" cy="900000"/>
          </a:xfrm>
          <a:prstGeom prst="rect">
            <a:avLst/>
          </a:prstGeom>
        </p:spPr>
      </p:pic>
      <p:pic>
        <p:nvPicPr>
          <p:cNvPr id="11" name="Picture 10">
            <a:extLst>
              <a:ext uri="{FF2B5EF4-FFF2-40B4-BE49-F238E27FC236}">
                <a16:creationId xmlns:a16="http://schemas.microsoft.com/office/drawing/2014/main" id="{CADF1F2B-3062-C7EB-B2BD-DD91794DD1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6686" y="3266767"/>
            <a:ext cx="1800000" cy="1350000"/>
          </a:xfrm>
          <a:prstGeom prst="rect">
            <a:avLst/>
          </a:prstGeom>
        </p:spPr>
      </p:pic>
      <p:pic>
        <p:nvPicPr>
          <p:cNvPr id="13" name="Picture 12">
            <a:extLst>
              <a:ext uri="{FF2B5EF4-FFF2-40B4-BE49-F238E27FC236}">
                <a16:creationId xmlns:a16="http://schemas.microsoft.com/office/drawing/2014/main" id="{DD51D149-E26A-2A67-8D2E-5AAF8691A8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83901" y="3591233"/>
            <a:ext cx="703457" cy="703457"/>
          </a:xfrm>
          <a:prstGeom prst="rect">
            <a:avLst/>
          </a:prstGeom>
        </p:spPr>
      </p:pic>
    </p:spTree>
    <p:extLst>
      <p:ext uri="{BB962C8B-B14F-4D97-AF65-F5344CB8AC3E}">
        <p14:creationId xmlns:p14="http://schemas.microsoft.com/office/powerpoint/2010/main" val="3010934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6D36ED-1366-D56E-BCC1-882C85F9D50B}"/>
              </a:ext>
            </a:extLst>
          </p:cNvPr>
          <p:cNvSpPr/>
          <p:nvPr/>
        </p:nvSpPr>
        <p:spPr>
          <a:xfrm>
            <a:off x="8062453" y="2205883"/>
            <a:ext cx="2753032" cy="1388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D76B0DC3-D2AA-8F35-2A1F-B1351414D3DD}"/>
              </a:ext>
            </a:extLst>
          </p:cNvPr>
          <p:cNvSpPr/>
          <p:nvPr/>
        </p:nvSpPr>
        <p:spPr>
          <a:xfrm>
            <a:off x="626456" y="748479"/>
            <a:ext cx="7435996" cy="1388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561D8382-85C1-05C9-1309-1864BF6A8CF6}"/>
              </a:ext>
            </a:extLst>
          </p:cNvPr>
          <p:cNvPicPr>
            <a:picLocks noChangeAspect="1"/>
          </p:cNvPicPr>
          <p:nvPr/>
        </p:nvPicPr>
        <p:blipFill>
          <a:blip r:embed="rId3"/>
          <a:stretch>
            <a:fillRect/>
          </a:stretch>
        </p:blipFill>
        <p:spPr>
          <a:xfrm>
            <a:off x="721395" y="804620"/>
            <a:ext cx="7268589" cy="1276528"/>
          </a:xfrm>
          <a:prstGeom prst="rect">
            <a:avLst/>
          </a:prstGeom>
        </p:spPr>
      </p:pic>
      <p:pic>
        <p:nvPicPr>
          <p:cNvPr id="5" name="Picture 4">
            <a:extLst>
              <a:ext uri="{FF2B5EF4-FFF2-40B4-BE49-F238E27FC236}">
                <a16:creationId xmlns:a16="http://schemas.microsoft.com/office/drawing/2014/main" id="{1888B813-AFBC-573B-FD6C-74DEC6210E3E}"/>
              </a:ext>
            </a:extLst>
          </p:cNvPr>
          <p:cNvPicPr>
            <a:picLocks noChangeAspect="1"/>
          </p:cNvPicPr>
          <p:nvPr/>
        </p:nvPicPr>
        <p:blipFill>
          <a:blip r:embed="rId4"/>
          <a:stretch>
            <a:fillRect/>
          </a:stretch>
        </p:blipFill>
        <p:spPr>
          <a:xfrm>
            <a:off x="8229429" y="2371577"/>
            <a:ext cx="2438740" cy="1057423"/>
          </a:xfrm>
          <a:prstGeom prst="rect">
            <a:avLst/>
          </a:prstGeom>
        </p:spPr>
      </p:pic>
      <p:sp>
        <p:nvSpPr>
          <p:cNvPr id="6" name="TextBox 5">
            <a:extLst>
              <a:ext uri="{FF2B5EF4-FFF2-40B4-BE49-F238E27FC236}">
                <a16:creationId xmlns:a16="http://schemas.microsoft.com/office/drawing/2014/main" id="{608E823E-C563-DFC9-D22C-572C241889D9}"/>
              </a:ext>
            </a:extLst>
          </p:cNvPr>
          <p:cNvSpPr txBox="1"/>
          <p:nvPr/>
        </p:nvSpPr>
        <p:spPr>
          <a:xfrm>
            <a:off x="721395" y="3935818"/>
            <a:ext cx="10017667" cy="1200329"/>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r>
              <a:rPr lang="en-US" dirty="0"/>
              <a:t>Each company had its peak trading volume on different dates. Apple saw the highest volume overall on May 5, 2023, with over 113 million shares traded, while Google, Microsoft, and Netflix had their highest volumes on different days—likely driven by company-specific events or market news.</a:t>
            </a:r>
            <a:endParaRPr lang="en-IN" b="0" dirty="0"/>
          </a:p>
        </p:txBody>
      </p:sp>
    </p:spTree>
    <p:extLst>
      <p:ext uri="{BB962C8B-B14F-4D97-AF65-F5344CB8AC3E}">
        <p14:creationId xmlns:p14="http://schemas.microsoft.com/office/powerpoint/2010/main" val="49310142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3297AB-3130-9AB8-B6F9-DEC50C84C150}"/>
              </a:ext>
            </a:extLst>
          </p:cNvPr>
          <p:cNvSpPr/>
          <p:nvPr/>
        </p:nvSpPr>
        <p:spPr>
          <a:xfrm>
            <a:off x="7649497" y="1289251"/>
            <a:ext cx="2743200" cy="1388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B8C29E9E-4E9F-EBCA-DA06-95F982F7A6F3}"/>
              </a:ext>
            </a:extLst>
          </p:cNvPr>
          <p:cNvSpPr/>
          <p:nvPr/>
        </p:nvSpPr>
        <p:spPr>
          <a:xfrm>
            <a:off x="1150373" y="1270200"/>
            <a:ext cx="5638623" cy="1388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C6BA184-1312-56E4-A452-699949271FCC}"/>
              </a:ext>
            </a:extLst>
          </p:cNvPr>
          <p:cNvSpPr txBox="1"/>
          <p:nvPr/>
        </p:nvSpPr>
        <p:spPr>
          <a:xfrm>
            <a:off x="888543" y="3457926"/>
            <a:ext cx="10017667" cy="1200329"/>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r>
              <a:rPr lang="en-US" dirty="0"/>
              <a:t>Apple had the highest average daily trading volume at around 60 million shares, indicating high investor interest and market activity. Netflix, on the other hand, had the lowest average volume, reflecting comparatively lower trading activity. Microsoft and Google were closely matched in the mid-range.</a:t>
            </a:r>
            <a:endParaRPr lang="en-IN" b="0" dirty="0"/>
          </a:p>
        </p:txBody>
      </p:sp>
      <p:pic>
        <p:nvPicPr>
          <p:cNvPr id="10" name="Picture 9">
            <a:extLst>
              <a:ext uri="{FF2B5EF4-FFF2-40B4-BE49-F238E27FC236}">
                <a16:creationId xmlns:a16="http://schemas.microsoft.com/office/drawing/2014/main" id="{532B4713-8687-7A63-4A1F-283EC11DD058}"/>
              </a:ext>
            </a:extLst>
          </p:cNvPr>
          <p:cNvPicPr>
            <a:picLocks noChangeAspect="1"/>
          </p:cNvPicPr>
          <p:nvPr/>
        </p:nvPicPr>
        <p:blipFill>
          <a:blip r:embed="rId3"/>
          <a:stretch>
            <a:fillRect/>
          </a:stretch>
        </p:blipFill>
        <p:spPr>
          <a:xfrm>
            <a:off x="1278194" y="1364446"/>
            <a:ext cx="5401429" cy="1200318"/>
          </a:xfrm>
          <a:prstGeom prst="rect">
            <a:avLst/>
          </a:prstGeom>
        </p:spPr>
      </p:pic>
      <p:pic>
        <p:nvPicPr>
          <p:cNvPr id="12" name="Picture 11">
            <a:extLst>
              <a:ext uri="{FF2B5EF4-FFF2-40B4-BE49-F238E27FC236}">
                <a16:creationId xmlns:a16="http://schemas.microsoft.com/office/drawing/2014/main" id="{C1B82539-6689-807E-BB96-F3EDB95FBB83}"/>
              </a:ext>
            </a:extLst>
          </p:cNvPr>
          <p:cNvPicPr>
            <a:picLocks noChangeAspect="1"/>
          </p:cNvPicPr>
          <p:nvPr/>
        </p:nvPicPr>
        <p:blipFill>
          <a:blip r:embed="rId4"/>
          <a:stretch>
            <a:fillRect/>
          </a:stretch>
        </p:blipFill>
        <p:spPr>
          <a:xfrm>
            <a:off x="7720849" y="1364446"/>
            <a:ext cx="2600496" cy="1200318"/>
          </a:xfrm>
          <a:prstGeom prst="rect">
            <a:avLst/>
          </a:prstGeom>
        </p:spPr>
      </p:pic>
    </p:spTree>
    <p:extLst>
      <p:ext uri="{BB962C8B-B14F-4D97-AF65-F5344CB8AC3E}">
        <p14:creationId xmlns:p14="http://schemas.microsoft.com/office/powerpoint/2010/main" val="150475967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ED88A6-B1B4-9FD1-957B-DE848CED70A0}"/>
              </a:ext>
            </a:extLst>
          </p:cNvPr>
          <p:cNvSpPr/>
          <p:nvPr/>
        </p:nvSpPr>
        <p:spPr>
          <a:xfrm>
            <a:off x="7511846" y="782963"/>
            <a:ext cx="3460954" cy="17340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21DC4D98-EA4F-428C-B87C-095C180473AF}"/>
              </a:ext>
            </a:extLst>
          </p:cNvPr>
          <p:cNvSpPr/>
          <p:nvPr/>
        </p:nvSpPr>
        <p:spPr>
          <a:xfrm>
            <a:off x="783771" y="782963"/>
            <a:ext cx="6482268" cy="17340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EA887BA-3F7A-BD14-C89A-8DBD747B6BB3}"/>
              </a:ext>
            </a:extLst>
          </p:cNvPr>
          <p:cNvSpPr txBox="1"/>
          <p:nvPr/>
        </p:nvSpPr>
        <p:spPr>
          <a:xfrm>
            <a:off x="1020322" y="3320274"/>
            <a:ext cx="10017667" cy="923330"/>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r>
              <a:rPr lang="en-US" dirty="0"/>
              <a:t>Apple had the most profitable trading days, with the stock closing higher than it opened on 41 out of 62 days. Google followed with 33 such days, while Microsoft and Netflix each had 26. This suggests Apple experienced more consistent daily gains during the period.</a:t>
            </a:r>
            <a:endParaRPr lang="en-IN" b="0" dirty="0"/>
          </a:p>
        </p:txBody>
      </p:sp>
      <p:pic>
        <p:nvPicPr>
          <p:cNvPr id="8" name="Picture 7">
            <a:extLst>
              <a:ext uri="{FF2B5EF4-FFF2-40B4-BE49-F238E27FC236}">
                <a16:creationId xmlns:a16="http://schemas.microsoft.com/office/drawing/2014/main" id="{807D157F-B15E-873F-B764-CA699D05027B}"/>
              </a:ext>
            </a:extLst>
          </p:cNvPr>
          <p:cNvPicPr>
            <a:picLocks noChangeAspect="1"/>
          </p:cNvPicPr>
          <p:nvPr/>
        </p:nvPicPr>
        <p:blipFill>
          <a:blip r:embed="rId3"/>
          <a:stretch>
            <a:fillRect/>
          </a:stretch>
        </p:blipFill>
        <p:spPr>
          <a:xfrm>
            <a:off x="888543" y="925972"/>
            <a:ext cx="6211167" cy="1486107"/>
          </a:xfrm>
          <a:prstGeom prst="rect">
            <a:avLst/>
          </a:prstGeom>
        </p:spPr>
      </p:pic>
      <p:pic>
        <p:nvPicPr>
          <p:cNvPr id="10" name="Picture 9">
            <a:extLst>
              <a:ext uri="{FF2B5EF4-FFF2-40B4-BE49-F238E27FC236}">
                <a16:creationId xmlns:a16="http://schemas.microsoft.com/office/drawing/2014/main" id="{0D3330DD-6DFF-8F1B-D843-F93F6087FBBD}"/>
              </a:ext>
            </a:extLst>
          </p:cNvPr>
          <p:cNvPicPr>
            <a:picLocks noChangeAspect="1"/>
          </p:cNvPicPr>
          <p:nvPr/>
        </p:nvPicPr>
        <p:blipFill>
          <a:blip r:embed="rId4"/>
          <a:stretch>
            <a:fillRect/>
          </a:stretch>
        </p:blipFill>
        <p:spPr>
          <a:xfrm>
            <a:off x="7610168" y="903270"/>
            <a:ext cx="3258528" cy="1486107"/>
          </a:xfrm>
          <a:prstGeom prst="rect">
            <a:avLst/>
          </a:prstGeom>
        </p:spPr>
      </p:pic>
    </p:spTree>
    <p:extLst>
      <p:ext uri="{BB962C8B-B14F-4D97-AF65-F5344CB8AC3E}">
        <p14:creationId xmlns:p14="http://schemas.microsoft.com/office/powerpoint/2010/main" val="253665687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5C5D1D-49A1-0F04-9FC7-6147581D9D98}"/>
              </a:ext>
            </a:extLst>
          </p:cNvPr>
          <p:cNvSpPr/>
          <p:nvPr/>
        </p:nvSpPr>
        <p:spPr>
          <a:xfrm>
            <a:off x="1483436" y="1569661"/>
            <a:ext cx="9225122" cy="50827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DD27696A-532B-59B4-AF2F-451567F2B0CB}"/>
              </a:ext>
            </a:extLst>
          </p:cNvPr>
          <p:cNvSpPr/>
          <p:nvPr/>
        </p:nvSpPr>
        <p:spPr>
          <a:xfrm>
            <a:off x="4055986" y="0"/>
            <a:ext cx="4080028" cy="646331"/>
          </a:xfrm>
          <a:prstGeom prst="rect">
            <a:avLst/>
          </a:prstGeom>
          <a:noFill/>
        </p:spPr>
        <p:txBody>
          <a:bodyPr wrap="none" lIns="91440" tIns="45720" rIns="91440" bIns="45720">
            <a:spAutoFit/>
          </a:bodyPr>
          <a:lstStyle/>
          <a:p>
            <a:pPr algn="ctr"/>
            <a:r>
              <a:rPr lang="en-US" sz="3600" b="1" dirty="0">
                <a:ln w="0"/>
                <a:solidFill>
                  <a:schemeClr val="tx1">
                    <a:lumMod val="65000"/>
                    <a:lumOff val="35000"/>
                  </a:schemeClr>
                </a:solidFill>
                <a:effectLst>
                  <a:outerShdw blurRad="50800" dist="38100" dir="5400000" algn="t" rotWithShape="0">
                    <a:prstClr val="black">
                      <a:alpha val="40000"/>
                    </a:prstClr>
                  </a:outerShdw>
                </a:effectLst>
              </a:rPr>
              <a:t>Power BI Dashboard</a:t>
            </a:r>
          </a:p>
        </p:txBody>
      </p:sp>
      <p:sp>
        <p:nvSpPr>
          <p:cNvPr id="3" name="TextBox 2">
            <a:extLst>
              <a:ext uri="{FF2B5EF4-FFF2-40B4-BE49-F238E27FC236}">
                <a16:creationId xmlns:a16="http://schemas.microsoft.com/office/drawing/2014/main" id="{D599E46F-8D34-6E00-1EFE-FAE4AE04F832}"/>
              </a:ext>
            </a:extLst>
          </p:cNvPr>
          <p:cNvSpPr txBox="1"/>
          <p:nvPr/>
        </p:nvSpPr>
        <p:spPr>
          <a:xfrm>
            <a:off x="250720" y="646331"/>
            <a:ext cx="11690555" cy="923330"/>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ctr"/>
            <a:r>
              <a:rPr lang="en-US" b="0" dirty="0"/>
              <a:t>The dashboard presents a clear comparison of stock performance for Apple, Microsoft, Google, and Netflix over three months. It features key metrics like profit, revenue, market size, and growth—made interactive with slicers for company and date selection.</a:t>
            </a:r>
            <a:endParaRPr lang="en-IN" b="0" dirty="0"/>
          </a:p>
        </p:txBody>
      </p:sp>
      <p:pic>
        <p:nvPicPr>
          <p:cNvPr id="5" name="Picture 4">
            <a:extLst>
              <a:ext uri="{FF2B5EF4-FFF2-40B4-BE49-F238E27FC236}">
                <a16:creationId xmlns:a16="http://schemas.microsoft.com/office/drawing/2014/main" id="{B9AB5715-FCB9-D969-BB87-723CB55B7C8C}"/>
              </a:ext>
            </a:extLst>
          </p:cNvPr>
          <p:cNvPicPr>
            <a:picLocks noChangeAspect="1"/>
          </p:cNvPicPr>
          <p:nvPr/>
        </p:nvPicPr>
        <p:blipFill>
          <a:blip r:embed="rId3"/>
          <a:stretch>
            <a:fillRect/>
          </a:stretch>
        </p:blipFill>
        <p:spPr>
          <a:xfrm>
            <a:off x="1580531" y="1635615"/>
            <a:ext cx="9030931" cy="4950860"/>
          </a:xfrm>
          <a:prstGeom prst="rect">
            <a:avLst/>
          </a:prstGeom>
        </p:spPr>
      </p:pic>
    </p:spTree>
    <p:extLst>
      <p:ext uri="{BB962C8B-B14F-4D97-AF65-F5344CB8AC3E}">
        <p14:creationId xmlns:p14="http://schemas.microsoft.com/office/powerpoint/2010/main" val="302687022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88FE34-5501-B30D-2ECD-E6A0823BB703}"/>
              </a:ext>
            </a:extLst>
          </p:cNvPr>
          <p:cNvSpPr/>
          <p:nvPr/>
        </p:nvSpPr>
        <p:spPr>
          <a:xfrm>
            <a:off x="2991047" y="0"/>
            <a:ext cx="6209906" cy="646331"/>
          </a:xfrm>
          <a:prstGeom prst="rect">
            <a:avLst/>
          </a:prstGeom>
          <a:noFill/>
        </p:spPr>
        <p:txBody>
          <a:bodyPr wrap="none" lIns="91440" tIns="45720" rIns="91440" bIns="45720">
            <a:spAutoFit/>
          </a:bodyPr>
          <a:lstStyle/>
          <a:p>
            <a:pPr algn="ctr"/>
            <a:r>
              <a:rPr lang="en-US" sz="3600" b="1" dirty="0">
                <a:ln w="0"/>
                <a:solidFill>
                  <a:schemeClr val="tx1">
                    <a:lumMod val="65000"/>
                    <a:lumOff val="35000"/>
                  </a:schemeClr>
                </a:solidFill>
                <a:effectLst>
                  <a:outerShdw blurRad="50800" dist="38100" dir="5400000" algn="t" rotWithShape="0">
                    <a:prstClr val="black">
                      <a:alpha val="40000"/>
                    </a:prstClr>
                  </a:outerShdw>
                </a:effectLst>
              </a:rPr>
              <a:t>Conclusion &amp; Recommendation</a:t>
            </a:r>
          </a:p>
        </p:txBody>
      </p:sp>
      <p:sp>
        <p:nvSpPr>
          <p:cNvPr id="5" name="TextBox 4">
            <a:extLst>
              <a:ext uri="{FF2B5EF4-FFF2-40B4-BE49-F238E27FC236}">
                <a16:creationId xmlns:a16="http://schemas.microsoft.com/office/drawing/2014/main" id="{8BB7221E-7DB2-EB2C-4EF6-6F9D5237C6B4}"/>
              </a:ext>
            </a:extLst>
          </p:cNvPr>
          <p:cNvSpPr txBox="1"/>
          <p:nvPr/>
        </p:nvSpPr>
        <p:spPr>
          <a:xfrm>
            <a:off x="233516" y="867556"/>
            <a:ext cx="11724968" cy="2031325"/>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l"/>
            <a:r>
              <a:rPr lang="en-IN" dirty="0"/>
              <a:t>Key Findings:</a:t>
            </a:r>
          </a:p>
          <a:p>
            <a:pPr algn="l"/>
            <a:endParaRPr lang="en-IN" dirty="0"/>
          </a:p>
          <a:p>
            <a:pPr marL="285750" indent="-285750" algn="l">
              <a:buFont typeface="Arial" panose="020B0604020202020204" pitchFamily="34" charset="0"/>
              <a:buChar char="•"/>
            </a:pPr>
            <a:r>
              <a:rPr lang="en-US" b="0" dirty="0"/>
              <a:t>Apple recorded the highest overall revenue and trading volume, reflecting strong investor confidence and steady market performance.</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Netflix showed greater fluctuations in its monthly growth, indicating a more volatile performance compared to the consistent trends seen in Microsoft..</a:t>
            </a:r>
          </a:p>
        </p:txBody>
      </p:sp>
      <p:sp>
        <p:nvSpPr>
          <p:cNvPr id="7" name="TextBox 6">
            <a:extLst>
              <a:ext uri="{FF2B5EF4-FFF2-40B4-BE49-F238E27FC236}">
                <a16:creationId xmlns:a16="http://schemas.microsoft.com/office/drawing/2014/main" id="{0F6128E8-E3C0-0A21-D802-CCFAAA1BC181}"/>
              </a:ext>
            </a:extLst>
          </p:cNvPr>
          <p:cNvSpPr txBox="1"/>
          <p:nvPr/>
        </p:nvSpPr>
        <p:spPr>
          <a:xfrm>
            <a:off x="233516" y="3120106"/>
            <a:ext cx="11724968" cy="2031325"/>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l"/>
            <a:r>
              <a:rPr lang="en-IN" dirty="0"/>
              <a:t>Recommended Actions:</a:t>
            </a:r>
          </a:p>
          <a:p>
            <a:pPr algn="l"/>
            <a:endParaRPr lang="en-IN" dirty="0"/>
          </a:p>
          <a:p>
            <a:pPr marL="285750" indent="-285750" algn="l">
              <a:buFont typeface="Arial" panose="020B0604020202020204" pitchFamily="34" charset="0"/>
              <a:buChar char="•"/>
            </a:pPr>
            <a:r>
              <a:rPr lang="en-US" b="0" dirty="0"/>
              <a:t>Apple can build on their stability by exploring new market opportunities or investing further in innovation to sustain their competitive edge.</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Netflix should consider reviewing its risk management approach and enhancing communication with investors to help reduce volatility and build long-term confidence.</a:t>
            </a:r>
            <a:endParaRPr lang="en-IN" b="0" dirty="0"/>
          </a:p>
        </p:txBody>
      </p:sp>
    </p:spTree>
    <p:extLst>
      <p:ext uri="{BB962C8B-B14F-4D97-AF65-F5344CB8AC3E}">
        <p14:creationId xmlns:p14="http://schemas.microsoft.com/office/powerpoint/2010/main" val="347242550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BE763A3A-ECD5-30AE-8A7B-0C8BF4D8C030}"/>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DB33457-1343-13D4-32EC-FB959BA70108}"/>
              </a:ext>
            </a:extLst>
          </p:cNvPr>
          <p:cNvSpPr/>
          <p:nvPr/>
        </p:nvSpPr>
        <p:spPr>
          <a:xfrm>
            <a:off x="3390323" y="0"/>
            <a:ext cx="5411353" cy="646331"/>
          </a:xfrm>
          <a:prstGeom prst="rect">
            <a:avLst/>
          </a:prstGeom>
          <a:noFill/>
        </p:spPr>
        <p:txBody>
          <a:bodyPr wrap="none" lIns="91440" tIns="45720" rIns="91440" bIns="45720">
            <a:spAutoFit/>
          </a:bodyPr>
          <a:lstStyle/>
          <a:p>
            <a:pPr algn="ctr"/>
            <a:r>
              <a:rPr lang="en-US" sz="3600" b="1" cap="none" spc="0" dirty="0">
                <a:ln w="0"/>
                <a:solidFill>
                  <a:schemeClr val="tx1">
                    <a:lumMod val="65000"/>
                    <a:lumOff val="35000"/>
                  </a:schemeClr>
                </a:solidFill>
                <a:effectLst>
                  <a:outerShdw blurRad="50800" dist="38100" dir="5400000" algn="t" rotWithShape="0">
                    <a:prstClr val="black">
                      <a:alpha val="40000"/>
                    </a:prstClr>
                  </a:outerShdw>
                </a:effectLst>
              </a:rPr>
              <a:t>Introduction to the Dataset</a:t>
            </a:r>
          </a:p>
        </p:txBody>
      </p:sp>
      <p:sp>
        <p:nvSpPr>
          <p:cNvPr id="4" name="TextBox 3">
            <a:extLst>
              <a:ext uri="{FF2B5EF4-FFF2-40B4-BE49-F238E27FC236}">
                <a16:creationId xmlns:a16="http://schemas.microsoft.com/office/drawing/2014/main" id="{316A2036-BD49-6E90-7CB1-37E1CAEFD1E1}"/>
              </a:ext>
            </a:extLst>
          </p:cNvPr>
          <p:cNvSpPr txBox="1"/>
          <p:nvPr/>
        </p:nvSpPr>
        <p:spPr>
          <a:xfrm>
            <a:off x="206476" y="845574"/>
            <a:ext cx="11779045" cy="923330"/>
          </a:xfrm>
          <a:prstGeom prst="rect">
            <a:avLst/>
          </a:prstGeom>
          <a:noFill/>
        </p:spPr>
        <p:txBody>
          <a:bodyPr wrap="square" rtlCol="0">
            <a:spAutoFit/>
          </a:bodyPr>
          <a:lstStyle/>
          <a:p>
            <a:pPr algn="just"/>
            <a:r>
              <a:rPr lang="en-US" dirty="0">
                <a:solidFill>
                  <a:schemeClr val="tx1">
                    <a:lumMod val="65000"/>
                    <a:lumOff val="35000"/>
                  </a:schemeClr>
                </a:solidFill>
                <a:latin typeface="Sans Serif Collection" panose="020B0502040504020204" pitchFamily="34" charset="0"/>
                <a:ea typeface="Sans Serif Collection" panose="020B0502040504020204" pitchFamily="34" charset="0"/>
                <a:cs typeface="Sans Serif Collection" panose="020B0502040504020204" pitchFamily="34" charset="0"/>
              </a:rPr>
              <a:t>The dataset contains historical stock market data for four major technology companies—Apple, Microsoft, Google, and Netflix—over a period of around 3-months. It includes daily trading metrics essential for analyzing market trends and performance.</a:t>
            </a:r>
            <a:endParaRPr lang="en-IN" dirty="0">
              <a:solidFill>
                <a:schemeClr val="tx1">
                  <a:lumMod val="65000"/>
                  <a:lumOff val="35000"/>
                </a:schemeClr>
              </a:solidFill>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10" name="TextBox 9">
            <a:extLst>
              <a:ext uri="{FF2B5EF4-FFF2-40B4-BE49-F238E27FC236}">
                <a16:creationId xmlns:a16="http://schemas.microsoft.com/office/drawing/2014/main" id="{3DF0AE2E-4277-58D1-36FE-71BA62812C9F}"/>
              </a:ext>
            </a:extLst>
          </p:cNvPr>
          <p:cNvSpPr txBox="1"/>
          <p:nvPr/>
        </p:nvSpPr>
        <p:spPr>
          <a:xfrm>
            <a:off x="206475" y="1966452"/>
            <a:ext cx="11779045" cy="4247317"/>
          </a:xfrm>
          <a:prstGeom prst="rect">
            <a:avLst/>
          </a:prstGeom>
          <a:noFill/>
        </p:spPr>
        <p:txBody>
          <a:bodyPr wrap="square" rtlCol="0">
            <a:spAutoFit/>
          </a:bodyPr>
          <a:lstStyle>
            <a:defPPr>
              <a:defRPr lang="en-US"/>
            </a:defPPr>
            <a:lvl1pPr algn="just">
              <a:defRPr>
                <a:solidFill>
                  <a:schemeClr val="tx1">
                    <a:lumMod val="65000"/>
                    <a:lumOff val="35000"/>
                  </a:schemeClr>
                </a:solidFill>
                <a:latin typeface="Sans Serif Collection" panose="020B0502040504020204" pitchFamily="34" charset="0"/>
                <a:ea typeface="Sans Serif Collection" panose="020B0502040504020204" pitchFamily="34" charset="0"/>
                <a:cs typeface="Sans Serif Collection" panose="020B0502040504020204" pitchFamily="34" charset="0"/>
              </a:defRPr>
            </a:lvl1pPr>
          </a:lstStyle>
          <a:p>
            <a:r>
              <a:rPr lang="en-US" b="1" dirty="0"/>
              <a:t>Company</a:t>
            </a:r>
            <a:r>
              <a:rPr lang="en-US" dirty="0"/>
              <a:t>: The name of the company (Apple, Microsoft, Google, or Netflix).</a:t>
            </a:r>
          </a:p>
          <a:p>
            <a:endParaRPr lang="en-US" dirty="0"/>
          </a:p>
          <a:p>
            <a:r>
              <a:rPr lang="en-US" b="1" dirty="0"/>
              <a:t>Date</a:t>
            </a:r>
            <a:r>
              <a:rPr lang="en-US" dirty="0"/>
              <a:t>: The trading date for each record.</a:t>
            </a:r>
          </a:p>
          <a:p>
            <a:endParaRPr lang="en-US" dirty="0"/>
          </a:p>
          <a:p>
            <a:r>
              <a:rPr lang="en-US" b="1" dirty="0"/>
              <a:t>Open</a:t>
            </a:r>
            <a:r>
              <a:rPr lang="en-US" dirty="0"/>
              <a:t>: The stock price at the beginning of the trading day.</a:t>
            </a:r>
          </a:p>
          <a:p>
            <a:endParaRPr lang="en-US" dirty="0"/>
          </a:p>
          <a:p>
            <a:r>
              <a:rPr lang="en-US" b="1" dirty="0"/>
              <a:t>High</a:t>
            </a:r>
            <a:r>
              <a:rPr lang="en-US" dirty="0"/>
              <a:t>: The highest price reached during the trading day.</a:t>
            </a:r>
          </a:p>
          <a:p>
            <a:endParaRPr lang="en-US" dirty="0"/>
          </a:p>
          <a:p>
            <a:r>
              <a:rPr lang="en-US" b="1" dirty="0"/>
              <a:t>Low</a:t>
            </a:r>
            <a:r>
              <a:rPr lang="en-US" dirty="0"/>
              <a:t>: The lowest price recorded during the trading day.</a:t>
            </a:r>
          </a:p>
          <a:p>
            <a:endParaRPr lang="en-US" dirty="0"/>
          </a:p>
          <a:p>
            <a:r>
              <a:rPr lang="en-US" b="1" dirty="0"/>
              <a:t>Close</a:t>
            </a:r>
            <a:r>
              <a:rPr lang="en-US" dirty="0"/>
              <a:t>: The stock price at the end of the trading day.</a:t>
            </a:r>
          </a:p>
          <a:p>
            <a:endParaRPr lang="en-US" dirty="0"/>
          </a:p>
          <a:p>
            <a:r>
              <a:rPr lang="en-US" b="1" dirty="0"/>
              <a:t>Adj Close</a:t>
            </a:r>
            <a:r>
              <a:rPr lang="en-US" dirty="0"/>
              <a:t>: The closing price adjusted for splits and dividends.</a:t>
            </a:r>
          </a:p>
          <a:p>
            <a:endParaRPr lang="en-US" dirty="0"/>
          </a:p>
          <a:p>
            <a:r>
              <a:rPr lang="en-US" b="1" dirty="0"/>
              <a:t>Volume</a:t>
            </a:r>
            <a:r>
              <a:rPr lang="en-US" dirty="0"/>
              <a:t>: The number of shares traded on that day.</a:t>
            </a:r>
            <a:endParaRPr lang="en-IN" dirty="0"/>
          </a:p>
        </p:txBody>
      </p:sp>
    </p:spTree>
    <p:extLst>
      <p:ext uri="{BB962C8B-B14F-4D97-AF65-F5344CB8AC3E}">
        <p14:creationId xmlns:p14="http://schemas.microsoft.com/office/powerpoint/2010/main" val="280807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C9F1E5-6EAF-3085-0EB5-43DD973D79DF}"/>
              </a:ext>
            </a:extLst>
          </p:cNvPr>
          <p:cNvSpPr/>
          <p:nvPr/>
        </p:nvSpPr>
        <p:spPr>
          <a:xfrm>
            <a:off x="3432773" y="0"/>
            <a:ext cx="5326459" cy="646331"/>
          </a:xfrm>
          <a:prstGeom prst="rect">
            <a:avLst/>
          </a:prstGeom>
          <a:noFill/>
        </p:spPr>
        <p:txBody>
          <a:bodyPr wrap="none" lIns="91440" tIns="45720" rIns="91440" bIns="45720">
            <a:spAutoFit/>
          </a:bodyPr>
          <a:lstStyle/>
          <a:p>
            <a:pPr algn="ctr"/>
            <a:r>
              <a:rPr lang="en-US" sz="3600" b="1" cap="none" spc="0" dirty="0">
                <a:ln w="0"/>
                <a:solidFill>
                  <a:schemeClr val="tx1">
                    <a:lumMod val="65000"/>
                    <a:lumOff val="35000"/>
                  </a:schemeClr>
                </a:solidFill>
                <a:effectLst>
                  <a:outerShdw blurRad="50800" dist="38100" dir="5400000" algn="t" rotWithShape="0">
                    <a:prstClr val="black">
                      <a:alpha val="40000"/>
                    </a:prstClr>
                  </a:outerShdw>
                </a:effectLst>
              </a:rPr>
              <a:t>Objective and Primary Aim</a:t>
            </a:r>
          </a:p>
        </p:txBody>
      </p:sp>
      <p:sp>
        <p:nvSpPr>
          <p:cNvPr id="3" name="TextBox 2">
            <a:extLst>
              <a:ext uri="{FF2B5EF4-FFF2-40B4-BE49-F238E27FC236}">
                <a16:creationId xmlns:a16="http://schemas.microsoft.com/office/drawing/2014/main" id="{8F760AE2-6803-A96D-212E-F9B671797FA2}"/>
              </a:ext>
            </a:extLst>
          </p:cNvPr>
          <p:cNvSpPr txBox="1"/>
          <p:nvPr/>
        </p:nvSpPr>
        <p:spPr>
          <a:xfrm>
            <a:off x="206477" y="845574"/>
            <a:ext cx="2320414" cy="369332"/>
          </a:xfrm>
          <a:prstGeom prst="rect">
            <a:avLst/>
          </a:prstGeom>
          <a:noFill/>
        </p:spPr>
        <p:txBody>
          <a:bodyPr wrap="square" rtlCol="0">
            <a:spAutoFit/>
          </a:bodyPr>
          <a:lstStyle/>
          <a:p>
            <a:pPr algn="just"/>
            <a:r>
              <a:rPr lang="en-US" b="1" dirty="0">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rPr>
              <a:t>Objective - </a:t>
            </a:r>
            <a:endParaRPr lang="en-IN" b="1" dirty="0">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33059C1-2981-0CAE-0398-0331CBC1F755}"/>
              </a:ext>
            </a:extLst>
          </p:cNvPr>
          <p:cNvSpPr txBox="1"/>
          <p:nvPr/>
        </p:nvSpPr>
        <p:spPr>
          <a:xfrm>
            <a:off x="661219" y="1313229"/>
            <a:ext cx="11068665" cy="923330"/>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l"/>
            <a:r>
              <a:rPr lang="en-US" b="0" dirty="0"/>
              <a:t>To analyze and compare the stock market performance of Apple, Microsoft, Google, and Netflix over a three-month period using data science techniques, and to identify key trends, growth patterns, and market behavior.</a:t>
            </a:r>
            <a:endParaRPr lang="en-IN" b="0" dirty="0"/>
          </a:p>
        </p:txBody>
      </p:sp>
      <p:sp>
        <p:nvSpPr>
          <p:cNvPr id="5" name="TextBox 4">
            <a:extLst>
              <a:ext uri="{FF2B5EF4-FFF2-40B4-BE49-F238E27FC236}">
                <a16:creationId xmlns:a16="http://schemas.microsoft.com/office/drawing/2014/main" id="{707B0C3A-2E03-5B1E-F187-B7C2B84767AD}"/>
              </a:ext>
            </a:extLst>
          </p:cNvPr>
          <p:cNvSpPr txBox="1"/>
          <p:nvPr/>
        </p:nvSpPr>
        <p:spPr>
          <a:xfrm>
            <a:off x="206477" y="2443316"/>
            <a:ext cx="2320414" cy="369332"/>
          </a:xfrm>
          <a:prstGeom prst="rect">
            <a:avLst/>
          </a:prstGeom>
          <a:noFill/>
        </p:spPr>
        <p:txBody>
          <a:bodyPr wrap="square" rtlCol="0">
            <a:spAutoFit/>
          </a:bodyPr>
          <a:lstStyle/>
          <a:p>
            <a:pPr algn="just"/>
            <a:r>
              <a:rPr lang="en-US" b="1" dirty="0">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rPr>
              <a:t>Primary Aim - </a:t>
            </a:r>
            <a:endParaRPr lang="en-IN" b="1" dirty="0">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87061A9-1FE8-A580-5A2B-748C74BB50E5}"/>
              </a:ext>
            </a:extLst>
          </p:cNvPr>
          <p:cNvSpPr txBox="1"/>
          <p:nvPr/>
        </p:nvSpPr>
        <p:spPr>
          <a:xfrm>
            <a:off x="661218" y="3019405"/>
            <a:ext cx="11068665" cy="2031325"/>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marL="285750" indent="-285750" algn="l">
              <a:buFont typeface="Arial" panose="020B0604020202020204" pitchFamily="34" charset="0"/>
              <a:buChar char="•"/>
            </a:pPr>
            <a:r>
              <a:rPr lang="en-US" b="0" dirty="0"/>
              <a:t>Understand stock price movements through metrics such as profit, revenue, and trading volume.</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Calculate and visualize moving averages, volatility, and monthly growth rates.</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Perform correlation analysis between different companies' stock trends.</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Present the findings in a dynamic Power BI dashboard supported by SQL-based data exploration.</a:t>
            </a:r>
            <a:endParaRPr lang="en-IN" b="0" dirty="0"/>
          </a:p>
        </p:txBody>
      </p:sp>
    </p:spTree>
    <p:extLst>
      <p:ext uri="{BB962C8B-B14F-4D97-AF65-F5344CB8AC3E}">
        <p14:creationId xmlns:p14="http://schemas.microsoft.com/office/powerpoint/2010/main" val="15208376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3FF692-E258-8842-9ADA-D68A2038902F}"/>
              </a:ext>
            </a:extLst>
          </p:cNvPr>
          <p:cNvSpPr/>
          <p:nvPr/>
        </p:nvSpPr>
        <p:spPr>
          <a:xfrm>
            <a:off x="4231451" y="0"/>
            <a:ext cx="3729098" cy="646331"/>
          </a:xfrm>
          <a:prstGeom prst="rect">
            <a:avLst/>
          </a:prstGeom>
          <a:noFill/>
        </p:spPr>
        <p:txBody>
          <a:bodyPr wrap="none" lIns="91440" tIns="45720" rIns="91440" bIns="45720">
            <a:spAutoFit/>
          </a:bodyPr>
          <a:lstStyle/>
          <a:p>
            <a:pPr algn="ctr"/>
            <a:r>
              <a:rPr lang="en-US" sz="3600" b="1" dirty="0">
                <a:ln w="0"/>
                <a:solidFill>
                  <a:schemeClr val="tx1">
                    <a:lumMod val="65000"/>
                    <a:lumOff val="35000"/>
                  </a:schemeClr>
                </a:solidFill>
                <a:effectLst>
                  <a:outerShdw blurRad="50800" dist="38100" dir="5400000" algn="t" rotWithShape="0">
                    <a:prstClr val="black">
                      <a:alpha val="40000"/>
                    </a:prstClr>
                  </a:outerShdw>
                </a:effectLst>
              </a:rPr>
              <a:t>Technologies Used</a:t>
            </a:r>
          </a:p>
        </p:txBody>
      </p:sp>
      <p:sp>
        <p:nvSpPr>
          <p:cNvPr id="7" name="TextBox 6">
            <a:extLst>
              <a:ext uri="{FF2B5EF4-FFF2-40B4-BE49-F238E27FC236}">
                <a16:creationId xmlns:a16="http://schemas.microsoft.com/office/drawing/2014/main" id="{EEA0CF08-FF87-F9E2-3D1B-C3BAD23B7E7C}"/>
              </a:ext>
            </a:extLst>
          </p:cNvPr>
          <p:cNvSpPr txBox="1"/>
          <p:nvPr/>
        </p:nvSpPr>
        <p:spPr>
          <a:xfrm>
            <a:off x="383458" y="1248692"/>
            <a:ext cx="1140542" cy="369332"/>
          </a:xfrm>
          <a:prstGeom prst="rect">
            <a:avLst/>
          </a:prstGeom>
          <a:noFill/>
        </p:spPr>
        <p:txBody>
          <a:bodyPr wrap="square" rtlCol="0">
            <a:spAutoFit/>
          </a:bodyPr>
          <a:lstStyle/>
          <a:p>
            <a:pPr algn="just"/>
            <a:r>
              <a:rPr lang="en-US" b="1" dirty="0">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rPr>
              <a:t>Excel :  </a:t>
            </a:r>
            <a:endParaRPr lang="en-IN" b="1" dirty="0">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679486A-26BB-A822-5CFA-5747568D4FB3}"/>
              </a:ext>
            </a:extLst>
          </p:cNvPr>
          <p:cNvSpPr txBox="1"/>
          <p:nvPr/>
        </p:nvSpPr>
        <p:spPr>
          <a:xfrm>
            <a:off x="953729" y="1618024"/>
            <a:ext cx="11068665" cy="369332"/>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l"/>
            <a:r>
              <a:rPr lang="en-US" b="0" dirty="0"/>
              <a:t>Data cleaning, formatting, and initial understanding of raw data.</a:t>
            </a:r>
            <a:endParaRPr lang="en-IN" b="0" dirty="0"/>
          </a:p>
        </p:txBody>
      </p:sp>
      <p:sp>
        <p:nvSpPr>
          <p:cNvPr id="9" name="TextBox 8">
            <a:extLst>
              <a:ext uri="{FF2B5EF4-FFF2-40B4-BE49-F238E27FC236}">
                <a16:creationId xmlns:a16="http://schemas.microsoft.com/office/drawing/2014/main" id="{2FD47CDF-D695-3D8E-9002-7BF20F1F8615}"/>
              </a:ext>
            </a:extLst>
          </p:cNvPr>
          <p:cNvSpPr txBox="1"/>
          <p:nvPr/>
        </p:nvSpPr>
        <p:spPr>
          <a:xfrm>
            <a:off x="383457" y="2257571"/>
            <a:ext cx="2487561" cy="369332"/>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r>
              <a:rPr lang="en-IN" dirty="0"/>
              <a:t>MySQL Workbench </a:t>
            </a:r>
            <a:r>
              <a:rPr lang="en-US" dirty="0"/>
              <a:t>:  </a:t>
            </a:r>
            <a:endParaRPr lang="en-IN" dirty="0"/>
          </a:p>
        </p:txBody>
      </p:sp>
      <p:sp>
        <p:nvSpPr>
          <p:cNvPr id="10" name="TextBox 9">
            <a:extLst>
              <a:ext uri="{FF2B5EF4-FFF2-40B4-BE49-F238E27FC236}">
                <a16:creationId xmlns:a16="http://schemas.microsoft.com/office/drawing/2014/main" id="{2B23F42E-A418-4716-AC5F-207956C0B39D}"/>
              </a:ext>
            </a:extLst>
          </p:cNvPr>
          <p:cNvSpPr txBox="1"/>
          <p:nvPr/>
        </p:nvSpPr>
        <p:spPr>
          <a:xfrm>
            <a:off x="953728" y="2626903"/>
            <a:ext cx="11068665" cy="369332"/>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l"/>
            <a:r>
              <a:rPr lang="en-US" b="0" dirty="0"/>
              <a:t>Performing exploratory data analysis and answering key business questions via SQL queries.</a:t>
            </a:r>
            <a:endParaRPr lang="en-IN" b="0" dirty="0"/>
          </a:p>
        </p:txBody>
      </p:sp>
      <p:sp>
        <p:nvSpPr>
          <p:cNvPr id="11" name="TextBox 10">
            <a:extLst>
              <a:ext uri="{FF2B5EF4-FFF2-40B4-BE49-F238E27FC236}">
                <a16:creationId xmlns:a16="http://schemas.microsoft.com/office/drawing/2014/main" id="{1D2FD7CC-192D-F045-D84E-AF2F1E082776}"/>
              </a:ext>
            </a:extLst>
          </p:cNvPr>
          <p:cNvSpPr txBox="1"/>
          <p:nvPr/>
        </p:nvSpPr>
        <p:spPr>
          <a:xfrm>
            <a:off x="383456" y="3266450"/>
            <a:ext cx="2487561" cy="369332"/>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r>
              <a:rPr lang="en-US" dirty="0"/>
              <a:t>Power BI :  </a:t>
            </a:r>
            <a:endParaRPr lang="en-IN" dirty="0"/>
          </a:p>
        </p:txBody>
      </p:sp>
      <p:graphicFrame>
        <p:nvGraphicFramePr>
          <p:cNvPr id="13" name="Table 12">
            <a:extLst>
              <a:ext uri="{FF2B5EF4-FFF2-40B4-BE49-F238E27FC236}">
                <a16:creationId xmlns:a16="http://schemas.microsoft.com/office/drawing/2014/main" id="{E8762A12-B3F1-959B-08A1-BF264861F6A6}"/>
              </a:ext>
            </a:extLst>
          </p:cNvPr>
          <p:cNvGraphicFramePr>
            <a:graphicFrameLocks noGrp="1"/>
          </p:cNvGraphicFramePr>
          <p:nvPr/>
        </p:nvGraphicFramePr>
        <p:xfrm>
          <a:off x="838200" y="3818414"/>
          <a:ext cx="10515600" cy="365760"/>
        </p:xfrm>
        <a:graphic>
          <a:graphicData uri="http://schemas.openxmlformats.org/drawingml/2006/table">
            <a:tbl>
              <a:tblPr/>
              <a:tblGrid>
                <a:gridCol w="10515600">
                  <a:extLst>
                    <a:ext uri="{9D8B030D-6E8A-4147-A177-3AD203B41FA5}">
                      <a16:colId xmlns:a16="http://schemas.microsoft.com/office/drawing/2014/main" val="3442789302"/>
                    </a:ext>
                  </a:extLst>
                </a:gridCol>
              </a:tblGrid>
              <a:tr h="0">
                <a:tc>
                  <a:txBody>
                    <a:bodyPr/>
                    <a:lstStyle/>
                    <a:p>
                      <a:endParaRPr lang="en-IN"/>
                    </a:p>
                  </a:txBody>
                  <a:tcPr anchor="ctr">
                    <a:lnL>
                      <a:noFill/>
                    </a:lnL>
                    <a:lnR>
                      <a:noFill/>
                    </a:lnR>
                    <a:lnT>
                      <a:noFill/>
                    </a:lnT>
                    <a:lnB>
                      <a:noFill/>
                    </a:lnB>
                    <a:noFill/>
                  </a:tcPr>
                </a:tc>
                <a:extLst>
                  <a:ext uri="{0D108BD9-81ED-4DB2-BD59-A6C34878D82A}">
                    <a16:rowId xmlns:a16="http://schemas.microsoft.com/office/drawing/2014/main" val="143512443"/>
                  </a:ext>
                </a:extLst>
              </a:tr>
            </a:tbl>
          </a:graphicData>
        </a:graphic>
      </p:graphicFrame>
      <p:graphicFrame>
        <p:nvGraphicFramePr>
          <p:cNvPr id="14" name="Table 13">
            <a:extLst>
              <a:ext uri="{FF2B5EF4-FFF2-40B4-BE49-F238E27FC236}">
                <a16:creationId xmlns:a16="http://schemas.microsoft.com/office/drawing/2014/main" id="{01DD08D8-C8CE-B312-DE8A-91BEF4556E2D}"/>
              </a:ext>
            </a:extLst>
          </p:cNvPr>
          <p:cNvGraphicFramePr>
            <a:graphicFrameLocks noGrp="1"/>
          </p:cNvGraphicFramePr>
          <p:nvPr>
            <p:extLst>
              <p:ext uri="{D42A27DB-BD31-4B8C-83A1-F6EECF244321}">
                <p14:modId xmlns:p14="http://schemas.microsoft.com/office/powerpoint/2010/main" val="4166318491"/>
              </p:ext>
            </p:extLst>
          </p:nvPr>
        </p:nvGraphicFramePr>
        <p:xfrm>
          <a:off x="953728" y="3635249"/>
          <a:ext cx="10515600" cy="640080"/>
        </p:xfrm>
        <a:graphic>
          <a:graphicData uri="http://schemas.openxmlformats.org/drawingml/2006/table">
            <a:tbl>
              <a:tblPr/>
              <a:tblGrid>
                <a:gridCol w="10515600">
                  <a:extLst>
                    <a:ext uri="{9D8B030D-6E8A-4147-A177-3AD203B41FA5}">
                      <a16:colId xmlns:a16="http://schemas.microsoft.com/office/drawing/2014/main" val="2921835297"/>
                    </a:ext>
                  </a:extLst>
                </a:gridCol>
              </a:tblGrid>
              <a:tr h="0">
                <a:tc>
                  <a: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Creating calculated columns/measures (DAX) and building an interactive, slicer-driven dashboard for visualization.</a:t>
                      </a:r>
                    </a:p>
                  </a:txBody>
                  <a:tcPr anchor="ctr">
                    <a:lnL>
                      <a:noFill/>
                    </a:lnL>
                    <a:lnR>
                      <a:noFill/>
                    </a:lnR>
                    <a:lnT>
                      <a:noFill/>
                    </a:lnT>
                    <a:lnB>
                      <a:noFill/>
                    </a:lnB>
                    <a:noFill/>
                  </a:tcPr>
                </a:tc>
                <a:extLst>
                  <a:ext uri="{0D108BD9-81ED-4DB2-BD59-A6C34878D82A}">
                    <a16:rowId xmlns:a16="http://schemas.microsoft.com/office/drawing/2014/main" val="821044018"/>
                  </a:ext>
                </a:extLst>
              </a:tr>
            </a:tbl>
          </a:graphicData>
        </a:graphic>
      </p:graphicFrame>
    </p:spTree>
    <p:extLst>
      <p:ext uri="{BB962C8B-B14F-4D97-AF65-F5344CB8AC3E}">
        <p14:creationId xmlns:p14="http://schemas.microsoft.com/office/powerpoint/2010/main" val="3882081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D744F8-849A-B699-2814-F36561B9FEC6}"/>
              </a:ext>
            </a:extLst>
          </p:cNvPr>
          <p:cNvSpPr/>
          <p:nvPr/>
        </p:nvSpPr>
        <p:spPr>
          <a:xfrm>
            <a:off x="1758676" y="2146799"/>
            <a:ext cx="8693013" cy="36969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037682F2-8B19-D9B5-DF74-A54728D008D9}"/>
              </a:ext>
            </a:extLst>
          </p:cNvPr>
          <p:cNvSpPr/>
          <p:nvPr/>
        </p:nvSpPr>
        <p:spPr>
          <a:xfrm>
            <a:off x="3619141" y="0"/>
            <a:ext cx="4953728" cy="646331"/>
          </a:xfrm>
          <a:prstGeom prst="rect">
            <a:avLst/>
          </a:prstGeom>
          <a:noFill/>
        </p:spPr>
        <p:txBody>
          <a:bodyPr wrap="none" lIns="91440" tIns="45720" rIns="91440" bIns="45720">
            <a:spAutoFit/>
          </a:bodyPr>
          <a:lstStyle/>
          <a:p>
            <a:pPr algn="ctr"/>
            <a:r>
              <a:rPr lang="en-US" sz="3600" b="1" dirty="0">
                <a:ln w="0"/>
                <a:solidFill>
                  <a:schemeClr val="tx1">
                    <a:lumMod val="65000"/>
                    <a:lumOff val="35000"/>
                  </a:schemeClr>
                </a:solidFill>
                <a:effectLst>
                  <a:outerShdw blurRad="50800" dist="38100" dir="5400000" algn="t" rotWithShape="0">
                    <a:prstClr val="black">
                      <a:alpha val="40000"/>
                    </a:prstClr>
                  </a:outerShdw>
                </a:effectLst>
              </a:rPr>
              <a:t>Cleaned Table from Excel</a:t>
            </a:r>
          </a:p>
        </p:txBody>
      </p:sp>
      <p:pic>
        <p:nvPicPr>
          <p:cNvPr id="6" name="Picture 5">
            <a:extLst>
              <a:ext uri="{FF2B5EF4-FFF2-40B4-BE49-F238E27FC236}">
                <a16:creationId xmlns:a16="http://schemas.microsoft.com/office/drawing/2014/main" id="{C351902C-B037-BB8B-731D-236378BFF1F6}"/>
              </a:ext>
            </a:extLst>
          </p:cNvPr>
          <p:cNvPicPr>
            <a:picLocks noChangeAspect="1"/>
          </p:cNvPicPr>
          <p:nvPr/>
        </p:nvPicPr>
        <p:blipFill>
          <a:blip r:embed="rId3"/>
          <a:stretch>
            <a:fillRect/>
          </a:stretch>
        </p:blipFill>
        <p:spPr>
          <a:xfrm>
            <a:off x="1857033" y="2273382"/>
            <a:ext cx="8477931" cy="3380508"/>
          </a:xfrm>
          <a:prstGeom prst="rect">
            <a:avLst/>
          </a:prstGeom>
        </p:spPr>
      </p:pic>
      <p:sp>
        <p:nvSpPr>
          <p:cNvPr id="7" name="TextBox 6">
            <a:extLst>
              <a:ext uri="{FF2B5EF4-FFF2-40B4-BE49-F238E27FC236}">
                <a16:creationId xmlns:a16="http://schemas.microsoft.com/office/drawing/2014/main" id="{0F211915-C5CD-0101-EA13-54A7BF2745C6}"/>
              </a:ext>
            </a:extLst>
          </p:cNvPr>
          <p:cNvSpPr txBox="1"/>
          <p:nvPr/>
        </p:nvSpPr>
        <p:spPr>
          <a:xfrm>
            <a:off x="561667" y="1057586"/>
            <a:ext cx="11068665" cy="646331"/>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ctr"/>
            <a:r>
              <a:rPr lang="en-US" b="0" dirty="0"/>
              <a:t>The below table shows a sample from the final cleaned table made using excel for better readability and understanding, with accurate datatypes. </a:t>
            </a:r>
            <a:endParaRPr lang="en-IN" b="0" dirty="0"/>
          </a:p>
        </p:txBody>
      </p:sp>
    </p:spTree>
    <p:extLst>
      <p:ext uri="{BB962C8B-B14F-4D97-AF65-F5344CB8AC3E}">
        <p14:creationId xmlns:p14="http://schemas.microsoft.com/office/powerpoint/2010/main" val="4381024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FE39F4-BFB3-1A8F-559B-500E9F8F980B}"/>
              </a:ext>
            </a:extLst>
          </p:cNvPr>
          <p:cNvSpPr/>
          <p:nvPr/>
        </p:nvSpPr>
        <p:spPr>
          <a:xfrm>
            <a:off x="3508462" y="157316"/>
            <a:ext cx="5175071" cy="646331"/>
          </a:xfrm>
          <a:prstGeom prst="rect">
            <a:avLst/>
          </a:prstGeom>
          <a:noFill/>
        </p:spPr>
        <p:txBody>
          <a:bodyPr wrap="none" lIns="91440" tIns="45720" rIns="91440" bIns="45720">
            <a:spAutoFit/>
          </a:bodyPr>
          <a:lstStyle/>
          <a:p>
            <a:pPr algn="ctr"/>
            <a:r>
              <a:rPr lang="en-US" sz="3600" b="1" dirty="0">
                <a:ln w="0"/>
                <a:solidFill>
                  <a:schemeClr val="tx1">
                    <a:lumMod val="65000"/>
                    <a:lumOff val="35000"/>
                  </a:schemeClr>
                </a:solidFill>
                <a:effectLst>
                  <a:outerShdw blurRad="50800" dist="38100" dir="5400000" algn="t" rotWithShape="0">
                    <a:prstClr val="black">
                      <a:alpha val="40000"/>
                    </a:prstClr>
                  </a:outerShdw>
                </a:effectLst>
              </a:rPr>
              <a:t>Exploratory Data Analysis </a:t>
            </a:r>
          </a:p>
        </p:txBody>
      </p:sp>
      <p:sp>
        <p:nvSpPr>
          <p:cNvPr id="3" name="TextBox 2">
            <a:extLst>
              <a:ext uri="{FF2B5EF4-FFF2-40B4-BE49-F238E27FC236}">
                <a16:creationId xmlns:a16="http://schemas.microsoft.com/office/drawing/2014/main" id="{1D034043-DECE-B1DC-7882-8F81EFDA440C}"/>
              </a:ext>
            </a:extLst>
          </p:cNvPr>
          <p:cNvSpPr txBox="1"/>
          <p:nvPr/>
        </p:nvSpPr>
        <p:spPr>
          <a:xfrm>
            <a:off x="561664" y="1273895"/>
            <a:ext cx="11068665" cy="4247317"/>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r>
              <a:rPr lang="en-US" b="0" dirty="0"/>
              <a:t>Some Exploratory Data Analysis (EDA) was performed on the cleaned dataset using MySQL Workbench, for better analysis and understanding of the data and achieving the objective of the project. The problem statements drafted for the analysis were- </a:t>
            </a:r>
          </a:p>
          <a:p>
            <a:endParaRPr lang="en-US" b="0" dirty="0"/>
          </a:p>
          <a:p>
            <a:pPr marL="285750" indent="-285750">
              <a:buFont typeface="Arial" panose="020B0604020202020204" pitchFamily="34" charset="0"/>
              <a:buChar char="•"/>
            </a:pPr>
            <a:r>
              <a:rPr lang="en-US" b="0" dirty="0"/>
              <a:t>What is the total number of trading days recorded for each company?</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What is the average closing price for each company?</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What is the highest and lowest stock price (High/Low) recorded for each company in the dataset?</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Which date had the highest trading volume for each company?</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What is the average daily trading volume per company?</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List all days where a company’s stock closed higher than it opened.</a:t>
            </a:r>
            <a:endParaRPr lang="en-IN" b="0" dirty="0"/>
          </a:p>
        </p:txBody>
      </p:sp>
    </p:spTree>
    <p:extLst>
      <p:ext uri="{BB962C8B-B14F-4D97-AF65-F5344CB8AC3E}">
        <p14:creationId xmlns:p14="http://schemas.microsoft.com/office/powerpoint/2010/main" val="119719282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6939B8-F986-DA4B-0F32-BA66E39B8BD4}"/>
              </a:ext>
            </a:extLst>
          </p:cNvPr>
          <p:cNvSpPr/>
          <p:nvPr/>
        </p:nvSpPr>
        <p:spPr>
          <a:xfrm>
            <a:off x="8023123" y="1176417"/>
            <a:ext cx="2644877" cy="1388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5D735C-9405-26E2-CD73-F011811304A5}"/>
              </a:ext>
            </a:extLst>
          </p:cNvPr>
          <p:cNvSpPr/>
          <p:nvPr/>
        </p:nvSpPr>
        <p:spPr>
          <a:xfrm>
            <a:off x="862430" y="1176418"/>
            <a:ext cx="6163423" cy="1388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9C7CA49A-DC13-38D1-03D7-E1587A293887}"/>
              </a:ext>
            </a:extLst>
          </p:cNvPr>
          <p:cNvPicPr>
            <a:picLocks noChangeAspect="1"/>
          </p:cNvPicPr>
          <p:nvPr/>
        </p:nvPicPr>
        <p:blipFill>
          <a:blip r:embed="rId3"/>
          <a:stretch>
            <a:fillRect/>
          </a:stretch>
        </p:blipFill>
        <p:spPr>
          <a:xfrm>
            <a:off x="945300" y="1265901"/>
            <a:ext cx="5992061" cy="1209844"/>
          </a:xfrm>
          <a:prstGeom prst="rect">
            <a:avLst/>
          </a:prstGeom>
        </p:spPr>
      </p:pic>
      <p:pic>
        <p:nvPicPr>
          <p:cNvPr id="5" name="Picture 4">
            <a:extLst>
              <a:ext uri="{FF2B5EF4-FFF2-40B4-BE49-F238E27FC236}">
                <a16:creationId xmlns:a16="http://schemas.microsoft.com/office/drawing/2014/main" id="{09827BD5-287C-59E4-A4EB-840B8B538E87}"/>
              </a:ext>
            </a:extLst>
          </p:cNvPr>
          <p:cNvPicPr>
            <a:picLocks noChangeAspect="1"/>
          </p:cNvPicPr>
          <p:nvPr/>
        </p:nvPicPr>
        <p:blipFill>
          <a:blip r:embed="rId4"/>
          <a:stretch>
            <a:fillRect/>
          </a:stretch>
        </p:blipFill>
        <p:spPr>
          <a:xfrm>
            <a:off x="8163705" y="1265901"/>
            <a:ext cx="2397075" cy="1209844"/>
          </a:xfrm>
          <a:prstGeom prst="rect">
            <a:avLst/>
          </a:prstGeom>
        </p:spPr>
      </p:pic>
      <p:sp>
        <p:nvSpPr>
          <p:cNvPr id="6" name="TextBox 5">
            <a:extLst>
              <a:ext uri="{FF2B5EF4-FFF2-40B4-BE49-F238E27FC236}">
                <a16:creationId xmlns:a16="http://schemas.microsoft.com/office/drawing/2014/main" id="{CD34D111-CE87-5630-447E-2C4003F346B8}"/>
              </a:ext>
            </a:extLst>
          </p:cNvPr>
          <p:cNvSpPr txBox="1"/>
          <p:nvPr/>
        </p:nvSpPr>
        <p:spPr>
          <a:xfrm>
            <a:off x="945300" y="3345883"/>
            <a:ext cx="10017667" cy="923330"/>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r>
              <a:rPr lang="en-US" dirty="0"/>
              <a:t>Each company—Apple, Google, Microsoft, and Netflix—recorded a total of 62 trading days during the analyzed period. This confirms that the dataset is evenly distributed across all companies, ensuring a fair and consistent basis for comparison.</a:t>
            </a:r>
            <a:endParaRPr lang="en-IN" b="0" dirty="0"/>
          </a:p>
        </p:txBody>
      </p:sp>
    </p:spTree>
    <p:extLst>
      <p:ext uri="{BB962C8B-B14F-4D97-AF65-F5344CB8AC3E}">
        <p14:creationId xmlns:p14="http://schemas.microsoft.com/office/powerpoint/2010/main" val="348037457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E9B3CF2-253B-A987-2982-417DA18CEA24}"/>
              </a:ext>
            </a:extLst>
          </p:cNvPr>
          <p:cNvSpPr/>
          <p:nvPr/>
        </p:nvSpPr>
        <p:spPr>
          <a:xfrm>
            <a:off x="7944465" y="1426903"/>
            <a:ext cx="2711007" cy="1388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3A53A23-4C79-79AE-3F31-F4276FA883BF}"/>
              </a:ext>
            </a:extLst>
          </p:cNvPr>
          <p:cNvSpPr/>
          <p:nvPr/>
        </p:nvSpPr>
        <p:spPr>
          <a:xfrm>
            <a:off x="815093" y="1426904"/>
            <a:ext cx="5507050" cy="1388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808C5E58-AF73-22E2-A464-8F9455D3DD81}"/>
              </a:ext>
            </a:extLst>
          </p:cNvPr>
          <p:cNvPicPr>
            <a:picLocks noChangeAspect="1"/>
          </p:cNvPicPr>
          <p:nvPr/>
        </p:nvPicPr>
        <p:blipFill>
          <a:blip r:embed="rId3"/>
          <a:stretch>
            <a:fillRect/>
          </a:stretch>
        </p:blipFill>
        <p:spPr>
          <a:xfrm>
            <a:off x="8052147" y="1535440"/>
            <a:ext cx="2491264" cy="1171739"/>
          </a:xfrm>
          <a:prstGeom prst="rect">
            <a:avLst/>
          </a:prstGeom>
        </p:spPr>
      </p:pic>
      <p:pic>
        <p:nvPicPr>
          <p:cNvPr id="7" name="Picture 6">
            <a:extLst>
              <a:ext uri="{FF2B5EF4-FFF2-40B4-BE49-F238E27FC236}">
                <a16:creationId xmlns:a16="http://schemas.microsoft.com/office/drawing/2014/main" id="{F870CB3B-C23F-7A87-E254-9F70ADCA891B}"/>
              </a:ext>
            </a:extLst>
          </p:cNvPr>
          <p:cNvPicPr>
            <a:picLocks noChangeAspect="1"/>
          </p:cNvPicPr>
          <p:nvPr/>
        </p:nvPicPr>
        <p:blipFill>
          <a:blip r:embed="rId4"/>
          <a:stretch>
            <a:fillRect/>
          </a:stretch>
        </p:blipFill>
        <p:spPr>
          <a:xfrm>
            <a:off x="978254" y="1535440"/>
            <a:ext cx="5201376" cy="1171739"/>
          </a:xfrm>
          <a:prstGeom prst="rect">
            <a:avLst/>
          </a:prstGeom>
        </p:spPr>
      </p:pic>
      <p:sp>
        <p:nvSpPr>
          <p:cNvPr id="8" name="TextBox 7">
            <a:extLst>
              <a:ext uri="{FF2B5EF4-FFF2-40B4-BE49-F238E27FC236}">
                <a16:creationId xmlns:a16="http://schemas.microsoft.com/office/drawing/2014/main" id="{5185FB2D-4B85-8B90-8A84-552FC15ABDF0}"/>
              </a:ext>
            </a:extLst>
          </p:cNvPr>
          <p:cNvSpPr txBox="1"/>
          <p:nvPr/>
        </p:nvSpPr>
        <p:spPr>
          <a:xfrm>
            <a:off x="945300" y="3345883"/>
            <a:ext cx="10017667" cy="923330"/>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r>
              <a:rPr lang="en-US" dirty="0"/>
              <a:t>On average, Netflix had the highest stock closing price, followed by Microsoft. Apple and Google had lower average prices, showing how differently each company's stock is valued in the market.</a:t>
            </a:r>
            <a:endParaRPr lang="en-IN" b="0" dirty="0"/>
          </a:p>
        </p:txBody>
      </p:sp>
    </p:spTree>
    <p:extLst>
      <p:ext uri="{BB962C8B-B14F-4D97-AF65-F5344CB8AC3E}">
        <p14:creationId xmlns:p14="http://schemas.microsoft.com/office/powerpoint/2010/main" val="228137244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C85BA6-75C3-4942-2B1E-6A20EED3BA2F}"/>
              </a:ext>
            </a:extLst>
          </p:cNvPr>
          <p:cNvSpPr/>
          <p:nvPr/>
        </p:nvSpPr>
        <p:spPr>
          <a:xfrm>
            <a:off x="7187382" y="2294872"/>
            <a:ext cx="3539612" cy="1388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B5F5451-CAFA-EB6C-882D-2D40051CF985}"/>
              </a:ext>
            </a:extLst>
          </p:cNvPr>
          <p:cNvSpPr/>
          <p:nvPr/>
        </p:nvSpPr>
        <p:spPr>
          <a:xfrm>
            <a:off x="508469" y="473176"/>
            <a:ext cx="8576537" cy="1388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83B55B0D-FDDE-FABF-497D-E04C76F2897F}"/>
              </a:ext>
            </a:extLst>
          </p:cNvPr>
          <p:cNvPicPr>
            <a:picLocks noChangeAspect="1"/>
          </p:cNvPicPr>
          <p:nvPr/>
        </p:nvPicPr>
        <p:blipFill>
          <a:blip r:embed="rId3"/>
          <a:stretch>
            <a:fillRect/>
          </a:stretch>
        </p:blipFill>
        <p:spPr>
          <a:xfrm>
            <a:off x="615777" y="557896"/>
            <a:ext cx="8345065" cy="1219370"/>
          </a:xfrm>
          <a:prstGeom prst="rect">
            <a:avLst/>
          </a:prstGeom>
        </p:spPr>
      </p:pic>
      <p:pic>
        <p:nvPicPr>
          <p:cNvPr id="7" name="Picture 6">
            <a:extLst>
              <a:ext uri="{FF2B5EF4-FFF2-40B4-BE49-F238E27FC236}">
                <a16:creationId xmlns:a16="http://schemas.microsoft.com/office/drawing/2014/main" id="{D748F4B4-E43A-03D8-004D-DB651124FA65}"/>
              </a:ext>
            </a:extLst>
          </p:cNvPr>
          <p:cNvPicPr>
            <a:picLocks noChangeAspect="1"/>
          </p:cNvPicPr>
          <p:nvPr/>
        </p:nvPicPr>
        <p:blipFill>
          <a:blip r:embed="rId4"/>
          <a:stretch>
            <a:fillRect/>
          </a:stretch>
        </p:blipFill>
        <p:spPr>
          <a:xfrm>
            <a:off x="7274681" y="2393882"/>
            <a:ext cx="3372321" cy="1190791"/>
          </a:xfrm>
          <a:prstGeom prst="rect">
            <a:avLst/>
          </a:prstGeom>
        </p:spPr>
      </p:pic>
      <p:sp>
        <p:nvSpPr>
          <p:cNvPr id="8" name="TextBox 7">
            <a:extLst>
              <a:ext uri="{FF2B5EF4-FFF2-40B4-BE49-F238E27FC236}">
                <a16:creationId xmlns:a16="http://schemas.microsoft.com/office/drawing/2014/main" id="{54DDFEC9-3F76-D6F6-8F3B-78327C0A7152}"/>
              </a:ext>
            </a:extLst>
          </p:cNvPr>
          <p:cNvSpPr txBox="1"/>
          <p:nvPr/>
        </p:nvSpPr>
        <p:spPr>
          <a:xfrm>
            <a:off x="709326" y="4201289"/>
            <a:ext cx="10017667" cy="923330"/>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r>
              <a:rPr lang="en-US" dirty="0"/>
              <a:t>Netflix hit the highest stock price overall, while Google recorded the lowest. This gives us a glimpse into how wide the price range can be between companies, and it also reflects different levels of volatility and market behavior.</a:t>
            </a:r>
            <a:endParaRPr lang="en-IN" b="0" dirty="0"/>
          </a:p>
        </p:txBody>
      </p:sp>
    </p:spTree>
    <p:extLst>
      <p:ext uri="{BB962C8B-B14F-4D97-AF65-F5344CB8AC3E}">
        <p14:creationId xmlns:p14="http://schemas.microsoft.com/office/powerpoint/2010/main" val="75568966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3281</TotalTime>
  <Words>875</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Sans Serif Collection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Sarvesh Patankar</dc:creator>
  <cp:lastModifiedBy>Sarvesh Patankar</cp:lastModifiedBy>
  <cp:revision>2</cp:revision>
  <dcterms:created xsi:type="dcterms:W3CDTF">2025-06-24T12:49:20Z</dcterms:created>
  <dcterms:modified xsi:type="dcterms:W3CDTF">2025-06-26T19:30:40Z</dcterms:modified>
</cp:coreProperties>
</file>