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  <p:sldMasterId id="2147483720" r:id="rId36"/>
    <p:sldMasterId id="2147483722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8" r:id="rId49"/>
    <p:sldId id="267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42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6800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0B55133-35A9-4A3E-A80B-A29587479A7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F5F600-DC36-420C-B1B7-1BC59FBEE2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7380D2-EC90-4372-9AC1-B0ACC102ED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0760F4F-A966-4D8A-A526-BAA66AF933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569611-A27E-4B7F-A242-CF0567B3B1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DF497A5C-4399-4920-84A1-A72E3240EF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833FD6C-7DD2-44EA-A20C-1CD84CD7EA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43D538-C22A-4427-8773-B1661086B9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E7F9EEF-F4E7-4E5A-87E7-38155DBB62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CAE9840-07B4-4F4A-9CE0-F8A3348597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E75F0F8-7E21-46EB-A130-5248FA197B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AF34D4-D821-4D5A-B6CA-4EB6E544C2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3FC4724F-9784-46FB-B023-CF4AD06EC9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B5D66F0-772E-482B-8C6E-FD649889D3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25D4849-4C08-4516-B35B-D74CE537728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6800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824EDAF-18DB-4B30-B0E8-1E800DAE87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68B28B1-7053-4F56-B190-4D2372489E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48DD8AB-1C47-459E-B97B-27DC93D603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BB1BC8DF-F9C0-48E6-AF95-01A5099F90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A546FE2-A18B-461E-BF1C-DCFE273FD27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6800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54904745-2CAF-483E-BE46-E68C6110B9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0000" y="6800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2BC7A4A-D16D-4E87-A18F-46B053D007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7F56E89-8467-4095-AA25-AF5F1719C9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E329AF66-8483-49EA-9F1A-22604A9EC3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9B4E283A-09BC-40A3-9A3D-F4C672EA5D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897DF2BE-6F00-47BA-A3A6-F22CDDBBDC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FFFE2D-3C72-4E38-97B2-4F0474A3F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3F7823B-5FE2-43B0-B50D-866F55013D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C5E16A-758D-423E-BAD8-6EB3818093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D560CF-FEEB-4DC2-82B7-1214C0555E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F033C81-8367-4725-9159-6435B02A12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7DAEF46-FF1B-4254-B328-A56A7648EE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.png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;p2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11;p2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4960" y="1640160"/>
            <a:ext cx="7710840" cy="17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9D879F4-569F-4320-8D0F-FD488CB5D515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24;p19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125;p19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sldNum" idx="9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DF72A8F-15B8-4A21-9010-CFBD2611E9A5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35;p20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36;p20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sldNum" idx="10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1C9CF42-3098-4173-BEEE-3EE458EF4FCC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6;p3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17;p3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4960" y="2293920"/>
            <a:ext cx="77108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715320" y="1293840"/>
            <a:ext cx="771084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556B247-2E4F-4371-87EC-A3AFC6B96C20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48;p21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49;p21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sldNum" idx="1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711DF3-0C66-48F3-8FE0-4071A516E884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61;p22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162;p22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sldNum" idx="1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43FB759-6803-4736-ACA0-9A5D0147D076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78;p23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179;p23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sldNum" idx="14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CA21970-921B-43D8-BCBB-94A0AA638579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83;p24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184;p24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sldNum" idx="15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4F7EE66-99A9-4A8C-A6E6-5B5D7F1F5B3E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188;p25"/>
          <p:cNvPicPr/>
          <p:nvPr/>
        </p:nvPicPr>
        <p:blipFill>
          <a:blip r:embed="rId3"/>
          <a:srcRect l="69" r="59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89;p25"/>
          <p:cNvPicPr/>
          <p:nvPr/>
        </p:nvPicPr>
        <p:blipFill>
          <a:blip r:embed="rId4"/>
          <a:srcRect l="30" r="30"/>
          <a:stretch/>
        </p:blipFill>
        <p:spPr>
          <a:xfrm flipH="1">
            <a:off x="468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sldNum" idx="16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25544D2-BE7C-4D1E-99C3-920786F4690E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92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193;p26"/>
          <p:cNvPicPr/>
          <p:nvPr/>
        </p:nvPicPr>
        <p:blipFill>
          <a:blip r:embed="rId3"/>
          <a:srcRect l="69" r="59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94;p26"/>
          <p:cNvPicPr/>
          <p:nvPr/>
        </p:nvPicPr>
        <p:blipFill>
          <a:blip r:embed="rId4"/>
          <a:srcRect l="30" r="30"/>
          <a:stretch/>
        </p:blipFill>
        <p:spPr>
          <a:xfrm rot="10800000" flipH="1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sldNum" idx="17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AF4029F-C842-471D-A746-22FF716393FA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98;p27"/>
          <p:cNvPicPr/>
          <p:nvPr/>
        </p:nvPicPr>
        <p:blipFill>
          <a:blip r:embed="rId3"/>
          <a:srcRect l="69" r="59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99;p27"/>
          <p:cNvPicPr/>
          <p:nvPr/>
        </p:nvPicPr>
        <p:blipFill>
          <a:blip r:embed="rId4"/>
          <a:srcRect l="30" r="30"/>
          <a:stretch/>
        </p:blipFill>
        <p:spPr>
          <a:xfrm rot="10800000" flipH="1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 idx="18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84E9E78-6F3D-49BA-9220-0D2AFEA36107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4;p11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65;p11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60400" y="1406520"/>
            <a:ext cx="562284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96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4F68311-2C92-49BF-8AB6-4077251192EC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203;p28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204;p28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sldNum" idx="19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F4EF0F0-D91F-420D-AC2D-3A8EC745375D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208;p29"/>
          <p:cNvPicPr/>
          <p:nvPr/>
        </p:nvPicPr>
        <p:blipFill>
          <a:blip r:embed="rId3"/>
          <a:srcRect l="69" r="59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209;p29"/>
          <p:cNvPicPr/>
          <p:nvPr/>
        </p:nvPicPr>
        <p:blipFill>
          <a:blip r:embed="rId4"/>
          <a:srcRect l="30" r="30"/>
          <a:stretch/>
        </p:blipFill>
        <p:spPr>
          <a:xfrm flipH="1">
            <a:off x="468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sldNum" idx="20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6A50B38-F812-498B-848D-57BC7017C98E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213;p30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214;p30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sldNum" idx="2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B12B53-1A9B-41DF-A28E-E738C59D8A60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23;p4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24;p4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520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sldNum" idx="2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B8B713-99C5-47DE-AA6B-7B3EDF65A428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218;p31"/>
          <p:cNvPicPr/>
          <p:nvPr/>
        </p:nvPicPr>
        <p:blipFill>
          <a:blip r:embed="rId3"/>
          <a:srcRect l="69" r="59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219;p31"/>
          <p:cNvPicPr/>
          <p:nvPr/>
        </p:nvPicPr>
        <p:blipFill>
          <a:blip r:embed="rId4"/>
          <a:srcRect l="30" r="30"/>
          <a:stretch/>
        </p:blipFill>
        <p:spPr>
          <a:xfrm rot="10800000" flipH="1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4960" y="2329560"/>
            <a:ext cx="4969440" cy="127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715320" y="1388880"/>
            <a:ext cx="4969440" cy="102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F5008F-9319-492D-94C8-B4796AD98C66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27040" y="534960"/>
            <a:ext cx="2500200" cy="19371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1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927040" y="2671200"/>
            <a:ext cx="2500200" cy="19371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1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27;p32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228;p32"/>
          <p:cNvPicPr/>
          <p:nvPr/>
        </p:nvPicPr>
        <p:blipFill>
          <a:blip r:embed="rId4"/>
          <a:stretch/>
        </p:blipFill>
        <p:spPr>
          <a:xfrm rot="10800000">
            <a:off x="4320" y="1440"/>
            <a:ext cx="9135360" cy="514008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68920" y="2293920"/>
            <a:ext cx="545688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968920" y="1413720"/>
            <a:ext cx="5456880" cy="91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24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69AB022-E4CA-4E7C-BD67-3B021B14381F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14960" y="534960"/>
            <a:ext cx="1991520" cy="407304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35;p33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236;p33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sldNum" idx="25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33D6953-9BEB-4D6C-B22F-CB45E896B8FD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3971160" y="2145240"/>
            <a:ext cx="4456080" cy="13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971160" y="1312920"/>
            <a:ext cx="4456080" cy="98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14960" y="534960"/>
            <a:ext cx="2500200" cy="19371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1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714960" y="2671200"/>
            <a:ext cx="2500200" cy="19371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1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244;p34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245;p34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4960" y="1371600"/>
            <a:ext cx="3123720" cy="88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26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333AD9-AC6A-4EF2-8835-7E59D590AB65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714960" y="3165120"/>
            <a:ext cx="3123720" cy="88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299920" y="1371600"/>
            <a:ext cx="3123720" cy="88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title"/>
          </p:nvPr>
        </p:nvSpPr>
        <p:spPr>
          <a:xfrm>
            <a:off x="5299920" y="3165120"/>
            <a:ext cx="3123720" cy="88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264;p36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65;p36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267;p37"/>
          <p:cNvPicPr/>
          <p:nvPr/>
        </p:nvPicPr>
        <p:blipFill>
          <a:blip r:embed="rId3"/>
          <a:srcRect l="69" r="59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68;p37"/>
          <p:cNvPicPr/>
          <p:nvPr/>
        </p:nvPicPr>
        <p:blipFill>
          <a:blip r:embed="rId4"/>
          <a:srcRect l="30" r="30"/>
          <a:stretch/>
        </p:blipFill>
        <p:spPr>
          <a:xfrm rot="10800000" flipH="1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28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02EEF79-31B5-46C1-9D63-43DA25A538EF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141" name="Google Shape;30;p5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31;p5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92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38;p6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39;p6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sldNum" idx="29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BF59E9D-4246-4688-803D-5AABE238A6E9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43;p7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44;p7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sldNum" idx="30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1574D7-9BA1-4EC1-A106-A3E52F256F26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93040" y="1371600"/>
            <a:ext cx="3635640" cy="3236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20000" y="1371600"/>
            <a:ext cx="3594600" cy="32367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0;p8"/>
          <p:cNvPicPr/>
          <p:nvPr/>
        </p:nvPicPr>
        <p:blipFill>
          <a:blip r:embed="rId3"/>
          <a:srcRect l="69" r="59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51;p8"/>
          <p:cNvPicPr/>
          <p:nvPr/>
        </p:nvPicPr>
        <p:blipFill>
          <a:blip r:embed="rId4"/>
          <a:srcRect l="30" r="30"/>
          <a:stretch/>
        </p:blipFill>
        <p:spPr>
          <a:xfrm flipH="1">
            <a:off x="468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sldNum" idx="3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ADCCB3-1146-4CB8-A063-7FED7AE9CA62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55;p9"/>
          <p:cNvPicPr/>
          <p:nvPr/>
        </p:nvPicPr>
        <p:blipFill>
          <a:blip r:embed="rId3"/>
          <a:srcRect l="69" r="59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56;p9"/>
          <p:cNvPicPr/>
          <p:nvPr/>
        </p:nvPicPr>
        <p:blipFill>
          <a:blip r:embed="rId4"/>
          <a:srcRect l="30" r="30"/>
          <a:stretch/>
        </p:blipFill>
        <p:spPr>
          <a:xfrm flipH="1">
            <a:off x="468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sldNum" idx="3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4D34AB4-ADDE-4541-9ABC-F406CFAC2AF0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2058480" y="1328400"/>
            <a:ext cx="5030280" cy="111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3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1BED9CE-9218-4F08-A323-C43EE2BB6178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716400" y="463680"/>
            <a:ext cx="6203520" cy="1056240"/>
          </a:xfrm>
          <a:prstGeom prst="rect">
            <a:avLst/>
          </a:prstGeom>
          <a:solidFill>
            <a:srgbClr val="B79C79">
              <a:alpha val="51000"/>
            </a:srgbClr>
          </a:solidFill>
          <a:ln w="19080">
            <a:solidFill>
              <a:schemeClr val="dk2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1;p13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" name="Google Shape;72;p13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14960" y="1195920"/>
            <a:ext cx="3331080" cy="51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69AB31A-97D5-4A49-B25D-03259305566C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714960" y="3036240"/>
            <a:ext cx="3331080" cy="51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5072760" y="1195920"/>
            <a:ext cx="3331080" cy="51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5072760" y="3036240"/>
            <a:ext cx="3331080" cy="51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2"/>
                </a:solidFill>
                <a:latin typeface="Roboto"/>
                <a:ea typeface="Robo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8;p14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" name="Google Shape;89;p14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58000" y="3591000"/>
            <a:ext cx="622728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sldNum" idx="4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082BCD-4E2B-4154-9948-F6E7BB08B120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94;p15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4" name="Google Shape;95;p15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sldNum" idx="5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6C2D861-A07D-469F-908F-635EE61D470D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02240" y="1656360"/>
            <a:ext cx="3826440" cy="295164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01;p16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" name="Google Shape;102;p16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sldNum" idx="6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6B4815A-9792-4360-9839-7EAC3AF8F11E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107;p17"/>
          <p:cNvPicPr/>
          <p:nvPr/>
        </p:nvPicPr>
        <p:blipFill>
          <a:blip r:embed="rId3"/>
          <a:srcRect l="69" r="59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3" name="Google Shape;108;p17"/>
          <p:cNvPicPr/>
          <p:nvPr/>
        </p:nvPicPr>
        <p:blipFill>
          <a:blip r:embed="rId4"/>
          <a:srcRect l="30" r="30"/>
          <a:stretch/>
        </p:blipFill>
        <p:spPr>
          <a:xfrm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sldNum" idx="7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13A480C-1F7D-40BE-9487-7DB01FBEF532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520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113;p18"/>
          <p:cNvPicPr/>
          <p:nvPr/>
        </p:nvPicPr>
        <p:blipFill>
          <a:blip r:embed="rId3"/>
          <a:srcRect l="69" r="59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8" name="Google Shape;114;p18"/>
          <p:cNvPicPr/>
          <p:nvPr/>
        </p:nvPicPr>
        <p:blipFill>
          <a:blip r:embed="rId4"/>
          <a:srcRect l="30" r="30"/>
          <a:stretch/>
        </p:blipFill>
        <p:spPr>
          <a:xfrm rot="10800000">
            <a:off x="4320" y="0"/>
            <a:ext cx="9135360" cy="51433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sldNum" idx="8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6FEE244-5627-4A26-95CA-0D63392BE1BE}" type="slidenum">
              <a:rPr lang="en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‹#›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89867" y="1113300"/>
            <a:ext cx="7714800" cy="170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Student Performance Report</a:t>
            </a:r>
            <a:endParaRPr lang="fr-FR" sz="36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34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8B59D68-BFAC-47E2-8CF1-4427BCFEA21F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1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73" name="Google Shape;282;p41"/>
          <p:cNvCxnSpPr/>
          <p:nvPr/>
        </p:nvCxnSpPr>
        <p:spPr>
          <a:xfrm>
            <a:off x="689400" y="2945999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174" name="Google Shape;283;p41"/>
          <p:cNvGrpSpPr/>
          <p:nvPr/>
        </p:nvGrpSpPr>
        <p:grpSpPr>
          <a:xfrm>
            <a:off x="7615080" y="534960"/>
            <a:ext cx="651240" cy="903960"/>
            <a:chOff x="7615080" y="534960"/>
            <a:chExt cx="651240" cy="903960"/>
          </a:xfrm>
        </p:grpSpPr>
        <p:sp>
          <p:nvSpPr>
            <p:cNvPr id="175" name="Google Shape;284;p41"/>
            <p:cNvSpPr/>
            <p:nvPr/>
          </p:nvSpPr>
          <p:spPr>
            <a:xfrm>
              <a:off x="761508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85;p41"/>
            <p:cNvSpPr/>
            <p:nvPr/>
          </p:nvSpPr>
          <p:spPr>
            <a:xfrm>
              <a:off x="761508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057400" y="1324080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Highlights of exceptional academic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records: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2057400" y="2438280"/>
            <a:ext cx="50288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lt1"/>
                </a:solidFill>
                <a:latin typeface="Roboto"/>
                <a:ea typeface="Roboto"/>
              </a:rPr>
              <a:t>Hussen excelled with a top 1% AI ranking and multiple national-level awards, while Sayed secured hackathon wins and notable internships, demonstrating high technical and research capabilities.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3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D44044-E6C2-4E02-9F93-DEA74A4E3D9D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10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242" name="Google Shape;344;p46"/>
          <p:cNvCxnSpPr/>
          <p:nvPr/>
        </p:nvCxnSpPr>
        <p:spPr>
          <a:xfrm>
            <a:off x="2058120" y="1882440"/>
            <a:ext cx="4911480" cy="504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243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244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6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247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44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A40AFCD-7890-42CE-AC97-D2563DF73BF4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11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2277752" y="1575000"/>
            <a:ext cx="3266640" cy="29523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Roboto"/>
                <a:ea typeface="Roboto"/>
              </a:rPr>
              <a:t>The presented data confirms strong academic records and financial reliability for both students. Their achievements and progressive performance indicate promising futures in AI and software development.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Conclusions: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cxnSp>
        <p:nvCxnSpPr>
          <p:cNvPr id="253" name="Google Shape;761;p65"/>
          <p:cNvCxnSpPr/>
          <p:nvPr/>
        </p:nvCxnSpPr>
        <p:spPr>
          <a:xfrm>
            <a:off x="716400" y="1011240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 idx="4294967295"/>
          </p:nvPr>
        </p:nvSpPr>
        <p:spPr>
          <a:xfrm>
            <a:off x="661738" y="416555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pc="-1" dirty="0" smtClean="0">
                <a:solidFill>
                  <a:schemeClr val="dk2"/>
                </a:solidFill>
                <a:latin typeface="Algerian" panose="04020705040A02060702" pitchFamily="82" charset="0"/>
              </a:rPr>
              <a:t>CODE OUTPUT:</a:t>
            </a:r>
            <a:endParaRPr lang="fr-FR" sz="18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294967295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D44044-E6C2-4E02-9F93-DEA74A4E3D9D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12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43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244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6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247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814226"/>
            <a:ext cx="2867926" cy="36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 idx="4294967295"/>
          </p:nvPr>
        </p:nvSpPr>
        <p:spPr>
          <a:xfrm>
            <a:off x="2662417" y="1929096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pc="-1" dirty="0" smtClean="0">
                <a:solidFill>
                  <a:schemeClr val="dk2"/>
                </a:solidFill>
                <a:latin typeface="Algerian" panose="04020705040A02060702" pitchFamily="82" charset="0"/>
              </a:rPr>
              <a:t>THANK YOU</a:t>
            </a:r>
            <a:endParaRPr lang="fr-FR" sz="48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4294967295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D44044-E6C2-4E02-9F93-DEA74A4E3D9D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13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43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244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6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247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15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 idx="35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C3AAF5F-703E-4FF6-96E2-05448B247080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2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2573385" y="1575000"/>
            <a:ext cx="3266640" cy="29523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Roboto"/>
                <a:ea typeface="Roboto"/>
              </a:rPr>
              <a:t>This report presents an overview of student performance, highlighting key personal information, academic goals, and achievements of exemplary students to provide a holistic academic progress view.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695520" y="372213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Introduction: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cxnSp>
        <p:nvCxnSpPr>
          <p:cNvPr id="181" name="Google Shape;761;p65"/>
          <p:cNvCxnSpPr/>
          <p:nvPr/>
        </p:nvCxnSpPr>
        <p:spPr>
          <a:xfrm>
            <a:off x="716400" y="1011240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2971800" y="2295360"/>
            <a:ext cx="54576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1" strike="noStrike" spc="-1" dirty="0">
                <a:solidFill>
                  <a:schemeClr val="lt1"/>
                </a:solidFill>
                <a:latin typeface="Algerian" panose="04020705040A02060702" pitchFamily="82" charset="0"/>
                <a:ea typeface="Roboto"/>
              </a:rPr>
              <a:t>Student Profiles</a:t>
            </a:r>
            <a:endParaRPr lang="fr-FR" sz="34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title"/>
          </p:nvPr>
        </p:nvSpPr>
        <p:spPr>
          <a:xfrm>
            <a:off x="2971800" y="1409760"/>
            <a:ext cx="545760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 dirty="0">
                <a:solidFill>
                  <a:schemeClr val="dk2"/>
                </a:solidFill>
                <a:latin typeface="Roboto"/>
                <a:ea typeface="Roboto"/>
              </a:rPr>
              <a:t>01</a:t>
            </a:r>
            <a:endParaRPr lang="fr-FR" sz="8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86" name="Google Shape;674;p62"/>
          <p:cNvCxnSpPr/>
          <p:nvPr/>
        </p:nvCxnSpPr>
        <p:spPr>
          <a:xfrm>
            <a:off x="2969640" y="3135600"/>
            <a:ext cx="545760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187" name="Google Shape;675;p62"/>
          <p:cNvGrpSpPr/>
          <p:nvPr/>
        </p:nvGrpSpPr>
        <p:grpSpPr>
          <a:xfrm>
            <a:off x="7488720" y="661680"/>
            <a:ext cx="903960" cy="651240"/>
            <a:chOff x="7488720" y="661680"/>
            <a:chExt cx="903960" cy="651240"/>
          </a:xfrm>
        </p:grpSpPr>
        <p:sp>
          <p:nvSpPr>
            <p:cNvPr id="188" name="Google Shape;676;p62"/>
            <p:cNvSpPr/>
            <p:nvPr/>
          </p:nvSpPr>
          <p:spPr>
            <a:xfrm rot="16200000">
              <a:off x="7488720" y="66168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677;p62"/>
            <p:cNvSpPr/>
            <p:nvPr/>
          </p:nvSpPr>
          <p:spPr>
            <a:xfrm rot="16200000">
              <a:off x="7741440" y="661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031618" y="945552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Basic personal information and academic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goals: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2057400" y="2438280"/>
            <a:ext cx="50288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lt1"/>
                </a:solidFill>
                <a:latin typeface="Roboto"/>
                <a:ea typeface="Roboto"/>
              </a:rPr>
              <a:t>Profiles include name, age, college, CGPA, attendance, AI ranking, and personal academic goals such as building smart systems or inventing AI kernels. Contact details and locations are also summarized.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4" name="Google Shape;344;p46"/>
          <p:cNvCxnSpPr/>
          <p:nvPr/>
        </p:nvCxnSpPr>
        <p:spPr>
          <a:xfrm>
            <a:off x="2031618" y="1930238"/>
            <a:ext cx="4911480" cy="504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195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196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199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057400" y="1324080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Academic achievements and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awards: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2057400" y="2438280"/>
            <a:ext cx="50288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Achievements cover hackathon wins, internships, research presentations, and leadership roles in project development, showcasing technical skills and innovation in AI and software engineering.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204" name="Google Shape;344;p46"/>
          <p:cNvCxnSpPr/>
          <p:nvPr/>
        </p:nvCxnSpPr>
        <p:spPr>
          <a:xfrm>
            <a:off x="2058120" y="1882440"/>
            <a:ext cx="4911480" cy="504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205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206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08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209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 idx="39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3F5BD0E-15B6-455F-AAC8-35FBD2524801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6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2710889" y="1724400"/>
            <a:ext cx="3266640" cy="29523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Roboto"/>
                <a:ea typeface="Roboto"/>
              </a:rPr>
              <a:t>Both students, Sayed and Hussen, have cleared their total fees of ₹30,000 and ₹31,000 respectively. Reimbursements and building fees are detailed, confirming stable financial standings for smooth academic progression.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Financial status and fee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reports: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cxnSp>
        <p:nvCxnSpPr>
          <p:cNvPr id="215" name="Google Shape;761;p65"/>
          <p:cNvCxnSpPr/>
          <p:nvPr/>
        </p:nvCxnSpPr>
        <p:spPr>
          <a:xfrm>
            <a:off x="716400" y="1011240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14240" y="1295280"/>
            <a:ext cx="771480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chemeClr val="dk2"/>
                </a:solidFill>
                <a:latin typeface="Roboto"/>
                <a:ea typeface="Roboto"/>
              </a:rPr>
              <a:t>02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title"/>
          </p:nvPr>
        </p:nvSpPr>
        <p:spPr>
          <a:xfrm>
            <a:off x="714240" y="2295360"/>
            <a:ext cx="77148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1" strike="noStrike" spc="-1" dirty="0">
                <a:solidFill>
                  <a:schemeClr val="lt1"/>
                </a:solidFill>
                <a:latin typeface="Algerian" panose="04020705040A02060702" pitchFamily="82" charset="0"/>
                <a:ea typeface="Roboto"/>
              </a:rPr>
              <a:t>Academic Performance</a:t>
            </a:r>
            <a:endParaRPr lang="fr-FR" sz="34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cxnSp>
        <p:nvCxnSpPr>
          <p:cNvPr id="220" name="Google Shape;333;p45"/>
          <p:cNvCxnSpPr/>
          <p:nvPr/>
        </p:nvCxnSpPr>
        <p:spPr>
          <a:xfrm>
            <a:off x="716400" y="3135600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221" name="Google Shape;334;p45"/>
          <p:cNvGrpSpPr/>
          <p:nvPr/>
        </p:nvGrpSpPr>
        <p:grpSpPr>
          <a:xfrm>
            <a:off x="7488720" y="661680"/>
            <a:ext cx="903960" cy="651240"/>
            <a:chOff x="7488720" y="661680"/>
            <a:chExt cx="903960" cy="651240"/>
          </a:xfrm>
        </p:grpSpPr>
        <p:sp>
          <p:nvSpPr>
            <p:cNvPr id="222" name="Google Shape;335;p45"/>
            <p:cNvSpPr/>
            <p:nvPr/>
          </p:nvSpPr>
          <p:spPr>
            <a:xfrm rot="16200000">
              <a:off x="7488720" y="66168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336;p45"/>
            <p:cNvSpPr/>
            <p:nvPr/>
          </p:nvSpPr>
          <p:spPr>
            <a:xfrm rot="16200000">
              <a:off x="7741440" y="661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057400" y="1324080"/>
            <a:ext cx="502884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Semester-wise subject marks and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grades: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2057400" y="2438280"/>
            <a:ext cx="50288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lt1"/>
                </a:solidFill>
                <a:latin typeface="Roboto"/>
                <a:ea typeface="Roboto"/>
              </a:rPr>
              <a:t>Sayed and Hussen's performance is detailed semester-wise with subject marks and grades. For instance, Sayed scored between 82 to 93 across subjects, while Hussen consistently achieved high A grades with marks above 90.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41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1AA84E4-4A5E-4851-9B07-9529ED6391AD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8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227" name="Google Shape;344;p46"/>
          <p:cNvCxnSpPr/>
          <p:nvPr/>
        </p:nvCxnSpPr>
        <p:spPr>
          <a:xfrm>
            <a:off x="2058120" y="1882440"/>
            <a:ext cx="4911480" cy="504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  <p:grpSp>
        <p:nvGrpSpPr>
          <p:cNvPr id="228" name="Google Shape;345;p46"/>
          <p:cNvGrpSpPr/>
          <p:nvPr/>
        </p:nvGrpSpPr>
        <p:grpSpPr>
          <a:xfrm>
            <a:off x="7613640" y="534960"/>
            <a:ext cx="651240" cy="903960"/>
            <a:chOff x="7613640" y="534960"/>
            <a:chExt cx="651240" cy="903960"/>
          </a:xfrm>
        </p:grpSpPr>
        <p:sp>
          <p:nvSpPr>
            <p:cNvPr id="229" name="Google Shape;346;p46"/>
            <p:cNvSpPr/>
            <p:nvPr/>
          </p:nvSpPr>
          <p:spPr>
            <a:xfrm>
              <a:off x="7613640" y="53496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" name="Google Shape;347;p46"/>
            <p:cNvSpPr/>
            <p:nvPr/>
          </p:nvSpPr>
          <p:spPr>
            <a:xfrm>
              <a:off x="7613640" y="78768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31" name="Google Shape;348;p46"/>
          <p:cNvGrpSpPr/>
          <p:nvPr/>
        </p:nvGrpSpPr>
        <p:grpSpPr>
          <a:xfrm>
            <a:off x="878760" y="3704400"/>
            <a:ext cx="651240" cy="903600"/>
            <a:chOff x="878760" y="3704400"/>
            <a:chExt cx="651240" cy="903600"/>
          </a:xfrm>
        </p:grpSpPr>
        <p:sp>
          <p:nvSpPr>
            <p:cNvPr id="232" name="Google Shape;349;p46"/>
            <p:cNvSpPr/>
            <p:nvPr/>
          </p:nvSpPr>
          <p:spPr>
            <a:xfrm>
              <a:off x="878760" y="3704400"/>
              <a:ext cx="651240" cy="651240"/>
            </a:xfrm>
            <a:prstGeom prst="diamond">
              <a:avLst/>
            </a:prstGeom>
            <a:solidFill>
              <a:srgbClr val="B79C79">
                <a:alpha val="51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350;p46"/>
            <p:cNvSpPr/>
            <p:nvPr/>
          </p:nvSpPr>
          <p:spPr>
            <a:xfrm>
              <a:off x="878760" y="3956760"/>
              <a:ext cx="651240" cy="651240"/>
            </a:xfrm>
            <a:prstGeom prst="diamond">
              <a:avLst/>
            </a:prstGeom>
            <a:noFill/>
            <a:ln w="19050">
              <a:solidFill>
                <a:srgbClr val="B79C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 idx="42"/>
          </p:nvPr>
        </p:nvSpPr>
        <p:spPr>
          <a:xfrm>
            <a:off x="8400960" y="4676760"/>
            <a:ext cx="552240" cy="316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F6D5E76-9FB1-4820-8DBD-3C246E67B1AD}" type="slidenum">
              <a:rPr lang="fr-FR" sz="1300" b="0" strike="noStrike" spc="-1">
                <a:solidFill>
                  <a:schemeClr val="dk2"/>
                </a:solidFill>
                <a:latin typeface="Roboto Black"/>
                <a:ea typeface="Roboto Black"/>
              </a:rPr>
              <a:t>9</a:t>
            </a:fld>
            <a:endParaRPr lang="en-US" sz="13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2353380" y="1636815"/>
            <a:ext cx="3266640" cy="295236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Roboto"/>
                <a:ea typeface="Roboto"/>
              </a:rPr>
              <a:t>Sayed's SGPA improved progressively from 8.53 to 9.03 by semester five. Hussen's SGPA is exemplary, maintaining above 9.27 throughout, peaking at 9.87 in the final semester.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Comparison of SGPA across </a:t>
            </a:r>
            <a:r>
              <a:rPr lang="en" sz="3000" b="1" strike="noStrike" spc="-1" dirty="0" smtClean="0">
                <a:solidFill>
                  <a:schemeClr val="dk2"/>
                </a:solidFill>
                <a:latin typeface="Algerian" panose="04020705040A02060702" pitchFamily="82" charset="0"/>
                <a:ea typeface="Roboto"/>
              </a:rPr>
              <a:t>semesters:</a:t>
            </a:r>
            <a:endParaRPr lang="fr-FR" sz="3000" b="0" strike="noStrike" spc="-1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cxnSp>
        <p:nvCxnSpPr>
          <p:cNvPr id="238" name="Google Shape;761;p65"/>
          <p:cNvCxnSpPr/>
          <p:nvPr/>
        </p:nvCxnSpPr>
        <p:spPr>
          <a:xfrm>
            <a:off x="716400" y="1011240"/>
            <a:ext cx="7711560" cy="360"/>
          </a:xfrm>
          <a:prstGeom prst="straightConnector1">
            <a:avLst/>
          </a:prstGeom>
          <a:ln w="19050">
            <a:solidFill>
              <a:srgbClr val="B79C79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319</Words>
  <Application>Microsoft Office PowerPoint</Application>
  <PresentationFormat>On-screen Show (16:9)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37</vt:i4>
      </vt:variant>
      <vt:variant>
        <vt:lpstr>Slide Titles</vt:lpstr>
      </vt:variant>
      <vt:variant>
        <vt:i4>13</vt:i4>
      </vt:variant>
    </vt:vector>
  </HeadingPairs>
  <TitlesOfParts>
    <vt:vector size="57" baseType="lpstr">
      <vt:lpstr>Algerian</vt:lpstr>
      <vt:lpstr>Arial</vt:lpstr>
      <vt:lpstr>OpenSymbol</vt:lpstr>
      <vt:lpstr>Roboto</vt:lpstr>
      <vt:lpstr>Roboto Black</vt:lpstr>
      <vt:lpstr>Symbol</vt:lpstr>
      <vt:lpstr>Wingdings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Bank Loan &amp; Credits Consulting Toolkit by Slidesgo</vt:lpstr>
      <vt:lpstr>Slidesgo Final Pages</vt:lpstr>
      <vt:lpstr>Slidesgo Final Pages</vt:lpstr>
      <vt:lpstr>Student Performance Report</vt:lpstr>
      <vt:lpstr>Introduction:</vt:lpstr>
      <vt:lpstr>Student Profiles</vt:lpstr>
      <vt:lpstr>Basic personal information and academic goals:</vt:lpstr>
      <vt:lpstr>Academic achievements and awards:</vt:lpstr>
      <vt:lpstr>Financial status and fee reports:</vt:lpstr>
      <vt:lpstr>02</vt:lpstr>
      <vt:lpstr>Semester-wise subject marks and grades:</vt:lpstr>
      <vt:lpstr>Comparison of SGPA across semesters:</vt:lpstr>
      <vt:lpstr>Highlights of exceptional academic records:</vt:lpstr>
      <vt:lpstr>Conclusions:</vt:lpstr>
      <vt:lpstr>CODE OUTPUT: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Report</dc:title>
  <dc:creator>DELL</dc:creator>
  <cp:lastModifiedBy>good</cp:lastModifiedBy>
  <cp:revision>5</cp:revision>
  <dcterms:modified xsi:type="dcterms:W3CDTF">2025-06-19T08:17:34Z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2025-06-19T07:58:17Z</dcterms:created>
  <dc:creator>Unknown Creator</dc:creator>
  <dc:description/>
  <dc:language>en-US</dc:language>
  <cp:lastModifiedBy>Unknown Creator</cp:lastModifiedBy>
  <dcterms:modified xsi:type="dcterms:W3CDTF">2025-06-19T07:58:17Z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