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nter" panose="020B0604020202020204" charset="0"/>
      <p:regular r:id="rId19"/>
    </p:embeddedFont>
    <p:embeddedFont>
      <p:font typeface="Inter Bold" panose="020B0604020202020204" charset="0"/>
      <p:regular r:id="rId20"/>
    </p:embeddedFont>
    <p:embeddedFont>
      <p:font typeface="Open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10F7F-EC23-47C3-8AD3-4A4AF715D4F9}" v="4" dt="2023-08-14T00:42:32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202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ícia Arruda" userId="8712cc4d8bcc5936" providerId="LiveId" clId="{1FC10F7F-EC23-47C3-8AD3-4A4AF715D4F9}"/>
    <pc:docChg chg="undo custSel addSld modSld sldOrd">
      <pc:chgData name="Patrícia Arruda" userId="8712cc4d8bcc5936" providerId="LiveId" clId="{1FC10F7F-EC23-47C3-8AD3-4A4AF715D4F9}" dt="2023-08-14T00:43:28.822" v="24" actId="1076"/>
      <pc:docMkLst>
        <pc:docMk/>
      </pc:docMkLst>
      <pc:sldChg chg="modSp mod">
        <pc:chgData name="Patrícia Arruda" userId="8712cc4d8bcc5936" providerId="LiveId" clId="{1FC10F7F-EC23-47C3-8AD3-4A4AF715D4F9}" dt="2023-08-14T00:38:43.504" v="0" actId="14100"/>
        <pc:sldMkLst>
          <pc:docMk/>
          <pc:sldMk cId="0" sldId="262"/>
        </pc:sldMkLst>
        <pc:spChg chg="mod">
          <ac:chgData name="Patrícia Arruda" userId="8712cc4d8bcc5936" providerId="LiveId" clId="{1FC10F7F-EC23-47C3-8AD3-4A4AF715D4F9}" dt="2023-08-14T00:38:43.504" v="0" actId="14100"/>
          <ac:spMkLst>
            <pc:docMk/>
            <pc:sldMk cId="0" sldId="262"/>
            <ac:spMk id="7" creationId="{00000000-0000-0000-0000-000000000000}"/>
          </ac:spMkLst>
        </pc:spChg>
      </pc:sldChg>
      <pc:sldChg chg="ord">
        <pc:chgData name="Patrícia Arruda" userId="8712cc4d8bcc5936" providerId="LiveId" clId="{1FC10F7F-EC23-47C3-8AD3-4A4AF715D4F9}" dt="2023-08-14T00:41:54.414" v="4"/>
        <pc:sldMkLst>
          <pc:docMk/>
          <pc:sldMk cId="0" sldId="265"/>
        </pc:sldMkLst>
      </pc:sldChg>
      <pc:sldChg chg="addSp delSp modSp add mod">
        <pc:chgData name="Patrícia Arruda" userId="8712cc4d8bcc5936" providerId="LiveId" clId="{1FC10F7F-EC23-47C3-8AD3-4A4AF715D4F9}" dt="2023-08-14T00:43:28.822" v="24" actId="1076"/>
        <pc:sldMkLst>
          <pc:docMk/>
          <pc:sldMk cId="2912478495" sldId="267"/>
        </pc:sldMkLst>
        <pc:spChg chg="del">
          <ac:chgData name="Patrícia Arruda" userId="8712cc4d8bcc5936" providerId="LiveId" clId="{1FC10F7F-EC23-47C3-8AD3-4A4AF715D4F9}" dt="2023-08-14T00:43:18.855" v="20" actId="478"/>
          <ac:spMkLst>
            <pc:docMk/>
            <pc:sldMk cId="2912478495" sldId="267"/>
            <ac:spMk id="2" creationId="{00000000-0000-0000-0000-000000000000}"/>
          </ac:spMkLst>
        </pc:spChg>
        <pc:picChg chg="add mod">
          <ac:chgData name="Patrícia Arruda" userId="8712cc4d8bcc5936" providerId="LiveId" clId="{1FC10F7F-EC23-47C3-8AD3-4A4AF715D4F9}" dt="2023-08-14T00:43:28.822" v="24" actId="1076"/>
          <ac:picMkLst>
            <pc:docMk/>
            <pc:sldMk cId="2912478495" sldId="267"/>
            <ac:picMk id="8" creationId="{EA7256E5-A204-5579-165B-C5D9A69E742F}"/>
          </ac:picMkLst>
        </pc:picChg>
      </pc:sldChg>
      <pc:sldChg chg="addSp delSp modSp add mod ord">
        <pc:chgData name="Patrícia Arruda" userId="8712cc4d8bcc5936" providerId="LiveId" clId="{1FC10F7F-EC23-47C3-8AD3-4A4AF715D4F9}" dt="2023-08-14T00:43:02.936" v="19"/>
        <pc:sldMkLst>
          <pc:docMk/>
          <pc:sldMk cId="3169567938" sldId="268"/>
        </pc:sldMkLst>
        <pc:spChg chg="del">
          <ac:chgData name="Patrícia Arruda" userId="8712cc4d8bcc5936" providerId="LiveId" clId="{1FC10F7F-EC23-47C3-8AD3-4A4AF715D4F9}" dt="2023-08-14T00:42:03.497" v="5" actId="478"/>
          <ac:spMkLst>
            <pc:docMk/>
            <pc:sldMk cId="3169567938" sldId="268"/>
            <ac:spMk id="2" creationId="{00000000-0000-0000-0000-000000000000}"/>
          </ac:spMkLst>
        </pc:spChg>
        <pc:spChg chg="add del">
          <ac:chgData name="Patrícia Arruda" userId="8712cc4d8bcc5936" providerId="LiveId" clId="{1FC10F7F-EC23-47C3-8AD3-4A4AF715D4F9}" dt="2023-08-14T00:42:05.561" v="7" actId="22"/>
          <ac:spMkLst>
            <pc:docMk/>
            <pc:sldMk cId="3169567938" sldId="268"/>
            <ac:spMk id="8" creationId="{2C1501FB-30CB-4EC3-6E8A-0775519C9723}"/>
          </ac:spMkLst>
        </pc:spChg>
        <pc:graphicFrameChg chg="add mod">
          <ac:chgData name="Patrícia Arruda" userId="8712cc4d8bcc5936" providerId="LiveId" clId="{1FC10F7F-EC23-47C3-8AD3-4A4AF715D4F9}" dt="2023-08-14T00:42:32.978" v="13"/>
          <ac:graphicFrameMkLst>
            <pc:docMk/>
            <pc:sldMk cId="3169567938" sldId="268"/>
            <ac:graphicFrameMk id="9" creationId="{D02B0874-2A27-4A03-3631-3778B68F9D42}"/>
          </ac:graphicFrameMkLst>
        </pc:graphicFrameChg>
        <pc:picChg chg="add mod">
          <ac:chgData name="Patrícia Arruda" userId="8712cc4d8bcc5936" providerId="LiveId" clId="{1FC10F7F-EC23-47C3-8AD3-4A4AF715D4F9}" dt="2023-08-14T00:42:58.581" v="17" actId="1076"/>
          <ac:picMkLst>
            <pc:docMk/>
            <pc:sldMk cId="3169567938" sldId="268"/>
            <ac:picMk id="11" creationId="{ACA53D31-5948-491B-70D9-D74295A95A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46723" y="1707256"/>
            <a:ext cx="2912577" cy="4739853"/>
            <a:chOff x="0" y="0"/>
            <a:chExt cx="4589780" cy="4578350"/>
          </a:xfrm>
        </p:grpSpPr>
        <p:sp>
          <p:nvSpPr>
            <p:cNvPr id="3" name="Freeform 3"/>
            <p:cNvSpPr/>
            <p:nvPr/>
          </p:nvSpPr>
          <p:spPr>
            <a:xfrm>
              <a:off x="232345" y="350498"/>
              <a:ext cx="2418937" cy="3915187"/>
            </a:xfrm>
            <a:custGeom>
              <a:avLst/>
              <a:gdLst/>
              <a:ahLst/>
              <a:cxnLst/>
              <a:rect l="l" t="t" r="r" b="b"/>
              <a:pathLst>
                <a:path w="2418937" h="3915187">
                  <a:moveTo>
                    <a:pt x="20688" y="233665"/>
                  </a:moveTo>
                  <a:lnTo>
                    <a:pt x="20688" y="194720"/>
                  </a:lnTo>
                  <a:cubicBezTo>
                    <a:pt x="46947" y="194720"/>
                    <a:pt x="68431" y="159671"/>
                    <a:pt x="68431" y="116832"/>
                  </a:cubicBezTo>
                  <a:cubicBezTo>
                    <a:pt x="68431" y="73993"/>
                    <a:pt x="46947" y="38944"/>
                    <a:pt x="20688" y="38944"/>
                  </a:cubicBezTo>
                  <a:lnTo>
                    <a:pt x="20688" y="0"/>
                  </a:lnTo>
                  <a:cubicBezTo>
                    <a:pt x="60474" y="0"/>
                    <a:pt x="92302" y="51925"/>
                    <a:pt x="92302" y="116832"/>
                  </a:cubicBezTo>
                  <a:cubicBezTo>
                    <a:pt x="92302" y="181739"/>
                    <a:pt x="60474" y="233665"/>
                    <a:pt x="20688" y="233665"/>
                  </a:cubicBezTo>
                  <a:close/>
                  <a:moveTo>
                    <a:pt x="1273125" y="135006"/>
                  </a:moveTo>
                  <a:lnTo>
                    <a:pt x="1273125" y="96062"/>
                  </a:lnTo>
                  <a:lnTo>
                    <a:pt x="1129898" y="96062"/>
                  </a:lnTo>
                  <a:lnTo>
                    <a:pt x="1129898" y="135006"/>
                  </a:lnTo>
                  <a:lnTo>
                    <a:pt x="1273125" y="135006"/>
                  </a:lnTo>
                  <a:close/>
                  <a:moveTo>
                    <a:pt x="1201511" y="3915187"/>
                  </a:moveTo>
                  <a:cubicBezTo>
                    <a:pt x="1241297" y="3915187"/>
                    <a:pt x="1273125" y="3863261"/>
                    <a:pt x="1273125" y="3798354"/>
                  </a:cubicBezTo>
                  <a:lnTo>
                    <a:pt x="1249254" y="3798354"/>
                  </a:lnTo>
                  <a:cubicBezTo>
                    <a:pt x="1249254" y="3841193"/>
                    <a:pt x="1227770" y="3876242"/>
                    <a:pt x="1201511" y="3876242"/>
                  </a:cubicBezTo>
                  <a:cubicBezTo>
                    <a:pt x="1175253" y="3876242"/>
                    <a:pt x="1153769" y="3841193"/>
                    <a:pt x="1153769" y="3798354"/>
                  </a:cubicBezTo>
                  <a:lnTo>
                    <a:pt x="1129898" y="3798354"/>
                  </a:lnTo>
                  <a:cubicBezTo>
                    <a:pt x="1129898" y="3861963"/>
                    <a:pt x="1161726" y="3915187"/>
                    <a:pt x="1201511" y="3915187"/>
                  </a:cubicBezTo>
                  <a:close/>
                  <a:moveTo>
                    <a:pt x="592799" y="2919514"/>
                  </a:moveTo>
                  <a:cubicBezTo>
                    <a:pt x="592799" y="2984421"/>
                    <a:pt x="624627" y="3036346"/>
                    <a:pt x="664412" y="3036346"/>
                  </a:cubicBezTo>
                  <a:lnTo>
                    <a:pt x="664412" y="2997402"/>
                  </a:lnTo>
                  <a:cubicBezTo>
                    <a:pt x="638154" y="2997402"/>
                    <a:pt x="616670" y="2962353"/>
                    <a:pt x="616670" y="2919514"/>
                  </a:cubicBezTo>
                  <a:cubicBezTo>
                    <a:pt x="616670" y="2876675"/>
                    <a:pt x="638154" y="2841626"/>
                    <a:pt x="664412" y="2841626"/>
                  </a:cubicBezTo>
                  <a:lnTo>
                    <a:pt x="664412" y="2802681"/>
                  </a:lnTo>
                  <a:cubicBezTo>
                    <a:pt x="625423" y="2802681"/>
                    <a:pt x="592799" y="2855905"/>
                    <a:pt x="592799" y="2919514"/>
                  </a:cubicBezTo>
                  <a:close/>
                  <a:moveTo>
                    <a:pt x="101054" y="2079618"/>
                  </a:moveTo>
                  <a:lnTo>
                    <a:pt x="117764" y="2051059"/>
                  </a:lnTo>
                  <a:lnTo>
                    <a:pt x="16710" y="1886195"/>
                  </a:lnTo>
                  <a:lnTo>
                    <a:pt x="0" y="1913456"/>
                  </a:lnTo>
                  <a:lnTo>
                    <a:pt x="101054" y="2079618"/>
                  </a:lnTo>
                  <a:close/>
                  <a:moveTo>
                    <a:pt x="2418937" y="1076157"/>
                  </a:moveTo>
                  <a:lnTo>
                    <a:pt x="2418937" y="1037213"/>
                  </a:lnTo>
                  <a:lnTo>
                    <a:pt x="2275710" y="1037213"/>
                  </a:lnTo>
                  <a:lnTo>
                    <a:pt x="2275710" y="1076157"/>
                  </a:lnTo>
                  <a:lnTo>
                    <a:pt x="2418937" y="1076157"/>
                  </a:lnTo>
                  <a:close/>
                  <a:moveTo>
                    <a:pt x="2311517" y="1990047"/>
                  </a:moveTo>
                  <a:cubicBezTo>
                    <a:pt x="2311517" y="2054953"/>
                    <a:pt x="2343345" y="2106879"/>
                    <a:pt x="2383130" y="2106879"/>
                  </a:cubicBezTo>
                  <a:lnTo>
                    <a:pt x="2383130" y="2067935"/>
                  </a:lnTo>
                  <a:cubicBezTo>
                    <a:pt x="2356872" y="2067935"/>
                    <a:pt x="2335388" y="2032885"/>
                    <a:pt x="2335388" y="1990047"/>
                  </a:cubicBezTo>
                  <a:cubicBezTo>
                    <a:pt x="2335388" y="1947208"/>
                    <a:pt x="2356872" y="1912158"/>
                    <a:pt x="2383130" y="1912158"/>
                  </a:cubicBezTo>
                  <a:lnTo>
                    <a:pt x="2383130" y="1873214"/>
                  </a:lnTo>
                  <a:cubicBezTo>
                    <a:pt x="2344141" y="1873214"/>
                    <a:pt x="2311517" y="1925139"/>
                    <a:pt x="2311517" y="1990047"/>
                  </a:cubicBezTo>
                  <a:close/>
                  <a:moveTo>
                    <a:pt x="1235727" y="1052790"/>
                  </a:moveTo>
                  <a:cubicBezTo>
                    <a:pt x="1235727" y="987883"/>
                    <a:pt x="1203899" y="935958"/>
                    <a:pt x="1164113" y="935958"/>
                  </a:cubicBezTo>
                  <a:lnTo>
                    <a:pt x="1164113" y="974902"/>
                  </a:lnTo>
                  <a:cubicBezTo>
                    <a:pt x="1190372" y="974902"/>
                    <a:pt x="1211856" y="1009952"/>
                    <a:pt x="1211856" y="1052790"/>
                  </a:cubicBezTo>
                  <a:cubicBezTo>
                    <a:pt x="1211856" y="1095629"/>
                    <a:pt x="1190372" y="1130678"/>
                    <a:pt x="1164113" y="1130678"/>
                  </a:cubicBezTo>
                  <a:lnTo>
                    <a:pt x="1164113" y="1169623"/>
                  </a:lnTo>
                  <a:cubicBezTo>
                    <a:pt x="1203899" y="1169623"/>
                    <a:pt x="1235727" y="1116399"/>
                    <a:pt x="1235727" y="1052790"/>
                  </a:cubicBezTo>
                  <a:close/>
                  <a:moveTo>
                    <a:pt x="639745" y="933361"/>
                  </a:moveTo>
                  <a:lnTo>
                    <a:pt x="615874" y="933361"/>
                  </a:lnTo>
                  <a:lnTo>
                    <a:pt x="615874" y="1167026"/>
                  </a:lnTo>
                  <a:lnTo>
                    <a:pt x="639745" y="1167026"/>
                  </a:lnTo>
                  <a:lnTo>
                    <a:pt x="639745" y="933361"/>
                  </a:lnTo>
                  <a:close/>
                  <a:moveTo>
                    <a:pt x="1272329" y="2005624"/>
                  </a:moveTo>
                  <a:lnTo>
                    <a:pt x="1272329" y="1966680"/>
                  </a:lnTo>
                  <a:lnTo>
                    <a:pt x="1129103" y="1966680"/>
                  </a:lnTo>
                  <a:lnTo>
                    <a:pt x="1129103" y="2005624"/>
                  </a:lnTo>
                  <a:lnTo>
                    <a:pt x="1272329" y="2005624"/>
                  </a:lnTo>
                  <a:close/>
                  <a:moveTo>
                    <a:pt x="2418937" y="3873646"/>
                  </a:moveTo>
                  <a:lnTo>
                    <a:pt x="2418937" y="3834702"/>
                  </a:lnTo>
                  <a:lnTo>
                    <a:pt x="2275710" y="3834702"/>
                  </a:lnTo>
                  <a:lnTo>
                    <a:pt x="2275710" y="3873646"/>
                  </a:lnTo>
                  <a:lnTo>
                    <a:pt x="2418937" y="3873646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214840" y="350498"/>
              <a:ext cx="2423711" cy="3972305"/>
            </a:xfrm>
            <a:custGeom>
              <a:avLst/>
              <a:gdLst/>
              <a:ahLst/>
              <a:cxnLst/>
              <a:rect l="l" t="t" r="r" b="b"/>
              <a:pathLst>
                <a:path w="2423711" h="3972305">
                  <a:moveTo>
                    <a:pt x="2376764" y="3038943"/>
                  </a:moveTo>
                  <a:lnTo>
                    <a:pt x="2352893" y="3038943"/>
                  </a:lnTo>
                  <a:lnTo>
                    <a:pt x="2352893" y="2805278"/>
                  </a:lnTo>
                  <a:lnTo>
                    <a:pt x="2376764" y="2805278"/>
                  </a:lnTo>
                  <a:lnTo>
                    <a:pt x="2376764" y="3038943"/>
                  </a:lnTo>
                  <a:close/>
                  <a:moveTo>
                    <a:pt x="657250" y="0"/>
                  </a:moveTo>
                  <a:lnTo>
                    <a:pt x="633379" y="0"/>
                  </a:lnTo>
                  <a:lnTo>
                    <a:pt x="633379" y="233665"/>
                  </a:lnTo>
                  <a:lnTo>
                    <a:pt x="657250" y="233665"/>
                  </a:lnTo>
                  <a:lnTo>
                    <a:pt x="657250" y="0"/>
                  </a:lnTo>
                  <a:close/>
                  <a:moveTo>
                    <a:pt x="33419" y="1152747"/>
                  </a:moveTo>
                  <a:lnTo>
                    <a:pt x="16710" y="1125486"/>
                  </a:lnTo>
                  <a:lnTo>
                    <a:pt x="117764" y="960622"/>
                  </a:lnTo>
                  <a:lnTo>
                    <a:pt x="134474" y="987883"/>
                  </a:lnTo>
                  <a:lnTo>
                    <a:pt x="33419" y="1152747"/>
                  </a:lnTo>
                  <a:close/>
                  <a:moveTo>
                    <a:pt x="1729858" y="46733"/>
                  </a:moveTo>
                  <a:lnTo>
                    <a:pt x="1746567" y="19472"/>
                  </a:lnTo>
                  <a:lnTo>
                    <a:pt x="1847622" y="184335"/>
                  </a:lnTo>
                  <a:lnTo>
                    <a:pt x="1830912" y="211596"/>
                  </a:lnTo>
                  <a:lnTo>
                    <a:pt x="1729858" y="46733"/>
                  </a:lnTo>
                  <a:close/>
                  <a:moveTo>
                    <a:pt x="1863536" y="1109908"/>
                  </a:moveTo>
                  <a:lnTo>
                    <a:pt x="1839665" y="1109908"/>
                  </a:lnTo>
                  <a:cubicBezTo>
                    <a:pt x="1839665" y="1067070"/>
                    <a:pt x="1818181" y="1032020"/>
                    <a:pt x="1791923" y="1032020"/>
                  </a:cubicBezTo>
                  <a:cubicBezTo>
                    <a:pt x="1765664" y="1032020"/>
                    <a:pt x="1744180" y="1067070"/>
                    <a:pt x="1744180" y="1109908"/>
                  </a:cubicBezTo>
                  <a:lnTo>
                    <a:pt x="1720309" y="1109908"/>
                  </a:lnTo>
                  <a:cubicBezTo>
                    <a:pt x="1720309" y="1045001"/>
                    <a:pt x="1752137" y="993076"/>
                    <a:pt x="1791923" y="993076"/>
                  </a:cubicBezTo>
                  <a:cubicBezTo>
                    <a:pt x="1830912" y="993076"/>
                    <a:pt x="1863536" y="1046299"/>
                    <a:pt x="1863536" y="1109908"/>
                  </a:cubicBezTo>
                  <a:close/>
                  <a:moveTo>
                    <a:pt x="1180823" y="3025961"/>
                  </a:moveTo>
                  <a:lnTo>
                    <a:pt x="1164113" y="2998700"/>
                  </a:lnTo>
                  <a:lnTo>
                    <a:pt x="1265167" y="2833837"/>
                  </a:lnTo>
                  <a:lnTo>
                    <a:pt x="1281877" y="2861098"/>
                  </a:lnTo>
                  <a:lnTo>
                    <a:pt x="1180823" y="3025961"/>
                  </a:lnTo>
                  <a:close/>
                  <a:moveTo>
                    <a:pt x="82753" y="3037644"/>
                  </a:moveTo>
                  <a:lnTo>
                    <a:pt x="58882" y="3037644"/>
                  </a:lnTo>
                  <a:lnTo>
                    <a:pt x="58882" y="2803980"/>
                  </a:lnTo>
                  <a:lnTo>
                    <a:pt x="82753" y="2803980"/>
                  </a:lnTo>
                  <a:lnTo>
                    <a:pt x="82753" y="3037644"/>
                  </a:lnTo>
                  <a:close/>
                  <a:moveTo>
                    <a:pt x="1803062" y="3972304"/>
                  </a:moveTo>
                  <a:lnTo>
                    <a:pt x="1779191" y="3972304"/>
                  </a:lnTo>
                  <a:lnTo>
                    <a:pt x="1779191" y="3738640"/>
                  </a:lnTo>
                  <a:lnTo>
                    <a:pt x="1803062" y="3738640"/>
                  </a:lnTo>
                  <a:lnTo>
                    <a:pt x="1803062" y="3972304"/>
                  </a:lnTo>
                  <a:close/>
                  <a:moveTo>
                    <a:pt x="143226" y="3913888"/>
                  </a:moveTo>
                  <a:lnTo>
                    <a:pt x="119355" y="3913888"/>
                  </a:lnTo>
                  <a:cubicBezTo>
                    <a:pt x="119355" y="3871050"/>
                    <a:pt x="97871" y="3836000"/>
                    <a:pt x="71613" y="3836000"/>
                  </a:cubicBezTo>
                  <a:cubicBezTo>
                    <a:pt x="45355" y="3836000"/>
                    <a:pt x="23871" y="3871050"/>
                    <a:pt x="23871" y="3913888"/>
                  </a:cubicBezTo>
                  <a:lnTo>
                    <a:pt x="0" y="3913888"/>
                  </a:lnTo>
                  <a:cubicBezTo>
                    <a:pt x="0" y="3848981"/>
                    <a:pt x="31828" y="3797056"/>
                    <a:pt x="71613" y="3797056"/>
                  </a:cubicBezTo>
                  <a:cubicBezTo>
                    <a:pt x="111398" y="3797056"/>
                    <a:pt x="143226" y="3848981"/>
                    <a:pt x="143226" y="3913888"/>
                  </a:cubicBezTo>
                  <a:close/>
                  <a:moveTo>
                    <a:pt x="2322656" y="212894"/>
                  </a:moveTo>
                  <a:lnTo>
                    <a:pt x="2305946" y="185633"/>
                  </a:lnTo>
                  <a:lnTo>
                    <a:pt x="2407001" y="20770"/>
                  </a:lnTo>
                  <a:lnTo>
                    <a:pt x="2423710" y="48031"/>
                  </a:lnTo>
                  <a:lnTo>
                    <a:pt x="2322656" y="212894"/>
                  </a:lnTo>
                  <a:close/>
                  <a:moveTo>
                    <a:pt x="601551" y="3956727"/>
                  </a:moveTo>
                  <a:lnTo>
                    <a:pt x="584841" y="3929466"/>
                  </a:lnTo>
                  <a:lnTo>
                    <a:pt x="685896" y="3764602"/>
                  </a:lnTo>
                  <a:lnTo>
                    <a:pt x="702605" y="3791863"/>
                  </a:lnTo>
                  <a:lnTo>
                    <a:pt x="601551" y="3956727"/>
                  </a:lnTo>
                  <a:close/>
                  <a:moveTo>
                    <a:pt x="1746567" y="2086109"/>
                  </a:moveTo>
                  <a:lnTo>
                    <a:pt x="1729858" y="2058848"/>
                  </a:lnTo>
                  <a:lnTo>
                    <a:pt x="1830912" y="1893984"/>
                  </a:lnTo>
                  <a:lnTo>
                    <a:pt x="1847622" y="1921245"/>
                  </a:lnTo>
                  <a:lnTo>
                    <a:pt x="1746567" y="2086109"/>
                  </a:lnTo>
                  <a:close/>
                  <a:moveTo>
                    <a:pt x="573701" y="1927736"/>
                  </a:moveTo>
                  <a:lnTo>
                    <a:pt x="597573" y="1927736"/>
                  </a:lnTo>
                  <a:cubicBezTo>
                    <a:pt x="597573" y="1970574"/>
                    <a:pt x="619056" y="2005624"/>
                    <a:pt x="645315" y="2005624"/>
                  </a:cubicBezTo>
                  <a:cubicBezTo>
                    <a:pt x="671573" y="2005624"/>
                    <a:pt x="693057" y="1970574"/>
                    <a:pt x="693057" y="1927736"/>
                  </a:cubicBezTo>
                  <a:lnTo>
                    <a:pt x="716928" y="1927736"/>
                  </a:lnTo>
                  <a:cubicBezTo>
                    <a:pt x="716928" y="1992643"/>
                    <a:pt x="685100" y="2044568"/>
                    <a:pt x="645315" y="2044568"/>
                  </a:cubicBezTo>
                  <a:cubicBezTo>
                    <a:pt x="606325" y="2044568"/>
                    <a:pt x="573701" y="1992643"/>
                    <a:pt x="573701" y="1927736"/>
                  </a:cubicBezTo>
                  <a:close/>
                  <a:moveTo>
                    <a:pt x="1863536" y="2977930"/>
                  </a:moveTo>
                  <a:lnTo>
                    <a:pt x="1839665" y="2977930"/>
                  </a:lnTo>
                  <a:cubicBezTo>
                    <a:pt x="1839665" y="2935091"/>
                    <a:pt x="1818181" y="2900042"/>
                    <a:pt x="1791923" y="2900042"/>
                  </a:cubicBezTo>
                  <a:cubicBezTo>
                    <a:pt x="1765664" y="2900042"/>
                    <a:pt x="1744180" y="2935091"/>
                    <a:pt x="1744180" y="2977930"/>
                  </a:cubicBezTo>
                  <a:lnTo>
                    <a:pt x="1720309" y="2977930"/>
                  </a:lnTo>
                  <a:cubicBezTo>
                    <a:pt x="1720309" y="2913023"/>
                    <a:pt x="1752137" y="2861098"/>
                    <a:pt x="1791923" y="2861098"/>
                  </a:cubicBezTo>
                  <a:cubicBezTo>
                    <a:pt x="1831708" y="2861098"/>
                    <a:pt x="1863536" y="2914321"/>
                    <a:pt x="1863536" y="2977930"/>
                  </a:cubicBezTo>
                  <a:close/>
                </a:path>
              </a:pathLst>
            </a:custGeom>
            <a:solidFill>
              <a:srgbClr val="2ED47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13134" y="1327350"/>
            <a:ext cx="5744525" cy="5744525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Freeform 7"/>
          <p:cNvSpPr/>
          <p:nvPr/>
        </p:nvSpPr>
        <p:spPr>
          <a:xfrm>
            <a:off x="8315091" y="2149010"/>
            <a:ext cx="10107758" cy="7571630"/>
          </a:xfrm>
          <a:custGeom>
            <a:avLst/>
            <a:gdLst/>
            <a:ahLst/>
            <a:cxnLst/>
            <a:rect l="l" t="t" r="r" b="b"/>
            <a:pathLst>
              <a:path w="10107758" h="7571630">
                <a:moveTo>
                  <a:pt x="0" y="0"/>
                </a:moveTo>
                <a:lnTo>
                  <a:pt x="10107758" y="0"/>
                </a:lnTo>
                <a:lnTo>
                  <a:pt x="10107758" y="7571630"/>
                </a:lnTo>
                <a:lnTo>
                  <a:pt x="0" y="7571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8" name="Group 8"/>
          <p:cNvGrpSpPr/>
          <p:nvPr/>
        </p:nvGrpSpPr>
        <p:grpSpPr>
          <a:xfrm>
            <a:off x="1028700" y="2149010"/>
            <a:ext cx="8413000" cy="2764552"/>
            <a:chOff x="0" y="0"/>
            <a:chExt cx="11217333" cy="3686069"/>
          </a:xfrm>
        </p:grpSpPr>
        <p:sp>
          <p:nvSpPr>
            <p:cNvPr id="9" name="TextBox 9"/>
            <p:cNvSpPr txBox="1"/>
            <p:nvPr/>
          </p:nvSpPr>
          <p:spPr>
            <a:xfrm>
              <a:off x="0" y="161925"/>
              <a:ext cx="11217333" cy="2044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238"/>
                </a:lnSpc>
              </a:pPr>
              <a:r>
                <a:rPr lang="en-US" sz="10910">
                  <a:solidFill>
                    <a:srgbClr val="2ED47B"/>
                  </a:solidFill>
                  <a:latin typeface="Inter Bold"/>
                </a:rPr>
                <a:t>go</a:t>
              </a:r>
              <a:r>
                <a:rPr lang="en-US" sz="10910">
                  <a:solidFill>
                    <a:srgbClr val="FAFAFA"/>
                  </a:solidFill>
                  <a:latin typeface="Inter Bold"/>
                </a:rPr>
                <a:t>RPC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02076"/>
              <a:ext cx="11217333" cy="1083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8"/>
                </a:lnSpc>
              </a:pPr>
              <a:r>
                <a:rPr lang="en-US" sz="2398">
                  <a:solidFill>
                    <a:srgbClr val="FFFFFF"/>
                  </a:solidFill>
                  <a:latin typeface="Inter"/>
                </a:rPr>
                <a:t>CONVERSOR DE MEDIDAS</a:t>
              </a:r>
            </a:p>
            <a:p>
              <a:pPr>
                <a:lnSpc>
                  <a:spcPts val="3358"/>
                </a:lnSpc>
                <a:spcBef>
                  <a:spcPct val="0"/>
                </a:spcBef>
              </a:pPr>
              <a:r>
                <a:rPr lang="en-US" sz="2398">
                  <a:solidFill>
                    <a:srgbClr val="FFFFFF"/>
                  </a:solidFill>
                  <a:latin typeface="Inter"/>
                </a:rPr>
                <a:t>UTILIZANDO GORPC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880435" y="5649903"/>
            <a:ext cx="1122530" cy="112253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1151125" y="6272078"/>
            <a:ext cx="3189575" cy="278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685"/>
              </a:lnSpc>
              <a:spcBef>
                <a:spcPct val="0"/>
              </a:spcBef>
            </a:pPr>
            <a:r>
              <a:rPr lang="en-US" sz="16203">
                <a:solidFill>
                  <a:srgbClr val="242725">
                    <a:alpha val="7843"/>
                  </a:srgbClr>
                </a:solidFill>
                <a:latin typeface="Inter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701994" y="2683910"/>
          <a:ext cx="14884010" cy="6492650"/>
        </p:xfrm>
        <a:graphic>
          <a:graphicData uri="http://schemas.openxmlformats.org/drawingml/2006/table">
            <a:tbl>
              <a:tblPr/>
              <a:tblGrid>
                <a:gridCol w="528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4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5076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Hardware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Processador Intel(R) Core(TM) i7-5500U CPU @ 2.40GHz   2.40 GHz, 2 Núcleo(s), 4 Processador(es) Lógico(s), 16G de Memória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Processador Intel(R) Core(TM) i7-5500U CPU @ 2.40GHz   2.40 GHz, 2 Núcleo(s), 4 Processador(es) Lógico(s), 16G de Memória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Processador Intel(R) Core(TM) i7-5500U CPU @ 2.40GHz   2.40 GHz, 2 Núcleo(s), 4 Processador(es) Lógico(s), 16G de Memória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Processador Intel(R) Core(TM) i7-5500U CPU @ 2.40GHz   2.40 GHz, 2 Núcleo(s), 4 Processador(es) Lógico(s), 16G de Memória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Processador Intel(R) Core(TM) i7-5500U CPU @ 2.40GHz   2.40 GHz, 2 Núcleo(s), 4 Processador(es) Lógico(s), 16G de Memória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814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Sistema operacional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Microsoft Windows 10 Pro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Microsoft Windows 10 Pro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Microsoft Windows 10 Pro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Microsoft Windows 10 Pro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Microsoft Windows 10 Pro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814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Linguagem de programação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Go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Go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Go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Go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Go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814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Interfaces de rede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Desligadas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Desligadas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Desligadas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Desligadas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Desligadas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814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Fonte de alimentação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Rede elétrica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Rede elétrica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Rede elétrica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Rede elétrica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Rede elétrica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8318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Processos em execução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Apenas os estritamente necessários à realização do experimento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Apenas os estritamente necessários à realização do experimento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Apenas os estritamente necessários à realização do experimento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Apenas os estritamente necessários à realização do experimento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Inter"/>
                        </a:rPr>
                        <a:t>Apenas os estritamente necessários à realização do experimento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1114425"/>
            <a:ext cx="13719657" cy="1025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1"/>
              </a:lnSpc>
            </a:pPr>
            <a:r>
              <a:rPr lang="en-US" sz="7300">
                <a:solidFill>
                  <a:srgbClr val="2ED47B"/>
                </a:solidFill>
                <a:latin typeface="Inter"/>
              </a:rPr>
              <a:t>PARÂMETROS DO SISTEMA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880435" y="5649903"/>
            <a:ext cx="1122530" cy="112253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AutoShape 5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151125" y="6272078"/>
            <a:ext cx="3189575" cy="278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685"/>
              </a:lnSpc>
              <a:spcBef>
                <a:spcPct val="0"/>
              </a:spcBef>
            </a:pPr>
            <a:r>
              <a:rPr lang="en-US" sz="16203">
                <a:solidFill>
                  <a:srgbClr val="242725">
                    <a:alpha val="7843"/>
                  </a:srgbClr>
                </a:solidFill>
                <a:latin typeface="Inter Bold"/>
              </a:rPr>
              <a:t>01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A53D31-5948-491B-70D9-D74295A9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7" y="495300"/>
            <a:ext cx="15354285" cy="92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6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880435" y="5649903"/>
            <a:ext cx="1122530" cy="112253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AutoShape 5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151125" y="6272078"/>
            <a:ext cx="3189575" cy="278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685"/>
              </a:lnSpc>
              <a:spcBef>
                <a:spcPct val="0"/>
              </a:spcBef>
            </a:pPr>
            <a:r>
              <a:rPr lang="en-US" sz="16203">
                <a:solidFill>
                  <a:srgbClr val="242725">
                    <a:alpha val="7843"/>
                  </a:srgbClr>
                </a:solidFill>
                <a:latin typeface="Inter Bold"/>
              </a:rPr>
              <a:t>01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7256E5-A204-5579-165B-C5D9A69E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58" y="341128"/>
            <a:ext cx="15610883" cy="93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7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10935"/>
            <a:ext cx="8413000" cy="149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38"/>
              </a:lnSpc>
            </a:pPr>
            <a:r>
              <a:rPr lang="en-US" sz="10910">
                <a:solidFill>
                  <a:srgbClr val="2ED47B"/>
                </a:solidFill>
                <a:latin typeface="Inter Bold"/>
              </a:rPr>
              <a:t>OBRIGADO!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880435" y="5649903"/>
            <a:ext cx="1122530" cy="112253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42725">
                <a:alpha val="4706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AutoShape 5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151125" y="6272078"/>
            <a:ext cx="3189575" cy="278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685"/>
              </a:lnSpc>
              <a:spcBef>
                <a:spcPct val="0"/>
              </a:spcBef>
            </a:pPr>
            <a:r>
              <a:rPr lang="en-US" sz="16203">
                <a:solidFill>
                  <a:srgbClr val="242725">
                    <a:alpha val="7843"/>
                  </a:srgbClr>
                </a:solidFill>
                <a:latin typeface="Inter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46016" y="1193188"/>
            <a:ext cx="11273180" cy="8527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23"/>
              </a:lnSpc>
            </a:pPr>
            <a:endParaRPr/>
          </a:p>
          <a:p>
            <a:pPr marL="1437000" lvl="2" indent="-479000">
              <a:lnSpc>
                <a:spcPts val="6223"/>
              </a:lnSpc>
              <a:buFont typeface="Arial"/>
              <a:buChar char="⚬"/>
            </a:pPr>
            <a:r>
              <a:rPr lang="en-US" sz="3327" spc="53">
                <a:solidFill>
                  <a:srgbClr val="2ED47B"/>
                </a:solidFill>
                <a:latin typeface="Open Sans Bold"/>
              </a:rPr>
              <a:t>Objetivo</a:t>
            </a:r>
            <a:r>
              <a:rPr lang="en-US" sz="3327" spc="53">
                <a:solidFill>
                  <a:srgbClr val="FEFEFE"/>
                </a:solidFill>
                <a:latin typeface="Open Sans Bold"/>
              </a:rPr>
              <a:t>:   Implementar um conversor de medidas (cliente/servidor) utilizando goRPC, na linguagem Go.</a:t>
            </a:r>
          </a:p>
          <a:p>
            <a:pPr>
              <a:lnSpc>
                <a:spcPts val="6223"/>
              </a:lnSpc>
            </a:pPr>
            <a:endParaRPr lang="en-US" sz="3327" spc="53">
              <a:solidFill>
                <a:srgbClr val="FEFEFE"/>
              </a:solidFill>
              <a:latin typeface="Open Sans Bold"/>
            </a:endParaRPr>
          </a:p>
          <a:p>
            <a:pPr marL="1437000" lvl="2" indent="-479000">
              <a:lnSpc>
                <a:spcPts val="6223"/>
              </a:lnSpc>
              <a:buFont typeface="Arial"/>
              <a:buChar char="⚬"/>
            </a:pPr>
            <a:r>
              <a:rPr lang="en-US" sz="3327" spc="53">
                <a:solidFill>
                  <a:srgbClr val="2ED47B"/>
                </a:solidFill>
                <a:latin typeface="Open Sans Bold"/>
              </a:rPr>
              <a:t>Descrição</a:t>
            </a:r>
            <a:r>
              <a:rPr lang="en-US" sz="3327" spc="53">
                <a:solidFill>
                  <a:srgbClr val="FEFEFE"/>
                </a:solidFill>
                <a:latin typeface="Open Sans Bold"/>
              </a:rPr>
              <a:t>:   O conversor permite aos usuários converter valores entre diversas unidades de temperatura, distância e peso. O servidor suporta solicitações concorrentes vários clientes</a:t>
            </a:r>
          </a:p>
          <a:p>
            <a:pPr>
              <a:lnSpc>
                <a:spcPts val="6223"/>
              </a:lnSpc>
            </a:pPr>
            <a:endParaRPr lang="en-US" sz="3327" spc="53">
              <a:solidFill>
                <a:srgbClr val="FEFEFE"/>
              </a:solidFill>
              <a:latin typeface="Open Sans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977549" y="628545"/>
            <a:ext cx="6407410" cy="129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44"/>
              </a:lnSpc>
            </a:pPr>
            <a:r>
              <a:rPr lang="en-US" sz="9200">
                <a:solidFill>
                  <a:srgbClr val="FFFFFF"/>
                </a:solidFill>
                <a:latin typeface="Inter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335548" y="186141"/>
            <a:ext cx="10680693" cy="7267275"/>
          </a:xfrm>
          <a:custGeom>
            <a:avLst/>
            <a:gdLst/>
            <a:ahLst/>
            <a:cxnLst/>
            <a:rect l="l" t="t" r="r" b="b"/>
            <a:pathLst>
              <a:path w="10680693" h="7267275">
                <a:moveTo>
                  <a:pt x="0" y="0"/>
                </a:moveTo>
                <a:lnTo>
                  <a:pt x="10680692" y="0"/>
                </a:lnTo>
                <a:lnTo>
                  <a:pt x="10680692" y="7267276"/>
                </a:lnTo>
                <a:lnTo>
                  <a:pt x="0" y="7267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94773" y="7684586"/>
            <a:ext cx="11537760" cy="1804883"/>
          </a:xfrm>
          <a:custGeom>
            <a:avLst/>
            <a:gdLst/>
            <a:ahLst/>
            <a:cxnLst/>
            <a:rect l="l" t="t" r="r" b="b"/>
            <a:pathLst>
              <a:path w="11537760" h="1804883">
                <a:moveTo>
                  <a:pt x="0" y="0"/>
                </a:moveTo>
                <a:lnTo>
                  <a:pt x="11537760" y="0"/>
                </a:lnTo>
                <a:lnTo>
                  <a:pt x="11537760" y="1804884"/>
                </a:lnTo>
                <a:lnTo>
                  <a:pt x="0" y="1804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2928492" y="7339479"/>
            <a:ext cx="4595071" cy="1918821"/>
          </a:xfrm>
          <a:custGeom>
            <a:avLst/>
            <a:gdLst/>
            <a:ahLst/>
            <a:cxnLst/>
            <a:rect l="l" t="t" r="r" b="b"/>
            <a:pathLst>
              <a:path w="4595071" h="1918821">
                <a:moveTo>
                  <a:pt x="0" y="0"/>
                </a:moveTo>
                <a:lnTo>
                  <a:pt x="4595071" y="0"/>
                </a:lnTo>
                <a:lnTo>
                  <a:pt x="4595071" y="1918821"/>
                </a:lnTo>
                <a:lnTo>
                  <a:pt x="0" y="19188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1757962" y="3224720"/>
            <a:ext cx="5765602" cy="129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44"/>
              </a:lnSpc>
            </a:pPr>
            <a:r>
              <a:rPr lang="en-US" sz="9200">
                <a:solidFill>
                  <a:srgbClr val="FFFFFF"/>
                </a:solidFill>
                <a:latin typeface="Inter"/>
              </a:rPr>
              <a:t>Conversor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23978" y="4086225"/>
            <a:ext cx="5345236" cy="2279868"/>
          </a:xfrm>
          <a:custGeom>
            <a:avLst/>
            <a:gdLst/>
            <a:ahLst/>
            <a:cxnLst/>
            <a:rect l="l" t="t" r="r" b="b"/>
            <a:pathLst>
              <a:path w="5345236" h="2279868">
                <a:moveTo>
                  <a:pt x="0" y="0"/>
                </a:moveTo>
                <a:lnTo>
                  <a:pt x="5345236" y="0"/>
                </a:lnTo>
                <a:lnTo>
                  <a:pt x="5345236" y="2279868"/>
                </a:lnTo>
                <a:lnTo>
                  <a:pt x="0" y="2279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9144000" y="3751502"/>
            <a:ext cx="7024195" cy="3763680"/>
          </a:xfrm>
          <a:custGeom>
            <a:avLst/>
            <a:gdLst/>
            <a:ahLst/>
            <a:cxnLst/>
            <a:rect l="l" t="t" r="r" b="b"/>
            <a:pathLst>
              <a:path w="7024195" h="3763680">
                <a:moveTo>
                  <a:pt x="0" y="0"/>
                </a:moveTo>
                <a:lnTo>
                  <a:pt x="7024195" y="0"/>
                </a:lnTo>
                <a:lnTo>
                  <a:pt x="7024195" y="3763681"/>
                </a:lnTo>
                <a:lnTo>
                  <a:pt x="0" y="3763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323978" y="2881566"/>
            <a:ext cx="3506093" cy="561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9"/>
              </a:lnSpc>
            </a:pPr>
            <a:r>
              <a:rPr lang="en-US" sz="3999">
                <a:solidFill>
                  <a:srgbClr val="FFFFFF"/>
                </a:solidFill>
                <a:latin typeface="Inter"/>
              </a:rPr>
              <a:t>Imports server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2881566"/>
            <a:ext cx="3278832" cy="561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9"/>
              </a:lnSpc>
            </a:pPr>
            <a:r>
              <a:rPr lang="en-US" sz="3999">
                <a:solidFill>
                  <a:srgbClr val="FFFFFF"/>
                </a:solidFill>
                <a:latin typeface="Inter"/>
              </a:rPr>
              <a:t>Imports client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656641" y="925738"/>
            <a:ext cx="9824925" cy="7937301"/>
          </a:xfrm>
          <a:custGeom>
            <a:avLst/>
            <a:gdLst/>
            <a:ahLst/>
            <a:cxnLst/>
            <a:rect l="l" t="t" r="r" b="b"/>
            <a:pathLst>
              <a:path w="9824925" h="7937301">
                <a:moveTo>
                  <a:pt x="0" y="0"/>
                </a:moveTo>
                <a:lnTo>
                  <a:pt x="9824925" y="0"/>
                </a:lnTo>
                <a:lnTo>
                  <a:pt x="9824925" y="7937301"/>
                </a:lnTo>
                <a:lnTo>
                  <a:pt x="0" y="7937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3606462" y="4548441"/>
            <a:ext cx="3652838" cy="129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44"/>
              </a:lnSpc>
            </a:pPr>
            <a:r>
              <a:rPr lang="en-US" sz="9200">
                <a:solidFill>
                  <a:srgbClr val="FFFFFF"/>
                </a:solidFill>
                <a:latin typeface="Inter"/>
              </a:rPr>
              <a:t>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612402" y="815936"/>
            <a:ext cx="9070109" cy="5685380"/>
          </a:xfrm>
          <a:custGeom>
            <a:avLst/>
            <a:gdLst/>
            <a:ahLst/>
            <a:cxnLst/>
            <a:rect l="l" t="t" r="r" b="b"/>
            <a:pathLst>
              <a:path w="9070109" h="5685380">
                <a:moveTo>
                  <a:pt x="0" y="0"/>
                </a:moveTo>
                <a:lnTo>
                  <a:pt x="9070109" y="0"/>
                </a:lnTo>
                <a:lnTo>
                  <a:pt x="9070109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612402" y="6810532"/>
            <a:ext cx="10633193" cy="1265438"/>
          </a:xfrm>
          <a:custGeom>
            <a:avLst/>
            <a:gdLst/>
            <a:ahLst/>
            <a:cxnLst/>
            <a:rect l="l" t="t" r="r" b="b"/>
            <a:pathLst>
              <a:path w="10633193" h="1265438">
                <a:moveTo>
                  <a:pt x="0" y="0"/>
                </a:moveTo>
                <a:lnTo>
                  <a:pt x="10633193" y="0"/>
                </a:lnTo>
                <a:lnTo>
                  <a:pt x="10633193" y="1265438"/>
                </a:lnTo>
                <a:lnTo>
                  <a:pt x="0" y="1265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11052274" y="4264978"/>
            <a:ext cx="6207026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Inter"/>
              </a:rPr>
              <a:t>Client </a:t>
            </a:r>
            <a:r>
              <a:rPr lang="en-US" sz="9200">
                <a:solidFill>
                  <a:srgbClr val="2ED47B"/>
                </a:solidFill>
                <a:latin typeface="Inter"/>
              </a:rPr>
              <a:t>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643288" y="423956"/>
            <a:ext cx="7392217" cy="2781551"/>
          </a:xfrm>
          <a:custGeom>
            <a:avLst/>
            <a:gdLst/>
            <a:ahLst/>
            <a:cxnLst/>
            <a:rect l="l" t="t" r="r" b="b"/>
            <a:pathLst>
              <a:path w="7392217" h="2781551">
                <a:moveTo>
                  <a:pt x="0" y="0"/>
                </a:moveTo>
                <a:lnTo>
                  <a:pt x="7392217" y="0"/>
                </a:lnTo>
                <a:lnTo>
                  <a:pt x="7392217" y="2781551"/>
                </a:lnTo>
                <a:lnTo>
                  <a:pt x="0" y="2781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104900" y="5921885"/>
            <a:ext cx="9492036" cy="1905784"/>
          </a:xfrm>
          <a:custGeom>
            <a:avLst/>
            <a:gdLst/>
            <a:ahLst/>
            <a:cxnLst/>
            <a:rect l="l" t="t" r="r" b="b"/>
            <a:pathLst>
              <a:path w="9492036" h="1905784">
                <a:moveTo>
                  <a:pt x="0" y="0"/>
                </a:moveTo>
                <a:lnTo>
                  <a:pt x="9492036" y="0"/>
                </a:lnTo>
                <a:lnTo>
                  <a:pt x="9492036" y="1905784"/>
                </a:lnTo>
                <a:lnTo>
                  <a:pt x="0" y="1905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028700" y="3350580"/>
            <a:ext cx="7006805" cy="2571305"/>
          </a:xfrm>
          <a:custGeom>
            <a:avLst/>
            <a:gdLst/>
            <a:ahLst/>
            <a:cxnLst/>
            <a:rect l="l" t="t" r="r" b="b"/>
            <a:pathLst>
              <a:path w="7006805" h="2571305">
                <a:moveTo>
                  <a:pt x="0" y="0"/>
                </a:moveTo>
                <a:lnTo>
                  <a:pt x="7006805" y="0"/>
                </a:lnTo>
                <a:lnTo>
                  <a:pt x="7006805" y="2571305"/>
                </a:lnTo>
                <a:lnTo>
                  <a:pt x="0" y="2571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028700" y="7827669"/>
            <a:ext cx="10699075" cy="1694903"/>
          </a:xfrm>
          <a:custGeom>
            <a:avLst/>
            <a:gdLst/>
            <a:ahLst/>
            <a:cxnLst/>
            <a:rect l="l" t="t" r="r" b="b"/>
            <a:pathLst>
              <a:path w="10699075" h="1694903">
                <a:moveTo>
                  <a:pt x="0" y="0"/>
                </a:moveTo>
                <a:lnTo>
                  <a:pt x="10699075" y="0"/>
                </a:lnTo>
                <a:lnTo>
                  <a:pt x="10699075" y="1694903"/>
                </a:lnTo>
                <a:lnTo>
                  <a:pt x="0" y="1694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1727775" y="3924554"/>
            <a:ext cx="5798225" cy="2542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44"/>
              </a:lnSpc>
            </a:pPr>
            <a:r>
              <a:rPr lang="en-US" sz="9200" dirty="0">
                <a:solidFill>
                  <a:srgbClr val="FFFFFF"/>
                </a:solidFill>
                <a:latin typeface="Inter"/>
              </a:rPr>
              <a:t>Client</a:t>
            </a:r>
          </a:p>
          <a:p>
            <a:pPr>
              <a:lnSpc>
                <a:spcPts val="9844"/>
              </a:lnSpc>
            </a:pPr>
            <a:r>
              <a:rPr lang="en-US" sz="9200" dirty="0" err="1">
                <a:solidFill>
                  <a:srgbClr val="2ED47B"/>
                </a:solidFill>
                <a:latin typeface="Inter"/>
              </a:rPr>
              <a:t>ClientRPC</a:t>
            </a:r>
            <a:endParaRPr lang="en-US" sz="9200" dirty="0">
              <a:solidFill>
                <a:srgbClr val="2ED47B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576922" y="1133475"/>
            <a:ext cx="11805968" cy="7533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44"/>
              </a:lnSpc>
            </a:pPr>
            <a:r>
              <a:rPr lang="en-US" sz="9200">
                <a:solidFill>
                  <a:srgbClr val="FFFFFF"/>
                </a:solidFill>
                <a:latin typeface="Inter"/>
              </a:rPr>
              <a:t>Testes de Desempenho</a:t>
            </a:r>
          </a:p>
          <a:p>
            <a:pPr>
              <a:lnSpc>
                <a:spcPts val="9844"/>
              </a:lnSpc>
            </a:pPr>
            <a:endParaRPr lang="en-US" sz="9200">
              <a:solidFill>
                <a:srgbClr val="FFFFFF"/>
              </a:solidFill>
              <a:latin typeface="Inter"/>
            </a:endParaRPr>
          </a:p>
          <a:p>
            <a:pPr>
              <a:lnSpc>
                <a:spcPts val="9844"/>
              </a:lnSpc>
            </a:pPr>
            <a:r>
              <a:rPr lang="en-US" sz="9200">
                <a:solidFill>
                  <a:srgbClr val="FFFFFF"/>
                </a:solidFill>
                <a:latin typeface="Inter"/>
              </a:rPr>
              <a:t>        </a:t>
            </a:r>
            <a:r>
              <a:rPr lang="en-US" sz="9200">
                <a:solidFill>
                  <a:srgbClr val="2ED47B"/>
                </a:solidFill>
                <a:latin typeface="Inter"/>
              </a:rPr>
              <a:t>socket TCP</a:t>
            </a:r>
          </a:p>
          <a:p>
            <a:pPr>
              <a:lnSpc>
                <a:spcPts val="9844"/>
              </a:lnSpc>
            </a:pPr>
            <a:r>
              <a:rPr lang="en-US" sz="9200">
                <a:solidFill>
                  <a:srgbClr val="2ED47B"/>
                </a:solidFill>
                <a:latin typeface="Inter"/>
              </a:rPr>
              <a:t>        socket UDP</a:t>
            </a:r>
          </a:p>
          <a:p>
            <a:pPr>
              <a:lnSpc>
                <a:spcPts val="9844"/>
              </a:lnSpc>
            </a:pPr>
            <a:r>
              <a:rPr lang="en-US" sz="9200">
                <a:solidFill>
                  <a:srgbClr val="2ED47B"/>
                </a:solidFill>
                <a:latin typeface="Inter"/>
              </a:rPr>
              <a:t>        goRPC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443075" y="9720640"/>
            <a:ext cx="18865925" cy="1140393"/>
          </a:xfrm>
          <a:prstGeom prst="rect">
            <a:avLst/>
          </a:prstGeom>
          <a:solidFill>
            <a:srgbClr val="2ED47B"/>
          </a:solid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045414" y="800100"/>
            <a:ext cx="12375135" cy="7718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31"/>
              </a:lnSpc>
            </a:pPr>
            <a:endParaRPr/>
          </a:p>
          <a:p>
            <a:pPr marL="1577467" lvl="2" indent="-525822">
              <a:lnSpc>
                <a:spcPts val="6831"/>
              </a:lnSpc>
              <a:buFont typeface="Arial"/>
              <a:buChar char="⚬"/>
            </a:pPr>
            <a:r>
              <a:rPr lang="en-US" sz="3653" spc="58">
                <a:solidFill>
                  <a:srgbClr val="FEFEFE"/>
                </a:solidFill>
                <a:latin typeface="Open Sans Bold"/>
              </a:rPr>
              <a:t>Comparar os desempenhos da aplicação utilizando </a:t>
            </a:r>
            <a:r>
              <a:rPr lang="en-US" sz="3653" spc="58">
                <a:solidFill>
                  <a:srgbClr val="2ED47B"/>
                </a:solidFill>
                <a:latin typeface="Open Sans Bold"/>
              </a:rPr>
              <a:t>Socket TCP</a:t>
            </a:r>
            <a:r>
              <a:rPr lang="en-US" sz="3653" spc="58">
                <a:solidFill>
                  <a:srgbClr val="FEFEFE"/>
                </a:solidFill>
                <a:latin typeface="Open Sans Bold"/>
              </a:rPr>
              <a:t> vs </a:t>
            </a:r>
            <a:r>
              <a:rPr lang="en-US" sz="3653" spc="58">
                <a:solidFill>
                  <a:srgbClr val="2ED47B"/>
                </a:solidFill>
                <a:latin typeface="Open Sans Bold"/>
              </a:rPr>
              <a:t>Socket UDP</a:t>
            </a:r>
            <a:r>
              <a:rPr lang="en-US" sz="3653" spc="58">
                <a:solidFill>
                  <a:srgbClr val="FEFEFE"/>
                </a:solidFill>
                <a:latin typeface="Open Sans Bold"/>
              </a:rPr>
              <a:t> vs </a:t>
            </a:r>
            <a:r>
              <a:rPr lang="en-US" sz="3653" spc="58">
                <a:solidFill>
                  <a:srgbClr val="2ED47B"/>
                </a:solidFill>
                <a:latin typeface="Open Sans Bold"/>
              </a:rPr>
              <a:t>goRPC</a:t>
            </a:r>
            <a:r>
              <a:rPr lang="en-US" sz="3653" spc="58">
                <a:solidFill>
                  <a:srgbClr val="FEFEFE"/>
                </a:solidFill>
                <a:latin typeface="Open Sans Bold"/>
              </a:rPr>
              <a:t>, em cenários rodando 1, 5, 10, 20, 40 e 80 clientes simultâneos.</a:t>
            </a:r>
          </a:p>
          <a:p>
            <a:pPr>
              <a:lnSpc>
                <a:spcPts val="6831"/>
              </a:lnSpc>
            </a:pPr>
            <a:endParaRPr lang="en-US" sz="3653" spc="58">
              <a:solidFill>
                <a:srgbClr val="FEFEFE"/>
              </a:solidFill>
              <a:latin typeface="Open Sans Bold"/>
            </a:endParaRPr>
          </a:p>
          <a:p>
            <a:pPr marL="1577467" lvl="2" indent="-525822">
              <a:lnSpc>
                <a:spcPts val="6831"/>
              </a:lnSpc>
              <a:buFont typeface="Arial"/>
              <a:buChar char="⚬"/>
            </a:pPr>
            <a:r>
              <a:rPr lang="en-US" sz="3653" spc="58">
                <a:solidFill>
                  <a:srgbClr val="FEFEFE"/>
                </a:solidFill>
                <a:latin typeface="Open Sans Bold"/>
              </a:rPr>
              <a:t>Média do </a:t>
            </a:r>
            <a:r>
              <a:rPr lang="en-US" sz="3653" spc="58">
                <a:solidFill>
                  <a:srgbClr val="2ED47B"/>
                </a:solidFill>
                <a:latin typeface="Open Sans Bold"/>
              </a:rPr>
              <a:t>Round Time Trip (RTT)</a:t>
            </a:r>
            <a:r>
              <a:rPr lang="en-US" sz="3653" spc="58">
                <a:solidFill>
                  <a:srgbClr val="FEFEFE"/>
                </a:solidFill>
                <a:latin typeface="Open Sans Bold"/>
              </a:rPr>
              <a:t> do cliente do meio, com </a:t>
            </a:r>
            <a:r>
              <a:rPr lang="en-US" sz="3653" spc="58">
                <a:solidFill>
                  <a:srgbClr val="2ED47B"/>
                </a:solidFill>
                <a:latin typeface="Open Sans Bold"/>
              </a:rPr>
              <a:t>10.000 invocações</a:t>
            </a:r>
            <a:r>
              <a:rPr lang="en-US" sz="3653" spc="58">
                <a:solidFill>
                  <a:srgbClr val="FEFEFE"/>
                </a:solidFill>
                <a:latin typeface="Open Sans Bold"/>
              </a:rPr>
              <a:t> por cliente.</a:t>
            </a:r>
          </a:p>
          <a:p>
            <a:pPr>
              <a:lnSpc>
                <a:spcPts val="6831"/>
              </a:lnSpc>
            </a:pPr>
            <a:endParaRPr lang="en-US" sz="3653" spc="58">
              <a:solidFill>
                <a:srgbClr val="FEFEFE"/>
              </a:solidFill>
              <a:latin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114425"/>
            <a:ext cx="6407410" cy="1025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1"/>
              </a:lnSpc>
            </a:pPr>
            <a:r>
              <a:rPr lang="en-US" sz="7300">
                <a:solidFill>
                  <a:srgbClr val="2ED47B"/>
                </a:solidFill>
                <a:latin typeface="Inter"/>
              </a:rPr>
              <a:t>OBJETIVO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712860"/>
            <a:ext cx="6407410" cy="1025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1"/>
              </a:lnSpc>
            </a:pPr>
            <a:r>
              <a:rPr lang="en-US" sz="7300">
                <a:solidFill>
                  <a:srgbClr val="2ED47B"/>
                </a:solidFill>
                <a:latin typeface="Inter"/>
              </a:rPr>
              <a:t>MÉTRICA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198</Words>
  <Application>Microsoft Office PowerPoint</Application>
  <PresentationFormat>Personalizar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Inter Bold</vt:lpstr>
      <vt:lpstr>Inter</vt:lpstr>
      <vt:lpstr>Open Sans Bold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goRPC</dc:title>
  <cp:lastModifiedBy>Patrícia Arruda</cp:lastModifiedBy>
  <cp:revision>1</cp:revision>
  <dcterms:created xsi:type="dcterms:W3CDTF">2006-08-16T00:00:00Z</dcterms:created>
  <dcterms:modified xsi:type="dcterms:W3CDTF">2023-08-14T00:43:39Z</dcterms:modified>
  <dc:identifier>DAFrbf9oChg</dc:identifier>
</cp:coreProperties>
</file>