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FA27F8-196E-4716-804F-4B6B512F031D}">
  <a:tblStyle styleId="{17FA27F8-196E-4716-804F-4B6B512F031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80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9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24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15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04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8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7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634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87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53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7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55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80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77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34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78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0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992675"/>
            <a:ext cx="66804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Elección de un SGBD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319175" y="4778650"/>
            <a:ext cx="7114500" cy="183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85000"/>
              </a:lnSpc>
              <a:spcBef>
                <a:spcPts val="130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Sergio Pedrero (627669)</a:t>
            </a:r>
          </a:p>
          <a:p>
            <a:pPr lvl="0" algn="r" rtl="0">
              <a:lnSpc>
                <a:spcPct val="85000"/>
              </a:lnSpc>
              <a:spcBef>
                <a:spcPts val="130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Cristian Simón (611487)</a:t>
            </a:r>
          </a:p>
          <a:p>
            <a:pPr lvl="0" algn="r" rtl="0">
              <a:lnSpc>
                <a:spcPct val="85000"/>
              </a:lnSpc>
              <a:spcBef>
                <a:spcPts val="130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Diego Sánchez (628279) </a:t>
            </a:r>
          </a:p>
          <a:p>
            <a:pPr lvl="0" algn="r" rtl="0">
              <a:lnSpc>
                <a:spcPct val="85000"/>
              </a:lnSpc>
              <a:spcBef>
                <a:spcPts val="130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Adrián Casans (590114)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14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242975" y="1644900"/>
            <a:ext cx="75264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MySQL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Open Source.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Necesario soporte y formación personal.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Funciones espaciales muy limitadas.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Para aplicaciones sencillas y usos puntuales.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Si la aplicación es compleja -&gt; PostGIS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COMPARATIVA DE ALTERNATIVAS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175" y="5021450"/>
            <a:ext cx="2014799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242975" y="1644900"/>
            <a:ext cx="75264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SpatialLite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Poco desarrollo.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Muy poco extendida.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Orientada más a experimentación.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Para entornos de trabajo muy pequeños.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COMPARATIVA DE ALTERNATIVAS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325" y="4272350"/>
            <a:ext cx="14573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242975" y="1644900"/>
            <a:ext cx="75264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GeoSpark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Gestor muy completo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Muy enfocado a determinado tipo de sistemas.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Cara en entornos grandes con múltiples usuarios.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</a:pPr>
            <a:r>
              <a:rPr lang="en"/>
              <a:t>No está claro el soporte que ofrece para datos vectoriales.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COMPARATIVA DE ALTERNATIVAS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25" y="5331425"/>
            <a:ext cx="2781300" cy="9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242975" y="1644900"/>
            <a:ext cx="75264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MongoDB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Open Source.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NoSQL.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Ideal </a:t>
            </a:r>
            <a:r>
              <a:rPr lang="en" dirty="0"/>
              <a:t>para escalabilidad.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Pero muy pocas funciones espaciales. </a:t>
            </a:r>
            <a:endParaRPr lang="en" dirty="0" smtClean="0"/>
          </a:p>
          <a:p>
            <a:pPr marL="457200" indent="-228600"/>
            <a:r>
              <a:rPr lang="en" dirty="0"/>
              <a:t>Inversión en aprendizaje.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COMPARATIVA DE ALTERNATIVAS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00" y="4223300"/>
            <a:ext cx="5643950" cy="1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Conclusiones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50"/>
            <a:ext cx="6028200" cy="14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Análisis de los presupuestos y decisión final.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55" name="Shape 15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Presupuestos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1100912" y="3551725"/>
          <a:ext cx="7800975" cy="1389745"/>
        </p:xfrm>
        <a:graphic>
          <a:graphicData uri="http://schemas.openxmlformats.org/drawingml/2006/table">
            <a:tbl>
              <a:tblPr>
                <a:noFill/>
                <a:tableStyleId>{17FA27F8-196E-4716-804F-4B6B512F031D}</a:tableStyleId>
              </a:tblPr>
              <a:tblGrid>
                <a:gridCol w="1114425"/>
                <a:gridCol w="1114425"/>
                <a:gridCol w="1385650"/>
                <a:gridCol w="843200"/>
                <a:gridCol w="1114425"/>
                <a:gridCol w="1114425"/>
                <a:gridCol w="1114425"/>
              </a:tblGrid>
              <a:tr h="5411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</a:rPr>
                        <a:t>Oracle Spatial 11G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</a:rPr>
                        <a:t>PostGIS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</a:rPr>
                        <a:t>MS SQL Server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</a:rPr>
                        <a:t>MySQL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</a:rPr>
                        <a:t>SpatialLite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</a:rPr>
                        <a:t>GeoSpark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</a:rPr>
                        <a:t>MongoDB</a:t>
                      </a:r>
                    </a:p>
                  </a:txBody>
                  <a:tcPr marL="91425" marR="91425" marT="91425" marB="91425"/>
                </a:tc>
              </a:tr>
              <a:tr h="7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24.249,96 €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7.973,31 €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15.717 € 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19.717  €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10.000 a 12.000 €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8.000 a 35.000 €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1645 € / año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5.273,856 €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1240750" y="1320275"/>
            <a:ext cx="7521300" cy="6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Previo estudio de mercado de las herramientas analizadas se han concluido los siguientes presupuestos para el desarrollo del proyecto que se quiere llevar a cabo.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Elección final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240750" y="1320275"/>
            <a:ext cx="7521300" cy="30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Contrastando los datos anteriores con los presupuestos y teniendo en cuenta todos los aspectos del entorno donde se va a llevar a cabo el desarrollo, la elección final es PostgreSQL + PostGIS.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75" y="3671825"/>
            <a:ext cx="4915850" cy="27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¡Muchas gracias por la atención!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¿ Alguna pregunta </a:t>
            </a:r>
            <a:r>
              <a:rPr lang="en" sz="3600" b="1">
                <a:solidFill>
                  <a:srgbClr val="F3F3F3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65475" y="535350"/>
            <a:ext cx="6858000" cy="1585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 En qué contexto trabajamos ?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165475" y="2779700"/>
            <a:ext cx="7521300" cy="15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La empresa </a:t>
            </a:r>
            <a:r>
              <a:rPr lang="en"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ZGeoZ </a:t>
            </a: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desea almacenar  datos de mapas de carreteras para luego venderlos a empresas que fabrican navegadores GPS.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4294967295"/>
          </p:nvPr>
        </p:nvSpPr>
        <p:spPr>
          <a:xfrm>
            <a:off x="1669925" y="529524"/>
            <a:ext cx="6671400" cy="12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BASES DE DATOS ESPACIALES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015175" y="2686500"/>
            <a:ext cx="6671400" cy="348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 err="1"/>
              <a:t>Maneja</a:t>
            </a:r>
            <a:r>
              <a:rPr lang="en" sz="2200" dirty="0"/>
              <a:t> </a:t>
            </a:r>
            <a:r>
              <a:rPr lang="en" sz="2200" dirty="0" err="1"/>
              <a:t>datos</a:t>
            </a:r>
            <a:r>
              <a:rPr lang="en" sz="2200" dirty="0"/>
              <a:t> </a:t>
            </a:r>
            <a:r>
              <a:rPr lang="en" sz="2200" dirty="0" err="1"/>
              <a:t>existentes</a:t>
            </a:r>
            <a:r>
              <a:rPr lang="en" sz="2200" dirty="0"/>
              <a:t> en el </a:t>
            </a:r>
            <a:r>
              <a:rPr lang="en" sz="2200" dirty="0" err="1"/>
              <a:t>espacio</a:t>
            </a:r>
            <a:r>
              <a:rPr lang="en" sz="2200" dirty="0"/>
              <a:t> o </a:t>
            </a:r>
            <a:r>
              <a:rPr lang="en" sz="2200" dirty="0" err="1"/>
              <a:t>datos</a:t>
            </a:r>
            <a:r>
              <a:rPr lang="en" sz="2200" dirty="0"/>
              <a:t> </a:t>
            </a:r>
            <a:r>
              <a:rPr lang="en" sz="2200" dirty="0" err="1"/>
              <a:t>espaciales</a:t>
            </a:r>
            <a:r>
              <a:rPr lang="en" sz="2200" dirty="0"/>
              <a:t>. </a:t>
            </a:r>
            <a:r>
              <a:rPr lang="es-ES" sz="2200" dirty="0" smtClean="0"/>
              <a:t>Necesitan de un cuadro de referencia(SRE) para establecer la ubicación y las relaciones entre objetos. Dos tipos </a:t>
            </a:r>
            <a:r>
              <a:rPr lang="en" sz="2200" dirty="0" smtClean="0"/>
              <a:t>: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 b="1" dirty="0"/>
              <a:t>GEORREFERENCIADOS</a:t>
            </a:r>
          </a:p>
          <a:p>
            <a:pPr lvl="0" rtl="0">
              <a:spcBef>
                <a:spcPts val="0"/>
              </a:spcBef>
              <a:buNone/>
            </a:pPr>
            <a:endParaRPr sz="2200" b="1" dirty="0"/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 b="1" dirty="0"/>
              <a:t>NO GEORREFERENCIADOS</a:t>
            </a:r>
          </a:p>
          <a:p>
            <a:pPr lvl="0">
              <a:spcBef>
                <a:spcPts val="0"/>
              </a:spcBef>
              <a:buNone/>
            </a:pPr>
            <a:endParaRPr sz="2200" dirty="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l="1124" r="1124"/>
          <a:stretch/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1669925" y="529524"/>
            <a:ext cx="6671400" cy="125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S.I.G.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l="9309" r="9309"/>
          <a:stretch/>
        </p:blipFill>
        <p:spPr>
          <a:xfrm>
            <a:off x="193725" y="2673450"/>
            <a:ext cx="1476600" cy="14982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2387150" y="1781725"/>
            <a:ext cx="6671400" cy="4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 dirty="0"/>
              <a:t>Software </a:t>
            </a:r>
            <a:r>
              <a:rPr lang="en" sz="2200" dirty="0" err="1"/>
              <a:t>que</a:t>
            </a:r>
            <a:r>
              <a:rPr lang="en" sz="2200" dirty="0"/>
              <a:t> </a:t>
            </a:r>
            <a:r>
              <a:rPr lang="en" sz="2200" dirty="0" err="1"/>
              <a:t>trabaja</a:t>
            </a:r>
            <a:r>
              <a:rPr lang="en" sz="2200" dirty="0"/>
              <a:t> con </a:t>
            </a:r>
            <a:r>
              <a:rPr lang="en" sz="2200" dirty="0" err="1"/>
              <a:t>datos</a:t>
            </a:r>
            <a:r>
              <a:rPr lang="en" sz="2200" dirty="0"/>
              <a:t> </a:t>
            </a:r>
            <a:r>
              <a:rPr lang="en" sz="2200" dirty="0" err="1"/>
              <a:t>espaciales</a:t>
            </a:r>
            <a:r>
              <a:rPr lang="en" sz="2200" dirty="0" smtClean="0"/>
              <a:t>.</a:t>
            </a:r>
            <a:endParaRPr lang="es-ES" sz="2200" dirty="0" smtClean="0"/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s-ES" sz="2200" dirty="0" smtClean="0"/>
              <a:t>Permite al usuario realizar consultas, editar mapas y carreteras.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endParaRPr sz="2200" b="1" dirty="0"/>
          </a:p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	</a:t>
            </a:r>
            <a:r>
              <a:rPr lang="en" sz="3600" b="1" dirty="0" err="1"/>
              <a:t>Tipos</a:t>
            </a:r>
            <a:r>
              <a:rPr lang="en" sz="3600" b="1" dirty="0"/>
              <a:t> de </a:t>
            </a:r>
            <a:r>
              <a:rPr lang="en" sz="3600" b="1" dirty="0" err="1"/>
              <a:t>datos</a:t>
            </a:r>
            <a:r>
              <a:rPr lang="en" sz="3600" b="1" dirty="0"/>
              <a:t> S.I.G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marL="914400" lvl="0" indent="-368300" rtl="0">
              <a:spcBef>
                <a:spcPts val="0"/>
              </a:spcBef>
              <a:buSzPct val="100000"/>
            </a:pPr>
            <a:r>
              <a:rPr lang="en" sz="2200" dirty="0" smtClean="0"/>
              <a:t>Raster</a:t>
            </a:r>
            <a:r>
              <a:rPr lang="es-ES" sz="2200" dirty="0" smtClean="0"/>
              <a:t> : propiedades del espacio mas que en precisión de la localización.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marL="914400" lvl="0" indent="-368300" rtl="0">
              <a:spcBef>
                <a:spcPts val="0"/>
              </a:spcBef>
              <a:buSzPct val="100000"/>
            </a:pPr>
            <a:r>
              <a:rPr lang="en" sz="2200" dirty="0" err="1" smtClean="0"/>
              <a:t>Vectorial</a:t>
            </a:r>
            <a:r>
              <a:rPr lang="es-ES" sz="2200" dirty="0" smtClean="0"/>
              <a:t> : </a:t>
            </a:r>
            <a:r>
              <a:rPr lang="es-ES" sz="2200" dirty="0" err="1" smtClean="0"/>
              <a:t>Precision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endParaRPr sz="2200" b="1" dirty="0"/>
          </a:p>
          <a:p>
            <a:pPr lvl="0" rtl="0">
              <a:spcBef>
                <a:spcPts val="0"/>
              </a:spcBef>
              <a:buNone/>
            </a:pPr>
            <a:endParaRPr sz="2200" b="1" dirty="0"/>
          </a:p>
          <a:p>
            <a:pPr lvl="0" rtl="0">
              <a:spcBef>
                <a:spcPts val="0"/>
              </a:spcBef>
              <a:buNone/>
            </a:pPr>
            <a:endParaRPr sz="2200" b="1" dirty="0"/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181" y="4869160"/>
            <a:ext cx="3131840" cy="1804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Análisis de los gestores elegidos.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Estudio previo para la elección del SGBD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Elección de un SGBD para datos espaciales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ALTERNATIVAS</a:t>
            </a:r>
          </a:p>
          <a:p>
            <a:pPr marL="457200" lvl="0" indent="-228600" rtl="0">
              <a:lnSpc>
                <a:spcPct val="85000"/>
              </a:lnSpc>
              <a:spcBef>
                <a:spcPts val="1300"/>
              </a:spcBef>
            </a:pPr>
            <a:r>
              <a:rPr lang="en" b="1" dirty="0"/>
              <a:t> Oracle Spatial 11g </a:t>
            </a:r>
          </a:p>
          <a:p>
            <a:pPr marL="457200" lvl="0" indent="-228600" rtl="0">
              <a:lnSpc>
                <a:spcPct val="85000"/>
              </a:lnSpc>
              <a:spcBef>
                <a:spcPts val="1300"/>
              </a:spcBef>
            </a:pPr>
            <a:r>
              <a:rPr lang="en" b="1" dirty="0"/>
              <a:t> PostgreSQL + PostGIS</a:t>
            </a:r>
          </a:p>
          <a:p>
            <a:pPr marL="457200" lvl="0" indent="-228600" rtl="0">
              <a:lnSpc>
                <a:spcPct val="85000"/>
              </a:lnSpc>
              <a:spcBef>
                <a:spcPts val="1300"/>
              </a:spcBef>
            </a:pPr>
            <a:r>
              <a:rPr lang="en" b="1" dirty="0"/>
              <a:t> MS SQL Server</a:t>
            </a:r>
          </a:p>
          <a:p>
            <a:pPr marL="457200" lvl="0" indent="-228600" rtl="0">
              <a:lnSpc>
                <a:spcPct val="85000"/>
              </a:lnSpc>
              <a:spcBef>
                <a:spcPts val="1300"/>
              </a:spcBef>
            </a:pPr>
            <a:r>
              <a:rPr lang="en" b="1" dirty="0"/>
              <a:t> MySQL</a:t>
            </a:r>
          </a:p>
          <a:p>
            <a:pPr marL="457200" lvl="0" indent="-228600" rtl="0">
              <a:lnSpc>
                <a:spcPct val="85000"/>
              </a:lnSpc>
              <a:spcBef>
                <a:spcPts val="1300"/>
              </a:spcBef>
            </a:pPr>
            <a:r>
              <a:rPr lang="en" b="1" dirty="0"/>
              <a:t> SpatialLite</a:t>
            </a:r>
          </a:p>
          <a:p>
            <a:pPr marL="457200" lvl="0" indent="-228600" rtl="0">
              <a:lnSpc>
                <a:spcPct val="85000"/>
              </a:lnSpc>
              <a:spcBef>
                <a:spcPts val="1300"/>
              </a:spcBef>
            </a:pPr>
            <a:r>
              <a:rPr lang="en" b="1" dirty="0"/>
              <a:t> </a:t>
            </a:r>
            <a:r>
              <a:rPr lang="en" b="1" dirty="0" smtClean="0"/>
              <a:t>GeoSpark</a:t>
            </a:r>
          </a:p>
          <a:p>
            <a:pPr marL="457200" lvl="0" indent="-228600" rtl="0">
              <a:lnSpc>
                <a:spcPct val="85000"/>
              </a:lnSpc>
              <a:spcBef>
                <a:spcPts val="1300"/>
              </a:spcBef>
            </a:pPr>
            <a:r>
              <a:rPr lang="en" b="1" dirty="0" smtClean="0"/>
              <a:t> MongoDB</a:t>
            </a:r>
            <a:endParaRPr lang="en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242975" y="1644900"/>
            <a:ext cx="75264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Oracle Spatial 11G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Muy completo en funciones espaciales.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Uso extendido por garantía y experiencia</a:t>
            </a:r>
            <a:r>
              <a:rPr lang="en" dirty="0" smtClean="0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Multiplataforma.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Soporta vector y raster.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Presupuesto muy elevado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Para grandes organizaciones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COMPARATIVA DE ALTERNATIVAS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96" y="5085184"/>
            <a:ext cx="2232248" cy="105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242975" y="1644900"/>
            <a:ext cx="75264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PostgreSQL + PostGIS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Muy completo en funciones espaciales</a:t>
            </a:r>
            <a:r>
              <a:rPr lang="en" dirty="0" smtClean="0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Soporta vector y raster.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Facilidad para importar y exportar datos.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Multiplataforma.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Open Source.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Necesario soporte y formación personal.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Se ajusta bien a las necesidades de nuestra empresa.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COMPARATIVA DE ALTERNATIVAS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888" y="5373216"/>
            <a:ext cx="2143125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242975" y="1644900"/>
            <a:ext cx="75264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MS SQL Server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Simple y muy poco extendido.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No necesidad de contratar módulos. 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Solo Windows.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Funciones espaciales integradas en el gestor base.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Muy limitadas con respecto a otras alternativas.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COMPARATIVA DE ALTERNATIVAS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50" y="4985300"/>
            <a:ext cx="2219325" cy="8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493</Words>
  <Application>Microsoft Office PowerPoint</Application>
  <PresentationFormat>Presentación en pantalla (4:3)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Quicksand</vt:lpstr>
      <vt:lpstr>Eleanor template</vt:lpstr>
      <vt:lpstr>Elección de un SGBD</vt:lpstr>
      <vt:lpstr>¿ En qué contexto trabajamos ?</vt:lpstr>
      <vt:lpstr>Presentación de PowerPoint</vt:lpstr>
      <vt:lpstr>Presentación de PowerPoint</vt:lpstr>
      <vt:lpstr>Análisis de los gestores elegidos.</vt:lpstr>
      <vt:lpstr>Elección de un SGBD para datos espaciales</vt:lpstr>
      <vt:lpstr>COMPARATIVA DE ALTERNATIVAS</vt:lpstr>
      <vt:lpstr>COMPARATIVA DE ALTERNATIVAS</vt:lpstr>
      <vt:lpstr>COMPARATIVA DE ALTERNATIVAS</vt:lpstr>
      <vt:lpstr>COMPARATIVA DE ALTERNATIVAS</vt:lpstr>
      <vt:lpstr>COMPARATIVA DE ALTERNATIVAS</vt:lpstr>
      <vt:lpstr>COMPARATIVA DE ALTERNATIVAS</vt:lpstr>
      <vt:lpstr>COMPARATIVA DE ALTERNATIVAS</vt:lpstr>
      <vt:lpstr>Conclusiones</vt:lpstr>
      <vt:lpstr>Presupuestos</vt:lpstr>
      <vt:lpstr>Elección final</vt:lpstr>
      <vt:lpstr>¡Muchas gracias por la atención!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Elección de un SGBD</dc:title>
  <cp:lastModifiedBy>Diego PC</cp:lastModifiedBy>
  <cp:revision>6</cp:revision>
  <dcterms:modified xsi:type="dcterms:W3CDTF">2016-04-12T13:48:48Z</dcterms:modified>
</cp:coreProperties>
</file>