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48381A-125A-45B7-88FD-4F1CD2835C64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5C3313-6504-4559-BDAF-FEC82AAC0EA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965969"/>
          </a:xfrm>
        </p:spPr>
        <p:txBody>
          <a:bodyPr>
            <a:normAutofit fontScale="90000"/>
          </a:bodyPr>
          <a:lstStyle/>
          <a:p>
            <a:r>
              <a:rPr lang="es-ES" sz="6600" b="1" dirty="0" smtClean="0"/>
              <a:t>SAS® Enterprise BI Server</a:t>
            </a:r>
            <a:endParaRPr lang="es-ES" sz="66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940152" y="5085184"/>
            <a:ext cx="2880320" cy="1296144"/>
          </a:xfrm>
        </p:spPr>
        <p:txBody>
          <a:bodyPr>
            <a:noAutofit/>
          </a:bodyPr>
          <a:lstStyle/>
          <a:p>
            <a:r>
              <a:rPr lang="es-ES_tradnl" sz="2400" b="1" dirty="0" smtClean="0"/>
              <a:t>Sergio Pedrero</a:t>
            </a:r>
          </a:p>
          <a:p>
            <a:r>
              <a:rPr lang="es-ES_tradnl" sz="2400" b="1" dirty="0" smtClean="0"/>
              <a:t>Cristian Simón</a:t>
            </a:r>
          </a:p>
          <a:p>
            <a:r>
              <a:rPr lang="es-ES_tradnl" sz="2400" b="1" dirty="0" smtClean="0"/>
              <a:t>Diego Sánchez</a:t>
            </a:r>
            <a:endParaRPr lang="es-ES" sz="24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952"/>
            <a:ext cx="4457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4400" dirty="0" smtClean="0"/>
              <a:t>Presupuesto</a:t>
            </a:r>
            <a:endParaRPr lang="es-ES" sz="44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447262"/>
              </p:ext>
            </p:extLst>
          </p:nvPr>
        </p:nvGraphicFramePr>
        <p:xfrm>
          <a:off x="1403648" y="980728"/>
          <a:ext cx="5747087" cy="5625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9727"/>
                <a:gridCol w="786664"/>
                <a:gridCol w="1310696"/>
              </a:tblGrid>
              <a:tr h="878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UNIDADES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PRECIO UNITARIO (Impuestos indirectos excluidos)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P1: Precio asociado a la actuación "A1) Suministro de la Herramienta BI"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210.000€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P2: Precio asociado a la actuación "A2) Instalación de la Herramienta BI"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6.000€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P3: Precio asociado a la actuación "A3) Implementación y despliegue de la Solución BI de EMASESA"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42.000€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Hito de facturación intermedio de la actuación "A3)": 15% de P3 a la aprobación de la Documentación Funcional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6.300€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Hito de facturación intermedio de la actuación "A3)": 15% de P3 a la aprobación del Modelo de Datos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6.300€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Hito de facturación final de la actuación "A3)": 70% de P3 a la conclusión y aceptación de la actuación "A3)"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29.400€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P4: Precio asociado a la actuación “A4) Formación teórico práctica en la Solución BI y Herramienta BI”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12.000€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BASE IMPONIBLE TOTAL DE LA OFERTA = Pt (Precio Total Oferta Impuestos indirectos excluidos) 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153.300€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PRECIO TOTAL DE LA OFERTA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270.000€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04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 smtClean="0"/>
              <a:t>Servicio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Puesta en marcha antes de 10 meses.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1 usuario administrador.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10 usuarios perfil reporte.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10 usuarios perfil consumidor.</a:t>
            </a:r>
          </a:p>
          <a:p>
            <a:endParaRPr lang="es-ES_tradnl" dirty="0"/>
          </a:p>
          <a:p>
            <a:r>
              <a:rPr lang="es-ES_tradnl" dirty="0" smtClean="0"/>
              <a:t>Ilimitado perfil ciudadanos.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MANTENIMIENTO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276872"/>
            <a:ext cx="7467600" cy="4197080"/>
          </a:xfrm>
        </p:spPr>
        <p:txBody>
          <a:bodyPr/>
          <a:lstStyle/>
          <a:p>
            <a:r>
              <a:rPr lang="es-ES_tradnl" dirty="0" smtClean="0"/>
              <a:t>5 Años de Garantía.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Respuesta en menos de 4h.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Resolución de problemas: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Graves:  media de 12h y máximo de 40h.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Leves:  media de 32h y máximo de 80h.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50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42194"/>
          </a:xfrm>
        </p:spPr>
        <p:txBody>
          <a:bodyPr>
            <a:noAutofit/>
          </a:bodyPr>
          <a:lstStyle/>
          <a:p>
            <a:pPr algn="ctr"/>
            <a:r>
              <a:rPr lang="es-ES_tradnl" sz="4000" dirty="0" smtClean="0"/>
              <a:t>GRACIAS POR SU ATENCIÓN</a:t>
            </a:r>
            <a:endParaRPr lang="es-E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3399631" cy="323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8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¿Por qué SAS?</a:t>
            </a:r>
            <a:endParaRPr lang="es-E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4630"/>
            <a:ext cx="5904656" cy="48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5436096" y="3789040"/>
            <a:ext cx="504056" cy="216024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Características I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132856"/>
            <a:ext cx="7467600" cy="4341096"/>
          </a:xfrm>
        </p:spPr>
        <p:txBody>
          <a:bodyPr/>
          <a:lstStyle/>
          <a:p>
            <a:r>
              <a:rPr lang="es-ES" dirty="0"/>
              <a:t>Reportes Web y de </a:t>
            </a:r>
            <a:r>
              <a:rPr lang="es-ES" dirty="0" smtClean="0"/>
              <a:t>escritorio.</a:t>
            </a:r>
            <a:endParaRPr lang="es-ES" dirty="0"/>
          </a:p>
          <a:p>
            <a:r>
              <a:rPr lang="es-ES" dirty="0"/>
              <a:t>Almacenaje OLAP y exploración de datos</a:t>
            </a:r>
          </a:p>
          <a:p>
            <a:r>
              <a:rPr lang="es-ES" dirty="0" smtClean="0"/>
              <a:t>Capacidades </a:t>
            </a:r>
            <a:r>
              <a:rPr lang="es-ES" dirty="0"/>
              <a:t>de diseño poderosas para usuarios más avanzados</a:t>
            </a:r>
            <a:r>
              <a:rPr lang="es-ES" dirty="0" smtClean="0"/>
              <a:t>.</a:t>
            </a:r>
          </a:p>
          <a:p>
            <a:r>
              <a:rPr lang="es-ES" dirty="0"/>
              <a:t>Exploración de bases de datos relacionales</a:t>
            </a:r>
            <a:r>
              <a:rPr lang="es-ES" dirty="0" smtClean="0"/>
              <a:t>.</a:t>
            </a:r>
          </a:p>
          <a:p>
            <a:r>
              <a:rPr lang="es-ES" dirty="0"/>
              <a:t>Análisis guiado y desarrollo de modelos</a:t>
            </a:r>
          </a:p>
          <a:p>
            <a:r>
              <a:rPr lang="es-ES" dirty="0"/>
              <a:t>Desarrollo de aplicaciones</a:t>
            </a:r>
          </a:p>
          <a:p>
            <a:r>
              <a:rPr lang="es-ES_tradnl" dirty="0" smtClean="0"/>
              <a:t>…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08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Características II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r>
              <a:rPr lang="es-ES_tradnl" dirty="0" smtClean="0"/>
              <a:t>Cloud Computing.</a:t>
            </a:r>
          </a:p>
          <a:p>
            <a:r>
              <a:rPr lang="es-ES_tradnl" dirty="0" smtClean="0"/>
              <a:t>Movilidad.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3" y="3212976"/>
            <a:ext cx="4157439" cy="22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Equipo de Proyecto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Director del Proyecto.</a:t>
            </a:r>
          </a:p>
          <a:p>
            <a:r>
              <a:rPr lang="es-ES_tradnl" dirty="0" smtClean="0"/>
              <a:t>Jefe del Proyecto.</a:t>
            </a:r>
          </a:p>
          <a:p>
            <a:r>
              <a:rPr lang="es-ES_tradnl" dirty="0" smtClean="0"/>
              <a:t>Consultor senior SAS.</a:t>
            </a:r>
          </a:p>
          <a:p>
            <a:r>
              <a:rPr lang="es-ES_tradnl" dirty="0" smtClean="0"/>
              <a:t>Consultor senior de objetos SAS.</a:t>
            </a:r>
          </a:p>
          <a:p>
            <a:r>
              <a:rPr lang="es-ES_tradnl" dirty="0" smtClean="0"/>
              <a:t>Programador SAS.</a:t>
            </a:r>
          </a:p>
          <a:p>
            <a:r>
              <a:rPr lang="es-ES_tradnl" dirty="0" smtClean="0"/>
              <a:t>Programador SAS bases de datos.</a:t>
            </a:r>
          </a:p>
          <a:p>
            <a:r>
              <a:rPr lang="es-ES_tradnl" dirty="0" smtClean="0"/>
              <a:t>Técnico de Sistemas.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Se subcontrata:</a:t>
            </a:r>
          </a:p>
          <a:p>
            <a:r>
              <a:rPr lang="es-ES" dirty="0"/>
              <a:t>Manager experto líder </a:t>
            </a:r>
            <a:r>
              <a:rPr lang="es-ES" dirty="0" smtClean="0"/>
              <a:t>técnico.</a:t>
            </a:r>
          </a:p>
          <a:p>
            <a:r>
              <a:rPr lang="es-ES" dirty="0"/>
              <a:t>Manager experto en SAS con conocimientos en el sector.</a:t>
            </a:r>
          </a:p>
        </p:txBody>
      </p:sp>
    </p:spTree>
    <p:extLst>
      <p:ext uri="{BB962C8B-B14F-4D97-AF65-F5344CB8AC3E}">
        <p14:creationId xmlns:p14="http://schemas.microsoft.com/office/powerpoint/2010/main" val="403287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Autofit/>
          </a:bodyPr>
          <a:lstStyle/>
          <a:p>
            <a:pPr algn="ctr"/>
            <a:r>
              <a:rPr lang="es-ES_tradnl" sz="4400" dirty="0" smtClean="0"/>
              <a:t>Gestión del Proyecto I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708920"/>
            <a:ext cx="7467600" cy="3765032"/>
          </a:xfrm>
        </p:spPr>
        <p:txBody>
          <a:bodyPr/>
          <a:lstStyle/>
          <a:p>
            <a:r>
              <a:rPr lang="es-ES" dirty="0" smtClean="0"/>
              <a:t>Gestión y Coordinación del Proyecto: se dispondrá de un puesto de trabajo al inicio y final del proyecto.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_tradnl" dirty="0" smtClean="0"/>
              <a:t>8 Fases.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15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Gestión del Proyecto II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132856"/>
            <a:ext cx="7467600" cy="4341096"/>
          </a:xfrm>
        </p:spPr>
        <p:txBody>
          <a:bodyPr/>
          <a:lstStyle/>
          <a:p>
            <a:r>
              <a:rPr lang="es-ES_tradnl" dirty="0" smtClean="0"/>
              <a:t>Fase 1. Análisis de Sistemas.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Fase 2. Consultoría:</a:t>
            </a:r>
            <a:r>
              <a:rPr lang="es-ES" dirty="0" smtClean="0"/>
              <a:t>	"</a:t>
            </a:r>
            <a:r>
              <a:rPr lang="es-ES" dirty="0"/>
              <a:t>donde estamos" y "hacia </a:t>
            </a:r>
            <a:r>
              <a:rPr lang="es-ES" dirty="0" smtClean="0"/>
              <a:t>				       dónde </a:t>
            </a:r>
            <a:r>
              <a:rPr lang="es-ES" dirty="0"/>
              <a:t>queremos </a:t>
            </a:r>
            <a:r>
              <a:rPr lang="es-ES" dirty="0" smtClean="0"/>
              <a:t>ir“</a:t>
            </a:r>
            <a:endParaRPr lang="es-ES_tradnl" dirty="0" smtClean="0"/>
          </a:p>
          <a:p>
            <a:r>
              <a:rPr lang="es-ES_tradnl" dirty="0" smtClean="0"/>
              <a:t>Fase 3. Mapa de procesos.</a:t>
            </a:r>
          </a:p>
          <a:p>
            <a:endParaRPr lang="es-ES_tradnl" dirty="0"/>
          </a:p>
          <a:p>
            <a:r>
              <a:rPr lang="es-ES_tradnl" dirty="0" smtClean="0"/>
              <a:t>Fase 4. Análisis y Especificaciones de propuesta Tecnológica: </a:t>
            </a:r>
            <a:r>
              <a:rPr lang="es-ES_tradnl" dirty="0" err="1" smtClean="0"/>
              <a:t>aquaWS-SiC</a:t>
            </a:r>
            <a:r>
              <a:rPr lang="es-ES_tradnl" dirty="0" smtClean="0"/>
              <a:t>, SAP ERP y Q-</a:t>
            </a:r>
            <a:r>
              <a:rPr lang="es-ES_tradnl" dirty="0" err="1" smtClean="0"/>
              <a:t>Matic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Gestión del proyecto III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/>
          <a:lstStyle/>
          <a:p>
            <a:r>
              <a:rPr lang="es-ES_tradnl" dirty="0" smtClean="0"/>
              <a:t>Fase 5. Desarrollo e Implantación de la Solución.</a:t>
            </a:r>
          </a:p>
          <a:p>
            <a:pPr marL="1257300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Requisitos de EMASESA.</a:t>
            </a:r>
          </a:p>
          <a:p>
            <a:pPr marL="914400" indent="0">
              <a:buNone/>
            </a:pPr>
            <a:endParaRPr lang="es-ES_tradnl" dirty="0"/>
          </a:p>
          <a:p>
            <a:r>
              <a:rPr lang="es-ES_tradnl" dirty="0" smtClean="0"/>
              <a:t>Fase 6. Pruebas y Test: </a:t>
            </a:r>
          </a:p>
          <a:p>
            <a:pPr marL="1325563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Proyecto Piloto</a:t>
            </a:r>
          </a:p>
          <a:p>
            <a:pPr marL="1255713" indent="-273050">
              <a:buFont typeface="Arial" panose="020B0604020202020204" pitchFamily="34" charset="0"/>
              <a:buChar char="•"/>
            </a:pPr>
            <a:r>
              <a:rPr lang="es-ES_tradnl" dirty="0" smtClean="0"/>
              <a:t>Herramientas propias (</a:t>
            </a:r>
            <a:r>
              <a:rPr lang="es-ES_tradnl" dirty="0" err="1" smtClean="0"/>
              <a:t>JMeter</a:t>
            </a:r>
            <a:r>
              <a:rPr lang="es-ES_tradnl" dirty="0" smtClean="0"/>
              <a:t> y </a:t>
            </a:r>
            <a:r>
              <a:rPr lang="es-ES_tradnl" dirty="0" err="1" smtClean="0"/>
              <a:t>Batch</a:t>
            </a:r>
            <a:r>
              <a:rPr lang="es-ES_tradnl" dirty="0" smtClean="0"/>
              <a:t>).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03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dirty="0" smtClean="0"/>
              <a:t>Gestión del proyecto IV</a:t>
            </a:r>
            <a:endParaRPr lang="es-ES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7467600" cy="4269088"/>
          </a:xfrm>
        </p:spPr>
        <p:txBody>
          <a:bodyPr/>
          <a:lstStyle/>
          <a:p>
            <a:r>
              <a:rPr lang="es-ES_tradnl" dirty="0" smtClean="0"/>
              <a:t>Fase 7. Formación Inicial:</a:t>
            </a:r>
          </a:p>
          <a:p>
            <a:pPr marL="1163638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Equipo de formadores en la empresa.</a:t>
            </a:r>
          </a:p>
          <a:p>
            <a:pPr marL="1163638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1 mes.</a:t>
            </a:r>
          </a:p>
          <a:p>
            <a:pPr marL="1165225" indent="-342900">
              <a:buFont typeface="Arial" panose="020B0604020202020204" pitchFamily="34" charset="0"/>
              <a:buChar char="•"/>
            </a:pPr>
            <a:r>
              <a:rPr lang="es-ES" dirty="0" smtClean="0"/>
              <a:t>Formación </a:t>
            </a:r>
            <a:r>
              <a:rPr lang="es-ES" dirty="0"/>
              <a:t>a las áreas </a:t>
            </a:r>
            <a:r>
              <a:rPr lang="es-ES" dirty="0" smtClean="0"/>
              <a:t>técnicas.</a:t>
            </a:r>
          </a:p>
          <a:p>
            <a:pPr marL="1165225" indent="-342900">
              <a:buFont typeface="Arial" panose="020B0604020202020204" pitchFamily="34" charset="0"/>
              <a:buChar char="•"/>
            </a:pPr>
            <a:r>
              <a:rPr lang="es-ES" dirty="0" smtClean="0"/>
              <a:t>Formación </a:t>
            </a:r>
            <a:r>
              <a:rPr lang="es-ES" dirty="0"/>
              <a:t>a los usuarios </a:t>
            </a:r>
            <a:r>
              <a:rPr lang="es-ES" dirty="0" smtClean="0"/>
              <a:t>finales.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_tradnl" dirty="0"/>
          </a:p>
          <a:p>
            <a:r>
              <a:rPr lang="es-ES_tradnl" dirty="0"/>
              <a:t>Fase </a:t>
            </a:r>
            <a:r>
              <a:rPr lang="es-ES_tradnl" dirty="0" smtClean="0"/>
              <a:t>8. Puesta en Marcha.</a:t>
            </a:r>
          </a:p>
          <a:p>
            <a:pPr marL="1233488" indent="-342900">
              <a:buFont typeface="Arial" panose="020B0604020202020204" pitchFamily="34" charset="0"/>
              <a:buChar char="•"/>
            </a:pPr>
            <a:r>
              <a:rPr lang="es-ES_tradnl" dirty="0" smtClean="0"/>
              <a:t>Control periódico a cada usuario.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929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495</Words>
  <Application>Microsoft Office PowerPoint</Application>
  <PresentationFormat>Presentación en pantalla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SAS® Enterprise BI Server</vt:lpstr>
      <vt:lpstr>¿Por qué SAS?</vt:lpstr>
      <vt:lpstr>Características I</vt:lpstr>
      <vt:lpstr>Características II</vt:lpstr>
      <vt:lpstr>Equipo de Proyecto</vt:lpstr>
      <vt:lpstr>Gestión del Proyecto I</vt:lpstr>
      <vt:lpstr>Gestión del Proyecto II</vt:lpstr>
      <vt:lpstr>Gestión del proyecto III</vt:lpstr>
      <vt:lpstr>Gestión del proyecto IV</vt:lpstr>
      <vt:lpstr>Presupuesto</vt:lpstr>
      <vt:lpstr>Servicio</vt:lpstr>
      <vt:lpstr>MANTENIMIENTO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SAS® Enterprise BI Server</dc:title>
  <dc:creator>Diego</dc:creator>
  <cp:lastModifiedBy>Diego</cp:lastModifiedBy>
  <cp:revision>12</cp:revision>
  <dcterms:created xsi:type="dcterms:W3CDTF">2015-05-31T15:59:45Z</dcterms:created>
  <dcterms:modified xsi:type="dcterms:W3CDTF">2015-05-31T18:54:59Z</dcterms:modified>
</cp:coreProperties>
</file>