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1" r:id="rId7"/>
    <p:sldId id="260" r:id="rId8"/>
    <p:sldId id="262" r:id="rId9"/>
    <p:sldId id="291" r:id="rId10"/>
    <p:sldId id="296" r:id="rId11"/>
    <p:sldId id="300" r:id="rId12"/>
    <p:sldId id="278" r:id="rId13"/>
    <p:sldId id="299" r:id="rId14"/>
    <p:sldId id="297" r:id="rId15"/>
    <p:sldId id="305" r:id="rId16"/>
    <p:sldId id="298" r:id="rId17"/>
    <p:sldId id="276" r:id="rId18"/>
    <p:sldId id="313" r:id="rId19"/>
    <p:sldId id="301" r:id="rId20"/>
    <p:sldId id="290" r:id="rId21"/>
    <p:sldId id="267" r:id="rId22"/>
    <p:sldId id="268" r:id="rId23"/>
    <p:sldId id="292" r:id="rId24"/>
    <p:sldId id="302" r:id="rId25"/>
    <p:sldId id="307" r:id="rId26"/>
    <p:sldId id="309" r:id="rId27"/>
    <p:sldId id="288" r:id="rId28"/>
    <p:sldId id="269" r:id="rId29"/>
    <p:sldId id="265" r:id="rId30"/>
    <p:sldId id="310" r:id="rId31"/>
    <p:sldId id="311" r:id="rId32"/>
    <p:sldId id="312" r:id="rId33"/>
    <p:sldId id="293" r:id="rId34"/>
    <p:sldId id="304" r:id="rId35"/>
    <p:sldId id="280" r:id="rId36"/>
    <p:sldId id="294" r:id="rId37"/>
    <p:sldId id="272" r:id="rId38"/>
    <p:sldId id="306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A2A"/>
    <a:srgbClr val="FCECE8"/>
    <a:srgbClr val="CAC7B2"/>
    <a:srgbClr val="4472C4"/>
    <a:srgbClr val="C00000"/>
    <a:srgbClr val="FF52EB"/>
    <a:srgbClr val="32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203E1-3EF7-8EDA-8628-49435B56AF17}" v="90" dt="2023-11-29T13:12:26.836"/>
    <p1510:client id="{0B9E1E26-3F2B-615E-0CDF-4970EE2071C8}" v="15" dt="2023-11-29T19:38:38.682"/>
    <p1510:client id="{2A716CA6-C63C-403C-B8F6-D2F5E5A784CD}" v="2" dt="2023-11-30T23:45:30.223"/>
    <p1510:client id="{3042ED0C-D348-A5E1-B170-FF71EB6F4B33}" v="9" dt="2023-11-30T22:39:57.865"/>
    <p1510:client id="{3DF51B7E-7C6F-1B7A-0DB4-08FCF6C1742B}" v="189" dt="2023-11-29T18:07:19.267"/>
    <p1510:client id="{3EF0FFCD-0B61-B92C-9D93-CF8CBEFAD85B}" v="122" dt="2023-12-01T08:28:34.247"/>
    <p1510:client id="{478246F5-7444-8530-9B66-F9F08E79E790}" v="11" dt="2023-11-30T15:52:19.348"/>
    <p1510:client id="{53406BE1-B869-CD0F-88F5-8873E23866C1}" v="1784" dt="2023-11-30T09:56:43.587"/>
    <p1510:client id="{68F174D5-AB47-C3F3-CB23-F7A6FC68A522}" v="23" dt="2023-12-01T08:50:21.521"/>
    <p1510:client id="{75AB3653-03FD-4E9B-A5C2-8BE993187917}" v="31" dt="2023-12-01T08:40:17.785"/>
    <p1510:client id="{8C2695A2-343C-2ED2-E525-C0E8ACE167AF}" v="3" dt="2023-11-29T17:25:27.130"/>
    <p1510:client id="{8C329CAA-A934-4762-9CF3-A54EABB2127C}" v="84" dt="2023-11-29T13:01:09.724"/>
    <p1510:client id="{935D6076-4FB5-4016-4ACD-DCD3AC136E2C}" v="47" dt="2023-11-30T10:18:10.061"/>
    <p1510:client id="{93B71849-A44C-98EB-7869-F44E2A2E0475}" v="1075" dt="2023-11-30T14:58:16.913"/>
    <p1510:client id="{9E27D6AC-5842-9FE1-8C15-EF68A8B62DEF}" v="14" dt="2023-11-30T09:37:56.119"/>
    <p1510:client id="{AB3FEB90-3A65-D3A8-40BB-F949FBA3C8DC}" v="438" dt="2023-11-30T19:13:17.490"/>
    <p1510:client id="{B91B520B-BC2B-7765-B21B-453FB997FEA3}" v="3" dt="2023-11-29T16:41:54.546"/>
    <p1510:client id="{D26DBDBB-A5AC-C524-5DF6-6A33051252D0}" v="184" dt="2023-11-30T09:36:01.996"/>
    <p1510:client id="{E9D6D3E4-EF78-9809-F983-FB21C21E47FB}" v="971" dt="2023-11-30T18:37:37.231"/>
    <p1510:client id="{EBF50F96-5B65-3A63-76CB-9D01107849B4}" v="559" dt="2023-11-29T19:42:19.395"/>
    <p1510:client id="{F9E48F2B-09B4-ED25-B545-D12CCCF7F0D8}" v="4834" dt="2023-12-01T08:56:15.913"/>
    <p1510:client id="{FA55DD6E-372A-A08E-D242-1361FC19614B}" v="18" dt="2023-11-30T17:19:25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mw.em.keysight.com/wireless/helpfiles/89600B/WebHelp/subsystems/lte/content/lte_overview.htm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etechnote.com/html/MAC_LTE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sma.com/iot/deployment-map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8ADFF-D7A3-E5FD-0EB6-A2C1AEEC6981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95D1D013-0E1E-FC8F-9350-5997BB6E7643}"/>
              </a:ext>
            </a:extLst>
          </p:cNvPr>
          <p:cNvSpPr/>
          <p:nvPr/>
        </p:nvSpPr>
        <p:spPr>
          <a:xfrm>
            <a:off x="362312" y="5814203"/>
            <a:ext cx="6236893" cy="49170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Bright"/>
              </a:rPr>
              <a:t>Stig Griebenow - Thang Truong – David Lacoste - Rémi Goalard</a:t>
            </a:r>
            <a:endParaRPr lang="fr-FR" sz="1400" b="0" i="0" u="none" strike="noStrike" kern="1200" cap="none" spc="0" baseline="0">
              <a:solidFill>
                <a:srgbClr val="FFFFFF"/>
              </a:solidFill>
              <a:uFillTx/>
              <a:latin typeface="Lucida Bright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4A0DDE8D-95F1-0F4E-62FF-0882DA44BDE6}"/>
              </a:ext>
            </a:extLst>
          </p:cNvPr>
          <p:cNvSpPr txBox="1"/>
          <p:nvPr/>
        </p:nvSpPr>
        <p:spPr>
          <a:xfrm>
            <a:off x="4035009" y="2505666"/>
            <a:ext cx="412198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none" strike="noStrike" kern="1200" cap="none" spc="0" baseline="0">
                <a:solidFill>
                  <a:srgbClr val="D9D9D9"/>
                </a:solidFill>
                <a:uFillTx/>
                <a:latin typeface="Lucida Bright" pitchFamily="18"/>
              </a:rPr>
              <a:t>M2M &amp; LTE-M(5G)</a:t>
            </a:r>
            <a:b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 : coins arrondis 10">
            <a:extLst>
              <a:ext uri="{FF2B5EF4-FFF2-40B4-BE49-F238E27FC236}">
                <a16:creationId xmlns:a16="http://schemas.microsoft.com/office/drawing/2014/main" id="{320638ED-1D91-5A9A-274B-E9B783DE2FCB}"/>
              </a:ext>
            </a:extLst>
          </p:cNvPr>
          <p:cNvSpPr/>
          <p:nvPr/>
        </p:nvSpPr>
        <p:spPr>
          <a:xfrm>
            <a:off x="3305354" y="1867616"/>
            <a:ext cx="5581287" cy="190643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8575" cap="flat">
            <a:solidFill>
              <a:srgbClr val="CAC7B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FC298E-EBFF-04E5-1EC8-99D2427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400" dirty="0" smtClean="0"/>
              <a:t>1</a:t>
            </a:fld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LTE-M protocol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02E63-F590-AF58-9EF1-A0872E84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en-US"/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98158180-DE1C-1EA5-7F8F-B10830C5B611}"/>
              </a:ext>
            </a:extLst>
          </p:cNvPr>
          <p:cNvSpPr/>
          <p:nvPr/>
        </p:nvSpPr>
        <p:spPr>
          <a:xfrm>
            <a:off x="1551313" y="1793029"/>
            <a:ext cx="9017644" cy="47531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BEDE5D2-5497-CA9A-DA24-65ECAD754A13}"/>
              </a:ext>
            </a:extLst>
          </p:cNvPr>
          <p:cNvSpPr/>
          <p:nvPr/>
        </p:nvSpPr>
        <p:spPr>
          <a:xfrm>
            <a:off x="7099444" y="2074565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IP (Internet Protocol)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07AC2B85-2FDF-336D-B3F2-292D4EEEFAC3}"/>
              </a:ext>
            </a:extLst>
          </p:cNvPr>
          <p:cNvSpPr/>
          <p:nvPr/>
        </p:nvSpPr>
        <p:spPr>
          <a:xfrm>
            <a:off x="4069374" y="2074566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Georgia Pro"/>
              </a:rPr>
              <a:t>NAS (Non-Access Stratum)</a:t>
            </a:r>
            <a:endParaRPr lang="fr-FR" sz="11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F3D77BFB-5FB8-10B0-5B64-FF9515DE6A2C}"/>
              </a:ext>
            </a:extLst>
          </p:cNvPr>
          <p:cNvSpPr/>
          <p:nvPr/>
        </p:nvSpPr>
        <p:spPr>
          <a:xfrm>
            <a:off x="4069373" y="2863460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RRC (Radio Resource Control 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1" name="Rectangle : coins arrondis 8">
            <a:extLst>
              <a:ext uri="{FF2B5EF4-FFF2-40B4-BE49-F238E27FC236}">
                <a16:creationId xmlns:a16="http://schemas.microsoft.com/office/drawing/2014/main" id="{F3E570F6-EC22-BCFC-4471-C95078C94C54}"/>
              </a:ext>
            </a:extLst>
          </p:cNvPr>
          <p:cNvSpPr/>
          <p:nvPr/>
        </p:nvSpPr>
        <p:spPr>
          <a:xfrm>
            <a:off x="7099444" y="3526848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PDCP (Packet Data Convergence Control)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2" name="Rectangle : coins arrondis 8">
            <a:extLst>
              <a:ext uri="{FF2B5EF4-FFF2-40B4-BE49-F238E27FC236}">
                <a16:creationId xmlns:a16="http://schemas.microsoft.com/office/drawing/2014/main" id="{E534CC1C-427C-3F17-96EA-213FCE7FA006}"/>
              </a:ext>
            </a:extLst>
          </p:cNvPr>
          <p:cNvSpPr/>
          <p:nvPr/>
        </p:nvSpPr>
        <p:spPr>
          <a:xfrm>
            <a:off x="7099444" y="4208166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RLC (Radio Link Control)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3" name="Rectangle : coins arrondis 8">
            <a:extLst>
              <a:ext uri="{FF2B5EF4-FFF2-40B4-BE49-F238E27FC236}">
                <a16:creationId xmlns:a16="http://schemas.microsoft.com/office/drawing/2014/main" id="{31FED039-AF06-31C2-2024-D8274E4CDC70}"/>
              </a:ext>
            </a:extLst>
          </p:cNvPr>
          <p:cNvSpPr/>
          <p:nvPr/>
        </p:nvSpPr>
        <p:spPr>
          <a:xfrm>
            <a:off x="7099444" y="4889483"/>
            <a:ext cx="2186538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MAC (Media Access Control)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14" name="Rectangle : coins arrondis 8">
            <a:extLst>
              <a:ext uri="{FF2B5EF4-FFF2-40B4-BE49-F238E27FC236}">
                <a16:creationId xmlns:a16="http://schemas.microsoft.com/office/drawing/2014/main" id="{87869D80-5E52-2B5A-C9D5-3529D8ABD9E3}"/>
              </a:ext>
            </a:extLst>
          </p:cNvPr>
          <p:cNvSpPr/>
          <p:nvPr/>
        </p:nvSpPr>
        <p:spPr>
          <a:xfrm>
            <a:off x="6104360" y="5570800"/>
            <a:ext cx="3181620" cy="3783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kern="0">
                <a:solidFill>
                  <a:srgbClr val="000000"/>
                </a:solidFill>
                <a:latin typeface="Georgia Pro"/>
              </a:rPr>
              <a:t>Physical Layer (DL:- OFDM, UL-US-OFDM)</a:t>
            </a:r>
            <a:endParaRPr lang="en-US" sz="1100" b="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AE276CF-7323-38C3-CC25-C2628B37D750}"/>
              </a:ext>
            </a:extLst>
          </p:cNvPr>
          <p:cNvSpPr/>
          <p:nvPr/>
        </p:nvSpPr>
        <p:spPr>
          <a:xfrm>
            <a:off x="3351779" y="1940007"/>
            <a:ext cx="510988" cy="1416423"/>
          </a:xfrm>
          <a:prstGeom prst="leftBrace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06BDEB4-058A-1D04-675D-4F73E50CEC00}"/>
              </a:ext>
            </a:extLst>
          </p:cNvPr>
          <p:cNvSpPr/>
          <p:nvPr/>
        </p:nvSpPr>
        <p:spPr>
          <a:xfrm>
            <a:off x="3351779" y="3446077"/>
            <a:ext cx="510988" cy="2017058"/>
          </a:xfrm>
          <a:prstGeom prst="leftBrace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D5BE6EE2-5582-EFDF-E9EE-ABE5DCE9DCE8}"/>
              </a:ext>
            </a:extLst>
          </p:cNvPr>
          <p:cNvSpPr/>
          <p:nvPr/>
        </p:nvSpPr>
        <p:spPr>
          <a:xfrm>
            <a:off x="3351779" y="5525888"/>
            <a:ext cx="510988" cy="457200"/>
          </a:xfrm>
          <a:prstGeom prst="leftBrace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5EC74-5156-A8E0-797F-0CA59A11DA6B}"/>
              </a:ext>
            </a:extLst>
          </p:cNvPr>
          <p:cNvSpPr txBox="1"/>
          <p:nvPr/>
        </p:nvSpPr>
        <p:spPr>
          <a:xfrm>
            <a:off x="2356696" y="2486853"/>
            <a:ext cx="1712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 Pro"/>
                <a:cs typeface="Calibri"/>
              </a:rPr>
              <a:t>Layer 3</a:t>
            </a:r>
            <a:endParaRPr lang="en-US">
              <a:latin typeface="Georgia Pr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FD900-9705-4EDA-E342-4EE360FB2D29}"/>
              </a:ext>
            </a:extLst>
          </p:cNvPr>
          <p:cNvSpPr txBox="1"/>
          <p:nvPr/>
        </p:nvSpPr>
        <p:spPr>
          <a:xfrm>
            <a:off x="2356696" y="4297724"/>
            <a:ext cx="1712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 Pro"/>
                <a:cs typeface="Calibri"/>
              </a:rPr>
              <a:t>Layer 2</a:t>
            </a:r>
            <a:endParaRPr lang="en-US">
              <a:latin typeface="Georgia Pr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FF876-62A9-D66F-0C85-0E02E08866EB}"/>
              </a:ext>
            </a:extLst>
          </p:cNvPr>
          <p:cNvSpPr txBox="1"/>
          <p:nvPr/>
        </p:nvSpPr>
        <p:spPr>
          <a:xfrm>
            <a:off x="2356696" y="5597607"/>
            <a:ext cx="1712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 Pro"/>
                <a:cs typeface="Calibri"/>
              </a:rPr>
              <a:t>Layer 1</a:t>
            </a:r>
            <a:endParaRPr lang="en-US">
              <a:latin typeface="Georgia Pro"/>
            </a:endParaRP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6F418DB-BBA0-93AC-FD1F-1D69FEBC6532}"/>
              </a:ext>
            </a:extLst>
          </p:cNvPr>
          <p:cNvSpPr/>
          <p:nvPr/>
        </p:nvSpPr>
        <p:spPr>
          <a:xfrm rot="5400000">
            <a:off x="6210398" y="3040201"/>
            <a:ext cx="496644" cy="1077109"/>
          </a:xfrm>
          <a:prstGeom prst="bentUpArrow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DE94A4-AA61-CC58-A184-8D13530E3F7D}"/>
              </a:ext>
            </a:extLst>
          </p:cNvPr>
          <p:cNvSpPr txBox="1"/>
          <p:nvPr/>
        </p:nvSpPr>
        <p:spPr>
          <a:xfrm>
            <a:off x="5915684" y="3750876"/>
            <a:ext cx="171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PDCD Control</a:t>
            </a:r>
            <a:endParaRPr lang="en-US" sz="1000">
              <a:latin typeface="Georgia Pro"/>
            </a:endParaRP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FDFD7865-77FE-773D-004C-3EF9820A76F1}"/>
              </a:ext>
            </a:extLst>
          </p:cNvPr>
          <p:cNvSpPr/>
          <p:nvPr/>
        </p:nvSpPr>
        <p:spPr>
          <a:xfrm rot="-5400000">
            <a:off x="6722505" y="2630289"/>
            <a:ext cx="439272" cy="1192306"/>
          </a:xfrm>
          <a:prstGeom prst="bentUpArrow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53254-4C5F-51CC-4520-BADAA579D774}"/>
              </a:ext>
            </a:extLst>
          </p:cNvPr>
          <p:cNvSpPr txBox="1"/>
          <p:nvPr/>
        </p:nvSpPr>
        <p:spPr>
          <a:xfrm>
            <a:off x="6516319" y="2863370"/>
            <a:ext cx="171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RRC PDU's</a:t>
            </a:r>
            <a:endParaRPr lang="en-US" sz="1000">
              <a:latin typeface="Georgia Pr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0D4962-2451-466C-5998-B4C4EC19BF6C}"/>
              </a:ext>
            </a:extLst>
          </p:cNvPr>
          <p:cNvSpPr txBox="1"/>
          <p:nvPr/>
        </p:nvSpPr>
        <p:spPr>
          <a:xfrm>
            <a:off x="8228578" y="3347463"/>
            <a:ext cx="171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(Control Traffic)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8C30D-B7AB-8355-0125-631531686CA1}"/>
              </a:ext>
            </a:extLst>
          </p:cNvPr>
          <p:cNvCxnSpPr/>
          <p:nvPr/>
        </p:nvCxnSpPr>
        <p:spPr>
          <a:xfrm>
            <a:off x="8188077" y="2457560"/>
            <a:ext cx="10885" cy="1069360"/>
          </a:xfrm>
          <a:prstGeom prst="straightConnector1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B7955B-4597-1F93-10B6-3D3498843ADF}"/>
              </a:ext>
            </a:extLst>
          </p:cNvPr>
          <p:cNvCxnSpPr>
            <a:cxnSpLocks/>
          </p:cNvCxnSpPr>
          <p:nvPr/>
        </p:nvCxnSpPr>
        <p:spPr>
          <a:xfrm>
            <a:off x="8188077" y="3903097"/>
            <a:ext cx="5053" cy="302877"/>
          </a:xfrm>
          <a:prstGeom prst="straightConnector1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3B4691-8F75-EB67-900B-019361829806}"/>
              </a:ext>
            </a:extLst>
          </p:cNvPr>
          <p:cNvCxnSpPr>
            <a:cxnSpLocks/>
          </p:cNvCxnSpPr>
          <p:nvPr/>
        </p:nvCxnSpPr>
        <p:spPr>
          <a:xfrm>
            <a:off x="8192559" y="4584414"/>
            <a:ext cx="5053" cy="302877"/>
          </a:xfrm>
          <a:prstGeom prst="straightConnector1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76B5D8-F2A5-A6E4-1628-D9F51C0C28F4}"/>
              </a:ext>
            </a:extLst>
          </p:cNvPr>
          <p:cNvCxnSpPr>
            <a:cxnSpLocks/>
          </p:cNvCxnSpPr>
          <p:nvPr/>
        </p:nvCxnSpPr>
        <p:spPr>
          <a:xfrm>
            <a:off x="8170147" y="5265731"/>
            <a:ext cx="5053" cy="302877"/>
          </a:xfrm>
          <a:prstGeom prst="straightConnector1">
            <a:avLst/>
          </a:prstGeom>
          <a:ln>
            <a:solidFill>
              <a:srgbClr val="74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F22E9C2B-3132-8F92-D631-A120C88DAC68}"/>
              </a:ext>
            </a:extLst>
          </p:cNvPr>
          <p:cNvSpPr/>
          <p:nvPr/>
        </p:nvSpPr>
        <p:spPr>
          <a:xfrm rot="5400000">
            <a:off x="6041570" y="3535624"/>
            <a:ext cx="449204" cy="1494979"/>
          </a:xfrm>
          <a:prstGeom prst="bentUpArrow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FB407F-1557-F85C-3313-66B65C11D1A2}"/>
              </a:ext>
            </a:extLst>
          </p:cNvPr>
          <p:cNvSpPr/>
          <p:nvPr/>
        </p:nvSpPr>
        <p:spPr>
          <a:xfrm>
            <a:off x="5520273" y="3320996"/>
            <a:ext cx="114137" cy="775191"/>
          </a:xfrm>
          <a:prstGeom prst="rect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6FCC5-0FD1-31CE-7717-91D284F89F2C}"/>
              </a:ext>
            </a:extLst>
          </p:cNvPr>
          <p:cNvSpPr txBox="1"/>
          <p:nvPr/>
        </p:nvSpPr>
        <p:spPr>
          <a:xfrm>
            <a:off x="5776731" y="414846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RLC Control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4F5FB5-0D78-A70F-2ADA-2A2B2CB139B3}"/>
              </a:ext>
            </a:extLst>
          </p:cNvPr>
          <p:cNvSpPr txBox="1"/>
          <p:nvPr/>
        </p:nvSpPr>
        <p:spPr>
          <a:xfrm>
            <a:off x="7285491" y="402654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PDCP PDU's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CC1AC7-F349-D258-B800-81392C21D92A}"/>
              </a:ext>
            </a:extLst>
          </p:cNvPr>
          <p:cNvSpPr txBox="1"/>
          <p:nvPr/>
        </p:nvSpPr>
        <p:spPr>
          <a:xfrm>
            <a:off x="8154171" y="402654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Radio Bearers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F08C6-AE11-4569-353C-5F7BF641A125}"/>
              </a:ext>
            </a:extLst>
          </p:cNvPr>
          <p:cNvSpPr txBox="1"/>
          <p:nvPr/>
        </p:nvSpPr>
        <p:spPr>
          <a:xfrm>
            <a:off x="8146551" y="470472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Logical channels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FDD84C-C6D0-3E9F-58E4-36DFFD6ABA5E}"/>
              </a:ext>
            </a:extLst>
          </p:cNvPr>
          <p:cNvSpPr txBox="1"/>
          <p:nvPr/>
        </p:nvSpPr>
        <p:spPr>
          <a:xfrm>
            <a:off x="7331211" y="470472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RLC PDU's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5E2D6B-8912-273A-1515-15E8A9B9E8A1}"/>
              </a:ext>
            </a:extLst>
          </p:cNvPr>
          <p:cNvSpPr txBox="1"/>
          <p:nvPr/>
        </p:nvSpPr>
        <p:spPr>
          <a:xfrm>
            <a:off x="8131311" y="5375282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Transports channels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FDA622-5D54-7A24-9413-EE2312A398A0}"/>
              </a:ext>
            </a:extLst>
          </p:cNvPr>
          <p:cNvSpPr txBox="1"/>
          <p:nvPr/>
        </p:nvSpPr>
        <p:spPr>
          <a:xfrm>
            <a:off x="7331211" y="5375282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MAC PDU's</a:t>
            </a:r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28F0C86B-90BD-F802-5E63-2631B8FEB037}"/>
              </a:ext>
            </a:extLst>
          </p:cNvPr>
          <p:cNvSpPr/>
          <p:nvPr/>
        </p:nvSpPr>
        <p:spPr>
          <a:xfrm rot="5400000">
            <a:off x="5858689" y="4030923"/>
            <a:ext cx="449204" cy="1921699"/>
          </a:xfrm>
          <a:prstGeom prst="bentUpArrow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495E0C-7BB1-FF7C-5F80-AFD3507673F3}"/>
              </a:ext>
            </a:extLst>
          </p:cNvPr>
          <p:cNvSpPr/>
          <p:nvPr/>
        </p:nvSpPr>
        <p:spPr>
          <a:xfrm>
            <a:off x="5124032" y="3328615"/>
            <a:ext cx="114137" cy="1529571"/>
          </a:xfrm>
          <a:prstGeom prst="rect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32B2CC86-7265-F226-ED2F-59B87EE42252}"/>
              </a:ext>
            </a:extLst>
          </p:cNvPr>
          <p:cNvSpPr/>
          <p:nvPr/>
        </p:nvSpPr>
        <p:spPr>
          <a:xfrm rot="5400000">
            <a:off x="5146218" y="5017712"/>
            <a:ext cx="449204" cy="1350199"/>
          </a:xfrm>
          <a:prstGeom prst="bentUpArrow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FA2CE5-B210-CEDC-0C9D-A051B73B5B8E}"/>
              </a:ext>
            </a:extLst>
          </p:cNvPr>
          <p:cNvSpPr/>
          <p:nvPr/>
        </p:nvSpPr>
        <p:spPr>
          <a:xfrm>
            <a:off x="4697311" y="3328615"/>
            <a:ext cx="114137" cy="2184891"/>
          </a:xfrm>
          <a:prstGeom prst="rect">
            <a:avLst/>
          </a:prstGeom>
          <a:solidFill>
            <a:srgbClr val="742A2A"/>
          </a:solidFill>
          <a:ln>
            <a:solidFill>
              <a:srgbClr val="742A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3014AE-F5F3-065C-860C-84BD5BD962B8}"/>
              </a:ext>
            </a:extLst>
          </p:cNvPr>
          <p:cNvSpPr txBox="1"/>
          <p:nvPr/>
        </p:nvSpPr>
        <p:spPr>
          <a:xfrm>
            <a:off x="5456691" y="4841883"/>
            <a:ext cx="137922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MAC Control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FA2C02-A742-0EAC-B2AC-0042668A5858}"/>
              </a:ext>
            </a:extLst>
          </p:cNvPr>
          <p:cNvSpPr txBox="1"/>
          <p:nvPr/>
        </p:nvSpPr>
        <p:spPr>
          <a:xfrm>
            <a:off x="4786131" y="5398143"/>
            <a:ext cx="12115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L1 Configuration &amp; Measurement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852683-F84D-4667-EEC2-49DA3A84D1E8}"/>
              </a:ext>
            </a:extLst>
          </p:cNvPr>
          <p:cNvSpPr txBox="1"/>
          <p:nvPr/>
        </p:nvSpPr>
        <p:spPr>
          <a:xfrm>
            <a:off x="8152378" y="2760723"/>
            <a:ext cx="171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User Traffic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6B1001-D630-23B6-BA31-CBF0F0273BD9}"/>
              </a:ext>
            </a:extLst>
          </p:cNvPr>
          <p:cNvSpPr txBox="1"/>
          <p:nvPr/>
        </p:nvSpPr>
        <p:spPr>
          <a:xfrm>
            <a:off x="4178403" y="6204191"/>
            <a:ext cx="38246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eorgia Pro"/>
                <a:cs typeface="Calibri"/>
              </a:rPr>
              <a:t>Source : tutorialspoint.com - LTE Protocol Stack Layers</a:t>
            </a:r>
          </a:p>
        </p:txBody>
      </p:sp>
    </p:spTree>
    <p:extLst>
      <p:ext uri="{BB962C8B-B14F-4D97-AF65-F5344CB8AC3E}">
        <p14:creationId xmlns:p14="http://schemas.microsoft.com/office/powerpoint/2010/main" val="32449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LTE-M protocol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A6EA-DF6C-6B4B-851A-2C5F82E7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19E865-92BF-DDA7-9D9D-A1C8139A5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7028"/>
              </p:ext>
            </p:extLst>
          </p:nvPr>
        </p:nvGraphicFramePr>
        <p:xfrm>
          <a:off x="537882" y="1721223"/>
          <a:ext cx="11162887" cy="4583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9435">
                  <a:extLst>
                    <a:ext uri="{9D8B030D-6E8A-4147-A177-3AD203B41FA5}">
                      <a16:colId xmlns:a16="http://schemas.microsoft.com/office/drawing/2014/main" val="2992459961"/>
                    </a:ext>
                  </a:extLst>
                </a:gridCol>
                <a:gridCol w="8733452">
                  <a:extLst>
                    <a:ext uri="{9D8B030D-6E8A-4147-A177-3AD203B41FA5}">
                      <a16:colId xmlns:a16="http://schemas.microsoft.com/office/drawing/2014/main" val="1916979633"/>
                    </a:ext>
                  </a:extLst>
                </a:gridCol>
              </a:tblGrid>
              <a:tr h="9167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Layer</a:t>
                      </a:r>
                      <a:endParaRPr lang="en-US" sz="2000">
                        <a:latin typeface="Georgia Pro"/>
                      </a:endParaRPr>
                    </a:p>
                  </a:txBody>
                  <a:tcPr anchor="ctr">
                    <a:solidFill>
                      <a:srgbClr val="CAC7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Functions</a:t>
                      </a:r>
                      <a:endParaRPr lang="en-US" sz="2000" b="1">
                        <a:latin typeface="Georgia Pro"/>
                      </a:endParaRPr>
                    </a:p>
                  </a:txBody>
                  <a:tcPr anchor="ctr">
                    <a:solidFill>
                      <a:srgbClr val="CAC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95297"/>
                  </a:ext>
                </a:extLst>
              </a:tr>
              <a:tr h="916757">
                <a:tc>
                  <a:txBody>
                    <a:bodyPr/>
                    <a:lstStyle/>
                    <a:p>
                      <a:pPr lvl="0" algn="ctr"/>
                      <a:r>
                        <a:rPr lang="en-US" sz="1800">
                          <a:latin typeface="Georgia Pro"/>
                        </a:rPr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CRC attachment - Coding block - Scrambling/descrambling - Modulation/de-modulation - Measurement - Resource element mapping/</a:t>
                      </a:r>
                      <a:r>
                        <a:rPr lang="en-US" sz="1600" b="0" i="0" u="none" strike="noStrike" noProof="0" err="1">
                          <a:solidFill>
                            <a:schemeClr val="tx1"/>
                          </a:solidFill>
                          <a:latin typeface="Georgia Pro"/>
                        </a:rPr>
                        <a:t>demapping</a:t>
                      </a: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 - HARQ - MIMO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6549"/>
                  </a:ext>
                </a:extLst>
              </a:tr>
              <a:tr h="916757">
                <a:tc>
                  <a:txBody>
                    <a:bodyPr/>
                    <a:lstStyle/>
                    <a:p>
                      <a:pPr lvl="0" algn="ctr"/>
                      <a:r>
                        <a:rPr lang="en-US" sz="1800">
                          <a:latin typeface="Georgia Pro"/>
                        </a:rPr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Channel mapping – Multiplexing - Handling control elements - Random access procedure - Logical channel priority – HARQ - Sending BSRs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16684"/>
                  </a:ext>
                </a:extLst>
              </a:tr>
              <a:tr h="916757">
                <a:tc>
                  <a:txBody>
                    <a:bodyPr/>
                    <a:lstStyle/>
                    <a:p>
                      <a:pPr lvl="0" algn="ctr"/>
                      <a:r>
                        <a:rPr lang="en-US" sz="1800">
                          <a:latin typeface="Georgia Pro"/>
                        </a:rPr>
                        <a:t>RLC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Buffer status report - Segmentation and concatenation - ARQ (for AM mode) - Re-ordering - Assembly - ARQ (for AM mode)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27300"/>
                  </a:ext>
                </a:extLst>
              </a:tr>
              <a:tr h="916757">
                <a:tc>
                  <a:txBody>
                    <a:bodyPr/>
                    <a:lstStyle/>
                    <a:p>
                      <a:pPr lvl="0" algn="ctr"/>
                      <a:r>
                        <a:rPr lang="en-US" sz="1800">
                          <a:latin typeface="Georgia Pro"/>
                        </a:rPr>
                        <a:t>PDCP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Georgia Pro"/>
                        </a:rPr>
                        <a:t>Sequence number addition - Handover data handling - Integrity protection – Ciphering - Header compression - In sequence delivery - Duplicate packet detection - Integrity validation - Deciphering - Header decompression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08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5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LTE-M protocol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3" name="Picture 2" descr="LTE-M tutorial-Features,Architecture,Protocol,Frame,Channel Types">
            <a:extLst>
              <a:ext uri="{FF2B5EF4-FFF2-40B4-BE49-F238E27FC236}">
                <a16:creationId xmlns:a16="http://schemas.microsoft.com/office/drawing/2014/main" id="{5CD1E66D-DCDB-4F3F-F6E6-DF59379B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82" y="1768657"/>
            <a:ext cx="4339770" cy="42713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F573-B5C1-62C6-C2A8-F2F36868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94" y="6322801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en-US" dirty="0"/>
          </a:p>
        </p:txBody>
      </p:sp>
      <p:sp>
        <p:nvSpPr>
          <p:cNvPr id="9" name="Rectangle : coins arrondis 6">
            <a:extLst>
              <a:ext uri="{FF2B5EF4-FFF2-40B4-BE49-F238E27FC236}">
                <a16:creationId xmlns:a16="http://schemas.microsoft.com/office/drawing/2014/main" id="{A712D3C1-812B-75A3-BD30-5EE13EA0A70C}"/>
              </a:ext>
            </a:extLst>
          </p:cNvPr>
          <p:cNvSpPr/>
          <p:nvPr/>
        </p:nvSpPr>
        <p:spPr>
          <a:xfrm>
            <a:off x="740544" y="1747739"/>
            <a:ext cx="5326269" cy="470881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8B7DD3-32C1-F6D4-655F-BE3E81BDCAA5}"/>
              </a:ext>
            </a:extLst>
          </p:cNvPr>
          <p:cNvSpPr txBox="1"/>
          <p:nvPr/>
        </p:nvSpPr>
        <p:spPr>
          <a:xfrm>
            <a:off x="1740130" y="1932319"/>
            <a:ext cx="33270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RRC :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latin typeface="Georgia Pro" panose="02040502050405020303" pitchFamily="18" charset="0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latin typeface="Georgia Pro" panose="02040502050405020303" pitchFamily="18" charset="0"/>
                <a:cs typeface="Arial"/>
              </a:rPr>
              <a:t>- Configuration Management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 Connection Management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 Paging control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Security Management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Broadcast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Measurement configuration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Measurement Reporting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Cell selection and reselection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400" dirty="0">
                <a:latin typeface="Georgia Pro" panose="02040502050405020303" pitchFamily="18" charset="0"/>
              </a:rPr>
            </a:br>
            <a:r>
              <a:rPr lang="en-US" sz="1400" dirty="0">
                <a:latin typeface="Georgia Pro" panose="02040502050405020303" pitchFamily="18" charset="0"/>
                <a:cs typeface="Arial"/>
              </a:rPr>
              <a:t>- Mobility Management</a:t>
            </a:r>
            <a:endParaRPr lang="en-US" sz="1400" b="0" i="0" u="none" strike="noStrike" kern="1200" cap="none" spc="0" baseline="0" dirty="0">
              <a:uFillTx/>
              <a:latin typeface="Georgia Pro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3C623-082B-67F2-33DC-9DA042475D24}"/>
              </a:ext>
            </a:extLst>
          </p:cNvPr>
          <p:cNvSpPr/>
          <p:nvPr/>
        </p:nvSpPr>
        <p:spPr>
          <a:xfrm>
            <a:off x="6697882" y="1768657"/>
            <a:ext cx="4339770" cy="4271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3A6DB-B767-FE75-9284-7B4BC01FD6F8}"/>
              </a:ext>
            </a:extLst>
          </p:cNvPr>
          <p:cNvSpPr/>
          <p:nvPr/>
        </p:nvSpPr>
        <p:spPr>
          <a:xfrm>
            <a:off x="6697316" y="6065004"/>
            <a:ext cx="4339770" cy="385483"/>
          </a:xfrm>
          <a:prstGeom prst="rect">
            <a:avLst/>
          </a:prstGeom>
          <a:solidFill>
            <a:srgbClr val="CAC7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www.rfwireless-world.com</a:t>
            </a:r>
            <a:endParaRPr lang="en-US" sz="1400" i="1" dirty="0">
              <a:solidFill>
                <a:schemeClr val="tx1"/>
              </a:solidFill>
              <a:latin typeface="Georgia Pro" panose="02040502050405020303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26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>
                <a:solidFill>
                  <a:srgbClr val="000000"/>
                </a:solidFill>
                <a:latin typeface="Georgia Pro"/>
                <a:ea typeface="+mn-lt"/>
                <a:cs typeface="+mn-lt"/>
              </a:rPr>
              <a:t>Capabilities of </a:t>
            </a:r>
            <a:r>
              <a:rPr lang="en-US" sz="30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  <a:ea typeface="+mn-lt"/>
                <a:cs typeface="+mn-lt"/>
              </a:rPr>
              <a:t>LTE-M</a:t>
            </a:r>
            <a:endParaRPr lang="en-US" sz="3000">
              <a:solidFill>
                <a:srgbClr val="000000"/>
              </a:solidFill>
              <a:latin typeface="Georgia Pro"/>
              <a:ea typeface="+mn-lt"/>
              <a:cs typeface="+mn-l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AEB2B7-D21D-3ACD-E00B-022C387A7E77}"/>
              </a:ext>
            </a:extLst>
          </p:cNvPr>
          <p:cNvSpPr/>
          <p:nvPr/>
        </p:nvSpPr>
        <p:spPr>
          <a:xfrm>
            <a:off x="484514" y="1558603"/>
            <a:ext cx="2222824" cy="111162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296B488-4D53-9665-B411-49A4268FD353}"/>
              </a:ext>
            </a:extLst>
          </p:cNvPr>
          <p:cNvSpPr/>
          <p:nvPr/>
        </p:nvSpPr>
        <p:spPr>
          <a:xfrm>
            <a:off x="2707341" y="1558602"/>
            <a:ext cx="9000132" cy="34065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 Pro"/>
                <a:cs typeface="Calibri"/>
              </a:rPr>
              <a:t>LTE-M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1EDF87D-19F3-8D7F-E59C-5D0780CA0803}"/>
              </a:ext>
            </a:extLst>
          </p:cNvPr>
          <p:cNvSpPr/>
          <p:nvPr/>
        </p:nvSpPr>
        <p:spPr>
          <a:xfrm>
            <a:off x="4975412" y="1899263"/>
            <a:ext cx="6732061" cy="385482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eMTC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6023619-548E-3C53-3070-A9C02B246B05}"/>
              </a:ext>
            </a:extLst>
          </p:cNvPr>
          <p:cNvSpPr/>
          <p:nvPr/>
        </p:nvSpPr>
        <p:spPr>
          <a:xfrm>
            <a:off x="2707341" y="1899262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LC-LTE/MTCe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45A0A0-EE8B-E4B1-C57F-E9D8AC468BA4}"/>
              </a:ext>
            </a:extLst>
          </p:cNvPr>
          <p:cNvSpPr/>
          <p:nvPr/>
        </p:nvSpPr>
        <p:spPr>
          <a:xfrm>
            <a:off x="2707341" y="2284744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LTE Cat 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3A408DE-3C3B-1ECB-2DB6-F4204DCF4149}"/>
              </a:ext>
            </a:extLst>
          </p:cNvPr>
          <p:cNvSpPr/>
          <p:nvPr/>
        </p:nvSpPr>
        <p:spPr>
          <a:xfrm>
            <a:off x="4984376" y="2284744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latin typeface="Georgia Pro" panose="02040502050405020303" pitchFamily="18" charset="0"/>
                <a:cs typeface="Calibri"/>
              </a:rPr>
              <a:t>LTE Cat M1</a:t>
            </a:r>
            <a:r>
              <a:rPr lang="en-US" dirty="0">
                <a:solidFill>
                  <a:schemeClr val="tx1"/>
                </a:solidFill>
                <a:latin typeface="Georgia Pro" panose="02040502050405020303" pitchFamily="18" charset="0"/>
                <a:cs typeface="Calibri"/>
              </a:rPr>
              <a:t> 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FF0015-FDFC-E85E-35B2-874C013060DE}"/>
              </a:ext>
            </a:extLst>
          </p:cNvPr>
          <p:cNvSpPr/>
          <p:nvPr/>
        </p:nvSpPr>
        <p:spPr>
          <a:xfrm>
            <a:off x="9538446" y="2284744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non-BL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1596FE-608C-1D80-188B-2BFDBF445527}"/>
              </a:ext>
            </a:extLst>
          </p:cNvPr>
          <p:cNvSpPr/>
          <p:nvPr/>
        </p:nvSpPr>
        <p:spPr>
          <a:xfrm>
            <a:off x="7261411" y="2284744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latin typeface="Georgia Pro"/>
                <a:cs typeface="Calibri"/>
              </a:rPr>
              <a:t>LTE Cat M2</a:t>
            </a:r>
            <a:r>
              <a:rPr lang="en-US" dirty="0">
                <a:solidFill>
                  <a:schemeClr val="tx1"/>
                </a:solidFill>
                <a:latin typeface="Georgia Pro"/>
                <a:cs typeface="Calibri"/>
              </a:rPr>
              <a:t> 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010B028-682E-5611-D895-21A28C735410}"/>
              </a:ext>
            </a:extLst>
          </p:cNvPr>
          <p:cNvSpPr/>
          <p:nvPr/>
        </p:nvSpPr>
        <p:spPr>
          <a:xfrm>
            <a:off x="9538446" y="5496619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1 (SISO)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4CDC391-5A4E-8E91-1B21-DD1043ACD748}"/>
              </a:ext>
            </a:extLst>
          </p:cNvPr>
          <p:cNvSpPr/>
          <p:nvPr/>
        </p:nvSpPr>
        <p:spPr>
          <a:xfrm>
            <a:off x="9538446" y="4983120"/>
            <a:ext cx="2169027" cy="512425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5 MHz</a:t>
            </a:r>
            <a:endParaRPr lang="en-US" sz="1200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E2E1D6-DFED-91A0-2A8B-08EB0443CADE}"/>
              </a:ext>
            </a:extLst>
          </p:cNvPr>
          <p:cNvSpPr/>
          <p:nvPr/>
        </p:nvSpPr>
        <p:spPr>
          <a:xfrm>
            <a:off x="9538447" y="4597638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Full or half duplex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212DD1D-C4E9-1C27-5B6E-EE1568EFE435}"/>
              </a:ext>
            </a:extLst>
          </p:cNvPr>
          <p:cNvSpPr/>
          <p:nvPr/>
        </p:nvSpPr>
        <p:spPr>
          <a:xfrm>
            <a:off x="9538447" y="4212156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89C97CE-6C9D-435E-7456-A2081E3E69F5}"/>
              </a:ext>
            </a:extLst>
          </p:cNvPr>
          <p:cNvSpPr/>
          <p:nvPr/>
        </p:nvSpPr>
        <p:spPr>
          <a:xfrm>
            <a:off x="9538446" y="3826673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CC5484-449C-AA25-AA6E-7C6842E3D9DA}"/>
              </a:ext>
            </a:extLst>
          </p:cNvPr>
          <p:cNvSpPr/>
          <p:nvPr/>
        </p:nvSpPr>
        <p:spPr>
          <a:xfrm>
            <a:off x="9538446" y="3441190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7Mbit/s</a:t>
            </a:r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237A080-BEC5-8030-6915-939F75EFFC33}"/>
              </a:ext>
            </a:extLst>
          </p:cNvPr>
          <p:cNvSpPr/>
          <p:nvPr/>
        </p:nvSpPr>
        <p:spPr>
          <a:xfrm>
            <a:off x="9538446" y="3055708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4Mbit/s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E6522C2-5F62-4F16-513A-5F5164E49DC9}"/>
              </a:ext>
            </a:extLst>
          </p:cNvPr>
          <p:cNvSpPr/>
          <p:nvPr/>
        </p:nvSpPr>
        <p:spPr>
          <a:xfrm>
            <a:off x="9538446" y="2670226"/>
            <a:ext cx="2169027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Georgia Pro"/>
                <a:cs typeface="Calibri"/>
              </a:rPr>
              <a:t>Release 14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4B3ADD-A33E-03D6-10D3-23C1E0D9ABED}"/>
              </a:ext>
            </a:extLst>
          </p:cNvPr>
          <p:cNvSpPr/>
          <p:nvPr/>
        </p:nvSpPr>
        <p:spPr>
          <a:xfrm>
            <a:off x="9538446" y="5882101"/>
            <a:ext cx="2169027" cy="47138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20/23 dBm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ED40FA1-A63A-DC03-C84D-F2C4D511BC0B}"/>
              </a:ext>
            </a:extLst>
          </p:cNvPr>
          <p:cNvSpPr/>
          <p:nvPr/>
        </p:nvSpPr>
        <p:spPr>
          <a:xfrm>
            <a:off x="7261410" y="5496618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1 (SISO)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6B02C05-2FD1-90C4-4BC6-0C502746215A}"/>
              </a:ext>
            </a:extLst>
          </p:cNvPr>
          <p:cNvSpPr/>
          <p:nvPr/>
        </p:nvSpPr>
        <p:spPr>
          <a:xfrm>
            <a:off x="7261410" y="4983119"/>
            <a:ext cx="2277033" cy="512425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5 MHz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6693769-7AEA-B0A5-7560-B47801C2A2C5}"/>
              </a:ext>
            </a:extLst>
          </p:cNvPr>
          <p:cNvSpPr/>
          <p:nvPr/>
        </p:nvSpPr>
        <p:spPr>
          <a:xfrm>
            <a:off x="7261411" y="4597637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Full or half duplex</a:t>
            </a:r>
            <a:endParaRPr lang="en-US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B8BE516-0744-726D-D04F-5B41C187B78E}"/>
              </a:ext>
            </a:extLst>
          </p:cNvPr>
          <p:cNvSpPr/>
          <p:nvPr/>
        </p:nvSpPr>
        <p:spPr>
          <a:xfrm>
            <a:off x="7261411" y="4212155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242DEAE-6BC5-A65B-FB4D-9116AFB75C57}"/>
              </a:ext>
            </a:extLst>
          </p:cNvPr>
          <p:cNvSpPr/>
          <p:nvPr/>
        </p:nvSpPr>
        <p:spPr>
          <a:xfrm>
            <a:off x="7261410" y="3826672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BD54120-DE60-FEB8-0DE5-EB90ECDE9C6B}"/>
              </a:ext>
            </a:extLst>
          </p:cNvPr>
          <p:cNvSpPr/>
          <p:nvPr/>
        </p:nvSpPr>
        <p:spPr>
          <a:xfrm>
            <a:off x="7261410" y="3441189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7Mbit/s</a:t>
            </a:r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A1DEC14-7099-69F2-2281-3980B83EB50E}"/>
              </a:ext>
            </a:extLst>
          </p:cNvPr>
          <p:cNvSpPr/>
          <p:nvPr/>
        </p:nvSpPr>
        <p:spPr>
          <a:xfrm>
            <a:off x="7261410" y="3055707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4Mbit/s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DF22028-05C5-4946-28AD-D0C01860D86F}"/>
              </a:ext>
            </a:extLst>
          </p:cNvPr>
          <p:cNvSpPr/>
          <p:nvPr/>
        </p:nvSpPr>
        <p:spPr>
          <a:xfrm>
            <a:off x="7261410" y="2670225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Georgia Pro"/>
                <a:cs typeface="Calibri"/>
              </a:rPr>
              <a:t>Release 14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0418F11-79FB-8019-1ABE-0DA493A55400}"/>
              </a:ext>
            </a:extLst>
          </p:cNvPr>
          <p:cNvSpPr/>
          <p:nvPr/>
        </p:nvSpPr>
        <p:spPr>
          <a:xfrm>
            <a:off x="7261410" y="5882100"/>
            <a:ext cx="2277033" cy="47138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20/23 dBm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43A3EC0-AE14-2F8C-7017-6EA357D5F0F6}"/>
              </a:ext>
            </a:extLst>
          </p:cNvPr>
          <p:cNvSpPr/>
          <p:nvPr/>
        </p:nvSpPr>
        <p:spPr>
          <a:xfrm>
            <a:off x="4984374" y="5496618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1 (SISO)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1D348AE-38EC-457B-E1FA-B457CC81F4FD}"/>
              </a:ext>
            </a:extLst>
          </p:cNvPr>
          <p:cNvSpPr/>
          <p:nvPr/>
        </p:nvSpPr>
        <p:spPr>
          <a:xfrm>
            <a:off x="4984374" y="4983119"/>
            <a:ext cx="2277033" cy="512425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1.4 MHz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EB42088-D953-A178-F5FA-96354D8E586B}"/>
              </a:ext>
            </a:extLst>
          </p:cNvPr>
          <p:cNvSpPr/>
          <p:nvPr/>
        </p:nvSpPr>
        <p:spPr>
          <a:xfrm>
            <a:off x="4984376" y="4597637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Full or half duplex</a:t>
            </a:r>
            <a:endParaRPr lang="en-US" dirty="0">
              <a:solidFill>
                <a:schemeClr val="tx1"/>
              </a:solidFill>
              <a:latin typeface="Georgia Pro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9616D43-8E2D-34D3-5EDB-92161723FE7D}"/>
              </a:ext>
            </a:extLst>
          </p:cNvPr>
          <p:cNvSpPr/>
          <p:nvPr/>
        </p:nvSpPr>
        <p:spPr>
          <a:xfrm>
            <a:off x="4984376" y="4212155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CF45BFF-D592-5E5E-AD80-ABAB4629A4E6}"/>
              </a:ext>
            </a:extLst>
          </p:cNvPr>
          <p:cNvSpPr/>
          <p:nvPr/>
        </p:nvSpPr>
        <p:spPr>
          <a:xfrm>
            <a:off x="4984374" y="3826672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10ms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FDE97C0-2F96-442B-F7CC-2E97F1A7AE87}"/>
              </a:ext>
            </a:extLst>
          </p:cNvPr>
          <p:cNvSpPr/>
          <p:nvPr/>
        </p:nvSpPr>
        <p:spPr>
          <a:xfrm>
            <a:off x="4984374" y="3441189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1Mbit/s</a:t>
            </a:r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4DFF9B6-66F2-CC1B-A12C-905E75CD8819}"/>
              </a:ext>
            </a:extLst>
          </p:cNvPr>
          <p:cNvSpPr/>
          <p:nvPr/>
        </p:nvSpPr>
        <p:spPr>
          <a:xfrm>
            <a:off x="4984374" y="3055707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1Mbit/s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CBE3C0A-8470-9269-FAFA-9385949BC567}"/>
              </a:ext>
            </a:extLst>
          </p:cNvPr>
          <p:cNvSpPr/>
          <p:nvPr/>
        </p:nvSpPr>
        <p:spPr>
          <a:xfrm>
            <a:off x="4984374" y="2670225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Georgia Pro"/>
                <a:cs typeface="Calibri"/>
              </a:rPr>
              <a:t>Release 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224B406-D524-7E11-6BD2-19DE2E18615E}"/>
              </a:ext>
            </a:extLst>
          </p:cNvPr>
          <p:cNvSpPr/>
          <p:nvPr/>
        </p:nvSpPr>
        <p:spPr>
          <a:xfrm>
            <a:off x="4984374" y="5882100"/>
            <a:ext cx="2277033" cy="47138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20/23 dBm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9BED8C2-E513-CAF2-05CB-64764A798627}"/>
              </a:ext>
            </a:extLst>
          </p:cNvPr>
          <p:cNvSpPr/>
          <p:nvPr/>
        </p:nvSpPr>
        <p:spPr>
          <a:xfrm>
            <a:off x="2707340" y="5496619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 (SISO)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A3EB7EE-14DA-E254-5DC3-8CB1D35DD3C7}"/>
              </a:ext>
            </a:extLst>
          </p:cNvPr>
          <p:cNvSpPr/>
          <p:nvPr/>
        </p:nvSpPr>
        <p:spPr>
          <a:xfrm>
            <a:off x="2707340" y="4983120"/>
            <a:ext cx="2277033" cy="512425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1.4-20 MHz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A382F5-CAAA-DE24-BFCE-4B1B689C4DE9}"/>
              </a:ext>
            </a:extLst>
          </p:cNvPr>
          <p:cNvSpPr/>
          <p:nvPr/>
        </p:nvSpPr>
        <p:spPr>
          <a:xfrm>
            <a:off x="2707341" y="4597638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Full or half duplex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BF7F26B-CAD3-6A40-A2C7-5100F6FB1B82}"/>
              </a:ext>
            </a:extLst>
          </p:cNvPr>
          <p:cNvSpPr/>
          <p:nvPr/>
        </p:nvSpPr>
        <p:spPr>
          <a:xfrm>
            <a:off x="2707341" y="4212156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A2A720D-9E3C-608F-6518-4D906E342597}"/>
              </a:ext>
            </a:extLst>
          </p:cNvPr>
          <p:cNvSpPr/>
          <p:nvPr/>
        </p:nvSpPr>
        <p:spPr>
          <a:xfrm>
            <a:off x="2707340" y="3826673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Not deployed</a:t>
            </a:r>
            <a:endParaRPr lang="en-US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E979991-3724-4059-1D3E-5BDF7AF5A472}"/>
              </a:ext>
            </a:extLst>
          </p:cNvPr>
          <p:cNvSpPr/>
          <p:nvPr/>
        </p:nvSpPr>
        <p:spPr>
          <a:xfrm>
            <a:off x="2707340" y="3441190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1Mbit/s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148D16-F995-534E-199A-BF38C8BCFEC9}"/>
              </a:ext>
            </a:extLst>
          </p:cNvPr>
          <p:cNvSpPr/>
          <p:nvPr/>
        </p:nvSpPr>
        <p:spPr>
          <a:xfrm>
            <a:off x="2707340" y="3055708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ea typeface="+mn-lt"/>
                <a:cs typeface="+mn-lt"/>
              </a:rPr>
              <a:t>1Mbit/s</a:t>
            </a:r>
            <a:endParaRPr lang="en-US" sz="1200" dirty="0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1A144E1-0614-CEC2-A9A4-35A0632976E5}"/>
              </a:ext>
            </a:extLst>
          </p:cNvPr>
          <p:cNvSpPr/>
          <p:nvPr/>
        </p:nvSpPr>
        <p:spPr>
          <a:xfrm>
            <a:off x="2707340" y="2670226"/>
            <a:ext cx="2277033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Georgia Pro"/>
                <a:cs typeface="Calibri"/>
              </a:rPr>
              <a:t>Release 12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5A37ABC-6295-A1AC-4E81-E411671AEA91}"/>
              </a:ext>
            </a:extLst>
          </p:cNvPr>
          <p:cNvSpPr/>
          <p:nvPr/>
        </p:nvSpPr>
        <p:spPr>
          <a:xfrm>
            <a:off x="2707340" y="5882101"/>
            <a:ext cx="2277033" cy="47138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/>
                <a:cs typeface="Calibri"/>
              </a:rPr>
              <a:t>23 dBm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C8DF85C-3292-A665-7534-9705B4F172CB}"/>
              </a:ext>
            </a:extLst>
          </p:cNvPr>
          <p:cNvSpPr/>
          <p:nvPr/>
        </p:nvSpPr>
        <p:spPr>
          <a:xfrm>
            <a:off x="484513" y="5496619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Receiver Chains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22D3342-235F-0926-4F3F-3C86539D074A}"/>
              </a:ext>
            </a:extLst>
          </p:cNvPr>
          <p:cNvSpPr/>
          <p:nvPr/>
        </p:nvSpPr>
        <p:spPr>
          <a:xfrm>
            <a:off x="484514" y="4597638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Duplex Mode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1E5E823-5FC9-5C7B-A377-D7975379A292}"/>
              </a:ext>
            </a:extLst>
          </p:cNvPr>
          <p:cNvSpPr/>
          <p:nvPr/>
        </p:nvSpPr>
        <p:spPr>
          <a:xfrm>
            <a:off x="484514" y="4212156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Number of Antennas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3CB208E-5267-943C-C131-32465EBD5EA9}"/>
              </a:ext>
            </a:extLst>
          </p:cNvPr>
          <p:cNvSpPr/>
          <p:nvPr/>
        </p:nvSpPr>
        <p:spPr>
          <a:xfrm>
            <a:off x="484513" y="3826673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Latency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27E7054-3AB4-9208-A3F1-2723D27548C7}"/>
              </a:ext>
            </a:extLst>
          </p:cNvPr>
          <p:cNvSpPr/>
          <p:nvPr/>
        </p:nvSpPr>
        <p:spPr>
          <a:xfrm>
            <a:off x="484513" y="3441189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Uplink Peak Rate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C769F9F-7B7B-E540-E74B-AA1FA0BDED6F}"/>
              </a:ext>
            </a:extLst>
          </p:cNvPr>
          <p:cNvSpPr/>
          <p:nvPr/>
        </p:nvSpPr>
        <p:spPr>
          <a:xfrm>
            <a:off x="484513" y="3055707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Downlink Peak Rate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DCD2AD5-F3CE-35FA-9C63-125C2BCB611C}"/>
              </a:ext>
            </a:extLst>
          </p:cNvPr>
          <p:cNvSpPr/>
          <p:nvPr/>
        </p:nvSpPr>
        <p:spPr>
          <a:xfrm>
            <a:off x="484513" y="2670226"/>
            <a:ext cx="2222824" cy="385481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3GPP Release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627A3A8-03E8-3259-2E2A-70A3FAAF8F3B}"/>
              </a:ext>
            </a:extLst>
          </p:cNvPr>
          <p:cNvSpPr/>
          <p:nvPr/>
        </p:nvSpPr>
        <p:spPr>
          <a:xfrm>
            <a:off x="484513" y="5882101"/>
            <a:ext cx="2222824" cy="471389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Device Transmit Power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734225E-61C0-FEFD-1B28-C00BA90431E5}"/>
              </a:ext>
            </a:extLst>
          </p:cNvPr>
          <p:cNvSpPr/>
          <p:nvPr/>
        </p:nvSpPr>
        <p:spPr>
          <a:xfrm>
            <a:off x="484514" y="4983120"/>
            <a:ext cx="2222824" cy="512425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 Pro"/>
                <a:cs typeface="Calibri"/>
              </a:rPr>
              <a:t>Device receive bandwidth</a:t>
            </a:r>
            <a:endParaRPr lang="en-US" sz="1600" dirty="0" err="1">
              <a:solidFill>
                <a:schemeClr val="tx1"/>
              </a:solidFill>
              <a:latin typeface="Georgia Pro"/>
              <a:cs typeface="Calibri"/>
            </a:endParaRPr>
          </a:p>
        </p:txBody>
      </p:sp>
      <p:sp>
        <p:nvSpPr>
          <p:cNvPr id="219" name="Slide Number Placeholder 1">
            <a:extLst>
              <a:ext uri="{FF2B5EF4-FFF2-40B4-BE49-F238E27FC236}">
                <a16:creationId xmlns:a16="http://schemas.microsoft.com/office/drawing/2014/main" id="{A15D427D-94BB-C59C-448B-CDE406F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2040" y="6370549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>
                <a:solidFill>
                  <a:srgbClr val="000000"/>
                </a:solidFill>
                <a:latin typeface="Georgia Pro"/>
              </a:rPr>
              <a:t>LTE-M: Physical Layer</a:t>
            </a:r>
            <a:endParaRPr lang="en-US" sz="400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D0CD9-A847-183A-063D-37D3387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 </a:t>
            </a:r>
            <a:r>
              <a:rPr lang="en-US" sz="3000" i="0" u="none" strike="noStrike" kern="1200" cap="none" spc="0" baseline="0">
                <a:solidFill>
                  <a:srgbClr val="000000"/>
                </a:solidFill>
                <a:uFillTx/>
                <a:latin typeface="Georgia Pro"/>
                <a:cs typeface="Arial"/>
              </a:rPr>
              <a:t>LTE-M</a:t>
            </a: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 physical layers</a:t>
            </a:r>
            <a:endParaRPr lang="en-US" sz="3000">
              <a:latin typeface="Georgia Pro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EC825-6AB8-18B1-6DC5-7BDCBD99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18" y="6490821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889FBC-81FF-60A5-28ED-34925408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38160"/>
              </p:ext>
            </p:extLst>
          </p:nvPr>
        </p:nvGraphicFramePr>
        <p:xfrm>
          <a:off x="519953" y="1543543"/>
          <a:ext cx="11162882" cy="4954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93976">
                  <a:extLst>
                    <a:ext uri="{9D8B030D-6E8A-4147-A177-3AD203B41FA5}">
                      <a16:colId xmlns:a16="http://schemas.microsoft.com/office/drawing/2014/main" val="2992459961"/>
                    </a:ext>
                  </a:extLst>
                </a:gridCol>
                <a:gridCol w="5568906">
                  <a:extLst>
                    <a:ext uri="{9D8B030D-6E8A-4147-A177-3AD203B41FA5}">
                      <a16:colId xmlns:a16="http://schemas.microsoft.com/office/drawing/2014/main" val="1916979633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Downlink physical layer</a:t>
                      </a:r>
                      <a:endParaRPr lang="en-US" sz="1600" dirty="0">
                        <a:latin typeface="Georgia Pro"/>
                      </a:endParaRPr>
                    </a:p>
                  </a:txBody>
                  <a:tcPr anchor="ctr">
                    <a:solidFill>
                      <a:srgbClr val="CAC7B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Uplink physical layer</a:t>
                      </a:r>
                      <a:endParaRPr lang="en-US" sz="1600" b="1" dirty="0">
                        <a:latin typeface="Georgia Pro"/>
                      </a:endParaRPr>
                    </a:p>
                  </a:txBody>
                  <a:tcPr anchor="ctr">
                    <a:solidFill>
                      <a:srgbClr val="CAC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95297"/>
                  </a:ext>
                </a:extLst>
              </a:tr>
              <a:tr h="478895"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latin typeface="Georgia Pro"/>
                        </a:rPr>
                        <a:t>Modulation </a:t>
                      </a:r>
                      <a:r>
                        <a:rPr lang="en-US" sz="1400" dirty="0">
                          <a:latin typeface="Georgia Pro"/>
                        </a:rPr>
                        <a:t>: OFDM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Modulation 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: SC-FDMA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6549"/>
                  </a:ext>
                </a:extLst>
              </a:tr>
              <a:tr h="4712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Subcarrier spacing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15 kHz</a:t>
                      </a:r>
                      <a:endParaRPr lang="en-US" sz="1400" dirty="0">
                        <a:latin typeface="Georgia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Subcarrier spacing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15 kHz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16684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latin typeface="Georgia Pro"/>
                        </a:rPr>
                        <a:t>Modulation types</a:t>
                      </a:r>
                      <a:r>
                        <a:rPr lang="en-US" sz="1400" dirty="0">
                          <a:latin typeface="Georgia Pro"/>
                        </a:rPr>
                        <a:t> : QPSK – 16QAM - 64QAM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Modulation types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QPSK – 16QAM - 64QAM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27300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latin typeface="Georgia Pro"/>
                        </a:rPr>
                        <a:t>Antenna techniques</a:t>
                      </a:r>
                      <a:r>
                        <a:rPr lang="en-US" sz="1400" dirty="0">
                          <a:latin typeface="Georgia Pro"/>
                        </a:rPr>
                        <a:t> : Transmit diversity &amp; spatial multiplexing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Antenna techniques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Transmit diversity &amp; spatial multiplexing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087322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Physical channels &amp; signals</a:t>
                      </a:r>
                      <a:r>
                        <a:rPr lang="en-US" sz="1400" dirty="0">
                          <a:latin typeface="Georgia Pro"/>
                        </a:rPr>
                        <a:t> : PBCH – PDCCH – PDSCH – PCFICH – PHICH -RSs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Physical channels &amp; signals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 : PUCCH -  PUSCH – PRACH – DMRS - SRSs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972989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Device receive bandwidth</a:t>
                      </a:r>
                      <a:r>
                        <a:rPr lang="en-US" sz="1400" dirty="0">
                          <a:latin typeface="Georgia Pro"/>
                        </a:rPr>
                        <a:t> : 1 MHz or 5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Device receive bandwidth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1 MHz or 5 MHz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74777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Downlink peak rate</a:t>
                      </a:r>
                      <a:r>
                        <a:rPr lang="en-US" sz="1400" dirty="0">
                          <a:latin typeface="Georgia Pro"/>
                        </a:rPr>
                        <a:t> : 1 Mbit/s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Uplink peak rate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 : 1 Mbit/s or 7 Mbit/s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523344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Duplex mode</a:t>
                      </a:r>
                      <a:r>
                        <a:rPr lang="en-US" sz="1400" dirty="0">
                          <a:latin typeface="Georgia Pro"/>
                        </a:rPr>
                        <a:t> : half or 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Duplex mode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half or full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183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Antenna number required</a:t>
                      </a:r>
                      <a:r>
                        <a:rPr lang="en-US" sz="1400" dirty="0">
                          <a:latin typeface="Georgia Pro"/>
                        </a:rPr>
                        <a:t> : 1 (SISO)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Antenna number required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1 (SISO)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440242"/>
                  </a:ext>
                </a:extLst>
              </a:tr>
              <a:tr h="399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Georgia Pro"/>
                        </a:rPr>
                        <a:t>Device transmit power</a:t>
                      </a:r>
                      <a:r>
                        <a:rPr lang="en-US" sz="1400" dirty="0">
                          <a:latin typeface="Georgia Pro"/>
                        </a:rPr>
                        <a:t> : 20 dBm or 23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Device transmit power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Georgia Pro"/>
                        </a:rPr>
                        <a:t> : 20 dBm or 23 dBm</a:t>
                      </a:r>
                      <a:endParaRPr lang="en-US" dirty="0">
                        <a:latin typeface="Georgia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6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kern="0">
                <a:solidFill>
                  <a:srgbClr val="000000"/>
                </a:solidFill>
                <a:latin typeface="Georgia Pro"/>
                <a:ea typeface="+mn-lt"/>
                <a:cs typeface="Arial"/>
              </a:rPr>
              <a:t> </a:t>
            </a:r>
            <a:r>
              <a:rPr lang="en-US" sz="3000" i="0" u="none" strike="noStrike" cap="none" spc="0" baseline="0">
                <a:solidFill>
                  <a:srgbClr val="000000"/>
                </a:solidFill>
                <a:uFillTx/>
                <a:latin typeface="Georgia Pro"/>
                <a:ea typeface="+mn-lt"/>
                <a:cs typeface="Arial"/>
              </a:rPr>
              <a:t>LTE-M</a:t>
            </a:r>
            <a:r>
              <a:rPr lang="en-US" sz="3000">
                <a:solidFill>
                  <a:srgbClr val="000000"/>
                </a:solidFill>
                <a:latin typeface="Georgia Pro"/>
                <a:ea typeface="+mn-lt"/>
                <a:cs typeface="Arial"/>
              </a:rPr>
              <a:t> features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57074-2B27-DDAB-0289-E2E890C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en-US"/>
          </a:p>
        </p:txBody>
      </p:sp>
      <p:pic>
        <p:nvPicPr>
          <p:cNvPr id="6" name="Picture 5" descr="Bandwidth - Free communications icons">
            <a:extLst>
              <a:ext uri="{FF2B5EF4-FFF2-40B4-BE49-F238E27FC236}">
                <a16:creationId xmlns:a16="http://schemas.microsoft.com/office/drawing/2014/main" id="{81A64096-4FC1-248D-05BF-9A84FC26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0175"/>
            <a:ext cx="1114425" cy="1114425"/>
          </a:xfrm>
          <a:prstGeom prst="rect">
            <a:avLst/>
          </a:prstGeom>
        </p:spPr>
      </p:pic>
      <p:pic>
        <p:nvPicPr>
          <p:cNvPr id="9" name="Picture 8" descr="97,538 Power Distribution Icons - Free in SVG, PNG, ICO - IconScout">
            <a:extLst>
              <a:ext uri="{FF2B5EF4-FFF2-40B4-BE49-F238E27FC236}">
                <a16:creationId xmlns:a16="http://schemas.microsoft.com/office/drawing/2014/main" id="{ECABB9D0-962E-E782-7E17-C78E1FB8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714625"/>
            <a:ext cx="1238250" cy="1238250"/>
          </a:xfrm>
          <a:prstGeom prst="rect">
            <a:avLst/>
          </a:prstGeom>
        </p:spPr>
      </p:pic>
      <p:pic>
        <p:nvPicPr>
          <p:cNvPr id="10" name="Picture 9" descr="Network Automation · GitHub">
            <a:extLst>
              <a:ext uri="{FF2B5EF4-FFF2-40B4-BE49-F238E27FC236}">
                <a16:creationId xmlns:a16="http://schemas.microsoft.com/office/drawing/2014/main" id="{DB059C8F-7B9A-2274-AC1C-631D1A3B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4095750"/>
            <a:ext cx="1143000" cy="1143000"/>
          </a:xfrm>
          <a:prstGeom prst="rect">
            <a:avLst/>
          </a:prstGeom>
        </p:spPr>
      </p:pic>
      <p:pic>
        <p:nvPicPr>
          <p:cNvPr id="11" name="Picture 10" descr="13,305 Antenna Settings Icons - Free in SVG, PNG, ICO - IconScout">
            <a:extLst>
              <a:ext uri="{FF2B5EF4-FFF2-40B4-BE49-F238E27FC236}">
                <a16:creationId xmlns:a16="http://schemas.microsoft.com/office/drawing/2014/main" id="{973F4CF0-813F-1A48-8C5B-4F18BEDCE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5438775"/>
            <a:ext cx="1209675" cy="1190625"/>
          </a:xfrm>
          <a:prstGeom prst="rect">
            <a:avLst/>
          </a:prstGeom>
        </p:spPr>
      </p:pic>
      <p:pic>
        <p:nvPicPr>
          <p:cNvPr id="14" name="Picture 13" descr="Controls, dashboard, equalizer, filters, levels, options, settings icon -  Download on Iconfinder">
            <a:extLst>
              <a:ext uri="{FF2B5EF4-FFF2-40B4-BE49-F238E27FC236}">
                <a16:creationId xmlns:a16="http://schemas.microsoft.com/office/drawing/2014/main" id="{11CB430D-8590-E0C5-D718-E9755B5A7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00" y="1533525"/>
            <a:ext cx="1114425" cy="1114425"/>
          </a:xfrm>
          <a:prstGeom prst="rect">
            <a:avLst/>
          </a:prstGeom>
        </p:spPr>
      </p:pic>
      <p:pic>
        <p:nvPicPr>
          <p:cNvPr id="15" name="Picture 14" descr="Microphone - Free technology icons">
            <a:extLst>
              <a:ext uri="{FF2B5EF4-FFF2-40B4-BE49-F238E27FC236}">
                <a16:creationId xmlns:a16="http://schemas.microsoft.com/office/drawing/2014/main" id="{DA0CF7FB-6C73-2A22-29E5-ACA77910F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1300" y="2714625"/>
            <a:ext cx="1028700" cy="1028700"/>
          </a:xfrm>
          <a:prstGeom prst="rect">
            <a:avLst/>
          </a:prstGeom>
        </p:spPr>
      </p:pic>
      <p:pic>
        <p:nvPicPr>
          <p:cNvPr id="16" name="Picture 15" descr="Coverage - Free maps and location icons">
            <a:extLst>
              <a:ext uri="{FF2B5EF4-FFF2-40B4-BE49-F238E27FC236}">
                <a16:creationId xmlns:a16="http://schemas.microsoft.com/office/drawing/2014/main" id="{12C9CEC1-51C7-8025-C1A8-BA5C03CF3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952875"/>
            <a:ext cx="134302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6100AD-9269-48AC-28F6-91A503237B6B}"/>
              </a:ext>
            </a:extLst>
          </p:cNvPr>
          <p:cNvSpPr txBox="1"/>
          <p:nvPr/>
        </p:nvSpPr>
        <p:spPr>
          <a:xfrm>
            <a:off x="2295525" y="19240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Georgia Pro"/>
              </a:rPr>
              <a:t>Device receive bandwidth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3D94B-1402-C056-D3DA-94F01848241E}"/>
              </a:ext>
            </a:extLst>
          </p:cNvPr>
          <p:cNvSpPr txBox="1"/>
          <p:nvPr/>
        </p:nvSpPr>
        <p:spPr>
          <a:xfrm>
            <a:off x="2295525" y="32099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Device transmit power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C349C-1D08-BF13-2CCF-56E28406C7A3}"/>
              </a:ext>
            </a:extLst>
          </p:cNvPr>
          <p:cNvSpPr txBox="1"/>
          <p:nvPr/>
        </p:nvSpPr>
        <p:spPr>
          <a:xfrm>
            <a:off x="2295525" y="44958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Duplex mode, half-duplex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C7FA64-25A0-592F-927C-F511E55C7FC9}"/>
              </a:ext>
            </a:extLst>
          </p:cNvPr>
          <p:cNvSpPr txBox="1"/>
          <p:nvPr/>
        </p:nvSpPr>
        <p:spPr>
          <a:xfrm>
            <a:off x="2295525" y="59055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Antenna configuration</a:t>
            </a:r>
          </a:p>
        </p:txBody>
      </p:sp>
      <p:pic>
        <p:nvPicPr>
          <p:cNvPr id="22" name="Picture 21" descr="I Am Speed | Know Your Meme">
            <a:extLst>
              <a:ext uri="{FF2B5EF4-FFF2-40B4-BE49-F238E27FC236}">
                <a16:creationId xmlns:a16="http://schemas.microsoft.com/office/drawing/2014/main" id="{DC877A09-CDFE-1BBD-1785-2868A23E8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325" y="5438355"/>
            <a:ext cx="2238375" cy="12867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5CBADB-E303-625B-1D6C-2067DB6165CA}"/>
              </a:ext>
            </a:extLst>
          </p:cNvPr>
          <p:cNvSpPr txBox="1"/>
          <p:nvPr/>
        </p:nvSpPr>
        <p:spPr>
          <a:xfrm>
            <a:off x="8486775" y="59531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Peak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A16A7-E76D-73B2-54D6-9CD08C374D97}"/>
              </a:ext>
            </a:extLst>
          </p:cNvPr>
          <p:cNvSpPr txBox="1"/>
          <p:nvPr/>
        </p:nvSpPr>
        <p:spPr>
          <a:xfrm>
            <a:off x="8486775" y="196215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Modulation scheme and </a:t>
            </a:r>
            <a:r>
              <a:rPr lang="en-US" sz="1600">
                <a:solidFill>
                  <a:srgbClr val="FFFFFF"/>
                </a:solidFill>
                <a:latin typeface="Georgia Pro"/>
                <a:ea typeface="+mn-lt"/>
                <a:cs typeface="+mn-lt"/>
              </a:rPr>
              <a:t>HARQ processes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07CEF-97D0-28A4-FE9C-BACC0B0E733F}"/>
              </a:ext>
            </a:extLst>
          </p:cNvPr>
          <p:cNvSpPr txBox="1"/>
          <p:nvPr/>
        </p:nvSpPr>
        <p:spPr>
          <a:xfrm>
            <a:off x="8486775" y="320992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Voice over network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81301-1F99-660E-22AC-5013ED30039A}"/>
              </a:ext>
            </a:extLst>
          </p:cNvPr>
          <p:cNvSpPr txBox="1"/>
          <p:nvPr/>
        </p:nvSpPr>
        <p:spPr>
          <a:xfrm>
            <a:off x="8486775" y="45339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Georgia Pro"/>
              </a:rPr>
              <a:t>Extended coverage</a:t>
            </a:r>
          </a:p>
        </p:txBody>
      </p:sp>
    </p:spTree>
    <p:extLst>
      <p:ext uri="{BB962C8B-B14F-4D97-AF65-F5344CB8AC3E}">
        <p14:creationId xmlns:p14="http://schemas.microsoft.com/office/powerpoint/2010/main" val="88578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 </a:t>
            </a:r>
            <a:r>
              <a:rPr lang="en-US" sz="3000" i="0" u="none" strike="noStrike" kern="1200" cap="none" spc="0" baseline="0">
                <a:solidFill>
                  <a:srgbClr val="000000"/>
                </a:solidFill>
                <a:uFillTx/>
                <a:latin typeface="Georgia Pro"/>
                <a:cs typeface="Arial"/>
              </a:rPr>
              <a:t>LTE-M</a:t>
            </a: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 channels mapping</a:t>
            </a:r>
            <a:endParaRPr lang="en-US" sz="3000">
              <a:latin typeface="Georgia Pro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E21489-E08B-88D3-FF06-3E4AE62C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44" y="1496612"/>
            <a:ext cx="6406609" cy="46877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69656-B7BB-FFAA-2801-4619DAD9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11F15-C605-24AB-B1AB-29505140D8D7}"/>
              </a:ext>
            </a:extLst>
          </p:cNvPr>
          <p:cNvSpPr/>
          <p:nvPr/>
        </p:nvSpPr>
        <p:spPr>
          <a:xfrm>
            <a:off x="2824344" y="1496611"/>
            <a:ext cx="6406609" cy="4685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7AA9E-EBD4-1FC5-E7FB-882D2F21A697}"/>
              </a:ext>
            </a:extLst>
          </p:cNvPr>
          <p:cNvSpPr/>
          <p:nvPr/>
        </p:nvSpPr>
        <p:spPr>
          <a:xfrm>
            <a:off x="2824344" y="6189748"/>
            <a:ext cx="6406609" cy="385483"/>
          </a:xfrm>
          <a:prstGeom prst="rect">
            <a:avLst/>
          </a:prstGeom>
          <a:solidFill>
            <a:srgbClr val="CAC7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www.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EventHelix.com</a:t>
            </a:r>
            <a:endParaRPr lang="en-US" sz="1400" i="1" dirty="0">
              <a:solidFill>
                <a:schemeClr val="tx1"/>
              </a:solidFill>
              <a:latin typeface="Georgia Pro" panose="02040502050405020303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3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 </a:t>
            </a:r>
            <a:r>
              <a:rPr lang="en-US" sz="3000" i="0" u="none" strike="noStrike" kern="1200" cap="none" spc="0" baseline="0">
                <a:solidFill>
                  <a:srgbClr val="000000"/>
                </a:solidFill>
                <a:uFillTx/>
                <a:latin typeface="Georgia Pro"/>
                <a:cs typeface="Arial"/>
              </a:rPr>
              <a:t>LTE-M</a:t>
            </a:r>
            <a:r>
              <a:rPr lang="en-US" sz="3000">
                <a:solidFill>
                  <a:srgbClr val="000000"/>
                </a:solidFill>
                <a:latin typeface="Georgia Pro"/>
                <a:cs typeface="Arial"/>
              </a:rPr>
              <a:t> channels mapping</a:t>
            </a:r>
            <a:endParaRPr lang="en-US" sz="3000">
              <a:latin typeface="Georgia Pro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69656-B7BB-FFAA-2801-4619DAD9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7AA9E-EBD4-1FC5-E7FB-882D2F21A697}"/>
              </a:ext>
            </a:extLst>
          </p:cNvPr>
          <p:cNvSpPr/>
          <p:nvPr/>
        </p:nvSpPr>
        <p:spPr>
          <a:xfrm>
            <a:off x="2824344" y="6189748"/>
            <a:ext cx="6406609" cy="385483"/>
          </a:xfrm>
          <a:prstGeom prst="rect">
            <a:avLst/>
          </a:prstGeom>
          <a:solidFill>
            <a:srgbClr val="CAC7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EventHelix.com</a:t>
            </a:r>
            <a:endParaRPr lang="en-US" sz="1400" i="1" dirty="0">
              <a:solidFill>
                <a:schemeClr val="tx1"/>
              </a:solidFill>
              <a:latin typeface="Georgia Pro" panose="02040502050405020303" pitchFamily="18" charset="0"/>
              <a:cs typeface="Calibri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5A2C8EE-6057-5AC9-E293-061C6867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44" y="1496612"/>
            <a:ext cx="6415753" cy="4683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A11F15-C605-24AB-B1AB-29505140D8D7}"/>
              </a:ext>
            </a:extLst>
          </p:cNvPr>
          <p:cNvSpPr/>
          <p:nvPr/>
        </p:nvSpPr>
        <p:spPr>
          <a:xfrm>
            <a:off x="2824344" y="1496611"/>
            <a:ext cx="6406609" cy="4685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6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>
                <a:solidFill>
                  <a:srgbClr val="000000"/>
                </a:solidFill>
                <a:latin typeface="Georgia Pro"/>
                <a:cs typeface="Arial"/>
              </a:rPr>
              <a:t> LTE-M frames</a:t>
            </a:r>
            <a:endParaRPr lang="en-US" sz="3000" dirty="0">
              <a:latin typeface="Georgia Pro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57074-2B27-DDAB-0289-E2E890C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19</a:t>
            </a:fld>
            <a:endParaRPr lang="en-US"/>
          </a:p>
        </p:txBody>
      </p:sp>
      <p:pic>
        <p:nvPicPr>
          <p:cNvPr id="9" name="Picture 8" descr="LTE Physical Layer Overview">
            <a:extLst>
              <a:ext uri="{FF2B5EF4-FFF2-40B4-BE49-F238E27FC236}">
                <a16:creationId xmlns:a16="http://schemas.microsoft.com/office/drawing/2014/main" id="{4726B2EF-9170-2127-AED5-826C3CB9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5" y="1593123"/>
            <a:ext cx="5553075" cy="2308559"/>
          </a:xfrm>
          <a:prstGeom prst="rect">
            <a:avLst/>
          </a:prstGeom>
        </p:spPr>
      </p:pic>
      <p:pic>
        <p:nvPicPr>
          <p:cNvPr id="11" name="Picture 10" descr="LTE Physical Layer Overview">
            <a:extLst>
              <a:ext uri="{FF2B5EF4-FFF2-40B4-BE49-F238E27FC236}">
                <a16:creationId xmlns:a16="http://schemas.microsoft.com/office/drawing/2014/main" id="{EFEAA6F1-816B-8ABD-026F-D092911E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6" y="3897489"/>
            <a:ext cx="5981697" cy="2282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79BF4-1161-DC60-C1FE-36CC4983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85" y="1594956"/>
            <a:ext cx="5676898" cy="228752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9D393B-EE10-9AD9-5A47-2DFDA242D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36051"/>
              </p:ext>
            </p:extLst>
          </p:nvPr>
        </p:nvGraphicFramePr>
        <p:xfrm>
          <a:off x="6924675" y="4333875"/>
          <a:ext cx="4007538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69">
                  <a:extLst>
                    <a:ext uri="{9D8B030D-6E8A-4147-A177-3AD203B41FA5}">
                      <a16:colId xmlns:a16="http://schemas.microsoft.com/office/drawing/2014/main" val="3369094635"/>
                    </a:ext>
                  </a:extLst>
                </a:gridCol>
                <a:gridCol w="1013523">
                  <a:extLst>
                    <a:ext uri="{9D8B030D-6E8A-4147-A177-3AD203B41FA5}">
                      <a16:colId xmlns:a16="http://schemas.microsoft.com/office/drawing/2014/main" val="4089359348"/>
                    </a:ext>
                  </a:extLst>
                </a:gridCol>
                <a:gridCol w="1013523">
                  <a:extLst>
                    <a:ext uri="{9D8B030D-6E8A-4147-A177-3AD203B41FA5}">
                      <a16:colId xmlns:a16="http://schemas.microsoft.com/office/drawing/2014/main" val="206948029"/>
                    </a:ext>
                  </a:extLst>
                </a:gridCol>
                <a:gridCol w="1013523">
                  <a:extLst>
                    <a:ext uri="{9D8B030D-6E8A-4147-A177-3AD203B41FA5}">
                      <a16:colId xmlns:a16="http://schemas.microsoft.com/office/drawing/2014/main" val="1893164962"/>
                    </a:ext>
                  </a:extLst>
                </a:gridCol>
              </a:tblGrid>
              <a:tr h="334497">
                <a:tc>
                  <a:txBody>
                    <a:bodyPr/>
                    <a:lstStyle/>
                    <a:p>
                      <a:pPr marR="139700" rtl="0" fontAlgn="b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Bandwidth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9700" rtl="0" fontAlgn="b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Resource Blocks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9700" rtl="0" fontAlgn="b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Subcarriers (downlink)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39700" rtl="0" fontAlgn="b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Subcarriers (uplink)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2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1.4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6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73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72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658885"/>
                  </a:ext>
                </a:extLst>
              </a:tr>
              <a:tr h="200698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3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181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180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148658"/>
                  </a:ext>
                </a:extLst>
              </a:tr>
              <a:tr h="200698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5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25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301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300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651966"/>
                  </a:ext>
                </a:extLst>
              </a:tr>
              <a:tr h="200698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10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50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601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600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06476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15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75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901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900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93959"/>
                  </a:ext>
                </a:extLst>
              </a:tr>
              <a:tr h="200698"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20 MHz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1201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700"/>
                        </a:spcBef>
                        <a:spcAft>
                          <a:spcPts val="110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Lexend"/>
                        </a:rPr>
                        <a:t>1200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890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B02C7E-9D53-0BD3-6A99-090CE827DC3F}"/>
              </a:ext>
            </a:extLst>
          </p:cNvPr>
          <p:cNvSpPr txBox="1"/>
          <p:nvPr/>
        </p:nvSpPr>
        <p:spPr>
          <a:xfrm>
            <a:off x="2645438" y="6383486"/>
            <a:ext cx="72581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Georgia Pro"/>
                <a:cs typeface="Calibri"/>
              </a:rPr>
              <a:t>Source : </a:t>
            </a:r>
            <a:r>
              <a:rPr lang="en-US" sz="1000" dirty="0">
                <a:latin typeface="Georgia Pro"/>
                <a:cs typeface="Calibri"/>
                <a:hlinkClick r:id="rId5"/>
              </a:rPr>
              <a:t>https://rfmw.em.keysight.com/wireless/helpfiles/89600B/WebHelp/subsystems/lte/content/lte_overview.htm</a:t>
            </a:r>
            <a:endParaRPr lang="en-US" sz="1000">
              <a:latin typeface="Georgi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61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6BF349E-C9CA-4C68-958C-6DA7B12D713C}"/>
              </a:ext>
            </a:extLst>
          </p:cNvPr>
          <p:cNvSpPr/>
          <p:nvPr/>
        </p:nvSpPr>
        <p:spPr>
          <a:xfrm>
            <a:off x="1764" y="-7644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31BD795B-2683-1126-1704-94C826715616}"/>
              </a:ext>
            </a:extLst>
          </p:cNvPr>
          <p:cNvSpPr/>
          <p:nvPr/>
        </p:nvSpPr>
        <p:spPr>
          <a:xfrm>
            <a:off x="2668044" y="288622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20CFB67-8D15-9421-333B-EDF67805C146}"/>
              </a:ext>
            </a:extLst>
          </p:cNvPr>
          <p:cNvSpPr/>
          <p:nvPr/>
        </p:nvSpPr>
        <p:spPr>
          <a:xfrm>
            <a:off x="2668044" y="1584473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LTE-M protocol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597BC2F-E793-2508-255E-637FB77BB269}"/>
              </a:ext>
            </a:extLst>
          </p:cNvPr>
          <p:cNvSpPr/>
          <p:nvPr/>
        </p:nvSpPr>
        <p:spPr>
          <a:xfrm>
            <a:off x="2668044" y="2874134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Security &amp; Energy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09893C7-47F9-E906-AAB9-DBAD070FE06D}"/>
              </a:ext>
            </a:extLst>
          </p:cNvPr>
          <p:cNvSpPr/>
          <p:nvPr/>
        </p:nvSpPr>
        <p:spPr>
          <a:xfrm>
            <a:off x="2668044" y="4162687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Use case example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223DBF-6977-F54A-0A7C-7B5251CF62DA}"/>
              </a:ext>
            </a:extLst>
          </p:cNvPr>
          <p:cNvSpPr/>
          <p:nvPr/>
        </p:nvSpPr>
        <p:spPr>
          <a:xfrm>
            <a:off x="2668044" y="5458547"/>
            <a:ext cx="6859435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Recap &amp; conclusion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3CD5B-CD60-D0FA-1E62-925F3FA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1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>
                <a:solidFill>
                  <a:srgbClr val="000000"/>
                </a:solidFill>
                <a:latin typeface="Georgia Pro"/>
              </a:rPr>
              <a:t>LTE-M: MAC Layer</a:t>
            </a:r>
            <a:endParaRPr lang="en-US" sz="4000" b="1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D0CD9-A847-183A-063D-37D3387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000000"/>
                </a:solidFill>
                <a:latin typeface="Georgia Pro"/>
              </a:rPr>
              <a:t>The MAC-Layer maps between the logical and the transport channels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3" name="Picture 2" descr="MAC architecture on UE side">
            <a:extLst>
              <a:ext uri="{FF2B5EF4-FFF2-40B4-BE49-F238E27FC236}">
                <a16:creationId xmlns:a16="http://schemas.microsoft.com/office/drawing/2014/main" id="{1AB90057-BAD2-CDB1-64A7-23104040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8" y="1674091"/>
            <a:ext cx="6858000" cy="419100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47EBE6F-CDE1-D6DD-C236-21D68ADBFEAF}"/>
              </a:ext>
            </a:extLst>
          </p:cNvPr>
          <p:cNvSpPr/>
          <p:nvPr/>
        </p:nvSpPr>
        <p:spPr>
          <a:xfrm>
            <a:off x="1292695" y="1673024"/>
            <a:ext cx="2021234" cy="6683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Georgia Pro"/>
              </a:rPr>
              <a:t>Logical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Georgia Pro"/>
              </a:rPr>
              <a:t>channels</a:t>
            </a:r>
            <a:endParaRPr lang="en-US" dirty="0">
              <a:cs typeface="Calibri"/>
            </a:endParaRPr>
          </a:p>
        </p:txBody>
      </p:sp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205B42FA-E86B-4C2E-B4F6-E34D42E55068}"/>
              </a:ext>
            </a:extLst>
          </p:cNvPr>
          <p:cNvSpPr/>
          <p:nvPr/>
        </p:nvSpPr>
        <p:spPr>
          <a:xfrm>
            <a:off x="1292695" y="5194388"/>
            <a:ext cx="2021234" cy="6683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Georgia Pro"/>
              </a:rPr>
              <a:t>Transport channels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5BC50-92D0-B432-4805-F88ABB0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F47E3-3867-F958-A5FF-AAE444825846}"/>
              </a:ext>
            </a:extLst>
          </p:cNvPr>
          <p:cNvSpPr/>
          <p:nvPr/>
        </p:nvSpPr>
        <p:spPr>
          <a:xfrm>
            <a:off x="3636818" y="1671051"/>
            <a:ext cx="6858000" cy="41910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34945-1323-82AE-ED90-41DDFDB80D9C}"/>
              </a:ext>
            </a:extLst>
          </p:cNvPr>
          <p:cNvSpPr/>
          <p:nvPr/>
        </p:nvSpPr>
        <p:spPr>
          <a:xfrm>
            <a:off x="3636818" y="5862052"/>
            <a:ext cx="6858000" cy="385483"/>
          </a:xfrm>
          <a:prstGeom prst="rect">
            <a:avLst/>
          </a:prstGeom>
          <a:solidFill>
            <a:srgbClr val="CAC7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http://www.3glteinfo.com/lte-mac-layer-medium-access-control/</a:t>
            </a:r>
            <a:endParaRPr lang="en-US" sz="1400" i="1" dirty="0">
              <a:solidFill>
                <a:schemeClr val="tx1"/>
              </a:solidFill>
              <a:latin typeface="Georgia Pro" panose="02040502050405020303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33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000000"/>
                </a:solidFill>
                <a:latin typeface="Georgia Pro"/>
              </a:rPr>
              <a:t>The MAC-Layer PDU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2AE089-73C6-0A8C-4137-CBA925E0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87" y="1802077"/>
            <a:ext cx="7234425" cy="3253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6F4062-948D-F140-FB15-B3AB65A4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33ACD-0DFF-05BB-C552-62692E837908}"/>
              </a:ext>
            </a:extLst>
          </p:cNvPr>
          <p:cNvSpPr/>
          <p:nvPr/>
        </p:nvSpPr>
        <p:spPr>
          <a:xfrm>
            <a:off x="2469642" y="5053790"/>
            <a:ext cx="7243569" cy="38548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https://www.sharetechnote.com/html/MAC_LTE.html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 (Accessed 29.11.23)</a:t>
            </a:r>
            <a:endParaRPr lang="en-US" sz="1400" i="1" dirty="0">
              <a:solidFill>
                <a:schemeClr val="tx1"/>
              </a:solidFill>
              <a:latin typeface="Georgia Pro" panose="02040502050405020303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42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>
                <a:solidFill>
                  <a:srgbClr val="000000"/>
                </a:solidFill>
                <a:latin typeface="Georgia Pro"/>
              </a:rPr>
              <a:t>LTE-M: Energy and Security</a:t>
            </a:r>
            <a:endParaRPr lang="en-US" sz="4000" i="0" u="none" strike="noStrike" kern="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C5CCA-707E-F7A3-DC19-9E3D4BA0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>
                <a:solidFill>
                  <a:srgbClr val="000000"/>
                </a:solidFill>
                <a:latin typeface="Georgia Pro"/>
              </a:rPr>
              <a:t>LTE-M Energy per Bit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B5739-7302-432B-DEAF-3CF307F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819CC-082E-9917-135C-0423D2D82D98}"/>
              </a:ext>
            </a:extLst>
          </p:cNvPr>
          <p:cNvSpPr/>
          <p:nvPr/>
        </p:nvSpPr>
        <p:spPr>
          <a:xfrm>
            <a:off x="2026023" y="2393576"/>
            <a:ext cx="7933762" cy="2017058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D155D-8134-DE37-362C-B80096C0FFA7}"/>
              </a:ext>
            </a:extLst>
          </p:cNvPr>
          <p:cNvCxnSpPr/>
          <p:nvPr/>
        </p:nvCxnSpPr>
        <p:spPr>
          <a:xfrm>
            <a:off x="3702424" y="3366247"/>
            <a:ext cx="4572000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E184F3-682B-65B2-1D05-BCEFB6C5B926}"/>
              </a:ext>
            </a:extLst>
          </p:cNvPr>
          <p:cNvSpPr txBox="1"/>
          <p:nvPr/>
        </p:nvSpPr>
        <p:spPr>
          <a:xfrm>
            <a:off x="3757062" y="2914146"/>
            <a:ext cx="11675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Georgia Pro"/>
                <a:cs typeface="Calibri"/>
              </a:rPr>
              <a:t>Avg. E/B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BBAB6-91CF-6D70-D99B-D7310A5622D7}"/>
              </a:ext>
            </a:extLst>
          </p:cNvPr>
          <p:cNvSpPr txBox="1"/>
          <p:nvPr/>
        </p:nvSpPr>
        <p:spPr>
          <a:xfrm>
            <a:off x="3757062" y="3416170"/>
            <a:ext cx="9828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Georgia Pro"/>
                <a:cs typeface="Calibri"/>
              </a:rPr>
              <a:t>Ratio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00A2C-B439-9659-3760-432B0578D72E}"/>
              </a:ext>
            </a:extLst>
          </p:cNvPr>
          <p:cNvSpPr txBox="1"/>
          <p:nvPr/>
        </p:nvSpPr>
        <p:spPr>
          <a:xfrm>
            <a:off x="5290026" y="2788639"/>
            <a:ext cx="13862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Georgia Pro"/>
                <a:cs typeface="Calibri"/>
              </a:rPr>
              <a:t>100B</a:t>
            </a:r>
          </a:p>
          <a:p>
            <a:r>
              <a:rPr lang="en-US" sz="1600" dirty="0">
                <a:latin typeface="Georgia Pro"/>
                <a:cs typeface="Calibri"/>
              </a:rPr>
              <a:t>0.96 [mJ]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D4359-40D8-E74C-5749-384C6F86C96B}"/>
              </a:ext>
            </a:extLst>
          </p:cNvPr>
          <p:cNvSpPr txBox="1"/>
          <p:nvPr/>
        </p:nvSpPr>
        <p:spPr>
          <a:xfrm>
            <a:off x="7029180" y="3416170"/>
            <a:ext cx="9828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Georgia Pro"/>
                <a:cs typeface="Calibri"/>
              </a:rPr>
              <a:t>0.11065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B45A3-EA38-7CEB-A514-1A833770C909}"/>
              </a:ext>
            </a:extLst>
          </p:cNvPr>
          <p:cNvSpPr txBox="1"/>
          <p:nvPr/>
        </p:nvSpPr>
        <p:spPr>
          <a:xfrm>
            <a:off x="7029179" y="2788639"/>
            <a:ext cx="12517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Georgia Pro"/>
                <a:cs typeface="Calibri"/>
              </a:rPr>
              <a:t>1000B</a:t>
            </a:r>
          </a:p>
          <a:p>
            <a:r>
              <a:rPr lang="en-US" sz="1600" dirty="0">
                <a:latin typeface="Georgia Pro"/>
                <a:cs typeface="Calibri"/>
              </a:rPr>
              <a:t>0.11 [mJ]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AA34A-3786-0A0F-D016-7F8265C4151D}"/>
              </a:ext>
            </a:extLst>
          </p:cNvPr>
          <p:cNvSpPr txBox="1"/>
          <p:nvPr/>
        </p:nvSpPr>
        <p:spPr>
          <a:xfrm>
            <a:off x="2761491" y="3888582"/>
            <a:ext cx="66189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Georgia Pro"/>
                <a:cs typeface="Calibri"/>
              </a:rPr>
              <a:t>Table 4.2 : Energy per Byte and ratio between 1000B &amp; 100B transmitted, LTE-M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69B770-36C1-E12C-D7F7-14D60DAF72EE}"/>
              </a:ext>
            </a:extLst>
          </p:cNvPr>
          <p:cNvSpPr/>
          <p:nvPr/>
        </p:nvSpPr>
        <p:spPr>
          <a:xfrm>
            <a:off x="2537010" y="4634751"/>
            <a:ext cx="7117974" cy="38548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Ekman, T., &amp; Jönson, S. (2020). An empirical study of cellular-IoT</a:t>
            </a:r>
            <a:endParaRPr lang="en-US" sz="1400" dirty="0">
              <a:solidFill>
                <a:schemeClr val="tx1"/>
              </a:solidFill>
              <a:latin typeface="Georgia Pr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190C5-E399-959A-FC11-CF59774E1B66}"/>
              </a:ext>
            </a:extLst>
          </p:cNvPr>
          <p:cNvCxnSpPr>
            <a:cxnSpLocks/>
          </p:cNvCxnSpPr>
          <p:nvPr/>
        </p:nvCxnSpPr>
        <p:spPr>
          <a:xfrm>
            <a:off x="4957482" y="2873188"/>
            <a:ext cx="1" cy="92336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950A7A-DE91-0307-F4F8-E58D4510D6C7}"/>
              </a:ext>
            </a:extLst>
          </p:cNvPr>
          <p:cNvCxnSpPr>
            <a:cxnSpLocks/>
          </p:cNvCxnSpPr>
          <p:nvPr/>
        </p:nvCxnSpPr>
        <p:spPr>
          <a:xfrm>
            <a:off x="6678705" y="2864223"/>
            <a:ext cx="1" cy="92336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3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latin typeface="Georgia Pro"/>
              </a:rPr>
              <a:t>Security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B5739-7302-432B-DEAF-3CF307F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FB985-79B9-45F2-D35E-EB23FE8A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14" y="1729327"/>
            <a:ext cx="5064421" cy="1248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894DF-4F71-1FF4-9B50-876741D4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3" y="2977459"/>
            <a:ext cx="5064422" cy="21974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7600E3-DABE-31A7-EA9C-CA098BDC6886}"/>
              </a:ext>
            </a:extLst>
          </p:cNvPr>
          <p:cNvSpPr/>
          <p:nvPr/>
        </p:nvSpPr>
        <p:spPr>
          <a:xfrm>
            <a:off x="6462612" y="5170974"/>
            <a:ext cx="5064421" cy="980312"/>
          </a:xfrm>
          <a:prstGeom prst="rect">
            <a:avLst/>
          </a:prstGeom>
          <a:solidFill>
            <a:srgbClr val="CAC7B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>
                <a:solidFill>
                  <a:schemeClr val="tx1"/>
                </a:solidFill>
                <a:latin typeface="Georgia Pro" panose="02040502050405020303" pitchFamily="18" charset="0"/>
                <a:cs typeface="Calibri"/>
              </a:rPr>
              <a:t>Sources :   </a:t>
            </a:r>
          </a:p>
          <a:p>
            <a:r>
              <a:rPr lang="en-US" sz="1000" dirty="0">
                <a:solidFill>
                  <a:schemeClr val="tx1"/>
                </a:solidFill>
                <a:latin typeface="Georgia Pro" panose="02040502050405020303" pitchFamily="18" charset="0"/>
                <a:cs typeface="Calibri"/>
              </a:rPr>
              <a:t>- </a:t>
            </a:r>
            <a:r>
              <a:rPr lang="en-US" sz="1000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NIST Special Publication 800-187 Guide to LTE Security</a:t>
            </a:r>
          </a:p>
          <a:p>
            <a:r>
              <a:rPr lang="en-US" sz="1000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- D. Forsberg, G.Horn, W.-D. Moeller, and V. Niemi, LTE Security, 2nd ed., John Wiley &amp; Sons, Ltd.: United Kingdom, 2012</a:t>
            </a:r>
          </a:p>
          <a:p>
            <a:r>
              <a:rPr lang="en-US" sz="1000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- </a:t>
            </a:r>
            <a:r>
              <a:rPr lang="fr-FR" sz="1000" dirty="0">
                <a:solidFill>
                  <a:schemeClr val="tx1"/>
                </a:solidFill>
                <a:latin typeface="Georgia Pro" panose="02040502050405020303" pitchFamily="18" charset="0"/>
                <a:ea typeface="Calibri"/>
                <a:cs typeface="Arial"/>
              </a:rPr>
              <a:t>3GPP TS 33.401 V17.34.0 (20222023-0906) </a:t>
            </a:r>
            <a:endParaRPr lang="en-US" sz="1000" dirty="0">
              <a:solidFill>
                <a:schemeClr val="tx1"/>
              </a:solidFill>
              <a:latin typeface="Georgia Pro" panose="02040502050405020303" pitchFamily="18" charset="0"/>
              <a:cs typeface="Arial"/>
            </a:endParaRPr>
          </a:p>
        </p:txBody>
      </p:sp>
      <p:sp>
        <p:nvSpPr>
          <p:cNvPr id="16" name="Rectangle : coins arrondis 6">
            <a:extLst>
              <a:ext uri="{FF2B5EF4-FFF2-40B4-BE49-F238E27FC236}">
                <a16:creationId xmlns:a16="http://schemas.microsoft.com/office/drawing/2014/main" id="{686733D0-CB70-1E7A-16F1-196C753E6ADF}"/>
              </a:ext>
            </a:extLst>
          </p:cNvPr>
          <p:cNvSpPr/>
          <p:nvPr/>
        </p:nvSpPr>
        <p:spPr>
          <a:xfrm>
            <a:off x="484513" y="1600200"/>
            <a:ext cx="5493587" cy="46774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SIM cards &amp; tokens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Authentication (from device &amp; network)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Air interface protection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- Radio to core network protection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80E015-667F-ED58-93F8-3314E16685A9}"/>
              </a:ext>
            </a:extLst>
          </p:cNvPr>
          <p:cNvSpPr txBox="1"/>
          <p:nvPr/>
        </p:nvSpPr>
        <p:spPr>
          <a:xfrm>
            <a:off x="843985" y="2089330"/>
            <a:ext cx="495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LTE defenses &amp; behavior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72392-472B-C724-C72D-74F1FAAA2C1A}"/>
              </a:ext>
            </a:extLst>
          </p:cNvPr>
          <p:cNvSpPr/>
          <p:nvPr/>
        </p:nvSpPr>
        <p:spPr>
          <a:xfrm>
            <a:off x="6462613" y="1729327"/>
            <a:ext cx="5064421" cy="34416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77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latin typeface="Georgia Pro"/>
              </a:rPr>
              <a:t>Security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B5739-7302-432B-DEAF-3CF307F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443" y="6415281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26</a:t>
            </a:fld>
            <a:endParaRPr lang="en-US" dirty="0"/>
          </a:p>
        </p:txBody>
      </p:sp>
      <p:sp>
        <p:nvSpPr>
          <p:cNvPr id="9" name="Rectangle : coins arrondis 6">
            <a:extLst>
              <a:ext uri="{FF2B5EF4-FFF2-40B4-BE49-F238E27FC236}">
                <a16:creationId xmlns:a16="http://schemas.microsoft.com/office/drawing/2014/main" id="{9D751D8E-46CE-2001-29BF-4A07AD502B17}"/>
              </a:ext>
            </a:extLst>
          </p:cNvPr>
          <p:cNvSpPr/>
          <p:nvPr/>
        </p:nvSpPr>
        <p:spPr>
          <a:xfrm>
            <a:off x="484513" y="1500356"/>
            <a:ext cx="5493587" cy="237803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SIM cards &amp; tokens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dirty="0">
              <a:solidFill>
                <a:srgbClr val="000000"/>
              </a:solidFill>
              <a:latin typeface="Georgia Pro" pitchFamily="18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UICC Token </a:t>
            </a:r>
          </a:p>
          <a:p>
            <a:endParaRPr lang="en-US" sz="1000" dirty="0">
              <a:latin typeface="Georgia Pro" panose="02040502050405020303" pitchFamily="18" charset="0"/>
              <a:ea typeface="+mn-lt"/>
              <a:cs typeface="+mn-lt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Hardware storage location for sensitive information pre-shared key and  IMSI </a:t>
            </a:r>
          </a:p>
          <a:p>
            <a:endParaRPr lang="en-US" sz="1000" dirty="0">
              <a:latin typeface="Georgia Pro" panose="02040502050405020303" pitchFamily="18" charset="0"/>
              <a:ea typeface="+mn-lt"/>
              <a:cs typeface="+mn-lt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Performs cryptographic operations for authentication</a:t>
            </a:r>
          </a:p>
          <a:p>
            <a:endParaRPr lang="en-US" sz="1400" dirty="0">
              <a:latin typeface="Georgia Pro" panose="02040502050405020303" pitchFamily="18" charset="0"/>
              <a:ea typeface="Calibri"/>
              <a:cs typeface="Calibri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Limited access to the UICC via a restricted API </a:t>
            </a: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1" name="Rectangle : coins arrondis 6">
            <a:extLst>
              <a:ext uri="{FF2B5EF4-FFF2-40B4-BE49-F238E27FC236}">
                <a16:creationId xmlns:a16="http://schemas.microsoft.com/office/drawing/2014/main" id="{52D08BF2-0EEA-9B9B-EE9D-138089DED698}"/>
              </a:ext>
            </a:extLst>
          </p:cNvPr>
          <p:cNvSpPr/>
          <p:nvPr/>
        </p:nvSpPr>
        <p:spPr>
          <a:xfrm>
            <a:off x="484513" y="3978311"/>
            <a:ext cx="3935291" cy="266336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Authentication: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eorgia Pro" pitchFamily="18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Authentication and Key Agreement (AKA) is the protocol used for devices to authenticate with the carrier to gain network access</a:t>
            </a:r>
          </a:p>
          <a:p>
            <a:endParaRPr lang="en-US" sz="1400" dirty="0">
              <a:latin typeface="Georgia Pro" panose="02040502050405020303" pitchFamily="18" charset="0"/>
              <a:ea typeface="+mn-lt"/>
              <a:cs typeface="+mn-lt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The cryptographic keys needed to encrypt calls are generated upon completion of the AKA protocol</a:t>
            </a:r>
            <a:endParaRPr lang="en-US" sz="1400" dirty="0">
              <a:latin typeface="Georgia Pro" panose="02040502050405020303" pitchFamily="18" charset="0"/>
              <a:ea typeface="Calibri"/>
              <a:cs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2" name="Rectangle : coins arrondis 6">
            <a:extLst>
              <a:ext uri="{FF2B5EF4-FFF2-40B4-BE49-F238E27FC236}">
                <a16:creationId xmlns:a16="http://schemas.microsoft.com/office/drawing/2014/main" id="{B35B0908-4D93-23C4-C8E0-9ADE39276445}"/>
              </a:ext>
            </a:extLst>
          </p:cNvPr>
          <p:cNvSpPr/>
          <p:nvPr/>
        </p:nvSpPr>
        <p:spPr>
          <a:xfrm>
            <a:off x="6213902" y="1500356"/>
            <a:ext cx="5493587" cy="237803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Air interface protection: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rgbClr val="000000"/>
              </a:solidFill>
              <a:latin typeface="Georgia Pro" pitchFamily="18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The connection between the UE and the eNodeB is referred to as the air interface </a:t>
            </a:r>
          </a:p>
          <a:p>
            <a:endParaRPr lang="en-US" sz="1400" dirty="0">
              <a:latin typeface="Georgia Pro" panose="02040502050405020303" pitchFamily="18" charset="0"/>
              <a:ea typeface="+mn-lt"/>
              <a:cs typeface="+mn-lt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Each crypto algorithm provided confidentiality protection, integrity protection</a:t>
            </a:r>
            <a:endParaRPr lang="en-US" sz="1600" dirty="0">
              <a:solidFill>
                <a:srgbClr val="000000"/>
              </a:solidFill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4" name="Rectangle : coins arrondis 6">
            <a:extLst>
              <a:ext uri="{FF2B5EF4-FFF2-40B4-BE49-F238E27FC236}">
                <a16:creationId xmlns:a16="http://schemas.microsoft.com/office/drawing/2014/main" id="{6FC3D45E-C23E-6AC7-E9A5-93ABCF9C3104}"/>
              </a:ext>
            </a:extLst>
          </p:cNvPr>
          <p:cNvSpPr/>
          <p:nvPr/>
        </p:nvSpPr>
        <p:spPr>
          <a:xfrm>
            <a:off x="4654296" y="3978310"/>
            <a:ext cx="7053178" cy="25748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" dirty="0">
              <a:solidFill>
                <a:srgbClr val="000000"/>
              </a:solidFill>
              <a:latin typeface="Georgia Pro" pitchFamily="18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D36BDD6-BC69-0C32-9D0E-7557BC659DAE}"/>
              </a:ext>
            </a:extLst>
          </p:cNvPr>
          <p:cNvSpPr txBox="1"/>
          <p:nvPr/>
        </p:nvSpPr>
        <p:spPr>
          <a:xfrm>
            <a:off x="6095993" y="4056473"/>
            <a:ext cx="495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Radio to core network protection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:</a:t>
            </a:r>
            <a:endParaRPr lang="en-US" sz="1800" dirty="0">
              <a:solidFill>
                <a:srgbClr val="000000"/>
              </a:solidFill>
              <a:latin typeface="Georgia Pro" pitchFamily="18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3E3912-E9C0-0B7B-A9A9-D7A1CEFD7D0B}"/>
              </a:ext>
            </a:extLst>
          </p:cNvPr>
          <p:cNvSpPr txBox="1"/>
          <p:nvPr/>
        </p:nvSpPr>
        <p:spPr>
          <a:xfrm>
            <a:off x="4868928" y="4679610"/>
            <a:ext cx="4953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Backhaul Protection radio network to core network</a:t>
            </a:r>
          </a:p>
          <a:p>
            <a:endParaRPr lang="en-US" sz="1400" dirty="0">
              <a:latin typeface="Georgia Pro" panose="02040502050405020303" pitchFamily="18" charset="0"/>
              <a:ea typeface="+mn-lt"/>
              <a:cs typeface="+mn-lt"/>
            </a:endParaRP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- IPSEC tunnel created between eNodeB &amp; SEG</a:t>
            </a:r>
          </a:p>
          <a:p>
            <a:r>
              <a:rPr lang="en-US" sz="1400" dirty="0">
                <a:latin typeface="Georgia Pro" panose="02040502050405020303" pitchFamily="18" charset="0"/>
                <a:ea typeface="+mn-lt"/>
                <a:cs typeface="+mn-lt"/>
              </a:rPr>
              <a:t> </a:t>
            </a:r>
            <a:endParaRPr lang="en-US" sz="1400" dirty="0">
              <a:latin typeface="Georgia Pro" panose="02040502050405020303" pitchFamily="18" charset="0"/>
              <a:ea typeface="Calibri"/>
              <a:cs typeface="Calibri"/>
            </a:endParaRPr>
          </a:p>
          <a:p>
            <a:r>
              <a:rPr lang="en-US" sz="1400" dirty="0">
                <a:latin typeface="Georgia Pro" panose="02040502050405020303" pitchFamily="18" charset="0"/>
                <a:ea typeface="Calibri"/>
                <a:cs typeface="Calibri"/>
              </a:rPr>
              <a:t>- Multiple benefits provided by  IPSEC.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372D1A58-2685-0368-EFB7-997DC9C6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182" y="4986680"/>
            <a:ext cx="2659386" cy="14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3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>
                <a:latin typeface="Georgia Pro"/>
              </a:rPr>
              <a:t>LTE-M in practice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80B30-31A7-90C6-3A38-0B4E938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-256032" y="-73152"/>
            <a:ext cx="12573000" cy="7040880"/>
          </a:xfrm>
          <a:prstGeom prst="rect">
            <a:avLst/>
          </a:prstGeom>
          <a:solidFill>
            <a:srgbClr val="742A2A"/>
          </a:solidFill>
          <a:ln w="12701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>
                <a:solidFill>
                  <a:srgbClr val="000000"/>
                </a:solidFill>
                <a:latin typeface="Georgia Pro"/>
              </a:rPr>
              <a:t>LTE-M worldwide coverage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C7CC09-7444-9211-11C8-F54ABAD0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83" y="2020099"/>
            <a:ext cx="7349835" cy="4114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D069F-D72C-0730-CC44-376E366DDDF7}"/>
              </a:ext>
            </a:extLst>
          </p:cNvPr>
          <p:cNvSpPr txBox="1"/>
          <p:nvPr/>
        </p:nvSpPr>
        <p:spPr>
          <a:xfrm>
            <a:off x="10379363" y="2274454"/>
            <a:ext cx="1547090" cy="531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2BEBB-9B75-8AB6-DF30-D4ED91E4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52" y="1684724"/>
            <a:ext cx="7356762" cy="3314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1C20-195E-D577-1158-D74CC9A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BBEB1-5FF1-11F3-B63A-5A22D870D6B6}"/>
              </a:ext>
            </a:extLst>
          </p:cNvPr>
          <p:cNvSpPr/>
          <p:nvPr/>
        </p:nvSpPr>
        <p:spPr>
          <a:xfrm>
            <a:off x="2282583" y="6134777"/>
            <a:ext cx="7349834" cy="38548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 Pro"/>
                <a:cs typeface="Calibri"/>
              </a:rPr>
              <a:t>Source : 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https://www.gsma.com/iot/deployment-map/</a:t>
            </a:r>
            <a:r>
              <a:rPr lang="en-US" sz="1400" i="1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 (Accessed 29.11.2023)</a:t>
            </a:r>
            <a:endParaRPr lang="en-US" sz="140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>
                <a:solidFill>
                  <a:srgbClr val="000000"/>
                </a:solidFill>
                <a:ea typeface="+mn-lt"/>
                <a:cs typeface="+mn-lt"/>
              </a:rPr>
              <a:t>Use case 1 example – IIOT industrial device monitoring</a:t>
            </a:r>
            <a:endParaRPr lang="en-US"/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>
                <a:solidFill>
                  <a:srgbClr val="000000"/>
                </a:solidFill>
                <a:ea typeface="+mn-lt"/>
                <a:cs typeface="+mn-lt"/>
              </a:rPr>
              <a:t>Motor, Tank, Pressure and flow sensor</a:t>
            </a:r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15DA65-DFDC-9570-7F92-65442C99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989226"/>
            <a:ext cx="4683760" cy="44238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00D3F5-F686-5781-09F6-F8E71DFF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2059284"/>
            <a:ext cx="4206240" cy="40399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B7709-3FF3-C678-CD88-D64357D4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>
                <a:solidFill>
                  <a:srgbClr val="000000"/>
                </a:solidFill>
                <a:latin typeface="Georgia Pro"/>
              </a:rPr>
              <a:t>M2M concept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6E778-7031-68DE-B283-09B36071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ea typeface="+mn-lt"/>
                <a:cs typeface="+mn-lt"/>
              </a:rPr>
              <a:t>Use case 1 example – IIOT industrial device monitoring</a:t>
            </a:r>
            <a:endParaRPr lang="en-US" dirty="0"/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ea typeface="+mn-lt"/>
                <a:cs typeface="+mn-lt"/>
              </a:rPr>
              <a:t>Real example monitoring river level (similar hardware)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A849D-1FCC-F578-4A1C-7FD032CC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1957388"/>
            <a:ext cx="3478530" cy="411162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E6DD61C-5E92-6791-0867-31CB4CCC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82900"/>
            <a:ext cx="6756400" cy="168148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2527A11-B3E5-6E1A-912D-CB7AF69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ea typeface="+mn-lt"/>
                <a:cs typeface="+mn-lt"/>
              </a:rPr>
              <a:t>Use case 2 example – Electricity metering utility : Enedis France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2527A11-B3E5-6E1A-912D-CB7AF69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209" y="6370549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31</a:t>
            </a:fld>
            <a:endParaRPr lang="en-US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62EC003D-B0D5-5E9A-0B96-52AFA3B2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988043"/>
            <a:ext cx="9865360" cy="4512644"/>
          </a:xfrm>
          <a:prstGeom prst="rect">
            <a:avLst/>
          </a:prstGeom>
        </p:spPr>
      </p:pic>
      <p:sp>
        <p:nvSpPr>
          <p:cNvPr id="9" name="Arrow: Left-Right 24">
            <a:extLst>
              <a:ext uri="{FF2B5EF4-FFF2-40B4-BE49-F238E27FC236}">
                <a16:creationId xmlns:a16="http://schemas.microsoft.com/office/drawing/2014/main" id="{3E92F4F7-0364-B8C3-6D1D-9A416BB95B14}"/>
              </a:ext>
            </a:extLst>
          </p:cNvPr>
          <p:cNvSpPr/>
          <p:nvPr/>
        </p:nvSpPr>
        <p:spPr>
          <a:xfrm>
            <a:off x="1160779" y="1984906"/>
            <a:ext cx="5397499" cy="3251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23">
            <a:extLst>
              <a:ext uri="{FF2B5EF4-FFF2-40B4-BE49-F238E27FC236}">
                <a16:creationId xmlns:a16="http://schemas.microsoft.com/office/drawing/2014/main" id="{B747BB29-F840-8A99-4F9F-BC2355B998D6}"/>
              </a:ext>
            </a:extLst>
          </p:cNvPr>
          <p:cNvSpPr/>
          <p:nvPr/>
        </p:nvSpPr>
        <p:spPr>
          <a:xfrm>
            <a:off x="6558278" y="1984907"/>
            <a:ext cx="4472942" cy="3251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C212C-701F-ECE1-96E2-D62D7D67F455}"/>
              </a:ext>
            </a:extLst>
          </p:cNvPr>
          <p:cNvSpPr/>
          <p:nvPr/>
        </p:nvSpPr>
        <p:spPr>
          <a:xfrm>
            <a:off x="1151635" y="1590279"/>
            <a:ext cx="5397499" cy="38548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 Mobile Com before 2G/3G in progress LTE-M 632k modems to upgrade </a:t>
            </a:r>
            <a:endParaRPr lang="en-US" sz="1200" dirty="0">
              <a:solidFill>
                <a:schemeClr val="tx1"/>
              </a:solidFill>
              <a:latin typeface="Georgia Pro" panose="02040502050405020303" pitchFamily="18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51F77-46A6-2D0F-4255-1700C2A6968A}"/>
              </a:ext>
            </a:extLst>
          </p:cNvPr>
          <p:cNvSpPr/>
          <p:nvPr/>
        </p:nvSpPr>
        <p:spPr>
          <a:xfrm>
            <a:off x="6546593" y="1590279"/>
            <a:ext cx="4482087" cy="385483"/>
          </a:xfrm>
          <a:prstGeom prst="rect">
            <a:avLst/>
          </a:prstGeom>
          <a:solidFill>
            <a:srgbClr val="CAC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 Pro" panose="02040502050405020303" pitchFamily="18" charset="0"/>
                <a:ea typeface="+mn-lt"/>
                <a:cs typeface="+mn-lt"/>
              </a:rPr>
              <a:t>PLC Communication (Power Line Communications)</a:t>
            </a:r>
            <a:endParaRPr lang="en-US" sz="120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000000"/>
                </a:solidFill>
                <a:ea typeface="+mn-lt"/>
                <a:cs typeface="+mn-lt"/>
              </a:rPr>
              <a:t>Use case 2 example – Electricity metering utility : Enedis France</a:t>
            </a:r>
            <a:endParaRPr lang="en-US"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A5A83244-E976-D963-8EDE-689966B0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77" y="1520347"/>
            <a:ext cx="7325360" cy="5181854"/>
          </a:xfrm>
          <a:prstGeom prst="rect">
            <a:avLst/>
          </a:prstGeom>
        </p:spPr>
      </p:pic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61446772-2E8F-BD35-D2E8-DE1DE0DD1700}"/>
              </a:ext>
            </a:extLst>
          </p:cNvPr>
          <p:cNvSpPr/>
          <p:nvPr/>
        </p:nvSpPr>
        <p:spPr>
          <a:xfrm>
            <a:off x="2995459" y="2609042"/>
            <a:ext cx="384772" cy="5356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235B7F80-658A-4E5A-D38F-9F04D0C89F35}"/>
              </a:ext>
            </a:extLst>
          </p:cNvPr>
          <p:cNvSpPr/>
          <p:nvPr/>
        </p:nvSpPr>
        <p:spPr>
          <a:xfrm>
            <a:off x="3962582" y="2336994"/>
            <a:ext cx="414950" cy="5356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589139-9CA6-7C15-BFA4-381312EA9F0C}"/>
              </a:ext>
            </a:extLst>
          </p:cNvPr>
          <p:cNvSpPr txBox="1"/>
          <p:nvPr/>
        </p:nvSpPr>
        <p:spPr>
          <a:xfrm>
            <a:off x="2990552" y="1790212"/>
            <a:ext cx="10305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ea typeface="Calibri"/>
                <a:cs typeface="Calibri"/>
              </a:rPr>
              <a:t>Modem/GW Upgrade</a:t>
            </a:r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D2D8FEF-51D0-BA42-64C1-D6EF66079412}"/>
              </a:ext>
            </a:extLst>
          </p:cNvPr>
          <p:cNvSpPr/>
          <p:nvPr/>
        </p:nvSpPr>
        <p:spPr>
          <a:xfrm rot="2100000">
            <a:off x="3666482" y="2133293"/>
            <a:ext cx="339504" cy="15843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1F791DDB-9045-B89B-ED7A-9186DF80211E}"/>
              </a:ext>
            </a:extLst>
          </p:cNvPr>
          <p:cNvSpPr/>
          <p:nvPr/>
        </p:nvSpPr>
        <p:spPr>
          <a:xfrm rot="5580000">
            <a:off x="3020045" y="2298740"/>
            <a:ext cx="339504" cy="15843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21B7F06-34C9-2D8D-B899-C6C365A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2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>
                <a:latin typeface="Georgia Pro"/>
              </a:rPr>
              <a:t>Conclusion</a:t>
            </a:r>
            <a:endParaRPr lang="en-US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14054-ECAE-2C30-BFBE-FE341984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latin typeface="Georgia Pro"/>
              </a:rPr>
              <a:t>Conclusion</a:t>
            </a:r>
            <a:endParaRPr lang="fr-FR" sz="28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7A6EA-DF6C-6B4B-851A-2C5F82E7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34</a:t>
            </a:fld>
            <a:endParaRPr lang="en-US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B15033A8-BA66-7612-1543-514110256B90}"/>
              </a:ext>
            </a:extLst>
          </p:cNvPr>
          <p:cNvSpPr/>
          <p:nvPr/>
        </p:nvSpPr>
        <p:spPr>
          <a:xfrm>
            <a:off x="2798183" y="1501452"/>
            <a:ext cx="6595619" cy="61145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latin typeface="Georgia Pro"/>
                <a:ea typeface="+mn-lt"/>
                <a:cs typeface="+mn-lt"/>
              </a:rPr>
              <a:t>Machine 2 machine =&gt; </a:t>
            </a:r>
            <a:r>
              <a:rPr lang="en-US" sz="1400" dirty="0">
                <a:solidFill>
                  <a:srgbClr val="C00000"/>
                </a:solidFill>
                <a:latin typeface="Georgia Pro"/>
                <a:ea typeface="+mn-lt"/>
                <a:cs typeface="+mn-lt"/>
              </a:rPr>
              <a:t>autonomous</a:t>
            </a:r>
            <a:r>
              <a:rPr lang="en-US" sz="1400" dirty="0">
                <a:solidFill>
                  <a:srgbClr val="000000"/>
                </a:solidFill>
                <a:latin typeface="Georgia Pro"/>
                <a:ea typeface="+mn-lt"/>
                <a:cs typeface="+mn-lt"/>
              </a:rPr>
              <a:t> communication + consortia standards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15F16F-3733-6506-1F4C-A03E61F3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04030"/>
              </p:ext>
            </p:extLst>
          </p:nvPr>
        </p:nvGraphicFramePr>
        <p:xfrm>
          <a:off x="537881" y="2223067"/>
          <a:ext cx="11189777" cy="4437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2992459961"/>
                    </a:ext>
                  </a:extLst>
                </a:gridCol>
                <a:gridCol w="7424601">
                  <a:extLst>
                    <a:ext uri="{9D8B030D-6E8A-4147-A177-3AD203B41FA5}">
                      <a16:colId xmlns:a16="http://schemas.microsoft.com/office/drawing/2014/main" val="1916979633"/>
                    </a:ext>
                  </a:extLst>
                </a:gridCol>
              </a:tblGrid>
              <a:tr h="523625">
                <a:tc>
                  <a:txBody>
                    <a:bodyPr/>
                    <a:lstStyle/>
                    <a:p>
                      <a:pPr lvl="0"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 Pro"/>
                        </a:rPr>
                        <a:t>Number of nodes per network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50.000 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76549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>
                          <a:latin typeface="Georgia Pro"/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From 5 to 100km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16684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>
                          <a:latin typeface="Georgia Pro"/>
                        </a:rPr>
                        <a:t>Data rate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1-7Mbit/s (depend on mode) =&gt; quite high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27300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>
                          <a:latin typeface="Georgia Pro"/>
                        </a:rPr>
                        <a:t>Energy per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0.96-0.11 mJ/byte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087322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Georgia Pro"/>
                        </a:rPr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10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41359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Georgia Pro"/>
                        </a:rPr>
                        <a:t>Power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Best at medium data 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546399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Georgia Pro"/>
                        </a:rPr>
                        <a:t>Indoor penetration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53673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Georgia Pro"/>
                        </a:rPr>
                        <a:t>Bandwidth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1.4 Mhz or 5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067054"/>
                  </a:ext>
                </a:extLst>
              </a:tr>
              <a:tr h="489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latin typeface="Georgia Pro"/>
                        </a:rPr>
                        <a:t>Device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Georgia Pro"/>
                        </a:rPr>
                        <a:t>Medium to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9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3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8F64F6-DE31-17E9-94A6-1CE503B49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71876"/>
              </p:ext>
            </p:extLst>
          </p:nvPr>
        </p:nvGraphicFramePr>
        <p:xfrm>
          <a:off x="429768" y="219456"/>
          <a:ext cx="10833073" cy="619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33">
                  <a:extLst>
                    <a:ext uri="{9D8B030D-6E8A-4147-A177-3AD203B41FA5}">
                      <a16:colId xmlns:a16="http://schemas.microsoft.com/office/drawing/2014/main" val="2305809049"/>
                    </a:ext>
                  </a:extLst>
                </a:gridCol>
                <a:gridCol w="1803368">
                  <a:extLst>
                    <a:ext uri="{9D8B030D-6E8A-4147-A177-3AD203B41FA5}">
                      <a16:colId xmlns:a16="http://schemas.microsoft.com/office/drawing/2014/main" val="268268169"/>
                    </a:ext>
                  </a:extLst>
                </a:gridCol>
                <a:gridCol w="1803368">
                  <a:extLst>
                    <a:ext uri="{9D8B030D-6E8A-4147-A177-3AD203B41FA5}">
                      <a16:colId xmlns:a16="http://schemas.microsoft.com/office/drawing/2014/main" val="3938493176"/>
                    </a:ext>
                  </a:extLst>
                </a:gridCol>
                <a:gridCol w="1803368">
                  <a:extLst>
                    <a:ext uri="{9D8B030D-6E8A-4147-A177-3AD203B41FA5}">
                      <a16:colId xmlns:a16="http://schemas.microsoft.com/office/drawing/2014/main" val="217807767"/>
                    </a:ext>
                  </a:extLst>
                </a:gridCol>
                <a:gridCol w="1803368">
                  <a:extLst>
                    <a:ext uri="{9D8B030D-6E8A-4147-A177-3AD203B41FA5}">
                      <a16:colId xmlns:a16="http://schemas.microsoft.com/office/drawing/2014/main" val="1600521574"/>
                    </a:ext>
                  </a:extLst>
                </a:gridCol>
                <a:gridCol w="1803368">
                  <a:extLst>
                    <a:ext uri="{9D8B030D-6E8A-4147-A177-3AD203B41FA5}">
                      <a16:colId xmlns:a16="http://schemas.microsoft.com/office/drawing/2014/main" val="508238921"/>
                    </a:ext>
                  </a:extLst>
                </a:gridCol>
              </a:tblGrid>
              <a:tr h="4985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Feature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LTE-M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err="1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LoRaWAN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Georgia Pro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Bluetooth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Sigfox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NB-IoT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25030"/>
                  </a:ext>
                </a:extLst>
              </a:tr>
              <a:tr h="6275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Bandwidth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1.4 MHz or 5 MHz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125 kHz, 250 kHz, or 500 kHz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1 MHz or 2 MHz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100 Hz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200 kHz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128492"/>
                  </a:ext>
                </a:extLst>
              </a:tr>
              <a:tr h="8681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Data rate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 Mbit/s (uplink and downlink)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50 kbit/s (uplink and downlink)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2 Mbit/s (Bluetooth 5.0)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100 bit/s (uplink) and 600 bit/s (downlink)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250 kbit/s (uplink and downlink)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328020"/>
                  </a:ext>
                </a:extLst>
              </a:tr>
              <a:tr h="6275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Latency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About 10 </a:t>
                      </a:r>
                      <a:r>
                        <a:rPr lang="en-US" sz="1400" b="0" err="1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ms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Georgia Pro"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About 1 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About 3 </a:t>
                      </a:r>
                      <a:r>
                        <a:rPr lang="en-US" sz="1400" b="0" err="1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ms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 (Bluetooth 5.0)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About 50 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About 1.6 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816995"/>
                  </a:ext>
                </a:extLst>
              </a:tr>
              <a:tr h="8423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Mobility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Full duplex or half duplex mode, handover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Half duplex mode, no handover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Full duplex mode, handover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Half duplex mode, no handover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Half duplex mode, no handover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81394"/>
                  </a:ext>
                </a:extLst>
              </a:tr>
              <a:tr h="378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Voice support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VoLTE or CSFB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VoIP (third-party)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Yes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VoIP (third-party)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No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16937"/>
                  </a:ext>
                </a:extLst>
              </a:tr>
              <a:tr h="610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Deployment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Existing LTE networks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Dedicated gateways and base stations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Peer-to-peer or mesh network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Dedicated gateways and base stations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Existing 2G or 4G networks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968351"/>
                  </a:ext>
                </a:extLst>
              </a:tr>
              <a:tr h="378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Spectrum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Licensed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Unlicensed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Unlicensed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Unlicensed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Licensed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62361"/>
                  </a:ext>
                </a:extLst>
              </a:tr>
              <a:tr h="610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Device transmit power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20 dBm or 23 dBm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14 dBm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 dBm (Bluetooth 5.0)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16 dBm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20 dBm or 23 dBm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02591"/>
                  </a:ext>
                </a:extLst>
              </a:tr>
              <a:tr h="378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Device battery life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 years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 years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5 years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 years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Up to 10 years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48788"/>
                  </a:ext>
                </a:extLst>
              </a:tr>
              <a:tr h="378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eorgia Pro"/>
                        </a:rPr>
                        <a:t>Device cost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Medium to high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Low to medium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Low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Low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Georgia Pro"/>
                        </a:rPr>
                        <a:t>Medium to high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433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8464-B703-A9CE-640D-34367F8E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486" y="6405980"/>
            <a:ext cx="2716049" cy="357533"/>
          </a:xfrm>
        </p:spPr>
        <p:txBody>
          <a:bodyPr/>
          <a:lstStyle/>
          <a:p>
            <a:fld id="{27C6CCC6-2BE5-4E42-96A4-D1E8E81A3D8E}" type="slidenum">
              <a:rPr lang="fr-FR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6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>
                <a:latin typeface="Georgia Pro"/>
              </a:rPr>
              <a:t>Backup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FBE1A-07FC-A6DF-1424-BFD3317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" name="Picture 1" descr="Comparison NB-IOT vs LTE-M Accent systems">
            <a:extLst>
              <a:ext uri="{FF2B5EF4-FFF2-40B4-BE49-F238E27FC236}">
                <a16:creationId xmlns:a16="http://schemas.microsoft.com/office/drawing/2014/main" id="{4A4AE790-9A2F-F486-2E1E-59DFF226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45" y="1580813"/>
            <a:ext cx="8391675" cy="5090316"/>
          </a:xfrm>
          <a:prstGeom prst="rect">
            <a:avLst/>
          </a:prstGeom>
        </p:spPr>
      </p:pic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latin typeface="Georgia Pro"/>
              </a:rPr>
              <a:t>LTE-M vs. NB-IoT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8F8E9-E42B-173A-AF90-AD9C1FE1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Georgia Pro"/>
              </a:rPr>
              <a:t>Choose your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8F8E9-E42B-173A-AF90-AD9C1FE1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E73CB-FCDC-7AD7-809C-A3CEC7F6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1463515"/>
            <a:ext cx="9879104" cy="52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E6CBB-6600-BE5A-D4AB-590D29E8AEA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29795C92-D7A8-8349-ACCE-02AF651F2C3A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1">
            <a:extLst>
              <a:ext uri="{FF2B5EF4-FFF2-40B4-BE49-F238E27FC236}">
                <a16:creationId xmlns:a16="http://schemas.microsoft.com/office/drawing/2014/main" id="{86065310-4DE7-580F-2CFC-AF952FCCEE7F}"/>
              </a:ext>
            </a:extLst>
          </p:cNvPr>
          <p:cNvSpPr/>
          <p:nvPr/>
        </p:nvSpPr>
        <p:spPr>
          <a:xfrm>
            <a:off x="484513" y="1619064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 Machine 2 machine : </a:t>
            </a:r>
            <a:r>
              <a:rPr lang="en-US" sz="1400" b="0" i="0" u="none" strike="noStrike" kern="1200" cap="none" spc="0" baseline="0">
                <a:solidFill>
                  <a:srgbClr val="C00000"/>
                </a:solidFill>
                <a:uFillTx/>
                <a:latin typeface="Georgia Pro" pitchFamily="18"/>
              </a:rPr>
              <a:t>autonomous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 communication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BD1D38D6-E7B4-A8CD-A221-90DB7456D044}"/>
              </a:ext>
            </a:extLst>
          </p:cNvPr>
          <p:cNvSpPr/>
          <p:nvPr/>
        </p:nvSpPr>
        <p:spPr>
          <a:xfrm>
            <a:off x="484513" y="4238527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standardization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8" name="Rectangle : coins arrondis 6">
            <a:extLst>
              <a:ext uri="{FF2B5EF4-FFF2-40B4-BE49-F238E27FC236}">
                <a16:creationId xmlns:a16="http://schemas.microsoft.com/office/drawing/2014/main" id="{FC7E9671-4DC7-7A8E-3A9B-65B526B15B82}"/>
              </a:ext>
            </a:extLst>
          </p:cNvPr>
          <p:cNvSpPr/>
          <p:nvPr/>
        </p:nvSpPr>
        <p:spPr>
          <a:xfrm>
            <a:off x="6213896" y="1619054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or IoT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26C4EA58-6599-6CC4-9652-E4277FFC9D6B}"/>
              </a:ext>
            </a:extLst>
          </p:cNvPr>
          <p:cNvSpPr/>
          <p:nvPr/>
        </p:nvSpPr>
        <p:spPr>
          <a:xfrm>
            <a:off x="6213896" y="4238527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10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ED88279-757C-3002-1871-E0007CC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70" y="2213222"/>
            <a:ext cx="797201" cy="6799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A69B203-DE42-D1DC-77FB-B9A54C84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0" y="2213222"/>
            <a:ext cx="797201" cy="67990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Connecteur droit avec flèche 14">
            <a:extLst>
              <a:ext uri="{FF2B5EF4-FFF2-40B4-BE49-F238E27FC236}">
                <a16:creationId xmlns:a16="http://schemas.microsoft.com/office/drawing/2014/main" id="{5135376B-11A4-F902-FBD7-C076487DA7CC}"/>
              </a:ext>
            </a:extLst>
          </p:cNvPr>
          <p:cNvCxnSpPr/>
          <p:nvPr/>
        </p:nvCxnSpPr>
        <p:spPr>
          <a:xfrm>
            <a:off x="2392372" y="2553169"/>
            <a:ext cx="1621761" cy="0"/>
          </a:xfrm>
          <a:prstGeom prst="straightConnector1">
            <a:avLst/>
          </a:prstGeom>
          <a:noFill/>
          <a:ln w="19046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pic>
        <p:nvPicPr>
          <p:cNvPr id="13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A2C91A3-5FB8-72FD-2378-6164D6CC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97" y="3378726"/>
            <a:ext cx="635919" cy="55234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Connecteur droit avec flèche 34">
            <a:extLst>
              <a:ext uri="{FF2B5EF4-FFF2-40B4-BE49-F238E27FC236}">
                <a16:creationId xmlns:a16="http://schemas.microsoft.com/office/drawing/2014/main" id="{5925CDD3-6841-CBFC-C074-5FD66E931ACC}"/>
              </a:ext>
            </a:extLst>
          </p:cNvPr>
          <p:cNvCxnSpPr/>
          <p:nvPr/>
        </p:nvCxnSpPr>
        <p:spPr>
          <a:xfrm flipV="1">
            <a:off x="3203252" y="2643448"/>
            <a:ext cx="0" cy="678164"/>
          </a:xfrm>
          <a:prstGeom prst="straightConnector1">
            <a:avLst/>
          </a:prstGeom>
          <a:noFill/>
          <a:ln w="19046" cap="flat">
            <a:solidFill>
              <a:srgbClr val="742A2A"/>
            </a:solidFill>
            <a:prstDash val="solid"/>
            <a:miter/>
            <a:tailEnd type="arrow"/>
          </a:ln>
        </p:spPr>
      </p:cxnSp>
      <p:sp>
        <p:nvSpPr>
          <p:cNvPr id="15" name="Signe de multiplication 36">
            <a:extLst>
              <a:ext uri="{FF2B5EF4-FFF2-40B4-BE49-F238E27FC236}">
                <a16:creationId xmlns:a16="http://schemas.microsoft.com/office/drawing/2014/main" id="{FCAA8E78-7D21-10C5-CA06-4E5C663AEEC1}"/>
              </a:ext>
            </a:extLst>
          </p:cNvPr>
          <p:cNvSpPr/>
          <p:nvPr/>
        </p:nvSpPr>
        <p:spPr>
          <a:xfrm>
            <a:off x="3009893" y="2977880"/>
            <a:ext cx="380271" cy="1103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*/ 0 0 1"/>
              <a:gd name="f9" fmla="val 23520"/>
              <a:gd name="f10" fmla="+- 0 0 -270"/>
              <a:gd name="f11" fmla="+- 0 0 -360"/>
              <a:gd name="f12" fmla="+- 0 0 -90"/>
              <a:gd name="f13" fmla="+- 0 0 -180"/>
              <a:gd name="f14" fmla="abs f3"/>
              <a:gd name="f15" fmla="abs f4"/>
              <a:gd name="f16" fmla="abs f5"/>
              <a:gd name="f17" fmla="*/ f10 f0 1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*/ f17 1 f2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0 f1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val f37"/>
              <a:gd name="f40" fmla="val f38"/>
              <a:gd name="f41" fmla="+- f40 0 f6"/>
              <a:gd name="f42" fmla="+- f39 0 f6"/>
              <a:gd name="f43" fmla="*/ f41 1 2"/>
              <a:gd name="f44" fmla="*/ f42 1 2"/>
              <a:gd name="f45" fmla="min f42 f41"/>
              <a:gd name="f46" fmla="+- 0 0 f42"/>
              <a:gd name="f47" fmla="+- 0 0 f41"/>
              <a:gd name="f48" fmla="*/ f42 f42 1"/>
              <a:gd name="f49" fmla="*/ f41 f41 1"/>
              <a:gd name="f50" fmla="+- f6 f43 0"/>
              <a:gd name="f51" fmla="+- f6 f44 0"/>
              <a:gd name="f52" fmla="*/ f45 f9 1"/>
              <a:gd name="f53" fmla="+- f48 f49 0"/>
              <a:gd name="f54" fmla="+- 0 0 f46"/>
              <a:gd name="f55" fmla="+- 0 0 f47"/>
              <a:gd name="f56" fmla="*/ f52 1 100000"/>
              <a:gd name="f57" fmla="at2 f54 f55"/>
              <a:gd name="f58" fmla="+- f53 f8 0"/>
              <a:gd name="f59" fmla="*/ f51 f36 1"/>
              <a:gd name="f60" fmla="*/ f50 f36 1"/>
              <a:gd name="f61" fmla="+- f57 f1 0"/>
              <a:gd name="f62" fmla="sqrt f58"/>
              <a:gd name="f63" fmla="*/ f61 f7 1"/>
              <a:gd name="f64" fmla="*/ f62 51965 1"/>
              <a:gd name="f65" fmla="*/ f63 1 f0"/>
              <a:gd name="f66" fmla="*/ f64 1 100000"/>
              <a:gd name="f67" fmla="+- 0 0 f65"/>
              <a:gd name="f68" fmla="+- f62 0 f66"/>
              <a:gd name="f69" fmla="val f67"/>
              <a:gd name="f70" fmla="+- 0 0 f69"/>
              <a:gd name="f71" fmla="*/ f70 f0 1"/>
              <a:gd name="f72" fmla="*/ f71 1 f7"/>
              <a:gd name="f73" fmla="+- f72 0 f1"/>
              <a:gd name="f74" fmla="+- f73 f1 0"/>
              <a:gd name="f75" fmla="*/ f74 f7 1"/>
              <a:gd name="f76" fmla="*/ f75 1 f0"/>
              <a:gd name="f77" fmla="+- 0 0 f76"/>
              <a:gd name="f78" fmla="+- 0 0 f77"/>
              <a:gd name="f79" fmla="*/ f78 f0 1"/>
              <a:gd name="f80" fmla="*/ f79 1 f7"/>
              <a:gd name="f81" fmla="+- f80 0 f1"/>
              <a:gd name="f82" fmla="sin 1 f81"/>
              <a:gd name="f83" fmla="cos 1 f81"/>
              <a:gd name="f84" fmla="tan 1 f81"/>
              <a:gd name="f85" fmla="+- 0 0 f82"/>
              <a:gd name="f86" fmla="+- 0 0 f83"/>
              <a:gd name="f87" fmla="*/ 1 1 f84"/>
              <a:gd name="f88" fmla="+- 0 0 f85"/>
              <a:gd name="f89" fmla="+- 0 0 f86"/>
              <a:gd name="f90" fmla="*/ 1 1 f87"/>
              <a:gd name="f91" fmla="val f88"/>
              <a:gd name="f92" fmla="val f89"/>
              <a:gd name="f93" fmla="*/ f92 f68 1"/>
              <a:gd name="f94" fmla="*/ f91 f68 1"/>
              <a:gd name="f95" fmla="*/ f91 f56 1"/>
              <a:gd name="f96" fmla="*/ f92 f56 1"/>
              <a:gd name="f97" fmla="*/ f93 1 2"/>
              <a:gd name="f98" fmla="*/ f94 1 2"/>
              <a:gd name="f99" fmla="*/ f95 1 2"/>
              <a:gd name="f100" fmla="*/ f96 1 2"/>
              <a:gd name="f101" fmla="+- f97 0 f99"/>
              <a:gd name="f102" fmla="+- f98 f100 0"/>
              <a:gd name="f103" fmla="+- f97 f99 0"/>
              <a:gd name="f104" fmla="+- f98 0 f100"/>
              <a:gd name="f105" fmla="+- f39 0 f97"/>
              <a:gd name="f106" fmla="+- f40 0 f98"/>
              <a:gd name="f107" fmla="*/ f97 f36 1"/>
              <a:gd name="f108" fmla="*/ f98 f36 1"/>
              <a:gd name="f109" fmla="+- f51 0 f103"/>
              <a:gd name="f110" fmla="+- f39 0 f103"/>
              <a:gd name="f111" fmla="+- f39 0 f101"/>
              <a:gd name="f112" fmla="+- f50 0 f102"/>
              <a:gd name="f113" fmla="+- f40 0 f102"/>
              <a:gd name="f114" fmla="+- f40 0 f104"/>
              <a:gd name="f115" fmla="*/ f101 f36 1"/>
              <a:gd name="f116" fmla="*/ f104 f36 1"/>
              <a:gd name="f117" fmla="*/ f102 f36 1"/>
              <a:gd name="f118" fmla="*/ f103 f36 1"/>
              <a:gd name="f119" fmla="*/ f105 f36 1"/>
              <a:gd name="f120" fmla="*/ f106 f36 1"/>
              <a:gd name="f121" fmla="*/ f109 f90 1"/>
              <a:gd name="f122" fmla="*/ f112 1 f90"/>
              <a:gd name="f123" fmla="*/ f111 f36 1"/>
              <a:gd name="f124" fmla="*/ f114 f36 1"/>
              <a:gd name="f125" fmla="*/ f110 f36 1"/>
              <a:gd name="f126" fmla="*/ f113 f36 1"/>
              <a:gd name="f127" fmla="+- f121 f104 0"/>
              <a:gd name="f128" fmla="+- f111 0 f122"/>
              <a:gd name="f129" fmla="+- f101 f122 0"/>
              <a:gd name="f130" fmla="+- f40 0 f127"/>
              <a:gd name="f131" fmla="*/ f127 f36 1"/>
              <a:gd name="f132" fmla="*/ f128 f36 1"/>
              <a:gd name="f133" fmla="*/ f129 f36 1"/>
              <a:gd name="f134" fmla="*/ f13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107" y="f108"/>
              </a:cxn>
              <a:cxn ang="f33">
                <a:pos x="f119" y="f108"/>
              </a:cxn>
              <a:cxn ang="f34">
                <a:pos x="f119" y="f120"/>
              </a:cxn>
              <a:cxn ang="f35">
                <a:pos x="f107" y="f120"/>
              </a:cxn>
            </a:cxnLst>
            <a:rect l="f115" t="f116" r="f123" b="f124"/>
            <a:pathLst>
              <a:path>
                <a:moveTo>
                  <a:pt x="f115" y="f117"/>
                </a:moveTo>
                <a:lnTo>
                  <a:pt x="f118" y="f116"/>
                </a:lnTo>
                <a:lnTo>
                  <a:pt x="f59" y="f131"/>
                </a:lnTo>
                <a:lnTo>
                  <a:pt x="f125" y="f116"/>
                </a:lnTo>
                <a:lnTo>
                  <a:pt x="f123" y="f117"/>
                </a:lnTo>
                <a:lnTo>
                  <a:pt x="f132" y="f60"/>
                </a:lnTo>
                <a:lnTo>
                  <a:pt x="f123" y="f126"/>
                </a:lnTo>
                <a:lnTo>
                  <a:pt x="f125" y="f124"/>
                </a:lnTo>
                <a:lnTo>
                  <a:pt x="f59" y="f134"/>
                </a:lnTo>
                <a:lnTo>
                  <a:pt x="f118" y="f124"/>
                </a:lnTo>
                <a:lnTo>
                  <a:pt x="f115" y="f126"/>
                </a:lnTo>
                <a:lnTo>
                  <a:pt x="f133" y="f60"/>
                </a:lnTo>
                <a:close/>
              </a:path>
            </a:pathLst>
          </a:custGeom>
          <a:solidFill>
            <a:srgbClr val="C00000"/>
          </a:solidFill>
          <a:ln w="634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Ellipse 37">
            <a:extLst>
              <a:ext uri="{FF2B5EF4-FFF2-40B4-BE49-F238E27FC236}">
                <a16:creationId xmlns:a16="http://schemas.microsoft.com/office/drawing/2014/main" id="{391997F2-308C-26AF-DE13-C42A3B71C5DC}"/>
              </a:ext>
            </a:extLst>
          </p:cNvPr>
          <p:cNvSpPr/>
          <p:nvPr/>
        </p:nvSpPr>
        <p:spPr>
          <a:xfrm>
            <a:off x="8332040" y="5011945"/>
            <a:ext cx="1257300" cy="879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ZoneTexte 38">
            <a:extLst>
              <a:ext uri="{FF2B5EF4-FFF2-40B4-BE49-F238E27FC236}">
                <a16:creationId xmlns:a16="http://schemas.microsoft.com/office/drawing/2014/main" id="{7E1F0969-3204-54CA-CD28-FF3FAEF4EFB7}"/>
              </a:ext>
            </a:extLst>
          </p:cNvPr>
          <p:cNvSpPr txBox="1"/>
          <p:nvPr/>
        </p:nvSpPr>
        <p:spPr>
          <a:xfrm>
            <a:off x="8486235" y="5311959"/>
            <a:ext cx="966155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fields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Image 4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E23D3FF-C29A-A7D6-39A4-06B6DD3F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229" y="4659050"/>
            <a:ext cx="656530" cy="5608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ZoneTexte 41">
            <a:extLst>
              <a:ext uri="{FF2B5EF4-FFF2-40B4-BE49-F238E27FC236}">
                <a16:creationId xmlns:a16="http://schemas.microsoft.com/office/drawing/2014/main" id="{990C689B-7E9F-AAAF-AFA4-7E60588711E2}"/>
              </a:ext>
            </a:extLst>
          </p:cNvPr>
          <p:cNvSpPr txBox="1"/>
          <p:nvPr/>
        </p:nvSpPr>
        <p:spPr>
          <a:xfrm>
            <a:off x="7519385" y="4495848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Industrial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Image 4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6B42570-31DF-82D9-2CD5-8D8C0332B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851" y="4367832"/>
            <a:ext cx="733677" cy="6058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ZoneTexte 44">
            <a:extLst>
              <a:ext uri="{FF2B5EF4-FFF2-40B4-BE49-F238E27FC236}">
                <a16:creationId xmlns:a16="http://schemas.microsoft.com/office/drawing/2014/main" id="{B15CCC09-380B-39C1-B919-8C18ACC8D156}"/>
              </a:ext>
            </a:extLst>
          </p:cNvPr>
          <p:cNvSpPr txBox="1"/>
          <p:nvPr/>
        </p:nvSpPr>
        <p:spPr>
          <a:xfrm>
            <a:off x="8626733" y="4224765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Security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2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2F6E57F-F5E6-B22F-6730-79E541414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691" y="5482285"/>
            <a:ext cx="801956" cy="6427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ZoneTexte 47">
            <a:extLst>
              <a:ext uri="{FF2B5EF4-FFF2-40B4-BE49-F238E27FC236}">
                <a16:creationId xmlns:a16="http://schemas.microsoft.com/office/drawing/2014/main" id="{2FB2AB05-D312-32C0-91FF-0219BF78698F}"/>
              </a:ext>
            </a:extLst>
          </p:cNvPr>
          <p:cNvSpPr txBox="1"/>
          <p:nvPr/>
        </p:nvSpPr>
        <p:spPr>
          <a:xfrm>
            <a:off x="6987890" y="6051590"/>
            <a:ext cx="173288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Logistic / fleet managment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BBA0D19-821E-4336-D1BF-F05A6BA44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73" y="5900220"/>
            <a:ext cx="669048" cy="5591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ZoneTexte 52">
            <a:extLst>
              <a:ext uri="{FF2B5EF4-FFF2-40B4-BE49-F238E27FC236}">
                <a16:creationId xmlns:a16="http://schemas.microsoft.com/office/drawing/2014/main" id="{63E609E1-26ED-808E-FA6A-1DDA15F25451}"/>
              </a:ext>
            </a:extLst>
          </p:cNvPr>
          <p:cNvSpPr txBox="1"/>
          <p:nvPr/>
        </p:nvSpPr>
        <p:spPr>
          <a:xfrm>
            <a:off x="8486235" y="6413162"/>
            <a:ext cx="1082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Traffic control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6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B13EC7-D7CD-611C-B840-FFF152F17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5523" y="5505712"/>
            <a:ext cx="748921" cy="6237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57">
            <a:extLst>
              <a:ext uri="{FF2B5EF4-FFF2-40B4-BE49-F238E27FC236}">
                <a16:creationId xmlns:a16="http://schemas.microsoft.com/office/drawing/2014/main" id="{7C9846A1-14F1-0D6E-0FC7-07297A88BE1A}"/>
              </a:ext>
            </a:extLst>
          </p:cNvPr>
          <p:cNvSpPr txBox="1"/>
          <p:nvPr/>
        </p:nvSpPr>
        <p:spPr>
          <a:xfrm>
            <a:off x="9468922" y="6040060"/>
            <a:ext cx="141121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Remote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8" name="Image 5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635C068-FE1D-069F-442E-51EC0B3CF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2420" y="4725802"/>
            <a:ext cx="604217" cy="5196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ZoneTexte 60">
            <a:extLst>
              <a:ext uri="{FF2B5EF4-FFF2-40B4-BE49-F238E27FC236}">
                <a16:creationId xmlns:a16="http://schemas.microsoft.com/office/drawing/2014/main" id="{93B1C5AF-AA6C-17DE-1A05-9836C7F649C1}"/>
              </a:ext>
            </a:extLst>
          </p:cNvPr>
          <p:cNvSpPr txBox="1"/>
          <p:nvPr/>
        </p:nvSpPr>
        <p:spPr>
          <a:xfrm>
            <a:off x="9799816" y="4530129"/>
            <a:ext cx="99779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Robotics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838F4-A95E-14CE-88E3-6095B3BB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A39F0-A642-3B55-90ED-47DF1DB892BE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6FC85E40-B3C0-7AE4-62DB-F121C1027045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D5D86888-EB5B-82FD-2542-4B9E9BFDBE81}"/>
              </a:ext>
            </a:extLst>
          </p:cNvPr>
          <p:cNvSpPr/>
          <p:nvPr/>
        </p:nvSpPr>
        <p:spPr>
          <a:xfrm>
            <a:off x="484513" y="1619054"/>
            <a:ext cx="11222970" cy="49340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or IoT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01C317C3-B620-8935-9E88-663331D419A3}"/>
              </a:ext>
            </a:extLst>
          </p:cNvPr>
          <p:cNvCxnSpPr/>
          <p:nvPr/>
        </p:nvCxnSpPr>
        <p:spPr>
          <a:xfrm>
            <a:off x="6096003" y="2501953"/>
            <a:ext cx="0" cy="3899139"/>
          </a:xfrm>
          <a:prstGeom prst="straightConnector1">
            <a:avLst/>
          </a:prstGeom>
          <a:noFill/>
          <a:ln w="19046" cap="flat">
            <a:solidFill>
              <a:srgbClr val="742A2A"/>
            </a:solidFill>
            <a:prstDash val="solid"/>
            <a:miter/>
          </a:ln>
        </p:spPr>
      </p:cxnSp>
      <p:pic>
        <p:nvPicPr>
          <p:cNvPr id="8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583E59A-7A8A-1298-9120-FC5875F9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47" y="3997235"/>
            <a:ext cx="1073386" cy="8449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9B524A2-AABD-C501-0612-4F36C183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0" y="5181731"/>
            <a:ext cx="935595" cy="7097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1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192A2AB-60D3-30B5-0560-F652A02E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354" y="5185800"/>
            <a:ext cx="935595" cy="7097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1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33370B5-860A-3B6D-555B-92490530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649" y="5122514"/>
            <a:ext cx="891466" cy="750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 2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F4603E8-7882-05A6-61EB-D40E810AB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999" y="5122514"/>
            <a:ext cx="891466" cy="7501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3" name="Connecteur : en angle 63">
            <a:extLst>
              <a:ext uri="{FF2B5EF4-FFF2-40B4-BE49-F238E27FC236}">
                <a16:creationId xmlns:a16="http://schemas.microsoft.com/office/drawing/2014/main" id="{B714A0B5-2A18-8102-CF6B-DD1D973B82F9}"/>
              </a:ext>
            </a:extLst>
          </p:cNvPr>
          <p:cNvCxnSpPr/>
          <p:nvPr/>
        </p:nvCxnSpPr>
        <p:spPr>
          <a:xfrm rot="16199987" flipH="1">
            <a:off x="1231467" y="3726664"/>
            <a:ext cx="481002" cy="467798"/>
          </a:xfrm>
          <a:prstGeom prst="bentConnector3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4" name="Connecteur : en angle 65">
            <a:extLst>
              <a:ext uri="{FF2B5EF4-FFF2-40B4-BE49-F238E27FC236}">
                <a16:creationId xmlns:a16="http://schemas.microsoft.com/office/drawing/2014/main" id="{B832642F-6D6C-6B17-E875-1950D98D6E4F}"/>
              </a:ext>
            </a:extLst>
          </p:cNvPr>
          <p:cNvCxnSpPr/>
          <p:nvPr/>
        </p:nvCxnSpPr>
        <p:spPr>
          <a:xfrm rot="5400013">
            <a:off x="2014002" y="3827879"/>
            <a:ext cx="577133" cy="375178"/>
          </a:xfrm>
          <a:prstGeom prst="bentConnector3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5" name="Connecteur : en angle 69">
            <a:extLst>
              <a:ext uri="{FF2B5EF4-FFF2-40B4-BE49-F238E27FC236}">
                <a16:creationId xmlns:a16="http://schemas.microsoft.com/office/drawing/2014/main" id="{81B870AA-C965-F018-FFCF-984C8D346CCE}"/>
              </a:ext>
            </a:extLst>
          </p:cNvPr>
          <p:cNvCxnSpPr/>
          <p:nvPr/>
        </p:nvCxnSpPr>
        <p:spPr>
          <a:xfrm rot="16199987" flipH="1">
            <a:off x="1885885" y="4765049"/>
            <a:ext cx="463080" cy="370249"/>
          </a:xfrm>
          <a:prstGeom prst="bentConnector3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6" name="Connecteur : en angle 71">
            <a:extLst>
              <a:ext uri="{FF2B5EF4-FFF2-40B4-BE49-F238E27FC236}">
                <a16:creationId xmlns:a16="http://schemas.microsoft.com/office/drawing/2014/main" id="{37F46FF6-D3D1-8A10-E5C7-068F1972833C}"/>
              </a:ext>
            </a:extLst>
          </p:cNvPr>
          <p:cNvCxnSpPr/>
          <p:nvPr/>
        </p:nvCxnSpPr>
        <p:spPr>
          <a:xfrm rot="5400013">
            <a:off x="1232761" y="4846031"/>
            <a:ext cx="588362" cy="397828"/>
          </a:xfrm>
          <a:prstGeom prst="bentConnector3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Connecteur droit avec flèche 73">
            <a:extLst>
              <a:ext uri="{FF2B5EF4-FFF2-40B4-BE49-F238E27FC236}">
                <a16:creationId xmlns:a16="http://schemas.microsoft.com/office/drawing/2014/main" id="{7A6B2E7C-F76C-8B84-23D1-4E076786FF2D}"/>
              </a:ext>
            </a:extLst>
          </p:cNvPr>
          <p:cNvCxnSpPr/>
          <p:nvPr/>
        </p:nvCxnSpPr>
        <p:spPr>
          <a:xfrm>
            <a:off x="4040029" y="3726902"/>
            <a:ext cx="0" cy="1586914"/>
          </a:xfrm>
          <a:prstGeom prst="straightConnector1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8" name="Connecteur droit avec flèche 75">
            <a:extLst>
              <a:ext uri="{FF2B5EF4-FFF2-40B4-BE49-F238E27FC236}">
                <a16:creationId xmlns:a16="http://schemas.microsoft.com/office/drawing/2014/main" id="{369EB2DA-F45A-14D6-C62F-93EEF0585D4E}"/>
              </a:ext>
            </a:extLst>
          </p:cNvPr>
          <p:cNvCxnSpPr>
            <a:endCxn id="10" idx="0"/>
          </p:cNvCxnSpPr>
          <p:nvPr/>
        </p:nvCxnSpPr>
        <p:spPr>
          <a:xfrm>
            <a:off x="5363733" y="3752212"/>
            <a:ext cx="0" cy="1370302"/>
          </a:xfrm>
          <a:prstGeom prst="straightConnector1">
            <a:avLst/>
          </a:prstGeom>
          <a:noFill/>
          <a:ln w="6345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pic>
        <p:nvPicPr>
          <p:cNvPr id="19" name="Image 7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F6FD243-E348-E843-8448-26B724148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99" y="2981035"/>
            <a:ext cx="954276" cy="8056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7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7CE83E8-B2A4-AA07-825D-CC00C086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031" y="2981035"/>
            <a:ext cx="954276" cy="8056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Image 8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5CA1D07-36C9-40CC-8C3B-F6BE87A88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886" y="2985698"/>
            <a:ext cx="954276" cy="8056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Image 8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59C292C-169E-13E8-C065-8EAF7510F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222" y="2981035"/>
            <a:ext cx="954276" cy="8056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ZoneTexte 82">
            <a:extLst>
              <a:ext uri="{FF2B5EF4-FFF2-40B4-BE49-F238E27FC236}">
                <a16:creationId xmlns:a16="http://schemas.microsoft.com/office/drawing/2014/main" id="{ED5C7E1E-42B4-D1DA-A86E-68B6D48BB165}"/>
              </a:ext>
            </a:extLst>
          </p:cNvPr>
          <p:cNvSpPr txBox="1"/>
          <p:nvPr/>
        </p:nvSpPr>
        <p:spPr>
          <a:xfrm>
            <a:off x="1073569" y="5888845"/>
            <a:ext cx="1446361" cy="3709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IoT</a:t>
            </a:r>
          </a:p>
        </p:txBody>
      </p:sp>
      <p:sp>
        <p:nvSpPr>
          <p:cNvPr id="24" name="ZoneTexte 83">
            <a:extLst>
              <a:ext uri="{FF2B5EF4-FFF2-40B4-BE49-F238E27FC236}">
                <a16:creationId xmlns:a16="http://schemas.microsoft.com/office/drawing/2014/main" id="{D9D0E2A1-DB14-DCDF-10BE-E9F9B006C8DF}"/>
              </a:ext>
            </a:extLst>
          </p:cNvPr>
          <p:cNvSpPr txBox="1"/>
          <p:nvPr/>
        </p:nvSpPr>
        <p:spPr>
          <a:xfrm>
            <a:off x="3959242" y="5888845"/>
            <a:ext cx="1446361" cy="3709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83061-8E49-612D-CC49-A4C9F22F05EC}"/>
              </a:ext>
            </a:extLst>
          </p:cNvPr>
          <p:cNvSpPr/>
          <p:nvPr/>
        </p:nvSpPr>
        <p:spPr>
          <a:xfrm>
            <a:off x="6700960" y="3393146"/>
            <a:ext cx="2650068" cy="1989679"/>
          </a:xfrm>
          <a:prstGeom prst="rect">
            <a:avLst/>
          </a:prstGeom>
          <a:gradFill>
            <a:gsLst>
              <a:gs pos="0">
                <a:srgbClr val="F3C78A"/>
              </a:gs>
              <a:gs pos="100000">
                <a:srgbClr val="F5DBB9"/>
              </a:gs>
            </a:gsLst>
            <a:lin ang="2700000"/>
          </a:gra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ZoneTexte 88">
            <a:extLst>
              <a:ext uri="{FF2B5EF4-FFF2-40B4-BE49-F238E27FC236}">
                <a16:creationId xmlns:a16="http://schemas.microsoft.com/office/drawing/2014/main" id="{6990638C-0DDB-8544-6E50-7D2F819A7B42}"/>
              </a:ext>
            </a:extLst>
          </p:cNvPr>
          <p:cNvSpPr txBox="1"/>
          <p:nvPr/>
        </p:nvSpPr>
        <p:spPr>
          <a:xfrm>
            <a:off x="7288435" y="3466472"/>
            <a:ext cx="147511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IoT</a:t>
            </a:r>
          </a:p>
        </p:txBody>
      </p:sp>
      <p:sp>
        <p:nvSpPr>
          <p:cNvPr id="27" name="Rectangle : coins arrondis 89">
            <a:extLst>
              <a:ext uri="{FF2B5EF4-FFF2-40B4-BE49-F238E27FC236}">
                <a16:creationId xmlns:a16="http://schemas.microsoft.com/office/drawing/2014/main" id="{CC68C836-7437-78DB-DB8D-5FB1ECABF293}"/>
              </a:ext>
            </a:extLst>
          </p:cNvPr>
          <p:cNvSpPr/>
          <p:nvPr/>
        </p:nvSpPr>
        <p:spPr>
          <a:xfrm>
            <a:off x="7581829" y="4760988"/>
            <a:ext cx="3494480" cy="6218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ZoneTexte 90">
            <a:extLst>
              <a:ext uri="{FF2B5EF4-FFF2-40B4-BE49-F238E27FC236}">
                <a16:creationId xmlns:a16="http://schemas.microsoft.com/office/drawing/2014/main" id="{51BB5B7B-BE15-7174-EE21-15E25D383E65}"/>
              </a:ext>
            </a:extLst>
          </p:cNvPr>
          <p:cNvSpPr txBox="1"/>
          <p:nvPr/>
        </p:nvSpPr>
        <p:spPr>
          <a:xfrm>
            <a:off x="8625388" y="4892753"/>
            <a:ext cx="147511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8817E-622B-0DF1-4A9E-281307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E6CBB-6600-BE5A-D4AB-590D29E8AEA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29795C92-D7A8-8349-ACCE-02AF651F2C3A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1">
            <a:extLst>
              <a:ext uri="{FF2B5EF4-FFF2-40B4-BE49-F238E27FC236}">
                <a16:creationId xmlns:a16="http://schemas.microsoft.com/office/drawing/2014/main" id="{86065310-4DE7-580F-2CFC-AF952FCCEE7F}"/>
              </a:ext>
            </a:extLst>
          </p:cNvPr>
          <p:cNvSpPr/>
          <p:nvPr/>
        </p:nvSpPr>
        <p:spPr>
          <a:xfrm>
            <a:off x="484513" y="1619064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Machine 2 machine : </a:t>
            </a:r>
            <a:r>
              <a:rPr lang="en-US" sz="1400" b="0" i="0" u="none" strike="noStrike" kern="1200" cap="none" spc="0" baseline="0" dirty="0">
                <a:solidFill>
                  <a:srgbClr val="C00000"/>
                </a:solidFill>
                <a:uFillTx/>
                <a:latin typeface="Georgia Pro" pitchFamily="18"/>
              </a:rPr>
              <a:t>autonomous</a:t>
            </a:r>
            <a:r>
              <a:rPr lang="en-US" sz="1400" b="0" i="0" u="none" strike="noStrike" kern="1200" cap="none" spc="0" baseline="0" dirty="0">
                <a:solidFill>
                  <a:srgbClr val="000000"/>
                </a:solidFill>
                <a:uFillTx/>
                <a:latin typeface="Georgia Pro" pitchFamily="18"/>
              </a:rPr>
              <a:t> communication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 dirty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BD1D38D6-E7B4-A8CD-A221-90DB7456D044}"/>
              </a:ext>
            </a:extLst>
          </p:cNvPr>
          <p:cNvSpPr/>
          <p:nvPr/>
        </p:nvSpPr>
        <p:spPr>
          <a:xfrm>
            <a:off x="484513" y="4238527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standardization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8" name="Rectangle : coins arrondis 6">
            <a:extLst>
              <a:ext uri="{FF2B5EF4-FFF2-40B4-BE49-F238E27FC236}">
                <a16:creationId xmlns:a16="http://schemas.microsoft.com/office/drawing/2014/main" id="{FC7E9671-4DC7-7A8E-3A9B-65B526B15B82}"/>
              </a:ext>
            </a:extLst>
          </p:cNvPr>
          <p:cNvSpPr/>
          <p:nvPr/>
        </p:nvSpPr>
        <p:spPr>
          <a:xfrm>
            <a:off x="6213896" y="1619054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or IoT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26C4EA58-6599-6CC4-9652-E4277FFC9D6B}"/>
              </a:ext>
            </a:extLst>
          </p:cNvPr>
          <p:cNvSpPr/>
          <p:nvPr/>
        </p:nvSpPr>
        <p:spPr>
          <a:xfrm>
            <a:off x="6213896" y="4238527"/>
            <a:ext cx="5493587" cy="242672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10" name="Image 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ED88279-757C-3002-1871-E0007CCE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70" y="2213222"/>
            <a:ext cx="797201" cy="6799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A69B203-DE42-D1DC-77FB-B9A54C84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0" y="2213222"/>
            <a:ext cx="797201" cy="67990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Connecteur droit avec flèche 14">
            <a:extLst>
              <a:ext uri="{FF2B5EF4-FFF2-40B4-BE49-F238E27FC236}">
                <a16:creationId xmlns:a16="http://schemas.microsoft.com/office/drawing/2014/main" id="{5135376B-11A4-F902-FBD7-C076487DA7CC}"/>
              </a:ext>
            </a:extLst>
          </p:cNvPr>
          <p:cNvCxnSpPr/>
          <p:nvPr/>
        </p:nvCxnSpPr>
        <p:spPr>
          <a:xfrm>
            <a:off x="2392372" y="2553169"/>
            <a:ext cx="1621761" cy="0"/>
          </a:xfrm>
          <a:prstGeom prst="straightConnector1">
            <a:avLst/>
          </a:prstGeom>
          <a:noFill/>
          <a:ln w="19046" cap="flat">
            <a:solidFill>
              <a:srgbClr val="742A2A"/>
            </a:solidFill>
            <a:prstDash val="solid"/>
            <a:miter/>
            <a:headEnd type="arrow"/>
            <a:tailEnd type="arrow"/>
          </a:ln>
        </p:spPr>
      </p:cxnSp>
      <p:pic>
        <p:nvPicPr>
          <p:cNvPr id="13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A2C91A3-5FB8-72FD-2378-6164D6CC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97" y="3378726"/>
            <a:ext cx="635919" cy="55234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Connecteur droit avec flèche 34">
            <a:extLst>
              <a:ext uri="{FF2B5EF4-FFF2-40B4-BE49-F238E27FC236}">
                <a16:creationId xmlns:a16="http://schemas.microsoft.com/office/drawing/2014/main" id="{5925CDD3-6841-CBFC-C074-5FD66E931ACC}"/>
              </a:ext>
            </a:extLst>
          </p:cNvPr>
          <p:cNvCxnSpPr/>
          <p:nvPr/>
        </p:nvCxnSpPr>
        <p:spPr>
          <a:xfrm flipV="1">
            <a:off x="3203252" y="2643448"/>
            <a:ext cx="0" cy="678164"/>
          </a:xfrm>
          <a:prstGeom prst="straightConnector1">
            <a:avLst/>
          </a:prstGeom>
          <a:noFill/>
          <a:ln w="19046" cap="flat">
            <a:solidFill>
              <a:srgbClr val="742A2A"/>
            </a:solidFill>
            <a:prstDash val="solid"/>
            <a:miter/>
            <a:tailEnd type="arrow"/>
          </a:ln>
        </p:spPr>
      </p:cxnSp>
      <p:sp>
        <p:nvSpPr>
          <p:cNvPr id="15" name="Signe de multiplication 36">
            <a:extLst>
              <a:ext uri="{FF2B5EF4-FFF2-40B4-BE49-F238E27FC236}">
                <a16:creationId xmlns:a16="http://schemas.microsoft.com/office/drawing/2014/main" id="{FCAA8E78-7D21-10C5-CA06-4E5C663AEEC1}"/>
              </a:ext>
            </a:extLst>
          </p:cNvPr>
          <p:cNvSpPr/>
          <p:nvPr/>
        </p:nvSpPr>
        <p:spPr>
          <a:xfrm>
            <a:off x="3009893" y="2977880"/>
            <a:ext cx="380271" cy="1103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*/ 0 0 1"/>
              <a:gd name="f9" fmla="val 23520"/>
              <a:gd name="f10" fmla="+- 0 0 -270"/>
              <a:gd name="f11" fmla="+- 0 0 -360"/>
              <a:gd name="f12" fmla="+- 0 0 -90"/>
              <a:gd name="f13" fmla="+- 0 0 -180"/>
              <a:gd name="f14" fmla="abs f3"/>
              <a:gd name="f15" fmla="abs f4"/>
              <a:gd name="f16" fmla="abs f5"/>
              <a:gd name="f17" fmla="*/ f10 f0 1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*/ f17 1 f2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0 f1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val f37"/>
              <a:gd name="f40" fmla="val f38"/>
              <a:gd name="f41" fmla="+- f40 0 f6"/>
              <a:gd name="f42" fmla="+- f39 0 f6"/>
              <a:gd name="f43" fmla="*/ f41 1 2"/>
              <a:gd name="f44" fmla="*/ f42 1 2"/>
              <a:gd name="f45" fmla="min f42 f41"/>
              <a:gd name="f46" fmla="+- 0 0 f42"/>
              <a:gd name="f47" fmla="+- 0 0 f41"/>
              <a:gd name="f48" fmla="*/ f42 f42 1"/>
              <a:gd name="f49" fmla="*/ f41 f41 1"/>
              <a:gd name="f50" fmla="+- f6 f43 0"/>
              <a:gd name="f51" fmla="+- f6 f44 0"/>
              <a:gd name="f52" fmla="*/ f45 f9 1"/>
              <a:gd name="f53" fmla="+- f48 f49 0"/>
              <a:gd name="f54" fmla="+- 0 0 f46"/>
              <a:gd name="f55" fmla="+- 0 0 f47"/>
              <a:gd name="f56" fmla="*/ f52 1 100000"/>
              <a:gd name="f57" fmla="at2 f54 f55"/>
              <a:gd name="f58" fmla="+- f53 f8 0"/>
              <a:gd name="f59" fmla="*/ f51 f36 1"/>
              <a:gd name="f60" fmla="*/ f50 f36 1"/>
              <a:gd name="f61" fmla="+- f57 f1 0"/>
              <a:gd name="f62" fmla="sqrt f58"/>
              <a:gd name="f63" fmla="*/ f61 f7 1"/>
              <a:gd name="f64" fmla="*/ f62 51965 1"/>
              <a:gd name="f65" fmla="*/ f63 1 f0"/>
              <a:gd name="f66" fmla="*/ f64 1 100000"/>
              <a:gd name="f67" fmla="+- 0 0 f65"/>
              <a:gd name="f68" fmla="+- f62 0 f66"/>
              <a:gd name="f69" fmla="val f67"/>
              <a:gd name="f70" fmla="+- 0 0 f69"/>
              <a:gd name="f71" fmla="*/ f70 f0 1"/>
              <a:gd name="f72" fmla="*/ f71 1 f7"/>
              <a:gd name="f73" fmla="+- f72 0 f1"/>
              <a:gd name="f74" fmla="+- f73 f1 0"/>
              <a:gd name="f75" fmla="*/ f74 f7 1"/>
              <a:gd name="f76" fmla="*/ f75 1 f0"/>
              <a:gd name="f77" fmla="+- 0 0 f76"/>
              <a:gd name="f78" fmla="+- 0 0 f77"/>
              <a:gd name="f79" fmla="*/ f78 f0 1"/>
              <a:gd name="f80" fmla="*/ f79 1 f7"/>
              <a:gd name="f81" fmla="+- f80 0 f1"/>
              <a:gd name="f82" fmla="sin 1 f81"/>
              <a:gd name="f83" fmla="cos 1 f81"/>
              <a:gd name="f84" fmla="tan 1 f81"/>
              <a:gd name="f85" fmla="+- 0 0 f82"/>
              <a:gd name="f86" fmla="+- 0 0 f83"/>
              <a:gd name="f87" fmla="*/ 1 1 f84"/>
              <a:gd name="f88" fmla="+- 0 0 f85"/>
              <a:gd name="f89" fmla="+- 0 0 f86"/>
              <a:gd name="f90" fmla="*/ 1 1 f87"/>
              <a:gd name="f91" fmla="val f88"/>
              <a:gd name="f92" fmla="val f89"/>
              <a:gd name="f93" fmla="*/ f92 f68 1"/>
              <a:gd name="f94" fmla="*/ f91 f68 1"/>
              <a:gd name="f95" fmla="*/ f91 f56 1"/>
              <a:gd name="f96" fmla="*/ f92 f56 1"/>
              <a:gd name="f97" fmla="*/ f93 1 2"/>
              <a:gd name="f98" fmla="*/ f94 1 2"/>
              <a:gd name="f99" fmla="*/ f95 1 2"/>
              <a:gd name="f100" fmla="*/ f96 1 2"/>
              <a:gd name="f101" fmla="+- f97 0 f99"/>
              <a:gd name="f102" fmla="+- f98 f100 0"/>
              <a:gd name="f103" fmla="+- f97 f99 0"/>
              <a:gd name="f104" fmla="+- f98 0 f100"/>
              <a:gd name="f105" fmla="+- f39 0 f97"/>
              <a:gd name="f106" fmla="+- f40 0 f98"/>
              <a:gd name="f107" fmla="*/ f97 f36 1"/>
              <a:gd name="f108" fmla="*/ f98 f36 1"/>
              <a:gd name="f109" fmla="+- f51 0 f103"/>
              <a:gd name="f110" fmla="+- f39 0 f103"/>
              <a:gd name="f111" fmla="+- f39 0 f101"/>
              <a:gd name="f112" fmla="+- f50 0 f102"/>
              <a:gd name="f113" fmla="+- f40 0 f102"/>
              <a:gd name="f114" fmla="+- f40 0 f104"/>
              <a:gd name="f115" fmla="*/ f101 f36 1"/>
              <a:gd name="f116" fmla="*/ f104 f36 1"/>
              <a:gd name="f117" fmla="*/ f102 f36 1"/>
              <a:gd name="f118" fmla="*/ f103 f36 1"/>
              <a:gd name="f119" fmla="*/ f105 f36 1"/>
              <a:gd name="f120" fmla="*/ f106 f36 1"/>
              <a:gd name="f121" fmla="*/ f109 f90 1"/>
              <a:gd name="f122" fmla="*/ f112 1 f90"/>
              <a:gd name="f123" fmla="*/ f111 f36 1"/>
              <a:gd name="f124" fmla="*/ f114 f36 1"/>
              <a:gd name="f125" fmla="*/ f110 f36 1"/>
              <a:gd name="f126" fmla="*/ f113 f36 1"/>
              <a:gd name="f127" fmla="+- f121 f104 0"/>
              <a:gd name="f128" fmla="+- f111 0 f122"/>
              <a:gd name="f129" fmla="+- f101 f122 0"/>
              <a:gd name="f130" fmla="+- f40 0 f127"/>
              <a:gd name="f131" fmla="*/ f127 f36 1"/>
              <a:gd name="f132" fmla="*/ f128 f36 1"/>
              <a:gd name="f133" fmla="*/ f129 f36 1"/>
              <a:gd name="f134" fmla="*/ f13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107" y="f108"/>
              </a:cxn>
              <a:cxn ang="f33">
                <a:pos x="f119" y="f108"/>
              </a:cxn>
              <a:cxn ang="f34">
                <a:pos x="f119" y="f120"/>
              </a:cxn>
              <a:cxn ang="f35">
                <a:pos x="f107" y="f120"/>
              </a:cxn>
            </a:cxnLst>
            <a:rect l="f115" t="f116" r="f123" b="f124"/>
            <a:pathLst>
              <a:path>
                <a:moveTo>
                  <a:pt x="f115" y="f117"/>
                </a:moveTo>
                <a:lnTo>
                  <a:pt x="f118" y="f116"/>
                </a:lnTo>
                <a:lnTo>
                  <a:pt x="f59" y="f131"/>
                </a:lnTo>
                <a:lnTo>
                  <a:pt x="f125" y="f116"/>
                </a:lnTo>
                <a:lnTo>
                  <a:pt x="f123" y="f117"/>
                </a:lnTo>
                <a:lnTo>
                  <a:pt x="f132" y="f60"/>
                </a:lnTo>
                <a:lnTo>
                  <a:pt x="f123" y="f126"/>
                </a:lnTo>
                <a:lnTo>
                  <a:pt x="f125" y="f124"/>
                </a:lnTo>
                <a:lnTo>
                  <a:pt x="f59" y="f134"/>
                </a:lnTo>
                <a:lnTo>
                  <a:pt x="f118" y="f124"/>
                </a:lnTo>
                <a:lnTo>
                  <a:pt x="f115" y="f126"/>
                </a:lnTo>
                <a:lnTo>
                  <a:pt x="f133" y="f60"/>
                </a:lnTo>
                <a:close/>
              </a:path>
            </a:pathLst>
          </a:custGeom>
          <a:solidFill>
            <a:srgbClr val="C00000"/>
          </a:solidFill>
          <a:ln w="6345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Ellipse 37">
            <a:extLst>
              <a:ext uri="{FF2B5EF4-FFF2-40B4-BE49-F238E27FC236}">
                <a16:creationId xmlns:a16="http://schemas.microsoft.com/office/drawing/2014/main" id="{391997F2-308C-26AF-DE13-C42A3B71C5DC}"/>
              </a:ext>
            </a:extLst>
          </p:cNvPr>
          <p:cNvSpPr/>
          <p:nvPr/>
        </p:nvSpPr>
        <p:spPr>
          <a:xfrm>
            <a:off x="8332040" y="5011945"/>
            <a:ext cx="1257300" cy="879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ZoneTexte 38">
            <a:extLst>
              <a:ext uri="{FF2B5EF4-FFF2-40B4-BE49-F238E27FC236}">
                <a16:creationId xmlns:a16="http://schemas.microsoft.com/office/drawing/2014/main" id="{7E1F0969-3204-54CA-CD28-FF3FAEF4EFB7}"/>
              </a:ext>
            </a:extLst>
          </p:cNvPr>
          <p:cNvSpPr txBox="1"/>
          <p:nvPr/>
        </p:nvSpPr>
        <p:spPr>
          <a:xfrm>
            <a:off x="8486235" y="5311959"/>
            <a:ext cx="966155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fields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8" name="Image 4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E23D3FF-C29A-A7D6-39A4-06B6DD3F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229" y="4659050"/>
            <a:ext cx="656530" cy="5608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ZoneTexte 41">
            <a:extLst>
              <a:ext uri="{FF2B5EF4-FFF2-40B4-BE49-F238E27FC236}">
                <a16:creationId xmlns:a16="http://schemas.microsoft.com/office/drawing/2014/main" id="{990C689B-7E9F-AAAF-AFA4-7E60588711E2}"/>
              </a:ext>
            </a:extLst>
          </p:cNvPr>
          <p:cNvSpPr txBox="1"/>
          <p:nvPr/>
        </p:nvSpPr>
        <p:spPr>
          <a:xfrm>
            <a:off x="7519385" y="4495848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Industrial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Image 4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6B42570-31DF-82D9-2CD5-8D8C0332B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851" y="4367832"/>
            <a:ext cx="733677" cy="6058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ZoneTexte 44">
            <a:extLst>
              <a:ext uri="{FF2B5EF4-FFF2-40B4-BE49-F238E27FC236}">
                <a16:creationId xmlns:a16="http://schemas.microsoft.com/office/drawing/2014/main" id="{B15CCC09-380B-39C1-B919-8C18ACC8D156}"/>
              </a:ext>
            </a:extLst>
          </p:cNvPr>
          <p:cNvSpPr txBox="1"/>
          <p:nvPr/>
        </p:nvSpPr>
        <p:spPr>
          <a:xfrm>
            <a:off x="8626733" y="4224765"/>
            <a:ext cx="88491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Security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2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2F6E57F-F5E6-B22F-6730-79E541414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691" y="5482285"/>
            <a:ext cx="801956" cy="6427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ZoneTexte 47">
            <a:extLst>
              <a:ext uri="{FF2B5EF4-FFF2-40B4-BE49-F238E27FC236}">
                <a16:creationId xmlns:a16="http://schemas.microsoft.com/office/drawing/2014/main" id="{2FB2AB05-D312-32C0-91FF-0219BF78698F}"/>
              </a:ext>
            </a:extLst>
          </p:cNvPr>
          <p:cNvSpPr txBox="1"/>
          <p:nvPr/>
        </p:nvSpPr>
        <p:spPr>
          <a:xfrm>
            <a:off x="6987890" y="6051590"/>
            <a:ext cx="173288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Logistic / fleet managment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4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BBA0D19-821E-4336-D1BF-F05A6BA44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573" y="5900220"/>
            <a:ext cx="669048" cy="5591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ZoneTexte 52">
            <a:extLst>
              <a:ext uri="{FF2B5EF4-FFF2-40B4-BE49-F238E27FC236}">
                <a16:creationId xmlns:a16="http://schemas.microsoft.com/office/drawing/2014/main" id="{63E609E1-26ED-808E-FA6A-1DDA15F25451}"/>
              </a:ext>
            </a:extLst>
          </p:cNvPr>
          <p:cNvSpPr txBox="1"/>
          <p:nvPr/>
        </p:nvSpPr>
        <p:spPr>
          <a:xfrm>
            <a:off x="8486235" y="6413162"/>
            <a:ext cx="1082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Traffic control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6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B13EC7-D7CD-611C-B840-FFF152F17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5523" y="5505712"/>
            <a:ext cx="748921" cy="6237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57">
            <a:extLst>
              <a:ext uri="{FF2B5EF4-FFF2-40B4-BE49-F238E27FC236}">
                <a16:creationId xmlns:a16="http://schemas.microsoft.com/office/drawing/2014/main" id="{7C9846A1-14F1-0D6E-0FC7-07297A88BE1A}"/>
              </a:ext>
            </a:extLst>
          </p:cNvPr>
          <p:cNvSpPr txBox="1"/>
          <p:nvPr/>
        </p:nvSpPr>
        <p:spPr>
          <a:xfrm>
            <a:off x="9468922" y="6040060"/>
            <a:ext cx="141121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Remote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8" name="Image 5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635C068-FE1D-069F-442E-51EC0B3CF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2420" y="4725802"/>
            <a:ext cx="604217" cy="5196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ZoneTexte 60">
            <a:extLst>
              <a:ext uri="{FF2B5EF4-FFF2-40B4-BE49-F238E27FC236}">
                <a16:creationId xmlns:a16="http://schemas.microsoft.com/office/drawing/2014/main" id="{93B1C5AF-AA6C-17DE-1A05-9836C7F649C1}"/>
              </a:ext>
            </a:extLst>
          </p:cNvPr>
          <p:cNvSpPr txBox="1"/>
          <p:nvPr/>
        </p:nvSpPr>
        <p:spPr>
          <a:xfrm>
            <a:off x="9799816" y="4530129"/>
            <a:ext cx="99779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Robotics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F2E6E-D603-8E40-DBC5-F96C6E24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8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E9F4E-29EB-2B3E-BB35-D740C0E33A6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F70782A8-3425-F54E-9183-CA81A0C621AD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8F147CCA-C2AE-5DA3-ADE0-8D3F33A8118E}"/>
              </a:ext>
            </a:extLst>
          </p:cNvPr>
          <p:cNvSpPr/>
          <p:nvPr/>
        </p:nvSpPr>
        <p:spPr>
          <a:xfrm>
            <a:off x="484513" y="1619054"/>
            <a:ext cx="11222970" cy="49340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standardization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7" name="Rectangle : coins arrondis 89">
            <a:extLst>
              <a:ext uri="{FF2B5EF4-FFF2-40B4-BE49-F238E27FC236}">
                <a16:creationId xmlns:a16="http://schemas.microsoft.com/office/drawing/2014/main" id="{0433E94B-4B9B-E6EF-0526-6DEA092A1DFB}"/>
              </a:ext>
            </a:extLst>
          </p:cNvPr>
          <p:cNvSpPr/>
          <p:nvPr/>
        </p:nvSpPr>
        <p:spPr>
          <a:xfrm>
            <a:off x="3313099" y="3233537"/>
            <a:ext cx="1500841" cy="5388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OneM2M</a:t>
            </a:r>
          </a:p>
        </p:txBody>
      </p:sp>
      <p:sp>
        <p:nvSpPr>
          <p:cNvPr id="8" name="Rectangle : coins arrondis 22">
            <a:extLst>
              <a:ext uri="{FF2B5EF4-FFF2-40B4-BE49-F238E27FC236}">
                <a16:creationId xmlns:a16="http://schemas.microsoft.com/office/drawing/2014/main" id="{DC8A9C75-446C-2C5D-6B63-19EF71808F6B}"/>
              </a:ext>
            </a:extLst>
          </p:cNvPr>
          <p:cNvSpPr/>
          <p:nvPr/>
        </p:nvSpPr>
        <p:spPr>
          <a:xfrm>
            <a:off x="7028681" y="3233537"/>
            <a:ext cx="4314166" cy="21954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ZoneTexte 23">
            <a:extLst>
              <a:ext uri="{FF2B5EF4-FFF2-40B4-BE49-F238E27FC236}">
                <a16:creationId xmlns:a16="http://schemas.microsoft.com/office/drawing/2014/main" id="{28109E95-3CD9-B16D-8AEA-8D4A0DF93978}"/>
              </a:ext>
            </a:extLst>
          </p:cNvPr>
          <p:cNvSpPr txBox="1"/>
          <p:nvPr/>
        </p:nvSpPr>
        <p:spPr>
          <a:xfrm>
            <a:off x="7250597" y="3238640"/>
            <a:ext cx="4059003" cy="21544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OneM2M specifications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- Power consumption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- Scalability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- Security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- Interoperability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- Latency 	…</a:t>
            </a:r>
          </a:p>
        </p:txBody>
      </p:sp>
      <p:sp>
        <p:nvSpPr>
          <p:cNvPr id="10" name="Rectangle : coins arrondis 24">
            <a:extLst>
              <a:ext uri="{FF2B5EF4-FFF2-40B4-BE49-F238E27FC236}">
                <a16:creationId xmlns:a16="http://schemas.microsoft.com/office/drawing/2014/main" id="{AAAAF375-B7A0-63F0-D001-3827D9C8D7A9}"/>
              </a:ext>
            </a:extLst>
          </p:cNvPr>
          <p:cNvSpPr/>
          <p:nvPr/>
        </p:nvSpPr>
        <p:spPr>
          <a:xfrm>
            <a:off x="1235098" y="3233537"/>
            <a:ext cx="1500841" cy="5388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Fiware</a:t>
            </a:r>
          </a:p>
        </p:txBody>
      </p:sp>
      <p:sp>
        <p:nvSpPr>
          <p:cNvPr id="11" name="Rectangle : coins arrondis 25">
            <a:extLst>
              <a:ext uri="{FF2B5EF4-FFF2-40B4-BE49-F238E27FC236}">
                <a16:creationId xmlns:a16="http://schemas.microsoft.com/office/drawing/2014/main" id="{EE67CC8E-80C4-80AB-3215-1DCC971F3A6A}"/>
              </a:ext>
            </a:extLst>
          </p:cNvPr>
          <p:cNvSpPr/>
          <p:nvPr/>
        </p:nvSpPr>
        <p:spPr>
          <a:xfrm>
            <a:off x="2225695" y="4083737"/>
            <a:ext cx="1500841" cy="5388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BUTLER</a:t>
            </a:r>
          </a:p>
        </p:txBody>
      </p:sp>
      <p:sp>
        <p:nvSpPr>
          <p:cNvPr id="12" name="Rectangle : coins arrondis 26">
            <a:extLst>
              <a:ext uri="{FF2B5EF4-FFF2-40B4-BE49-F238E27FC236}">
                <a16:creationId xmlns:a16="http://schemas.microsoft.com/office/drawing/2014/main" id="{04E9D220-A3BF-4D13-54B5-7DF2F63415E2}"/>
              </a:ext>
            </a:extLst>
          </p:cNvPr>
          <p:cNvSpPr/>
          <p:nvPr/>
        </p:nvSpPr>
        <p:spPr>
          <a:xfrm>
            <a:off x="1235098" y="5001393"/>
            <a:ext cx="1500841" cy="5388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Open-IoT</a:t>
            </a:r>
          </a:p>
        </p:txBody>
      </p:sp>
      <p:sp>
        <p:nvSpPr>
          <p:cNvPr id="13" name="Rectangle : coins arrondis 27">
            <a:extLst>
              <a:ext uri="{FF2B5EF4-FFF2-40B4-BE49-F238E27FC236}">
                <a16:creationId xmlns:a16="http://schemas.microsoft.com/office/drawing/2014/main" id="{086BC41C-AE1C-F3E4-8BE8-BC9B977A382B}"/>
              </a:ext>
            </a:extLst>
          </p:cNvPr>
          <p:cNvSpPr/>
          <p:nvPr/>
        </p:nvSpPr>
        <p:spPr>
          <a:xfrm>
            <a:off x="3313099" y="5001393"/>
            <a:ext cx="1500841" cy="5388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CEAC98"/>
              </a:gs>
              <a:gs pos="100000">
                <a:srgbClr val="DFCCC1"/>
              </a:gs>
            </a:gsLst>
            <a:lin ang="16200000"/>
          </a:gra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AllJoyn</a:t>
            </a:r>
          </a:p>
        </p:txBody>
      </p:sp>
      <p:cxnSp>
        <p:nvCxnSpPr>
          <p:cNvPr id="14" name="Connecteur : en angle 31">
            <a:extLst>
              <a:ext uri="{FF2B5EF4-FFF2-40B4-BE49-F238E27FC236}">
                <a16:creationId xmlns:a16="http://schemas.microsoft.com/office/drawing/2014/main" id="{8F7BB7C1-BDB1-7FA3-FBC0-2B6AA63C5574}"/>
              </a:ext>
            </a:extLst>
          </p:cNvPr>
          <p:cNvCxnSpPr/>
          <p:nvPr/>
        </p:nvCxnSpPr>
        <p:spPr>
          <a:xfrm>
            <a:off x="4951558" y="3536826"/>
            <a:ext cx="1984083" cy="828135"/>
          </a:xfrm>
          <a:prstGeom prst="bentConnector3">
            <a:avLst/>
          </a:prstGeom>
          <a:noFill/>
          <a:ln w="19046" cap="flat">
            <a:solidFill>
              <a:srgbClr val="742A2A"/>
            </a:solidFill>
            <a:prstDash val="solid"/>
            <a:miter/>
            <a:tailEnd type="arrow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5528D-A449-82CE-6F70-8109F631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FE67E-76E7-872A-3308-93E4D529F4A8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4922CA1D-54AA-9D75-ADA9-96D1F0091B9A}"/>
              </a:ext>
            </a:extLst>
          </p:cNvPr>
          <p:cNvSpPr/>
          <p:nvPr/>
        </p:nvSpPr>
        <p:spPr>
          <a:xfrm>
            <a:off x="484513" y="304888"/>
            <a:ext cx="11222961" cy="10955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M2M concept</a:t>
            </a: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6" name="Rectangle : coins arrondis 6">
            <a:extLst>
              <a:ext uri="{FF2B5EF4-FFF2-40B4-BE49-F238E27FC236}">
                <a16:creationId xmlns:a16="http://schemas.microsoft.com/office/drawing/2014/main" id="{AB4180C3-317C-5D07-8F4F-BD9B0AD3B68A}"/>
              </a:ext>
            </a:extLst>
          </p:cNvPr>
          <p:cNvSpPr/>
          <p:nvPr/>
        </p:nvSpPr>
        <p:spPr>
          <a:xfrm>
            <a:off x="484513" y="1619054"/>
            <a:ext cx="11222970" cy="49340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Which protocol?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7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91FBC0F-C67E-8496-66AA-9BBB7A31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4" y="2829111"/>
            <a:ext cx="1839562" cy="15320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 : coins arrondis 14">
            <a:extLst>
              <a:ext uri="{FF2B5EF4-FFF2-40B4-BE49-F238E27FC236}">
                <a16:creationId xmlns:a16="http://schemas.microsoft.com/office/drawing/2014/main" id="{EF35D069-6466-7B3D-2BA7-B8AA0394064B}"/>
              </a:ext>
            </a:extLst>
          </p:cNvPr>
          <p:cNvSpPr/>
          <p:nvPr/>
        </p:nvSpPr>
        <p:spPr>
          <a:xfrm>
            <a:off x="1286123" y="2389736"/>
            <a:ext cx="1191262" cy="4864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pic>
        <p:nvPicPr>
          <p:cNvPr id="9" name="Image 17" descr="Une image contenant Graphique, art&#10;&#10;Description générée automatiquement">
            <a:extLst>
              <a:ext uri="{FF2B5EF4-FFF2-40B4-BE49-F238E27FC236}">
                <a16:creationId xmlns:a16="http://schemas.microsoft.com/office/drawing/2014/main" id="{B4B3B9DD-04CA-F09F-4E5F-B2F467DC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19" y="4032548"/>
            <a:ext cx="2781869" cy="19658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 4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D67CDCD-7E5C-C260-3B6D-E20CA5A83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699" y="4315081"/>
            <a:ext cx="1873934" cy="16196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ZoneTexte 51">
            <a:extLst>
              <a:ext uri="{FF2B5EF4-FFF2-40B4-BE49-F238E27FC236}">
                <a16:creationId xmlns:a16="http://schemas.microsoft.com/office/drawing/2014/main" id="{63FC4EB0-73AF-361B-2374-53E3CCF2372C}"/>
              </a:ext>
            </a:extLst>
          </p:cNvPr>
          <p:cNvSpPr txBox="1"/>
          <p:nvPr/>
        </p:nvSpPr>
        <p:spPr>
          <a:xfrm>
            <a:off x="1545941" y="2489921"/>
            <a:ext cx="89890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WiFi</a:t>
            </a:r>
          </a:p>
        </p:txBody>
      </p:sp>
      <p:sp>
        <p:nvSpPr>
          <p:cNvPr id="13" name="Rectangle : coins arrondis 54">
            <a:extLst>
              <a:ext uri="{FF2B5EF4-FFF2-40B4-BE49-F238E27FC236}">
                <a16:creationId xmlns:a16="http://schemas.microsoft.com/office/drawing/2014/main" id="{8CAC34C5-6773-8F0C-1BD4-AFB31AD516A8}"/>
              </a:ext>
            </a:extLst>
          </p:cNvPr>
          <p:cNvSpPr/>
          <p:nvPr/>
        </p:nvSpPr>
        <p:spPr>
          <a:xfrm>
            <a:off x="6901794" y="3032793"/>
            <a:ext cx="1191262" cy="4864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4" name="ZoneTexte 55">
            <a:extLst>
              <a:ext uri="{FF2B5EF4-FFF2-40B4-BE49-F238E27FC236}">
                <a16:creationId xmlns:a16="http://schemas.microsoft.com/office/drawing/2014/main" id="{3DB6AF65-74F3-290C-F6B0-C63828074AF6}"/>
              </a:ext>
            </a:extLst>
          </p:cNvPr>
          <p:cNvSpPr txBox="1"/>
          <p:nvPr/>
        </p:nvSpPr>
        <p:spPr>
          <a:xfrm>
            <a:off x="7085921" y="3124697"/>
            <a:ext cx="89890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Georgia Pro"/>
              </a:rPr>
              <a:t>ZigBee</a:t>
            </a:r>
          </a:p>
        </p:txBody>
      </p:sp>
      <p:sp>
        <p:nvSpPr>
          <p:cNvPr id="15" name="Rectangle : coins arrondis 57">
            <a:extLst>
              <a:ext uri="{FF2B5EF4-FFF2-40B4-BE49-F238E27FC236}">
                <a16:creationId xmlns:a16="http://schemas.microsoft.com/office/drawing/2014/main" id="{180C7CC9-258F-5EBB-2166-7DC8BCEBF7C8}"/>
              </a:ext>
            </a:extLst>
          </p:cNvPr>
          <p:cNvSpPr/>
          <p:nvPr/>
        </p:nvSpPr>
        <p:spPr>
          <a:xfrm>
            <a:off x="9926290" y="3726724"/>
            <a:ext cx="1191262" cy="4864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16" name="ZoneTexte 58">
            <a:extLst>
              <a:ext uri="{FF2B5EF4-FFF2-40B4-BE49-F238E27FC236}">
                <a16:creationId xmlns:a16="http://schemas.microsoft.com/office/drawing/2014/main" id="{43867A98-192A-5F83-398B-25E4E7522304}"/>
              </a:ext>
            </a:extLst>
          </p:cNvPr>
          <p:cNvSpPr txBox="1"/>
          <p:nvPr/>
        </p:nvSpPr>
        <p:spPr>
          <a:xfrm>
            <a:off x="10104969" y="3810640"/>
            <a:ext cx="127878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LTE-M</a:t>
            </a:r>
          </a:p>
        </p:txBody>
      </p:sp>
      <p:cxnSp>
        <p:nvCxnSpPr>
          <p:cNvPr id="18" name="Connecteur : en angle 62">
            <a:extLst>
              <a:ext uri="{FF2B5EF4-FFF2-40B4-BE49-F238E27FC236}">
                <a16:creationId xmlns:a16="http://schemas.microsoft.com/office/drawing/2014/main" id="{45C39A06-84BA-7783-BAAC-E7CC9617E0D1}"/>
              </a:ext>
            </a:extLst>
          </p:cNvPr>
          <p:cNvCxnSpPr/>
          <p:nvPr/>
        </p:nvCxnSpPr>
        <p:spPr>
          <a:xfrm rot="5400013">
            <a:off x="2807383" y="3029307"/>
            <a:ext cx="3347838" cy="1883179"/>
          </a:xfrm>
          <a:prstGeom prst="bentConnector3">
            <a:avLst/>
          </a:prstGeom>
          <a:noFill/>
          <a:ln w="6345" cap="flat">
            <a:solidFill>
              <a:srgbClr val="742A2A"/>
            </a:solidFill>
            <a:prstDash val="solid"/>
            <a:miter/>
            <a:tailEnd type="arrow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04F437-2025-FC1F-C1B7-5E7D6E400587}"/>
              </a:ext>
            </a:extLst>
          </p:cNvPr>
          <p:cNvCxnSpPr/>
          <p:nvPr/>
        </p:nvCxnSpPr>
        <p:spPr>
          <a:xfrm flipH="1">
            <a:off x="2605928" y="2090457"/>
            <a:ext cx="2250142" cy="528919"/>
          </a:xfrm>
          <a:prstGeom prst="straightConnector1">
            <a:avLst/>
          </a:prstGeom>
          <a:ln>
            <a:solidFill>
              <a:srgbClr val="74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14">
            <a:extLst>
              <a:ext uri="{FF2B5EF4-FFF2-40B4-BE49-F238E27FC236}">
                <a16:creationId xmlns:a16="http://schemas.microsoft.com/office/drawing/2014/main" id="{0520B205-C89E-3E59-7B2A-2A8DDC31470E}"/>
              </a:ext>
            </a:extLst>
          </p:cNvPr>
          <p:cNvSpPr/>
          <p:nvPr/>
        </p:nvSpPr>
        <p:spPr>
          <a:xfrm>
            <a:off x="2944594" y="5679783"/>
            <a:ext cx="1191262" cy="48649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742A2A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Georgia Pro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FFFFFF"/>
              </a:solidFill>
              <a:uFillTx/>
              <a:latin typeface="Georgia Pro" pitchFamily="18"/>
            </a:endParaRPr>
          </a:p>
        </p:txBody>
      </p:sp>
      <p:sp>
        <p:nvSpPr>
          <p:cNvPr id="25" name="ZoneTexte 53">
            <a:extLst>
              <a:ext uri="{FF2B5EF4-FFF2-40B4-BE49-F238E27FC236}">
                <a16:creationId xmlns:a16="http://schemas.microsoft.com/office/drawing/2014/main" id="{0A8A13D5-0BAA-AEB9-E760-E17C489FA075}"/>
              </a:ext>
            </a:extLst>
          </p:cNvPr>
          <p:cNvSpPr txBox="1"/>
          <p:nvPr/>
        </p:nvSpPr>
        <p:spPr>
          <a:xfrm>
            <a:off x="3210021" y="5771825"/>
            <a:ext cx="89890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Georgia Pro" pitchFamily="18"/>
              </a:rPr>
              <a:t>LoRa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9F2488-A199-986A-19A0-315DE0EA7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76" y="3594621"/>
            <a:ext cx="2743200" cy="654875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83D6615-46D4-0EEF-558E-E444F0D7C39A}"/>
              </a:ext>
            </a:extLst>
          </p:cNvPr>
          <p:cNvCxnSpPr/>
          <p:nvPr/>
        </p:nvCxnSpPr>
        <p:spPr>
          <a:xfrm>
            <a:off x="6047815" y="2296086"/>
            <a:ext cx="735105" cy="1021976"/>
          </a:xfrm>
          <a:prstGeom prst="bentConnector3">
            <a:avLst/>
          </a:prstGeom>
          <a:ln>
            <a:solidFill>
              <a:srgbClr val="74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2AD03-F844-C3D4-8D75-55563C13C979}"/>
              </a:ext>
            </a:extLst>
          </p:cNvPr>
          <p:cNvCxnSpPr>
            <a:cxnSpLocks/>
          </p:cNvCxnSpPr>
          <p:nvPr/>
        </p:nvCxnSpPr>
        <p:spPr>
          <a:xfrm>
            <a:off x="7357221" y="2090456"/>
            <a:ext cx="3119718" cy="1550895"/>
          </a:xfrm>
          <a:prstGeom prst="straightConnector1">
            <a:avLst/>
          </a:prstGeom>
          <a:ln>
            <a:solidFill>
              <a:srgbClr val="742A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8363-B4C2-6004-027C-0DA2C7AE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8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5E241-13FD-1142-1788-BF4C898495D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742A2A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cs typeface="Calibri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7A5EA9F3-BC11-15D7-4B1E-5372887E2116}"/>
              </a:ext>
            </a:extLst>
          </p:cNvPr>
          <p:cNvSpPr/>
          <p:nvPr/>
        </p:nvSpPr>
        <p:spPr>
          <a:xfrm>
            <a:off x="3567149" y="2394615"/>
            <a:ext cx="5057689" cy="206536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AC7B2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>
                <a:solidFill>
                  <a:srgbClr val="000000"/>
                </a:solidFill>
                <a:latin typeface="Georgia Pro"/>
              </a:rPr>
              <a:t>LTE-M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A9922-2978-7C7A-207F-88F9A2D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Grand écran</PresentationFormat>
  <Paragraphs>573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Georgia Pro</vt:lpstr>
      <vt:lpstr>Lexend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Remi Goalard</cp:lastModifiedBy>
  <cp:revision>1574</cp:revision>
  <dcterms:created xsi:type="dcterms:W3CDTF">2023-11-29T12:55:48Z</dcterms:created>
  <dcterms:modified xsi:type="dcterms:W3CDTF">2023-12-01T14:20:47Z</dcterms:modified>
</cp:coreProperties>
</file>